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8" r:id="rId9"/>
    <p:sldId id="270" r:id="rId10"/>
    <p:sldId id="262" r:id="rId11"/>
    <p:sldId id="269" r:id="rId12"/>
    <p:sldId id="264" r:id="rId13"/>
    <p:sldId id="266" r:id="rId14"/>
    <p:sldId id="267" r:id="rId15"/>
    <p:sldId id="281" r:id="rId16"/>
    <p:sldId id="271" r:id="rId17"/>
    <p:sldId id="283" r:id="rId18"/>
    <p:sldId id="272" r:id="rId19"/>
    <p:sldId id="274" r:id="rId20"/>
    <p:sldId id="275" r:id="rId21"/>
    <p:sldId id="273" r:id="rId22"/>
    <p:sldId id="276" r:id="rId23"/>
    <p:sldId id="279" r:id="rId24"/>
    <p:sldId id="277" r:id="rId25"/>
    <p:sldId id="278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6D447-B1C3-474A-B7B0-0E825AE3871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D730-7D6D-442B-A0FD-079CBE951A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0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D730-7D6D-442B-A0FD-079CBE951A7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7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A68-39AA-428B-B7FC-6CEE0E626264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3" y="5883277"/>
            <a:ext cx="1238716" cy="365125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9AAD-0738-4AFE-8623-B91CAE1BA45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A49D-E24B-4038-800B-8EF844AA8B5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C160-D6B2-4911-BBAC-98DE34FB363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07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B6C5-F348-485B-8133-99644036CDB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D57-F8D2-4ADB-91E4-CFBC6907887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3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1C18-3176-4920-B06D-1856830021D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BA0A-D96B-455D-AFA7-A45F3834C920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6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AEC9-FBA2-4691-B572-98824A7AA69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3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FA5-B84B-465A-BD22-A93C8A17CD6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E1F0-56D7-4138-A73F-B7C63A4BA364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8850-C528-40D0-A825-1574F427388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33BD-DAD9-4CD1-AF07-6A2C7BEB222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1544-A592-4091-90A3-6B1189B27A5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1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76E8-FEE7-41E4-9BF4-4F5ADA1050C6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21A1-17D0-4C8F-AE4C-D37F6E9FDF4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8816-9690-4B67-957C-62FAC2E074C6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843B51-7F7C-4330-9385-AA3DF8D2756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as.org/content/106/44/18527#ref-20" TargetMode="External"/><Relationship Id="rId4" Type="http://schemas.openxmlformats.org/officeDocument/2006/relationships/hyperlink" Target="http://www.pnas.org/content/106/44/18527#ref-1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7875" y="715900"/>
            <a:ext cx="6517482" cy="25092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pt-BR" cap="none" smtClean="0"/>
              <a:t>Cobalto, Co</a:t>
            </a:r>
            <a:r>
              <a:rPr lang="pt-BR" cap="none" baseline="30000" smtClean="0"/>
              <a:t>2+</a:t>
            </a:r>
            <a:r>
              <a:rPr lang="pt-BR" cap="none" smtClean="0"/>
              <a:t> e Co</a:t>
            </a:r>
            <a:r>
              <a:rPr lang="pt-BR" cap="none" baseline="30000" smtClean="0"/>
              <a:t>3+</a:t>
            </a:r>
            <a:endParaRPr lang="pt-BR" cap="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cap="none" smtClean="0">
                <a:solidFill>
                  <a:schemeClr val="tx1"/>
                </a:solidFill>
              </a:rPr>
              <a:t>Mundo anaeróbico e reações radicalares</a:t>
            </a:r>
            <a:endParaRPr lang="pt-BR" cap="none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7787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dirty="0"/>
          </a:p>
        </p:txBody>
      </p:sp>
      <p:cxnSp>
        <p:nvCxnSpPr>
          <p:cNvPr id="3" name="Conector de seta reta 2"/>
          <p:cNvCxnSpPr/>
          <p:nvPr/>
        </p:nvCxnSpPr>
        <p:spPr>
          <a:xfrm rot="5400000" flipH="1" flipV="1">
            <a:off x="83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1926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623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200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703300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279562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855825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 flipH="1" flipV="1">
            <a:off x="4974094" y="2661443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16200000" flipH="1">
            <a:off x="5194757" y="4056856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079787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511587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151225" y="2276475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584612" y="2276475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2541250" y="3549650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24"/>
          <p:cNvSpPr txBox="1">
            <a:spLocks noChangeArrowheads="1"/>
          </p:cNvSpPr>
          <p:nvPr/>
        </p:nvSpPr>
        <p:spPr bwMode="auto">
          <a:xfrm>
            <a:off x="5908337" y="5033963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8" name="CaixaDeTexto 25"/>
          <p:cNvSpPr txBox="1">
            <a:spLocks noChangeArrowheads="1"/>
          </p:cNvSpPr>
          <p:nvPr/>
        </p:nvSpPr>
        <p:spPr bwMode="auto">
          <a:xfrm>
            <a:off x="5719425" y="3816350"/>
            <a:ext cx="174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xy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400">
                <a:solidFill>
                  <a:srgbClr val="FFC000"/>
                </a:solidFill>
              </a:rPr>
              <a:t>z, dyz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t</a:t>
            </a:r>
            <a:r>
              <a:rPr lang="pt-BR" altLang="pt-BR" sz="1600" i="1" baseline="-25000">
                <a:solidFill>
                  <a:srgbClr val="FFC000"/>
                </a:solidFill>
              </a:rPr>
              <a:t>2g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rot="5400000" flipH="1" flipV="1">
            <a:off x="3126244" y="3583781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703792" y="446087"/>
            <a:ext cx="5709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800" i="1" dirty="0" smtClean="0">
                <a:solidFill>
                  <a:srgbClr val="FFC000"/>
                </a:solidFill>
                <a:latin typeface="+mj-lt"/>
                <a:cs typeface="+mn-cs"/>
              </a:rPr>
              <a:t>d</a:t>
            </a:r>
            <a:r>
              <a:rPr lang="pt-BR" sz="2800" i="1" baseline="30000" dirty="0" smtClean="0">
                <a:solidFill>
                  <a:srgbClr val="FFC000"/>
                </a:solidFill>
                <a:latin typeface="+mj-lt"/>
                <a:cs typeface="+mn-cs"/>
              </a:rPr>
              <a:t>8</a:t>
            </a:r>
            <a:r>
              <a:rPr lang="pt-BR" sz="2800" dirty="0" smtClean="0">
                <a:solidFill>
                  <a:srgbClr val="FFC000"/>
                </a:solidFill>
                <a:latin typeface="+mj-lt"/>
                <a:cs typeface="+mn-cs"/>
              </a:rPr>
              <a:t> </a:t>
            </a:r>
            <a:endParaRPr lang="pt-BR" sz="2800" dirty="0">
              <a:solidFill>
                <a:srgbClr val="FFC000"/>
              </a:solidFill>
              <a:latin typeface="+mj-lt"/>
              <a:cs typeface="+mn-cs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7303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6200000" flipV="1">
            <a:off x="8139568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30"/>
          <p:cNvSpPr txBox="1">
            <a:spLocks noChangeArrowheads="1"/>
          </p:cNvSpPr>
          <p:nvPr/>
        </p:nvSpPr>
        <p:spPr bwMode="auto">
          <a:xfrm>
            <a:off x="8602325" y="2708275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rot="5400000" flipH="1" flipV="1">
            <a:off x="3631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4208125" y="3549650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4784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6200000" flipH="1">
            <a:off x="2705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863887" y="3836988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313150" y="3844925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768762" y="3833813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3415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992225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566900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62"/>
          <p:cNvSpPr txBox="1">
            <a:spLocks noChangeArrowheads="1"/>
          </p:cNvSpPr>
          <p:nvPr/>
        </p:nvSpPr>
        <p:spPr bwMode="auto">
          <a:xfrm>
            <a:off x="5963900" y="2349500"/>
            <a:ext cx="126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>
                <a:solidFill>
                  <a:srgbClr val="FFC000"/>
                </a:solidFill>
              </a:rPr>
              <a:t>dx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, dz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(</a:t>
            </a:r>
            <a:r>
              <a:rPr lang="pt-BR" altLang="pt-BR" sz="1200" i="1">
                <a:solidFill>
                  <a:srgbClr val="FFC000"/>
                </a:solidFill>
              </a:rPr>
              <a:t>e</a:t>
            </a:r>
            <a:r>
              <a:rPr lang="pt-BR" altLang="pt-BR" sz="1200" i="1" baseline="-25000">
                <a:solidFill>
                  <a:srgbClr val="FFC000"/>
                </a:solidFill>
              </a:rPr>
              <a:t>g</a:t>
            </a:r>
            <a:r>
              <a:rPr lang="pt-BR" altLang="pt-BR" sz="1200">
                <a:solidFill>
                  <a:srgbClr val="FFC000"/>
                </a:solidFill>
              </a:rPr>
              <a:t>)</a:t>
            </a:r>
            <a:r>
              <a:rPr lang="pt-BR" altLang="pt-BR" sz="1200" baseline="30000">
                <a:solidFill>
                  <a:srgbClr val="FFC000"/>
                </a:solidFill>
              </a:rPr>
              <a:t>*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8375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311812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8888075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9464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 flipH="1" flipV="1">
            <a:off x="8411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6200000" flipH="1">
            <a:off x="8530887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5400000" flipH="1" flipV="1">
            <a:off x="8311018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6200000" flipH="1">
            <a:off x="8461831" y="4553744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5400000" flipH="1" flipV="1">
            <a:off x="8887281" y="4558507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5400000">
            <a:off x="9061907" y="4574381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5400000" flipH="1" flipV="1">
            <a:off x="9475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16200000" flipH="1">
            <a:off x="9623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4639925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992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2911137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8959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0040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>
            <a:off x="8456275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9032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3200062" y="4032250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9608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 rot="5400000" flipH="1" flipV="1">
            <a:off x="8464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rot="16200000" flipH="1">
            <a:off x="8613437" y="3833813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rot="5400000" flipH="1" flipV="1">
            <a:off x="9092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rot="16200000" flipH="1">
            <a:off x="9242881" y="3833019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rot="16200000" flipH="1">
            <a:off x="3861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224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rot="5400000" flipH="1" flipV="1">
            <a:off x="6332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rot="16200000" flipH="1">
            <a:off x="6389350" y="6359525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6656050" y="5373688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6295687" y="647541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66" name="Conector reto 65"/>
          <p:cNvCxnSpPr/>
          <p:nvPr/>
        </p:nvCxnSpPr>
        <p:spPr>
          <a:xfrm rot="16200000" flipH="1">
            <a:off x="3429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rot="5400000" flipH="1" flipV="1">
            <a:off x="6044862" y="5678488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rot="16200000" flipH="1">
            <a:off x="6102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rot="5400000" flipH="1" flipV="1">
            <a:off x="6548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16200000" flipH="1">
            <a:off x="6605250" y="5661025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6933862" y="4032250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6151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6584612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6943387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6440150" y="5805488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76" name="Conector de seta reta 75"/>
          <p:cNvCxnSpPr/>
          <p:nvPr/>
        </p:nvCxnSpPr>
        <p:spPr>
          <a:xfrm rot="5400000" flipH="1" flipV="1">
            <a:off x="6188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rot="16200000" flipH="1">
            <a:off x="6244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rot="5400000" flipH="1" flipV="1">
            <a:off x="6609219" y="4831556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 rot="16200000" flipH="1">
            <a:off x="6667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rot="5400000" flipH="1" flipV="1">
            <a:off x="6969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rot="16200000" flipH="1">
            <a:off x="7026731" y="5661819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rot="5400000" flipH="1" flipV="1">
            <a:off x="5889287" y="3668713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 rot="16200000" flipH="1">
            <a:off x="5946437" y="3683001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 rot="5400000" flipH="1" flipV="1">
            <a:off x="6332200" y="3635375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rot="5400000" flipH="1" flipV="1">
            <a:off x="6764794" y="3636169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6224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rot="5400000" flipH="1" flipV="1">
            <a:off x="4743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rot="16200000" flipV="1">
            <a:off x="5323343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rot="16200000" flipV="1">
            <a:off x="5324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5792450" y="144463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6224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6656050" y="144463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6151225" y="9572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6224250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95" name="Conector reto 94"/>
          <p:cNvCxnSpPr/>
          <p:nvPr/>
        </p:nvCxnSpPr>
        <p:spPr>
          <a:xfrm rot="16200000" flipV="1">
            <a:off x="6786225" y="2362200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rot="10800000">
            <a:off x="6871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rot="10800000">
            <a:off x="7114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2623800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4279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4566900" y="4321175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101" name="Conector reto 100"/>
          <p:cNvCxnSpPr/>
          <p:nvPr/>
        </p:nvCxnSpPr>
        <p:spPr>
          <a:xfrm rot="5400000" flipH="1" flipV="1">
            <a:off x="4808994" y="478631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rot="16200000" flipH="1">
            <a:off x="6389350" y="3656012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 rot="16200000" flipH="1">
            <a:off x="6821150" y="3656012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3627077" y="262235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[</a:t>
            </a:r>
            <a:r>
              <a:rPr lang="pt-BR" sz="2400" dirty="0" err="1" smtClean="0">
                <a:solidFill>
                  <a:schemeClr val="bg1"/>
                </a:solidFill>
              </a:rPr>
              <a:t>Ni</a:t>
            </a:r>
            <a:r>
              <a:rPr lang="pt-BR" sz="2400" dirty="0" smtClean="0">
                <a:solidFill>
                  <a:schemeClr val="bg1"/>
                </a:solidFill>
              </a:rPr>
              <a:t>(NH</a:t>
            </a:r>
            <a:r>
              <a:rPr lang="pt-BR" sz="2400" baseline="-25000" dirty="0" smtClean="0">
                <a:solidFill>
                  <a:schemeClr val="bg1"/>
                </a:solidFill>
              </a:rPr>
              <a:t>3</a:t>
            </a:r>
            <a:r>
              <a:rPr lang="pt-BR" sz="2400" dirty="0" smtClean="0">
                <a:solidFill>
                  <a:schemeClr val="bg1"/>
                </a:solidFill>
              </a:rPr>
              <a:t>)</a:t>
            </a:r>
            <a:r>
              <a:rPr lang="pt-BR" sz="2400" baseline="-25000" dirty="0" smtClean="0">
                <a:solidFill>
                  <a:schemeClr val="bg1"/>
                </a:solidFill>
              </a:rPr>
              <a:t>6</a:t>
            </a:r>
            <a:r>
              <a:rPr lang="pt-BR" sz="2400" dirty="0" smtClean="0">
                <a:solidFill>
                  <a:schemeClr val="bg1"/>
                </a:solidFill>
              </a:rPr>
              <a:t>]</a:t>
            </a:r>
            <a:r>
              <a:rPr lang="pt-BR" sz="2400" baseline="30000" dirty="0" smtClean="0">
                <a:solidFill>
                  <a:schemeClr val="bg1"/>
                </a:solidFill>
              </a:rPr>
              <a:t>2+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423912" y="880602"/>
            <a:ext cx="1631485" cy="1639555"/>
            <a:chOff x="1029984" y="480594"/>
            <a:chExt cx="2167678" cy="2066227"/>
          </a:xfrm>
        </p:grpSpPr>
        <p:pic>
          <p:nvPicPr>
            <p:cNvPr id="106" name="Picture 1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4" y="794221"/>
              <a:ext cx="15684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7" name="Conector de seta reta 106"/>
            <p:cNvCxnSpPr/>
            <p:nvPr/>
          </p:nvCxnSpPr>
          <p:spPr>
            <a:xfrm>
              <a:off x="2247089" y="1838528"/>
              <a:ext cx="447473" cy="15564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de seta reta 107"/>
            <p:cNvCxnSpPr/>
            <p:nvPr/>
          </p:nvCxnSpPr>
          <p:spPr>
            <a:xfrm flipV="1">
              <a:off x="2235386" y="1507787"/>
              <a:ext cx="556452" cy="946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de seta reta 108"/>
            <p:cNvCxnSpPr/>
            <p:nvPr/>
          </p:nvCxnSpPr>
          <p:spPr>
            <a:xfrm flipV="1">
              <a:off x="1814209" y="576061"/>
              <a:ext cx="0" cy="3163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aixaDeTexto 109"/>
            <p:cNvSpPr txBox="1"/>
            <p:nvPr/>
          </p:nvSpPr>
          <p:spPr>
            <a:xfrm>
              <a:off x="2220420" y="1916349"/>
              <a:ext cx="42213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2767008" y="1193865"/>
              <a:ext cx="43065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olidFill>
                    <a:schemeClr val="bg1"/>
                  </a:solidFill>
                </a:rPr>
                <a:t>y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1921238" y="480594"/>
              <a:ext cx="40722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113" name="Rectangle 191"/>
          <p:cNvSpPr>
            <a:spLocks noChangeArrowheads="1"/>
          </p:cNvSpPr>
          <p:nvPr/>
        </p:nvSpPr>
        <p:spPr bwMode="auto">
          <a:xfrm>
            <a:off x="260922" y="3003674"/>
            <a:ext cx="151195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pt-BR" dirty="0" smtClean="0">
                <a:solidFill>
                  <a:schemeClr val="bg1"/>
                </a:solidFill>
              </a:rPr>
              <a:t>Ni</a:t>
            </a:r>
            <a:r>
              <a:rPr lang="en-GB" altLang="pt-BR" baseline="30000" dirty="0" smtClean="0">
                <a:solidFill>
                  <a:schemeClr val="bg1"/>
                </a:solidFill>
              </a:rPr>
              <a:t>2+</a:t>
            </a:r>
            <a:r>
              <a:rPr lang="en-GB" altLang="pt-BR" dirty="0" smtClean="0">
                <a:solidFill>
                  <a:schemeClr val="bg1"/>
                </a:solidFill>
              </a:rPr>
              <a:t> </a:t>
            </a:r>
            <a:r>
              <a:rPr lang="en-GB" altLang="pt-BR" dirty="0">
                <a:solidFill>
                  <a:schemeClr val="bg1"/>
                </a:solidFill>
              </a:rPr>
              <a:t>= </a:t>
            </a:r>
            <a:r>
              <a:rPr lang="en-GB" altLang="pt-BR" dirty="0" smtClean="0">
                <a:solidFill>
                  <a:schemeClr val="bg1"/>
                </a:solidFill>
              </a:rPr>
              <a:t>8 </a:t>
            </a:r>
            <a:r>
              <a:rPr lang="en-GB" altLang="pt-BR" dirty="0">
                <a:solidFill>
                  <a:schemeClr val="bg1"/>
                </a:solidFill>
              </a:rPr>
              <a:t>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6 </a:t>
            </a:r>
            <a:r>
              <a:rPr lang="en-GB" altLang="pt-BR" dirty="0" smtClean="0">
                <a:solidFill>
                  <a:schemeClr val="bg1"/>
                </a:solidFill>
              </a:rPr>
              <a:t>xNH</a:t>
            </a:r>
            <a:r>
              <a:rPr lang="en-GB" altLang="pt-BR" baseline="-25000" dirty="0" smtClean="0">
                <a:solidFill>
                  <a:schemeClr val="bg1"/>
                </a:solidFill>
              </a:rPr>
              <a:t>3</a:t>
            </a:r>
            <a:r>
              <a:rPr lang="en-GB" altLang="pt-BR" dirty="0" smtClean="0">
                <a:solidFill>
                  <a:schemeClr val="bg1"/>
                </a:solidFill>
              </a:rPr>
              <a:t> </a:t>
            </a:r>
            <a:r>
              <a:rPr lang="en-GB" altLang="pt-BR" dirty="0">
                <a:solidFill>
                  <a:schemeClr val="bg1"/>
                </a:solidFill>
              </a:rPr>
              <a:t>= 12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Total = </a:t>
            </a:r>
            <a:r>
              <a:rPr lang="en-GB" altLang="pt-BR" dirty="0" smtClean="0">
                <a:solidFill>
                  <a:schemeClr val="bg1"/>
                </a:solidFill>
              </a:rPr>
              <a:t>20 e</a:t>
            </a:r>
            <a:r>
              <a:rPr lang="en-GB" altLang="pt-BR" sz="2400" b="1" baseline="30000" dirty="0" smtClean="0">
                <a:solidFill>
                  <a:schemeClr val="bg1"/>
                </a:solidFill>
              </a:rPr>
              <a:t>-</a:t>
            </a:r>
            <a:endParaRPr lang="en-GB" altLang="pt-BR" sz="2400" b="1" baseline="30000" dirty="0">
              <a:solidFill>
                <a:schemeClr val="bg1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3390445" y="6098294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Ni</a:t>
            </a:r>
            <a:r>
              <a:rPr lang="pt-BR" sz="2800" baseline="30000" dirty="0" smtClean="0">
                <a:solidFill>
                  <a:schemeClr val="bg1"/>
                </a:solidFill>
              </a:rPr>
              <a:t>2+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8991549" y="6173183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6 x L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16" name="Conector de seta reta 115"/>
          <p:cNvCxnSpPr/>
          <p:nvPr/>
        </p:nvCxnSpPr>
        <p:spPr>
          <a:xfrm rot="5400000" flipH="1" flipV="1">
            <a:off x="6187737" y="2241550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de seta reta 116"/>
          <p:cNvCxnSpPr/>
          <p:nvPr/>
        </p:nvCxnSpPr>
        <p:spPr>
          <a:xfrm rot="5400000" flipH="1" flipV="1">
            <a:off x="6646525" y="2241550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/>
          <p:cNvSpPr txBox="1"/>
          <p:nvPr/>
        </p:nvSpPr>
        <p:spPr>
          <a:xfrm>
            <a:off x="5390329" y="1563688"/>
            <a:ext cx="235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</a:rPr>
              <a:t>Paramagnético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20" name="Espaço Reservado para Número de Slide 10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BFBEA4-8969-4C28-ABE2-BE7F68D1B9DA}" type="slidenum">
              <a:rPr lang="pt-BR" smtClean="0"/>
              <a:t>10</a:t>
            </a:fld>
            <a:endParaRPr lang="pt-BR"/>
          </a:p>
        </p:txBody>
      </p:sp>
      <p:sp>
        <p:nvSpPr>
          <p:cNvPr id="121" name="CaixaDeTexto 120"/>
          <p:cNvSpPr txBox="1"/>
          <p:nvPr/>
        </p:nvSpPr>
        <p:spPr>
          <a:xfrm>
            <a:off x="47801" y="160794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mtClean="0">
                <a:solidFill>
                  <a:schemeClr val="bg1"/>
                </a:solidFill>
              </a:rPr>
              <a:t>Ni</a:t>
            </a:r>
            <a:r>
              <a:rPr lang="pt-BR" sz="3600" baseline="30000" smtClean="0">
                <a:solidFill>
                  <a:schemeClr val="bg1"/>
                </a:solidFill>
              </a:rPr>
              <a:t>2+</a:t>
            </a:r>
            <a:r>
              <a:rPr lang="pt-BR" sz="3600" smtClean="0">
                <a:solidFill>
                  <a:schemeClr val="bg1"/>
                </a:solidFill>
              </a:rPr>
              <a:t>: 3 d</a:t>
            </a:r>
            <a:r>
              <a:rPr lang="pt-BR" sz="3600" baseline="30000">
                <a:solidFill>
                  <a:schemeClr val="bg1"/>
                </a:solidFill>
              </a:rPr>
              <a:t>8</a:t>
            </a:r>
            <a:endParaRPr lang="pt-BR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Conector de seta reta 351"/>
          <p:cNvCxnSpPr/>
          <p:nvPr/>
        </p:nvCxnSpPr>
        <p:spPr>
          <a:xfrm rot="5400000" flipH="1" flipV="1">
            <a:off x="1607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10"/>
          <p:cNvSpPr txBox="1">
            <a:spLocks noChangeArrowheads="1"/>
          </p:cNvSpPr>
          <p:nvPr/>
        </p:nvSpPr>
        <p:spPr bwMode="auto">
          <a:xfrm>
            <a:off x="3450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354" name="Conector reto 353"/>
          <p:cNvCxnSpPr/>
          <p:nvPr/>
        </p:nvCxnSpPr>
        <p:spPr>
          <a:xfrm>
            <a:off x="4147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reto 354"/>
          <p:cNvCxnSpPr/>
          <p:nvPr/>
        </p:nvCxnSpPr>
        <p:spPr>
          <a:xfrm>
            <a:off x="4724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reto 355"/>
          <p:cNvCxnSpPr/>
          <p:nvPr/>
        </p:nvCxnSpPr>
        <p:spPr>
          <a:xfrm>
            <a:off x="5227301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reto 356"/>
          <p:cNvCxnSpPr/>
          <p:nvPr/>
        </p:nvCxnSpPr>
        <p:spPr>
          <a:xfrm>
            <a:off x="5803563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reto 357"/>
          <p:cNvCxnSpPr/>
          <p:nvPr/>
        </p:nvCxnSpPr>
        <p:spPr>
          <a:xfrm>
            <a:off x="6379826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to 358"/>
          <p:cNvCxnSpPr/>
          <p:nvPr/>
        </p:nvCxnSpPr>
        <p:spPr>
          <a:xfrm rot="5400000" flipH="1" flipV="1">
            <a:off x="6498094" y="2661444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to 359"/>
          <p:cNvCxnSpPr/>
          <p:nvPr/>
        </p:nvCxnSpPr>
        <p:spPr>
          <a:xfrm rot="16200000" flipH="1">
            <a:off x="6718757" y="4056857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reto 360"/>
          <p:cNvCxnSpPr/>
          <p:nvPr/>
        </p:nvCxnSpPr>
        <p:spPr>
          <a:xfrm>
            <a:off x="76037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to 361"/>
          <p:cNvCxnSpPr/>
          <p:nvPr/>
        </p:nvCxnSpPr>
        <p:spPr>
          <a:xfrm>
            <a:off x="8035588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 reto 362"/>
          <p:cNvCxnSpPr/>
          <p:nvPr/>
        </p:nvCxnSpPr>
        <p:spPr>
          <a:xfrm>
            <a:off x="7915730" y="2260473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to 363"/>
          <p:cNvCxnSpPr/>
          <p:nvPr/>
        </p:nvCxnSpPr>
        <p:spPr>
          <a:xfrm>
            <a:off x="7875251" y="2883332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de seta reta 364"/>
          <p:cNvCxnSpPr/>
          <p:nvPr/>
        </p:nvCxnSpPr>
        <p:spPr>
          <a:xfrm rot="5400000" flipH="1" flipV="1">
            <a:off x="4065250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CaixaDeTexto 24"/>
          <p:cNvSpPr txBox="1">
            <a:spLocks noChangeArrowheads="1"/>
          </p:cNvSpPr>
          <p:nvPr/>
        </p:nvSpPr>
        <p:spPr bwMode="auto">
          <a:xfrm>
            <a:off x="7432337" y="5033964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67" name="CaixaDeTexto 25"/>
          <p:cNvSpPr txBox="1">
            <a:spLocks noChangeArrowheads="1"/>
          </p:cNvSpPr>
          <p:nvPr/>
        </p:nvSpPr>
        <p:spPr bwMode="auto">
          <a:xfrm>
            <a:off x="7635932" y="4335463"/>
            <a:ext cx="1239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 smtClean="0">
                <a:solidFill>
                  <a:srgbClr val="FFC000"/>
                </a:solidFill>
              </a:rPr>
              <a:t>d</a:t>
            </a:r>
            <a:r>
              <a:rPr lang="pt-BR" altLang="pt-BR" sz="1200" smtClean="0">
                <a:solidFill>
                  <a:srgbClr val="FFC000"/>
                </a:solidFill>
              </a:rPr>
              <a:t>x</a:t>
            </a:r>
            <a:r>
              <a:rPr lang="pt-BR" altLang="pt-BR" sz="1400" smtClean="0">
                <a:solidFill>
                  <a:srgbClr val="FFC000"/>
                </a:solidFill>
              </a:rPr>
              <a:t>z, dyz </a:t>
            </a:r>
            <a:r>
              <a:rPr lang="pt-BR" altLang="pt-BR" sz="1600" smtClean="0">
                <a:solidFill>
                  <a:srgbClr val="FFC000"/>
                </a:solidFill>
              </a:rPr>
              <a:t>(</a:t>
            </a:r>
            <a:r>
              <a:rPr lang="pt-BR" altLang="pt-BR" sz="1600" i="1" smtClean="0">
                <a:solidFill>
                  <a:srgbClr val="FFC000"/>
                </a:solidFill>
              </a:rPr>
              <a:t>t</a:t>
            </a:r>
            <a:r>
              <a:rPr lang="pt-BR" altLang="pt-BR" sz="1600" i="1" baseline="-25000" smtClean="0">
                <a:solidFill>
                  <a:srgbClr val="FFC000"/>
                </a:solidFill>
              </a:rPr>
              <a:t>2g</a:t>
            </a:r>
            <a:r>
              <a:rPr lang="pt-BR" altLang="pt-BR" sz="1600" smtClean="0">
                <a:solidFill>
                  <a:srgbClr val="FFC000"/>
                </a:solidFill>
              </a:rPr>
              <a:t>)</a:t>
            </a:r>
            <a:endParaRPr lang="pt-BR" altLang="pt-BR" sz="1600">
              <a:solidFill>
                <a:srgbClr val="FFC000"/>
              </a:solidFill>
            </a:endParaRPr>
          </a:p>
        </p:txBody>
      </p:sp>
      <p:cxnSp>
        <p:nvCxnSpPr>
          <p:cNvPr id="368" name="Conector de seta reta 367"/>
          <p:cNvCxnSpPr/>
          <p:nvPr/>
        </p:nvCxnSpPr>
        <p:spPr>
          <a:xfrm rot="5400000" flipH="1" flipV="1">
            <a:off x="4650244" y="3583782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CaixaDeTexto 368"/>
          <p:cNvSpPr txBox="1"/>
          <p:nvPr/>
        </p:nvSpPr>
        <p:spPr>
          <a:xfrm>
            <a:off x="3780888" y="384969"/>
            <a:ext cx="6751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800" i="1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pt-BR" sz="2800" i="1" baseline="30000" smtClean="0">
                <a:solidFill>
                  <a:srgbClr val="FFC000"/>
                </a:solidFill>
                <a:latin typeface="+mj-lt"/>
              </a:rPr>
              <a:t>8</a:t>
            </a:r>
            <a:r>
              <a:rPr lang="pt-BR" sz="2800" smtClean="0">
                <a:solidFill>
                  <a:srgbClr val="FFC000"/>
                </a:solidFill>
                <a:latin typeface="+mj-lt"/>
              </a:rPr>
              <a:t> </a:t>
            </a:r>
            <a:endParaRPr lang="pt-BR" sz="28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370" name="Conector reto 369"/>
          <p:cNvCxnSpPr/>
          <p:nvPr/>
        </p:nvCxnSpPr>
        <p:spPr>
          <a:xfrm flipV="1">
            <a:off x="8827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/>
          <p:nvPr/>
        </p:nvCxnSpPr>
        <p:spPr>
          <a:xfrm rot="16200000" flipV="1">
            <a:off x="9663569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0"/>
          <p:cNvSpPr txBox="1">
            <a:spLocks noChangeArrowheads="1"/>
          </p:cNvSpPr>
          <p:nvPr/>
        </p:nvSpPr>
        <p:spPr bwMode="auto">
          <a:xfrm>
            <a:off x="10126325" y="2708276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373" name="Conector de seta reta 372"/>
          <p:cNvCxnSpPr/>
          <p:nvPr/>
        </p:nvCxnSpPr>
        <p:spPr>
          <a:xfrm rot="5400000" flipH="1" flipV="1">
            <a:off x="5155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ector de seta reta 373"/>
          <p:cNvCxnSpPr/>
          <p:nvPr/>
        </p:nvCxnSpPr>
        <p:spPr>
          <a:xfrm rot="5400000" flipH="1" flipV="1">
            <a:off x="5732125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/>
          <p:nvPr/>
        </p:nvCxnSpPr>
        <p:spPr>
          <a:xfrm rot="5400000" flipH="1" flipV="1">
            <a:off x="6308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de seta reta 375"/>
          <p:cNvCxnSpPr/>
          <p:nvPr/>
        </p:nvCxnSpPr>
        <p:spPr>
          <a:xfrm rot="16200000" flipH="1">
            <a:off x="4229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7854852" y="3836988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reto 377"/>
          <p:cNvCxnSpPr/>
          <p:nvPr/>
        </p:nvCxnSpPr>
        <p:spPr>
          <a:xfrm>
            <a:off x="7706976" y="43227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/>
          <p:nvPr/>
        </p:nvCxnSpPr>
        <p:spPr>
          <a:xfrm>
            <a:off x="8162589" y="4311652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to 379"/>
          <p:cNvCxnSpPr/>
          <p:nvPr/>
        </p:nvCxnSpPr>
        <p:spPr>
          <a:xfrm>
            <a:off x="4939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to 380"/>
          <p:cNvCxnSpPr/>
          <p:nvPr/>
        </p:nvCxnSpPr>
        <p:spPr>
          <a:xfrm>
            <a:off x="5516226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ector reto 381"/>
          <p:cNvCxnSpPr/>
          <p:nvPr/>
        </p:nvCxnSpPr>
        <p:spPr>
          <a:xfrm>
            <a:off x="6090901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62"/>
          <p:cNvSpPr txBox="1">
            <a:spLocks noChangeArrowheads="1"/>
          </p:cNvSpPr>
          <p:nvPr/>
        </p:nvSpPr>
        <p:spPr bwMode="auto">
          <a:xfrm>
            <a:off x="7735628" y="2328594"/>
            <a:ext cx="633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 smtClean="0">
                <a:solidFill>
                  <a:srgbClr val="FFC000"/>
                </a:solidFill>
              </a:rPr>
              <a:t>dx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-y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 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>
            <a:off x="9899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to 384"/>
          <p:cNvCxnSpPr/>
          <p:nvPr/>
        </p:nvCxnSpPr>
        <p:spPr>
          <a:xfrm>
            <a:off x="9835813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/>
          <p:nvPr/>
        </p:nvCxnSpPr>
        <p:spPr>
          <a:xfrm>
            <a:off x="10412076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12512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de seta reta 387"/>
          <p:cNvCxnSpPr/>
          <p:nvPr/>
        </p:nvCxnSpPr>
        <p:spPr>
          <a:xfrm rot="5400000" flipH="1" flipV="1">
            <a:off x="9935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e seta reta 388"/>
          <p:cNvCxnSpPr/>
          <p:nvPr/>
        </p:nvCxnSpPr>
        <p:spPr>
          <a:xfrm rot="16200000" flipH="1">
            <a:off x="10054888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de seta reta 389"/>
          <p:cNvCxnSpPr/>
          <p:nvPr/>
        </p:nvCxnSpPr>
        <p:spPr>
          <a:xfrm rot="5400000" flipH="1" flipV="1">
            <a:off x="9835019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e seta reta 390"/>
          <p:cNvCxnSpPr/>
          <p:nvPr/>
        </p:nvCxnSpPr>
        <p:spPr>
          <a:xfrm rot="16200000" flipH="1">
            <a:off x="9985832" y="4553745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de seta reta 391"/>
          <p:cNvCxnSpPr/>
          <p:nvPr/>
        </p:nvCxnSpPr>
        <p:spPr>
          <a:xfrm rot="5400000" flipH="1" flipV="1">
            <a:off x="10411282" y="4558508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e seta reta 392"/>
          <p:cNvCxnSpPr/>
          <p:nvPr/>
        </p:nvCxnSpPr>
        <p:spPr>
          <a:xfrm rot="5400000">
            <a:off x="12109907" y="4574382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de seta reta 393"/>
          <p:cNvCxnSpPr/>
          <p:nvPr/>
        </p:nvCxnSpPr>
        <p:spPr>
          <a:xfrm rot="5400000" flipH="1" flipV="1">
            <a:off x="12523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de seta reta 394"/>
          <p:cNvCxnSpPr/>
          <p:nvPr/>
        </p:nvCxnSpPr>
        <p:spPr>
          <a:xfrm rot="16200000" flipH="1">
            <a:off x="12671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to 395"/>
          <p:cNvCxnSpPr/>
          <p:nvPr/>
        </p:nvCxnSpPr>
        <p:spPr>
          <a:xfrm>
            <a:off x="6163926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 Box 17"/>
          <p:cNvSpPr txBox="1">
            <a:spLocks noChangeArrowheads="1"/>
          </p:cNvSpPr>
          <p:nvPr/>
        </p:nvSpPr>
        <p:spPr bwMode="auto">
          <a:xfrm>
            <a:off x="5516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8" name="Text Box 19"/>
          <p:cNvSpPr txBox="1">
            <a:spLocks noChangeArrowheads="1"/>
          </p:cNvSpPr>
          <p:nvPr/>
        </p:nvSpPr>
        <p:spPr bwMode="auto">
          <a:xfrm>
            <a:off x="4435138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9" name="Text Box 17"/>
          <p:cNvSpPr txBox="1">
            <a:spLocks noChangeArrowheads="1"/>
          </p:cNvSpPr>
          <p:nvPr/>
        </p:nvSpPr>
        <p:spPr bwMode="auto">
          <a:xfrm>
            <a:off x="10483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400" name="Text Box 19"/>
          <p:cNvSpPr txBox="1">
            <a:spLocks noChangeArrowheads="1"/>
          </p:cNvSpPr>
          <p:nvPr/>
        </p:nvSpPr>
        <p:spPr bwMode="auto">
          <a:xfrm>
            <a:off x="13088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401" name="Conector reto 400"/>
          <p:cNvCxnSpPr/>
          <p:nvPr/>
        </p:nvCxnSpPr>
        <p:spPr>
          <a:xfrm>
            <a:off x="9980276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to 401"/>
          <p:cNvCxnSpPr/>
          <p:nvPr/>
        </p:nvCxnSpPr>
        <p:spPr>
          <a:xfrm>
            <a:off x="10556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 Box 22"/>
          <p:cNvSpPr txBox="1">
            <a:spLocks noChangeArrowheads="1"/>
          </p:cNvSpPr>
          <p:nvPr/>
        </p:nvSpPr>
        <p:spPr bwMode="auto">
          <a:xfrm>
            <a:off x="4724062" y="4032251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404" name="Text Box 24"/>
          <p:cNvSpPr txBox="1">
            <a:spLocks noChangeArrowheads="1"/>
          </p:cNvSpPr>
          <p:nvPr/>
        </p:nvSpPr>
        <p:spPr bwMode="auto">
          <a:xfrm>
            <a:off x="12656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05" name="Conector de seta reta 404"/>
          <p:cNvCxnSpPr/>
          <p:nvPr/>
        </p:nvCxnSpPr>
        <p:spPr>
          <a:xfrm rot="5400000" flipH="1" flipV="1">
            <a:off x="9988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de seta reta 405"/>
          <p:cNvCxnSpPr/>
          <p:nvPr/>
        </p:nvCxnSpPr>
        <p:spPr>
          <a:xfrm rot="16200000" flipH="1">
            <a:off x="10137438" y="3833814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de seta reta 406"/>
          <p:cNvCxnSpPr/>
          <p:nvPr/>
        </p:nvCxnSpPr>
        <p:spPr>
          <a:xfrm rot="5400000" flipH="1" flipV="1">
            <a:off x="12140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de seta reta 407"/>
          <p:cNvCxnSpPr/>
          <p:nvPr/>
        </p:nvCxnSpPr>
        <p:spPr>
          <a:xfrm rot="16200000" flipH="1">
            <a:off x="12290882" y="3833020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/>
          <p:nvPr/>
        </p:nvCxnSpPr>
        <p:spPr>
          <a:xfrm rot="16200000" flipH="1">
            <a:off x="5385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/>
          <p:nvPr/>
        </p:nvCxnSpPr>
        <p:spPr>
          <a:xfrm>
            <a:off x="7748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de seta reta 410"/>
          <p:cNvCxnSpPr/>
          <p:nvPr/>
        </p:nvCxnSpPr>
        <p:spPr>
          <a:xfrm rot="5400000" flipH="1" flipV="1">
            <a:off x="7856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de seta reta 411"/>
          <p:cNvCxnSpPr/>
          <p:nvPr/>
        </p:nvCxnSpPr>
        <p:spPr>
          <a:xfrm rot="16200000" flipH="1">
            <a:off x="7913351" y="63595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/>
          <p:nvPr/>
        </p:nvCxnSpPr>
        <p:spPr>
          <a:xfrm flipV="1">
            <a:off x="8180050" y="5373689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 Box 17"/>
          <p:cNvSpPr txBox="1">
            <a:spLocks noChangeArrowheads="1"/>
          </p:cNvSpPr>
          <p:nvPr/>
        </p:nvSpPr>
        <p:spPr bwMode="auto">
          <a:xfrm>
            <a:off x="7819687" y="647541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15" name="Conector reto 414"/>
          <p:cNvCxnSpPr/>
          <p:nvPr/>
        </p:nvCxnSpPr>
        <p:spPr>
          <a:xfrm rot="16200000" flipH="1">
            <a:off x="4953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de seta reta 415"/>
          <p:cNvCxnSpPr/>
          <p:nvPr/>
        </p:nvCxnSpPr>
        <p:spPr>
          <a:xfrm rot="5400000" flipH="1" flipV="1">
            <a:off x="7568863" y="5678489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de seta reta 416"/>
          <p:cNvCxnSpPr/>
          <p:nvPr/>
        </p:nvCxnSpPr>
        <p:spPr>
          <a:xfrm rot="16200000" flipH="1">
            <a:off x="7626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de seta reta 417"/>
          <p:cNvCxnSpPr/>
          <p:nvPr/>
        </p:nvCxnSpPr>
        <p:spPr>
          <a:xfrm rot="5400000" flipH="1" flipV="1">
            <a:off x="8072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ector de seta reta 418"/>
          <p:cNvCxnSpPr/>
          <p:nvPr/>
        </p:nvCxnSpPr>
        <p:spPr>
          <a:xfrm rot="16200000" flipH="1">
            <a:off x="8129251" y="56610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/>
          <p:cNvCxnSpPr/>
          <p:nvPr/>
        </p:nvCxnSpPr>
        <p:spPr>
          <a:xfrm flipV="1">
            <a:off x="8457863" y="4032251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/>
          <p:cNvCxnSpPr/>
          <p:nvPr/>
        </p:nvCxnSpPr>
        <p:spPr>
          <a:xfrm>
            <a:off x="7675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Conector reto 421"/>
          <p:cNvCxnSpPr/>
          <p:nvPr/>
        </p:nvCxnSpPr>
        <p:spPr>
          <a:xfrm>
            <a:off x="8108613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ector reto 422"/>
          <p:cNvCxnSpPr/>
          <p:nvPr/>
        </p:nvCxnSpPr>
        <p:spPr>
          <a:xfrm>
            <a:off x="84673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 Box 19"/>
          <p:cNvSpPr txBox="1">
            <a:spLocks noChangeArrowheads="1"/>
          </p:cNvSpPr>
          <p:nvPr/>
        </p:nvSpPr>
        <p:spPr bwMode="auto">
          <a:xfrm>
            <a:off x="7964151" y="5805489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25" name="Conector de seta reta 424"/>
          <p:cNvCxnSpPr/>
          <p:nvPr/>
        </p:nvCxnSpPr>
        <p:spPr>
          <a:xfrm rot="5400000" flipH="1" flipV="1">
            <a:off x="7712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de seta reta 425"/>
          <p:cNvCxnSpPr/>
          <p:nvPr/>
        </p:nvCxnSpPr>
        <p:spPr>
          <a:xfrm rot="16200000" flipH="1">
            <a:off x="7768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de seta reta 426"/>
          <p:cNvCxnSpPr/>
          <p:nvPr/>
        </p:nvCxnSpPr>
        <p:spPr>
          <a:xfrm rot="5400000" flipH="1" flipV="1">
            <a:off x="8133219" y="4831557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de seta reta 427"/>
          <p:cNvCxnSpPr/>
          <p:nvPr/>
        </p:nvCxnSpPr>
        <p:spPr>
          <a:xfrm rot="16200000" flipH="1">
            <a:off x="8191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de seta reta 428"/>
          <p:cNvCxnSpPr/>
          <p:nvPr/>
        </p:nvCxnSpPr>
        <p:spPr>
          <a:xfrm rot="5400000" flipH="1" flipV="1">
            <a:off x="8493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de seta reta 429"/>
          <p:cNvCxnSpPr/>
          <p:nvPr/>
        </p:nvCxnSpPr>
        <p:spPr>
          <a:xfrm rot="16200000" flipH="1">
            <a:off x="8550732" y="5661820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de seta reta 430"/>
          <p:cNvCxnSpPr/>
          <p:nvPr/>
        </p:nvCxnSpPr>
        <p:spPr>
          <a:xfrm rot="5400000" flipH="1" flipV="1">
            <a:off x="7880251" y="3668712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de seta reta 431"/>
          <p:cNvCxnSpPr/>
          <p:nvPr/>
        </p:nvCxnSpPr>
        <p:spPr>
          <a:xfrm rot="16200000" flipH="1">
            <a:off x="7937402" y="3683000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de seta reta 432"/>
          <p:cNvCxnSpPr/>
          <p:nvPr/>
        </p:nvCxnSpPr>
        <p:spPr>
          <a:xfrm rot="5400000" flipH="1" flipV="1">
            <a:off x="7726026" y="4113213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de seta reta 433"/>
          <p:cNvCxnSpPr/>
          <p:nvPr/>
        </p:nvCxnSpPr>
        <p:spPr>
          <a:xfrm rot="5400000" flipH="1" flipV="1">
            <a:off x="8158620" y="4114007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/>
          <p:nvPr/>
        </p:nvCxnSpPr>
        <p:spPr>
          <a:xfrm>
            <a:off x="7748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/>
          <p:nvPr/>
        </p:nvCxnSpPr>
        <p:spPr>
          <a:xfrm rot="5400000" flipH="1" flipV="1">
            <a:off x="6267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/>
          <p:nvPr/>
        </p:nvCxnSpPr>
        <p:spPr>
          <a:xfrm rot="16200000" flipV="1">
            <a:off x="6847344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/>
          <p:nvPr/>
        </p:nvCxnSpPr>
        <p:spPr>
          <a:xfrm rot="16200000" flipV="1">
            <a:off x="6848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/>
          <p:nvPr/>
        </p:nvCxnSpPr>
        <p:spPr>
          <a:xfrm>
            <a:off x="7316451" y="144464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/>
          <p:nvPr/>
        </p:nvCxnSpPr>
        <p:spPr>
          <a:xfrm>
            <a:off x="7748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/>
          <p:nvPr/>
        </p:nvCxnSpPr>
        <p:spPr>
          <a:xfrm>
            <a:off x="8180051" y="144464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 Box 17"/>
          <p:cNvSpPr txBox="1">
            <a:spLocks noChangeArrowheads="1"/>
          </p:cNvSpPr>
          <p:nvPr/>
        </p:nvSpPr>
        <p:spPr bwMode="auto">
          <a:xfrm>
            <a:off x="7675225" y="95726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443" name="Text Box 19"/>
          <p:cNvSpPr txBox="1">
            <a:spLocks noChangeArrowheads="1"/>
          </p:cNvSpPr>
          <p:nvPr/>
        </p:nvSpPr>
        <p:spPr bwMode="auto">
          <a:xfrm>
            <a:off x="7748251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44" name="Conector reto 443"/>
          <p:cNvCxnSpPr/>
          <p:nvPr/>
        </p:nvCxnSpPr>
        <p:spPr>
          <a:xfrm rot="16200000" flipV="1">
            <a:off x="8310226" y="2362201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/>
          <p:nvPr/>
        </p:nvCxnSpPr>
        <p:spPr>
          <a:xfrm rot="10800000">
            <a:off x="8395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/>
          <p:nvPr/>
        </p:nvCxnSpPr>
        <p:spPr>
          <a:xfrm rot="10800000">
            <a:off x="8638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/>
          <p:nvPr/>
        </p:nvCxnSpPr>
        <p:spPr>
          <a:xfrm>
            <a:off x="4147801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/>
          <p:nvPr/>
        </p:nvCxnSpPr>
        <p:spPr>
          <a:xfrm>
            <a:off x="5803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 Box 22"/>
          <p:cNvSpPr txBox="1">
            <a:spLocks noChangeArrowheads="1"/>
          </p:cNvSpPr>
          <p:nvPr/>
        </p:nvSpPr>
        <p:spPr bwMode="auto">
          <a:xfrm>
            <a:off x="6090901" y="4321176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50" name="Conector reto 449"/>
          <p:cNvCxnSpPr/>
          <p:nvPr/>
        </p:nvCxnSpPr>
        <p:spPr>
          <a:xfrm rot="5400000" flipH="1" flipV="1">
            <a:off x="6332994" y="478632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de seta reta 450"/>
          <p:cNvCxnSpPr/>
          <p:nvPr/>
        </p:nvCxnSpPr>
        <p:spPr>
          <a:xfrm rot="16200000" flipH="1">
            <a:off x="77831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de seta reta 451"/>
          <p:cNvCxnSpPr/>
          <p:nvPr/>
        </p:nvCxnSpPr>
        <p:spPr>
          <a:xfrm rot="16200000" flipH="1">
            <a:off x="82149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CaixaDeTexto 452"/>
          <p:cNvSpPr txBox="1"/>
          <p:nvPr/>
        </p:nvSpPr>
        <p:spPr>
          <a:xfrm>
            <a:off x="9391545" y="495626"/>
            <a:ext cx="2521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3600" smtClean="0">
                <a:solidFill>
                  <a:schemeClr val="bg1"/>
                </a:solidFill>
                <a:latin typeface="+mj-lt"/>
              </a:rPr>
              <a:t>Baixo spin</a:t>
            </a:r>
            <a:endParaRPr lang="pt-BR" sz="36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4" name="CaixaDeTexto 453"/>
          <p:cNvSpPr txBox="1"/>
          <p:nvPr/>
        </p:nvSpPr>
        <p:spPr>
          <a:xfrm>
            <a:off x="4699514" y="27824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[</a:t>
            </a:r>
            <a:r>
              <a:rPr lang="pt-BR" sz="2400" smtClean="0">
                <a:solidFill>
                  <a:schemeClr val="bg1"/>
                </a:solidFill>
              </a:rPr>
              <a:t>Co(NH</a:t>
            </a:r>
            <a:r>
              <a:rPr lang="pt-BR" sz="2400" baseline="-25000" smtClean="0">
                <a:solidFill>
                  <a:schemeClr val="bg1"/>
                </a:solidFill>
              </a:rPr>
              <a:t>3</a:t>
            </a:r>
            <a:r>
              <a:rPr lang="pt-BR" sz="2400" smtClean="0">
                <a:solidFill>
                  <a:schemeClr val="bg1"/>
                </a:solidFill>
              </a:rPr>
              <a:t>)</a:t>
            </a:r>
            <a:r>
              <a:rPr lang="pt-BR" sz="2400" baseline="-25000" smtClean="0">
                <a:solidFill>
                  <a:schemeClr val="bg1"/>
                </a:solidFill>
              </a:rPr>
              <a:t>6</a:t>
            </a:r>
            <a:r>
              <a:rPr lang="pt-BR" sz="2400" smtClean="0">
                <a:solidFill>
                  <a:schemeClr val="bg1"/>
                </a:solidFill>
              </a:rPr>
              <a:t>]</a:t>
            </a:r>
            <a:r>
              <a:rPr lang="pt-BR" sz="2400" baseline="30000" smtClean="0">
                <a:solidFill>
                  <a:schemeClr val="bg1"/>
                </a:solidFill>
              </a:rPr>
              <a:t>2+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455" name="Grupo 454"/>
          <p:cNvGrpSpPr/>
          <p:nvPr/>
        </p:nvGrpSpPr>
        <p:grpSpPr>
          <a:xfrm>
            <a:off x="1947913" y="880603"/>
            <a:ext cx="1652323" cy="1639555"/>
            <a:chOff x="1029984" y="480594"/>
            <a:chExt cx="2195364" cy="2066227"/>
          </a:xfrm>
        </p:grpSpPr>
        <p:pic>
          <p:nvPicPr>
            <p:cNvPr id="456" name="Picture 1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4" y="794221"/>
              <a:ext cx="15684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7" name="Conector de seta reta 456"/>
            <p:cNvCxnSpPr/>
            <p:nvPr/>
          </p:nvCxnSpPr>
          <p:spPr>
            <a:xfrm>
              <a:off x="2247089" y="1838528"/>
              <a:ext cx="447473" cy="15564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ector de seta reta 457"/>
            <p:cNvCxnSpPr/>
            <p:nvPr/>
          </p:nvCxnSpPr>
          <p:spPr>
            <a:xfrm flipV="1">
              <a:off x="2235386" y="1507787"/>
              <a:ext cx="556452" cy="946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ector de seta reta 458"/>
            <p:cNvCxnSpPr/>
            <p:nvPr/>
          </p:nvCxnSpPr>
          <p:spPr>
            <a:xfrm flipV="1">
              <a:off x="1814209" y="576061"/>
              <a:ext cx="0" cy="3163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CaixaDeTexto 459"/>
            <p:cNvSpPr txBox="1"/>
            <p:nvPr/>
          </p:nvSpPr>
          <p:spPr>
            <a:xfrm>
              <a:off x="2220420" y="1916349"/>
              <a:ext cx="496677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61" name="CaixaDeTexto 460"/>
            <p:cNvSpPr txBox="1"/>
            <p:nvPr/>
          </p:nvSpPr>
          <p:spPr>
            <a:xfrm>
              <a:off x="2767008" y="1193865"/>
              <a:ext cx="458340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462" name="CaixaDeTexto 461"/>
            <p:cNvSpPr txBox="1"/>
            <p:nvPr/>
          </p:nvSpPr>
          <p:spPr>
            <a:xfrm>
              <a:off x="1921238" y="480594"/>
              <a:ext cx="479638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464" name="CaixaDeTexto 463"/>
          <p:cNvSpPr txBox="1"/>
          <p:nvPr/>
        </p:nvSpPr>
        <p:spPr>
          <a:xfrm>
            <a:off x="4914446" y="609829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</a:t>
            </a:r>
            <a:r>
              <a:rPr lang="pt-BR" sz="2800" baseline="30000" dirty="0">
                <a:solidFill>
                  <a:schemeClr val="bg1"/>
                </a:solidFill>
              </a:rPr>
              <a:t>3+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65" name="CaixaDeTexto 464"/>
          <p:cNvSpPr txBox="1"/>
          <p:nvPr/>
        </p:nvSpPr>
        <p:spPr>
          <a:xfrm>
            <a:off x="10515549" y="617318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6 x L</a:t>
            </a:r>
          </a:p>
        </p:txBody>
      </p:sp>
      <p:sp>
        <p:nvSpPr>
          <p:cNvPr id="466" name="CaixaDeTexto 465"/>
          <p:cNvSpPr txBox="1"/>
          <p:nvPr/>
        </p:nvSpPr>
        <p:spPr>
          <a:xfrm>
            <a:off x="6865703" y="2194581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Diamagnético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369224" y="208155"/>
            <a:ext cx="470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mtClean="0">
                <a:solidFill>
                  <a:schemeClr val="bg1"/>
                </a:solidFill>
              </a:rPr>
              <a:t>Ni</a:t>
            </a:r>
            <a:r>
              <a:rPr lang="pt-BR" sz="3600" baseline="30000" smtClean="0">
                <a:solidFill>
                  <a:schemeClr val="bg1"/>
                </a:solidFill>
              </a:rPr>
              <a:t>2+</a:t>
            </a:r>
            <a:r>
              <a:rPr lang="pt-BR" sz="3600" smtClean="0">
                <a:solidFill>
                  <a:schemeClr val="bg1"/>
                </a:solidFill>
              </a:rPr>
              <a:t>: 3 d</a:t>
            </a:r>
            <a:r>
              <a:rPr lang="pt-BR" sz="3600" baseline="30000" smtClean="0">
                <a:solidFill>
                  <a:schemeClr val="bg1"/>
                </a:solidFill>
              </a:rPr>
              <a:t>8 </a:t>
            </a:r>
            <a:r>
              <a:rPr lang="pt-BR" sz="3600" smtClean="0">
                <a:solidFill>
                  <a:schemeClr val="bg1"/>
                </a:solidFill>
              </a:rPr>
              <a:t>tetragonal</a:t>
            </a:r>
            <a:endParaRPr lang="pt-BR" sz="3600">
              <a:solidFill>
                <a:schemeClr val="bg1"/>
              </a:solidFill>
            </a:endParaRPr>
          </a:p>
        </p:txBody>
      </p:sp>
      <p:cxnSp>
        <p:nvCxnSpPr>
          <p:cNvPr id="118" name="Conector de seta reta 117"/>
          <p:cNvCxnSpPr/>
          <p:nvPr/>
        </p:nvCxnSpPr>
        <p:spPr>
          <a:xfrm rot="5400000" flipH="1" flipV="1">
            <a:off x="7855420" y="2856706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7735628" y="379519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mtClean="0">
                <a:solidFill>
                  <a:srgbClr val="FFC000"/>
                </a:solidFill>
              </a:rPr>
              <a:t>d</a:t>
            </a:r>
            <a:r>
              <a:rPr lang="pt-BR" altLang="pt-BR" sz="1400" smtClean="0">
                <a:solidFill>
                  <a:srgbClr val="FFC000"/>
                </a:solidFill>
              </a:rPr>
              <a:t>xy</a:t>
            </a:r>
            <a:r>
              <a:rPr lang="pt-BR" altLang="pt-BR" smtClean="0">
                <a:solidFill>
                  <a:srgbClr val="FFC000"/>
                </a:solidFill>
              </a:rPr>
              <a:t> </a:t>
            </a:r>
            <a:endParaRPr lang="pt-BR"/>
          </a:p>
        </p:txBody>
      </p:sp>
      <p:cxnSp>
        <p:nvCxnSpPr>
          <p:cNvPr id="122" name="Conector de seta reta 121"/>
          <p:cNvCxnSpPr/>
          <p:nvPr/>
        </p:nvCxnSpPr>
        <p:spPr>
          <a:xfrm rot="16200000" flipH="1">
            <a:off x="7944330" y="2879437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725836" y="300541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C000"/>
                </a:solidFill>
              </a:rPr>
              <a:t>dz</a:t>
            </a:r>
            <a:r>
              <a:rPr lang="pt-BR" altLang="pt-BR" baseline="30000">
                <a:solidFill>
                  <a:srgbClr val="FFC000"/>
                </a:solidFill>
              </a:rPr>
              <a:t>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7787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dirty="0"/>
          </a:p>
        </p:txBody>
      </p:sp>
      <p:cxnSp>
        <p:nvCxnSpPr>
          <p:cNvPr id="3" name="Conector de seta reta 2"/>
          <p:cNvCxnSpPr/>
          <p:nvPr/>
        </p:nvCxnSpPr>
        <p:spPr>
          <a:xfrm rot="5400000" flipH="1" flipV="1">
            <a:off x="83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1926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623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200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703300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279562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855825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5400000" flipH="1" flipV="1">
            <a:off x="4974094" y="2661443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16200000" flipH="1">
            <a:off x="5194757" y="4056856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079787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511587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151225" y="2276475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584612" y="2276475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2541250" y="3549650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24"/>
          <p:cNvSpPr txBox="1">
            <a:spLocks noChangeArrowheads="1"/>
          </p:cNvSpPr>
          <p:nvPr/>
        </p:nvSpPr>
        <p:spPr bwMode="auto">
          <a:xfrm>
            <a:off x="5908337" y="5033963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8" name="CaixaDeTexto 25"/>
          <p:cNvSpPr txBox="1">
            <a:spLocks noChangeArrowheads="1"/>
          </p:cNvSpPr>
          <p:nvPr/>
        </p:nvSpPr>
        <p:spPr bwMode="auto">
          <a:xfrm>
            <a:off x="5719425" y="3816350"/>
            <a:ext cx="174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xy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400">
                <a:solidFill>
                  <a:srgbClr val="FFC000"/>
                </a:solidFill>
              </a:rPr>
              <a:t>z, dyz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t</a:t>
            </a:r>
            <a:r>
              <a:rPr lang="pt-BR" altLang="pt-BR" sz="1600" i="1" baseline="-25000">
                <a:solidFill>
                  <a:srgbClr val="FFC000"/>
                </a:solidFill>
              </a:rPr>
              <a:t>2g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rot="5400000" flipH="1" flipV="1">
            <a:off x="3126244" y="3583781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703792" y="446087"/>
            <a:ext cx="6751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800" i="1" smtClean="0">
                <a:solidFill>
                  <a:srgbClr val="FFC000"/>
                </a:solidFill>
                <a:latin typeface="+mj-lt"/>
                <a:cs typeface="+mn-cs"/>
              </a:rPr>
              <a:t>d</a:t>
            </a:r>
            <a:r>
              <a:rPr lang="pt-BR" sz="2800" i="1" baseline="30000" smtClean="0">
                <a:solidFill>
                  <a:srgbClr val="FFC000"/>
                </a:solidFill>
                <a:latin typeface="+mj-lt"/>
                <a:cs typeface="+mn-cs"/>
              </a:rPr>
              <a:t>7</a:t>
            </a:r>
            <a:r>
              <a:rPr lang="pt-BR" sz="2800" smtClean="0">
                <a:solidFill>
                  <a:srgbClr val="FFC000"/>
                </a:solidFill>
                <a:latin typeface="+mj-lt"/>
                <a:cs typeface="+mn-cs"/>
              </a:rPr>
              <a:t> </a:t>
            </a:r>
            <a:endParaRPr lang="pt-BR" sz="2800" dirty="0">
              <a:solidFill>
                <a:srgbClr val="FFC000"/>
              </a:solidFill>
              <a:latin typeface="+mj-lt"/>
              <a:cs typeface="+mn-cs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7303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6200000" flipV="1">
            <a:off x="8139568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30"/>
          <p:cNvSpPr txBox="1">
            <a:spLocks noChangeArrowheads="1"/>
          </p:cNvSpPr>
          <p:nvPr/>
        </p:nvSpPr>
        <p:spPr bwMode="auto">
          <a:xfrm>
            <a:off x="8602325" y="2708275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rot="5400000" flipH="1" flipV="1">
            <a:off x="3631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4208125" y="3549650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4784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16200000" flipH="1">
            <a:off x="2705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863887" y="3836988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313150" y="3844925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768762" y="3833813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3415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992225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566900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62"/>
          <p:cNvSpPr txBox="1">
            <a:spLocks noChangeArrowheads="1"/>
          </p:cNvSpPr>
          <p:nvPr/>
        </p:nvSpPr>
        <p:spPr bwMode="auto">
          <a:xfrm>
            <a:off x="5963900" y="2349500"/>
            <a:ext cx="126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>
                <a:solidFill>
                  <a:srgbClr val="FFC000"/>
                </a:solidFill>
              </a:rPr>
              <a:t>dx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, dz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(</a:t>
            </a:r>
            <a:r>
              <a:rPr lang="pt-BR" altLang="pt-BR" sz="1200" i="1">
                <a:solidFill>
                  <a:srgbClr val="FFC000"/>
                </a:solidFill>
              </a:rPr>
              <a:t>e</a:t>
            </a:r>
            <a:r>
              <a:rPr lang="pt-BR" altLang="pt-BR" sz="1200" i="1" baseline="-25000">
                <a:solidFill>
                  <a:srgbClr val="FFC000"/>
                </a:solidFill>
              </a:rPr>
              <a:t>g</a:t>
            </a:r>
            <a:r>
              <a:rPr lang="pt-BR" altLang="pt-BR" sz="1200">
                <a:solidFill>
                  <a:srgbClr val="FFC000"/>
                </a:solidFill>
              </a:rPr>
              <a:t>)</a:t>
            </a:r>
            <a:r>
              <a:rPr lang="pt-BR" altLang="pt-BR" sz="1200" baseline="30000">
                <a:solidFill>
                  <a:srgbClr val="FFC000"/>
                </a:solidFill>
              </a:rPr>
              <a:t>*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8375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8311812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8888075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9464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 flipH="1" flipV="1">
            <a:off x="8411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6200000" flipH="1">
            <a:off x="8530887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rot="5400000" flipH="1" flipV="1">
            <a:off x="8311018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6200000" flipH="1">
            <a:off x="8461831" y="4553744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5400000" flipH="1" flipV="1">
            <a:off x="8887281" y="4558507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5400000">
            <a:off x="9061907" y="4574381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5400000" flipH="1" flipV="1">
            <a:off x="9475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16200000" flipH="1">
            <a:off x="9623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4639925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992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2911137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8959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0040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>
            <a:off x="8456275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9032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3200062" y="4032250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9608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 rot="5400000" flipH="1" flipV="1">
            <a:off x="8464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rot="16200000" flipH="1">
            <a:off x="8613437" y="3833813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rot="5400000" flipH="1" flipV="1">
            <a:off x="9092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rot="16200000" flipH="1">
            <a:off x="9242881" y="3833019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rot="16200000" flipH="1">
            <a:off x="3861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224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rot="5400000" flipH="1" flipV="1">
            <a:off x="6332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rot="16200000" flipH="1">
            <a:off x="6389350" y="6359525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6656050" y="5373688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6295687" y="647541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66" name="Conector reto 65"/>
          <p:cNvCxnSpPr/>
          <p:nvPr/>
        </p:nvCxnSpPr>
        <p:spPr>
          <a:xfrm rot="16200000" flipH="1">
            <a:off x="3429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 rot="5400000" flipH="1" flipV="1">
            <a:off x="6044862" y="5678488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rot="16200000" flipH="1">
            <a:off x="6102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rot="5400000" flipH="1" flipV="1">
            <a:off x="6548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16200000" flipH="1">
            <a:off x="6605250" y="5661025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6933862" y="4032250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6151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6584612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6943387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6440150" y="5805488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76" name="Conector de seta reta 75"/>
          <p:cNvCxnSpPr/>
          <p:nvPr/>
        </p:nvCxnSpPr>
        <p:spPr>
          <a:xfrm rot="5400000" flipH="1" flipV="1">
            <a:off x="6188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rot="16200000" flipH="1">
            <a:off x="6244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rot="5400000" flipH="1" flipV="1">
            <a:off x="6609219" y="4831556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 rot="16200000" flipH="1">
            <a:off x="6667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rot="5400000" flipH="1" flipV="1">
            <a:off x="6969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rot="16200000" flipH="1">
            <a:off x="7026731" y="5661819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rot="5400000" flipH="1" flipV="1">
            <a:off x="5889287" y="3668713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 rot="16200000" flipH="1">
            <a:off x="5946437" y="3683001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 rot="5400000" flipH="1" flipV="1">
            <a:off x="6332200" y="3635375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rot="5400000" flipH="1" flipV="1">
            <a:off x="6764794" y="3636169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6224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rot="5400000" flipH="1" flipV="1">
            <a:off x="4743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rot="16200000" flipV="1">
            <a:off x="5323343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rot="16200000" flipV="1">
            <a:off x="5324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5792450" y="144463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6224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6656050" y="144463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6151225" y="9572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6224250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95" name="Conector reto 94"/>
          <p:cNvCxnSpPr/>
          <p:nvPr/>
        </p:nvCxnSpPr>
        <p:spPr>
          <a:xfrm rot="16200000" flipV="1">
            <a:off x="6786225" y="2362200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rot="10800000">
            <a:off x="6871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rot="10800000">
            <a:off x="7114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2623800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4279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4566900" y="4321175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101" name="Conector reto 100"/>
          <p:cNvCxnSpPr/>
          <p:nvPr/>
        </p:nvCxnSpPr>
        <p:spPr>
          <a:xfrm rot="5400000" flipH="1" flipV="1">
            <a:off x="4808994" y="478631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/>
          <p:nvPr/>
        </p:nvCxnSpPr>
        <p:spPr>
          <a:xfrm rot="16200000" flipH="1">
            <a:off x="6389350" y="3656012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 rot="16200000" flipH="1">
            <a:off x="6821150" y="3656012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3627077" y="262235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mtClean="0">
                <a:solidFill>
                  <a:schemeClr val="bg1"/>
                </a:solidFill>
              </a:rPr>
              <a:t>[Ni(NH</a:t>
            </a:r>
            <a:r>
              <a:rPr lang="pt-BR" sz="2400" baseline="-25000" smtClean="0">
                <a:solidFill>
                  <a:schemeClr val="bg1"/>
                </a:solidFill>
              </a:rPr>
              <a:t>3</a:t>
            </a:r>
            <a:r>
              <a:rPr lang="pt-BR" sz="2400" smtClean="0">
                <a:solidFill>
                  <a:schemeClr val="bg1"/>
                </a:solidFill>
              </a:rPr>
              <a:t>)</a:t>
            </a:r>
            <a:r>
              <a:rPr lang="pt-BR" sz="2400" baseline="-25000" smtClean="0">
                <a:solidFill>
                  <a:schemeClr val="bg1"/>
                </a:solidFill>
              </a:rPr>
              <a:t>6</a:t>
            </a:r>
            <a:r>
              <a:rPr lang="pt-BR" sz="2400" smtClean="0">
                <a:solidFill>
                  <a:schemeClr val="bg1"/>
                </a:solidFill>
              </a:rPr>
              <a:t>]</a:t>
            </a:r>
            <a:r>
              <a:rPr lang="pt-BR" sz="2400" baseline="30000" smtClean="0">
                <a:solidFill>
                  <a:schemeClr val="bg1"/>
                </a:solidFill>
              </a:rPr>
              <a:t>3+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423912" y="880602"/>
            <a:ext cx="1631485" cy="1639555"/>
            <a:chOff x="1029984" y="480594"/>
            <a:chExt cx="2167678" cy="2066227"/>
          </a:xfrm>
        </p:grpSpPr>
        <p:pic>
          <p:nvPicPr>
            <p:cNvPr id="106" name="Picture 1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4" y="794221"/>
              <a:ext cx="15684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7" name="Conector de seta reta 106"/>
            <p:cNvCxnSpPr/>
            <p:nvPr/>
          </p:nvCxnSpPr>
          <p:spPr>
            <a:xfrm>
              <a:off x="2247089" y="1838528"/>
              <a:ext cx="447473" cy="15564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de seta reta 107"/>
            <p:cNvCxnSpPr/>
            <p:nvPr/>
          </p:nvCxnSpPr>
          <p:spPr>
            <a:xfrm flipV="1">
              <a:off x="2235386" y="1507787"/>
              <a:ext cx="556452" cy="946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de seta reta 108"/>
            <p:cNvCxnSpPr/>
            <p:nvPr/>
          </p:nvCxnSpPr>
          <p:spPr>
            <a:xfrm flipV="1">
              <a:off x="1814209" y="576061"/>
              <a:ext cx="0" cy="3163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aixaDeTexto 109"/>
            <p:cNvSpPr txBox="1"/>
            <p:nvPr/>
          </p:nvSpPr>
          <p:spPr>
            <a:xfrm>
              <a:off x="2220420" y="1916349"/>
              <a:ext cx="42213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2767008" y="1193865"/>
              <a:ext cx="43065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olidFill>
                    <a:schemeClr val="bg1"/>
                  </a:solidFill>
                </a:rPr>
                <a:t>y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1921238" y="480594"/>
              <a:ext cx="407224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113" name="Rectangle 191"/>
          <p:cNvSpPr>
            <a:spLocks noChangeArrowheads="1"/>
          </p:cNvSpPr>
          <p:nvPr/>
        </p:nvSpPr>
        <p:spPr bwMode="auto">
          <a:xfrm>
            <a:off x="260922" y="3003674"/>
            <a:ext cx="151195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pt-BR" dirty="0" smtClean="0">
                <a:solidFill>
                  <a:schemeClr val="bg1"/>
                </a:solidFill>
              </a:rPr>
              <a:t>Ni</a:t>
            </a:r>
            <a:r>
              <a:rPr lang="en-GB" altLang="pt-BR" baseline="30000" dirty="0" smtClean="0">
                <a:solidFill>
                  <a:schemeClr val="bg1"/>
                </a:solidFill>
              </a:rPr>
              <a:t>2+</a:t>
            </a:r>
            <a:r>
              <a:rPr lang="en-GB" altLang="pt-BR" dirty="0" smtClean="0">
                <a:solidFill>
                  <a:schemeClr val="bg1"/>
                </a:solidFill>
              </a:rPr>
              <a:t> </a:t>
            </a:r>
            <a:r>
              <a:rPr lang="en-GB" altLang="pt-BR" dirty="0">
                <a:solidFill>
                  <a:schemeClr val="bg1"/>
                </a:solidFill>
              </a:rPr>
              <a:t>= </a:t>
            </a:r>
            <a:r>
              <a:rPr lang="en-GB" altLang="pt-BR" dirty="0" smtClean="0">
                <a:solidFill>
                  <a:schemeClr val="bg1"/>
                </a:solidFill>
              </a:rPr>
              <a:t>8 </a:t>
            </a:r>
            <a:r>
              <a:rPr lang="en-GB" altLang="pt-BR" dirty="0">
                <a:solidFill>
                  <a:schemeClr val="bg1"/>
                </a:solidFill>
              </a:rPr>
              <a:t>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6 </a:t>
            </a:r>
            <a:r>
              <a:rPr lang="en-GB" altLang="pt-BR" dirty="0" smtClean="0">
                <a:solidFill>
                  <a:schemeClr val="bg1"/>
                </a:solidFill>
              </a:rPr>
              <a:t>xNH</a:t>
            </a:r>
            <a:r>
              <a:rPr lang="en-GB" altLang="pt-BR" baseline="-25000" dirty="0" smtClean="0">
                <a:solidFill>
                  <a:schemeClr val="bg1"/>
                </a:solidFill>
              </a:rPr>
              <a:t>3</a:t>
            </a:r>
            <a:r>
              <a:rPr lang="en-GB" altLang="pt-BR" dirty="0" smtClean="0">
                <a:solidFill>
                  <a:schemeClr val="bg1"/>
                </a:solidFill>
              </a:rPr>
              <a:t> </a:t>
            </a:r>
            <a:r>
              <a:rPr lang="en-GB" altLang="pt-BR" dirty="0">
                <a:solidFill>
                  <a:schemeClr val="bg1"/>
                </a:solidFill>
              </a:rPr>
              <a:t>= 12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Total = </a:t>
            </a:r>
            <a:r>
              <a:rPr lang="en-GB" altLang="pt-BR" dirty="0" smtClean="0">
                <a:solidFill>
                  <a:schemeClr val="bg1"/>
                </a:solidFill>
              </a:rPr>
              <a:t>20 e</a:t>
            </a:r>
            <a:r>
              <a:rPr lang="en-GB" altLang="pt-BR" sz="2400" b="1" baseline="30000" dirty="0" smtClean="0">
                <a:solidFill>
                  <a:schemeClr val="bg1"/>
                </a:solidFill>
              </a:rPr>
              <a:t>-</a:t>
            </a:r>
            <a:endParaRPr lang="en-GB" altLang="pt-BR" sz="2400" b="1" baseline="30000" dirty="0">
              <a:solidFill>
                <a:schemeClr val="bg1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3390445" y="6098294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Ni</a:t>
            </a:r>
            <a:r>
              <a:rPr lang="pt-BR" sz="2800" baseline="30000" dirty="0" smtClean="0">
                <a:solidFill>
                  <a:schemeClr val="bg1"/>
                </a:solidFill>
              </a:rPr>
              <a:t>2+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8991549" y="6173183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6 x L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16" name="Conector de seta reta 115"/>
          <p:cNvCxnSpPr/>
          <p:nvPr/>
        </p:nvCxnSpPr>
        <p:spPr>
          <a:xfrm rot="5400000" flipH="1" flipV="1">
            <a:off x="6187737" y="2241550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/>
          <p:cNvSpPr txBox="1"/>
          <p:nvPr/>
        </p:nvSpPr>
        <p:spPr>
          <a:xfrm>
            <a:off x="5390329" y="1563688"/>
            <a:ext cx="235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</a:rPr>
              <a:t>Paramagnético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20" name="Espaço Reservado para Número de Slide 10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BFBEA4-8969-4C28-ABE2-BE7F68D1B9DA}" type="slidenum">
              <a:rPr lang="pt-BR" smtClean="0"/>
              <a:t>12</a:t>
            </a:fld>
            <a:endParaRPr lang="pt-BR"/>
          </a:p>
        </p:txBody>
      </p:sp>
      <p:sp>
        <p:nvSpPr>
          <p:cNvPr id="121" name="CaixaDeTexto 120"/>
          <p:cNvSpPr txBox="1"/>
          <p:nvPr/>
        </p:nvSpPr>
        <p:spPr>
          <a:xfrm>
            <a:off x="47801" y="160794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mtClean="0">
                <a:solidFill>
                  <a:schemeClr val="bg1"/>
                </a:solidFill>
              </a:rPr>
              <a:t>Ni</a:t>
            </a:r>
            <a:r>
              <a:rPr lang="pt-BR" sz="3600" baseline="30000" smtClean="0">
                <a:solidFill>
                  <a:schemeClr val="bg1"/>
                </a:solidFill>
              </a:rPr>
              <a:t>3+</a:t>
            </a:r>
            <a:r>
              <a:rPr lang="pt-BR" sz="3600" smtClean="0">
                <a:solidFill>
                  <a:schemeClr val="bg1"/>
                </a:solidFill>
              </a:rPr>
              <a:t>: 3 d</a:t>
            </a:r>
            <a:r>
              <a:rPr lang="pt-BR" sz="3600" baseline="30000" smtClean="0">
                <a:solidFill>
                  <a:schemeClr val="bg1"/>
                </a:solidFill>
              </a:rPr>
              <a:t>7</a:t>
            </a:r>
            <a:endParaRPr lang="pt-BR" sz="3600" baseline="30000">
              <a:solidFill>
                <a:schemeClr val="bg1"/>
              </a:solidFill>
            </a:endParaRPr>
          </a:p>
        </p:txBody>
      </p:sp>
      <p:sp>
        <p:nvSpPr>
          <p:cNvPr id="122" name="CaixaDeTexto 121"/>
          <p:cNvSpPr txBox="1"/>
          <p:nvPr/>
        </p:nvSpPr>
        <p:spPr>
          <a:xfrm>
            <a:off x="5732908" y="157718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Radicalar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7765256" y="343327"/>
            <a:ext cx="4164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mtClean="0">
                <a:solidFill>
                  <a:schemeClr val="bg1"/>
                </a:solidFill>
              </a:rPr>
              <a:t>Potencial redox elevado;</a:t>
            </a:r>
          </a:p>
          <a:p>
            <a:r>
              <a:rPr lang="pt-BR" sz="2400" smtClean="0">
                <a:solidFill>
                  <a:schemeClr val="bg1"/>
                </a:solidFill>
              </a:rPr>
              <a:t>Biologicamente inacessível</a:t>
            </a:r>
            <a:endParaRPr lang="pt-B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22" grpId="0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038" y="196423"/>
            <a:ext cx="8531560" cy="1023245"/>
          </a:xfrm>
          <a:gradFill>
            <a:gsLst>
              <a:gs pos="50000">
                <a:schemeClr val="dk1">
                  <a:tint val="98000"/>
                  <a:shade val="100000"/>
                  <a:satMod val="100000"/>
                  <a:lumMod val="100000"/>
                </a:schemeClr>
              </a:gs>
              <a:gs pos="100000">
                <a:schemeClr val="dk1">
                  <a:shade val="72000"/>
                  <a:satMod val="120000"/>
                  <a:lumMod val="10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cap="none" smtClean="0"/>
              <a:t>Cobalamina, vitamina B</a:t>
            </a:r>
            <a:r>
              <a:rPr lang="pt-BR" cap="none" baseline="-25000" smtClean="0"/>
              <a:t>12</a:t>
            </a:r>
            <a:endParaRPr lang="pt-BR" cap="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4"/>
          <a:stretch/>
        </p:blipFill>
        <p:spPr>
          <a:xfrm>
            <a:off x="8057244" y="1860198"/>
            <a:ext cx="3220984" cy="38130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52580" y="5953401"/>
            <a:ext cx="1048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Este grupo é associado a várias proteínas e executam importantes reações</a:t>
            </a: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1274552"/>
            <a:ext cx="4410486" cy="4421824"/>
          </a:xfrm>
          <a:prstGeom prst="rect">
            <a:avLst/>
          </a:prstGeom>
        </p:spPr>
      </p:pic>
      <p:sp>
        <p:nvSpPr>
          <p:cNvPr id="12" name="Texto explicativo retangular 11"/>
          <p:cNvSpPr/>
          <p:nvPr/>
        </p:nvSpPr>
        <p:spPr>
          <a:xfrm>
            <a:off x="627278" y="2078182"/>
            <a:ext cx="1887322" cy="893202"/>
          </a:xfrm>
          <a:prstGeom prst="wedgeRectCallout">
            <a:avLst>
              <a:gd name="adj1" fmla="val 159788"/>
              <a:gd name="adj2" fmla="val 27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smtClean="0"/>
              <a:t>Macrociclo “corrina</a:t>
            </a:r>
            <a:r>
              <a:rPr lang="pt-BR" sz="2000" b="1"/>
              <a:t>”</a:t>
            </a:r>
          </a:p>
        </p:txBody>
      </p:sp>
      <p:sp>
        <p:nvSpPr>
          <p:cNvPr id="13" name="Texto explicativo retangular 12"/>
          <p:cNvSpPr/>
          <p:nvPr/>
        </p:nvSpPr>
        <p:spPr>
          <a:xfrm>
            <a:off x="627277" y="3166199"/>
            <a:ext cx="1620981" cy="893202"/>
          </a:xfrm>
          <a:prstGeom prst="wedgeRectCallout">
            <a:avLst>
              <a:gd name="adj1" fmla="val 168703"/>
              <a:gd name="adj2" fmla="val -35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smtClean="0"/>
              <a:t>4 anéis pirrólicos</a:t>
            </a:r>
            <a:endParaRPr lang="pt-BR" sz="2000" b="1"/>
          </a:p>
        </p:txBody>
      </p:sp>
      <p:sp>
        <p:nvSpPr>
          <p:cNvPr id="14" name="Texto explicativo retangular 13"/>
          <p:cNvSpPr/>
          <p:nvPr/>
        </p:nvSpPr>
        <p:spPr>
          <a:xfrm>
            <a:off x="358943" y="4499811"/>
            <a:ext cx="1889315" cy="893202"/>
          </a:xfrm>
          <a:prstGeom prst="wedgeRectCallout">
            <a:avLst>
              <a:gd name="adj1" fmla="val 190551"/>
              <a:gd name="adj2" fmla="val -71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smtClean="0"/>
              <a:t>Dimetil benzimidazol</a:t>
            </a:r>
            <a:endParaRPr lang="pt-BR" sz="2000" b="1"/>
          </a:p>
        </p:txBody>
      </p:sp>
      <p:sp>
        <p:nvSpPr>
          <p:cNvPr id="15" name="Texto explicativo retangular 14"/>
          <p:cNvSpPr/>
          <p:nvPr/>
        </p:nvSpPr>
        <p:spPr>
          <a:xfrm>
            <a:off x="7462860" y="3844636"/>
            <a:ext cx="2595539" cy="1091046"/>
          </a:xfrm>
          <a:prstGeom prst="wedgeRectCallout">
            <a:avLst>
              <a:gd name="adj1" fmla="val -145809"/>
              <a:gd name="adj2" fmla="val -175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err="1" smtClean="0"/>
              <a:t>Co</a:t>
            </a:r>
            <a:r>
              <a:rPr lang="pt-BR" sz="2000" b="1" dirty="0" smtClean="0"/>
              <a:t>: +3, +2, +1 </a:t>
            </a:r>
          </a:p>
          <a:p>
            <a:r>
              <a:rPr lang="pt-BR" sz="2000" b="1" dirty="0" smtClean="0"/>
              <a:t>R = CH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, OH</a:t>
            </a:r>
            <a:r>
              <a:rPr lang="pt-BR" sz="2000" b="1" baseline="30000" dirty="0" smtClean="0"/>
              <a:t>-</a:t>
            </a:r>
            <a:r>
              <a:rPr lang="pt-BR" sz="2000" b="1" dirty="0" smtClean="0"/>
              <a:t>,CN</a:t>
            </a:r>
            <a:r>
              <a:rPr lang="pt-BR" sz="2000" b="1" baseline="30000" dirty="0" smtClean="0"/>
              <a:t>-</a:t>
            </a:r>
            <a:r>
              <a:rPr lang="pt-BR" sz="2000" b="1" dirty="0" smtClean="0"/>
              <a:t>, </a:t>
            </a:r>
            <a:r>
              <a:rPr lang="pt-BR" sz="2000" b="1" dirty="0" smtClean="0"/>
              <a:t>5´deoxyadenolina</a:t>
            </a:r>
            <a:endParaRPr lang="pt-BR" sz="2000" b="1" dirty="0"/>
          </a:p>
        </p:txBody>
      </p:sp>
      <p:sp>
        <p:nvSpPr>
          <p:cNvPr id="16" name="Texto explicativo retangular 15"/>
          <p:cNvSpPr/>
          <p:nvPr/>
        </p:nvSpPr>
        <p:spPr>
          <a:xfrm>
            <a:off x="7242464" y="5407878"/>
            <a:ext cx="2595539" cy="691586"/>
          </a:xfrm>
          <a:prstGeom prst="wedgeRectCallout">
            <a:avLst>
              <a:gd name="adj1" fmla="val -138603"/>
              <a:gd name="adj2" fmla="val -457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smtClean="0"/>
              <a:t>Co-Carbono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val="24051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728705"/>
            <a:ext cx="4667162" cy="524953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7" y="1189729"/>
            <a:ext cx="9483436" cy="47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48" name="Grupo 47"/>
          <p:cNvGrpSpPr/>
          <p:nvPr/>
        </p:nvGrpSpPr>
        <p:grpSpPr>
          <a:xfrm>
            <a:off x="872837" y="3015931"/>
            <a:ext cx="9242251" cy="2867346"/>
            <a:chOff x="2192482" y="1553962"/>
            <a:chExt cx="9242251" cy="2867346"/>
          </a:xfrm>
        </p:grpSpPr>
        <p:grpSp>
          <p:nvGrpSpPr>
            <p:cNvPr id="23" name="Grupo 22"/>
            <p:cNvGrpSpPr/>
            <p:nvPr/>
          </p:nvGrpSpPr>
          <p:grpSpPr>
            <a:xfrm>
              <a:off x="2192482" y="2789984"/>
              <a:ext cx="2701636" cy="1626913"/>
              <a:chOff x="2192482" y="2789984"/>
              <a:chExt cx="2701636" cy="1626913"/>
            </a:xfrm>
          </p:grpSpPr>
          <p:sp>
            <p:nvSpPr>
              <p:cNvPr id="22" name="Lágrima 21"/>
              <p:cNvSpPr/>
              <p:nvPr/>
            </p:nvSpPr>
            <p:spPr>
              <a:xfrm rot="19009851">
                <a:off x="3280215" y="3874495"/>
                <a:ext cx="487466" cy="542402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Fluxograma: Dados 4"/>
              <p:cNvSpPr/>
              <p:nvPr/>
            </p:nvSpPr>
            <p:spPr>
              <a:xfrm>
                <a:off x="2192482" y="3273138"/>
                <a:ext cx="2701636" cy="644236"/>
              </a:xfrm>
              <a:prstGeom prst="flowChartInputOutput">
                <a:avLst/>
              </a:prstGeom>
              <a:gradFill flip="none" rotWithShape="1">
                <a:gsLst>
                  <a:gs pos="70000">
                    <a:schemeClr val="accent1">
                      <a:lumMod val="89000"/>
                    </a:schemeClr>
                  </a:gs>
                  <a:gs pos="1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" name="Conector de seta reta 6"/>
              <p:cNvCxnSpPr/>
              <p:nvPr/>
            </p:nvCxnSpPr>
            <p:spPr>
              <a:xfrm>
                <a:off x="2743200" y="3273137"/>
                <a:ext cx="561109" cy="23899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7"/>
              <p:cNvCxnSpPr/>
              <p:nvPr/>
            </p:nvCxnSpPr>
            <p:spPr>
              <a:xfrm flipV="1">
                <a:off x="2192482" y="3688773"/>
                <a:ext cx="1111827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3761509" y="3688773"/>
                <a:ext cx="571500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H="1">
                <a:off x="3823855" y="3273139"/>
                <a:ext cx="1065068" cy="25977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Lágrima 20"/>
              <p:cNvSpPr/>
              <p:nvPr/>
            </p:nvSpPr>
            <p:spPr>
              <a:xfrm rot="8491915">
                <a:off x="3309469" y="2789984"/>
                <a:ext cx="457270" cy="592228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408469" y="2703867"/>
              <a:ext cx="2701636" cy="1668477"/>
              <a:chOff x="2192482" y="2748420"/>
              <a:chExt cx="2701636" cy="1668477"/>
            </a:xfrm>
          </p:grpSpPr>
          <p:sp>
            <p:nvSpPr>
              <p:cNvPr id="25" name="Lágrima 24"/>
              <p:cNvSpPr/>
              <p:nvPr/>
            </p:nvSpPr>
            <p:spPr>
              <a:xfrm rot="19009851">
                <a:off x="3280215" y="3874495"/>
                <a:ext cx="487466" cy="542402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Fluxograma: Dados 25"/>
              <p:cNvSpPr/>
              <p:nvPr/>
            </p:nvSpPr>
            <p:spPr>
              <a:xfrm>
                <a:off x="2192482" y="3273138"/>
                <a:ext cx="2701636" cy="644236"/>
              </a:xfrm>
              <a:prstGeom prst="flowChartInputOutput">
                <a:avLst/>
              </a:prstGeom>
              <a:gradFill flip="none" rotWithShape="1">
                <a:gsLst>
                  <a:gs pos="70000">
                    <a:schemeClr val="accent1">
                      <a:lumMod val="89000"/>
                    </a:schemeClr>
                  </a:gs>
                  <a:gs pos="1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7" name="Conector de seta reta 26"/>
              <p:cNvCxnSpPr/>
              <p:nvPr/>
            </p:nvCxnSpPr>
            <p:spPr>
              <a:xfrm>
                <a:off x="2743200" y="3273137"/>
                <a:ext cx="561109" cy="23899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/>
              <p:cNvCxnSpPr/>
              <p:nvPr/>
            </p:nvCxnSpPr>
            <p:spPr>
              <a:xfrm flipV="1">
                <a:off x="2192482" y="3688773"/>
                <a:ext cx="1111827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/>
              <p:cNvCxnSpPr/>
              <p:nvPr/>
            </p:nvCxnSpPr>
            <p:spPr>
              <a:xfrm flipH="1" flipV="1">
                <a:off x="3761509" y="3688773"/>
                <a:ext cx="571500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H="1">
                <a:off x="3823855" y="3273139"/>
                <a:ext cx="1065068" cy="25977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ágrima 30"/>
              <p:cNvSpPr/>
              <p:nvPr/>
            </p:nvSpPr>
            <p:spPr>
              <a:xfrm rot="8491915">
                <a:off x="3278296" y="2748420"/>
                <a:ext cx="457270" cy="592228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8733097" y="2794395"/>
              <a:ext cx="2701636" cy="1626913"/>
              <a:chOff x="2192482" y="2789984"/>
              <a:chExt cx="2701636" cy="1626913"/>
            </a:xfrm>
          </p:grpSpPr>
          <p:sp>
            <p:nvSpPr>
              <p:cNvPr id="33" name="Lágrima 32"/>
              <p:cNvSpPr/>
              <p:nvPr/>
            </p:nvSpPr>
            <p:spPr>
              <a:xfrm rot="19009851">
                <a:off x="3280215" y="3874495"/>
                <a:ext cx="487466" cy="542402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Fluxograma: Dados 33"/>
              <p:cNvSpPr/>
              <p:nvPr/>
            </p:nvSpPr>
            <p:spPr>
              <a:xfrm>
                <a:off x="2192482" y="3273138"/>
                <a:ext cx="2701636" cy="644236"/>
              </a:xfrm>
              <a:prstGeom prst="flowChartInputOutput">
                <a:avLst/>
              </a:prstGeom>
              <a:gradFill flip="none" rotWithShape="1">
                <a:gsLst>
                  <a:gs pos="70000">
                    <a:schemeClr val="accent1">
                      <a:lumMod val="89000"/>
                    </a:schemeClr>
                  </a:gs>
                  <a:gs pos="1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5" name="Conector de seta reta 34"/>
              <p:cNvCxnSpPr/>
              <p:nvPr/>
            </p:nvCxnSpPr>
            <p:spPr>
              <a:xfrm>
                <a:off x="2743200" y="3273137"/>
                <a:ext cx="561109" cy="23899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/>
              <p:cNvCxnSpPr/>
              <p:nvPr/>
            </p:nvCxnSpPr>
            <p:spPr>
              <a:xfrm flipV="1">
                <a:off x="2192482" y="3688773"/>
                <a:ext cx="1111827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de seta reta 36"/>
              <p:cNvCxnSpPr/>
              <p:nvPr/>
            </p:nvCxnSpPr>
            <p:spPr>
              <a:xfrm flipH="1" flipV="1">
                <a:off x="3761509" y="3688773"/>
                <a:ext cx="571500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/>
              <p:cNvCxnSpPr/>
              <p:nvPr/>
            </p:nvCxnSpPr>
            <p:spPr>
              <a:xfrm flipH="1">
                <a:off x="3823855" y="3273139"/>
                <a:ext cx="1065068" cy="25977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Lágrima 38"/>
              <p:cNvSpPr/>
              <p:nvPr/>
            </p:nvSpPr>
            <p:spPr>
              <a:xfrm rot="8491915">
                <a:off x="3330251" y="2789984"/>
                <a:ext cx="457270" cy="592228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de seta reta 40"/>
            <p:cNvCxnSpPr/>
            <p:nvPr/>
          </p:nvCxnSpPr>
          <p:spPr>
            <a:xfrm flipH="1" flipV="1">
              <a:off x="3457807" y="2916600"/>
              <a:ext cx="5195" cy="374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 flipH="1">
              <a:off x="3540471" y="2944311"/>
              <a:ext cx="2196" cy="3599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/>
            <p:cNvSpPr txBox="1"/>
            <p:nvPr/>
          </p:nvSpPr>
          <p:spPr>
            <a:xfrm>
              <a:off x="3278386" y="1553962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smtClean="0"/>
                <a:t>Co</a:t>
              </a:r>
              <a:r>
                <a:rPr lang="pt-BR" sz="2400" baseline="30000" smtClean="0"/>
                <a:t>+</a:t>
              </a:r>
              <a:endParaRPr lang="pt-BR" sz="2400" smtClean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258147" y="1582416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smtClean="0"/>
                <a:t>Co</a:t>
              </a:r>
              <a:r>
                <a:rPr lang="pt-BR" sz="2400" baseline="30000" smtClean="0"/>
                <a:t>2+</a:t>
              </a:r>
              <a:endParaRPr lang="pt-BR" sz="2400" smtClean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9317403" y="1604882"/>
              <a:ext cx="14943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smtClean="0"/>
                <a:t>Co</a:t>
              </a:r>
              <a:r>
                <a:rPr lang="pt-BR" sz="2400" baseline="30000" smtClean="0"/>
                <a:t>3+</a:t>
              </a:r>
              <a:endParaRPr lang="pt-BR" sz="2400" smtClean="0"/>
            </a:p>
            <a:p>
              <a:pPr algn="ctr"/>
              <a:r>
                <a:rPr lang="pt-BR" sz="2400" smtClean="0"/>
                <a:t>oxidante</a:t>
              </a:r>
              <a:endParaRPr lang="pt-BR" sz="2400"/>
            </a:p>
          </p:txBody>
        </p:sp>
        <p:cxnSp>
          <p:nvCxnSpPr>
            <p:cNvPr id="47" name="Conector de seta reta 46"/>
            <p:cNvCxnSpPr/>
            <p:nvPr/>
          </p:nvCxnSpPr>
          <p:spPr>
            <a:xfrm flipH="1" flipV="1">
              <a:off x="6693137" y="2775954"/>
              <a:ext cx="5195" cy="374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5657851" y="676490"/>
            <a:ext cx="4265467" cy="1840789"/>
            <a:chOff x="5543550" y="895023"/>
            <a:chExt cx="3085637" cy="1840789"/>
          </a:xfrm>
        </p:grpSpPr>
        <p:sp>
          <p:nvSpPr>
            <p:cNvPr id="49" name="Texto explicativo retangular 48"/>
            <p:cNvSpPr/>
            <p:nvPr/>
          </p:nvSpPr>
          <p:spPr>
            <a:xfrm>
              <a:off x="5543550" y="895023"/>
              <a:ext cx="3085637" cy="1786821"/>
            </a:xfrm>
            <a:prstGeom prst="wedgeRectCallout">
              <a:avLst>
                <a:gd name="adj1" fmla="val -44678"/>
                <a:gd name="adj2" fmla="val 857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5709808" y="1166152"/>
              <a:ext cx="248862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/>
                <a:t>Relembra um radical orgânico: CH</a:t>
              </a:r>
              <a:r>
                <a:rPr lang="pt-BR" sz="2400" baseline="-25000"/>
                <a:t>3</a:t>
              </a:r>
              <a:r>
                <a:rPr lang="pt-BR" sz="2400" baseline="30000" smtClean="0">
                  <a:sym typeface="Symbol" panose="05050102010706020507" pitchFamily="18" charset="2"/>
                </a:rPr>
                <a:t></a:t>
              </a:r>
            </a:p>
            <a:p>
              <a:r>
                <a:rPr lang="pt-BR" sz="2400" smtClean="0"/>
                <a:t>Radicalar!</a:t>
              </a:r>
              <a:endParaRPr lang="pt-BR" sz="2400"/>
            </a:p>
            <a:p>
              <a:endParaRPr lang="pt-BR" sz="2400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675640" y="636240"/>
            <a:ext cx="3085637" cy="1840789"/>
            <a:chOff x="5543550" y="895023"/>
            <a:chExt cx="3085637" cy="1840789"/>
          </a:xfrm>
        </p:grpSpPr>
        <p:sp>
          <p:nvSpPr>
            <p:cNvPr id="55" name="Texto explicativo retangular 54"/>
            <p:cNvSpPr/>
            <p:nvPr/>
          </p:nvSpPr>
          <p:spPr>
            <a:xfrm>
              <a:off x="5543550" y="895023"/>
              <a:ext cx="3085637" cy="1786821"/>
            </a:xfrm>
            <a:prstGeom prst="wedgeRectCallout">
              <a:avLst>
                <a:gd name="adj1" fmla="val -1638"/>
                <a:gd name="adj2" fmla="val 7587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709808" y="1166152"/>
              <a:ext cx="248862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smtClean="0"/>
                <a:t/>
              </a:r>
              <a:br>
                <a:rPr lang="pt-BR" sz="2400" smtClean="0"/>
              </a:br>
              <a:r>
                <a:rPr lang="pt-BR" sz="2400" smtClean="0"/>
                <a:t>Base de Lewis!</a:t>
              </a:r>
            </a:p>
            <a:p>
              <a:r>
                <a:rPr lang="pt-BR" sz="2400"/>
                <a:t>forte nucleófilo</a:t>
              </a:r>
            </a:p>
            <a:p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38256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24" name="Grupo 23"/>
          <p:cNvGrpSpPr/>
          <p:nvPr/>
        </p:nvGrpSpPr>
        <p:grpSpPr>
          <a:xfrm>
            <a:off x="6581716" y="4893200"/>
            <a:ext cx="2701636" cy="1668477"/>
            <a:chOff x="2192482" y="2748420"/>
            <a:chExt cx="2701636" cy="1668477"/>
          </a:xfrm>
        </p:grpSpPr>
        <p:sp>
          <p:nvSpPr>
            <p:cNvPr id="25" name="Lágrima 24"/>
            <p:cNvSpPr/>
            <p:nvPr/>
          </p:nvSpPr>
          <p:spPr>
            <a:xfrm rot="19009851">
              <a:off x="3280215" y="3874495"/>
              <a:ext cx="487466" cy="542402"/>
            </a:xfrm>
            <a:prstGeom prst="teardrop">
              <a:avLst>
                <a:gd name="adj" fmla="val 1487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luxograma: Dados 25"/>
            <p:cNvSpPr/>
            <p:nvPr/>
          </p:nvSpPr>
          <p:spPr>
            <a:xfrm>
              <a:off x="2192482" y="3273138"/>
              <a:ext cx="2701636" cy="644236"/>
            </a:xfrm>
            <a:prstGeom prst="flowChartInputOutput">
              <a:avLst/>
            </a:prstGeom>
            <a:gradFill flip="none" rotWithShape="1">
              <a:gsLst>
                <a:gs pos="70000">
                  <a:schemeClr val="accent1">
                    <a:lumMod val="89000"/>
                  </a:schemeClr>
                </a:gs>
                <a:gs pos="13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de seta reta 26"/>
            <p:cNvCxnSpPr/>
            <p:nvPr/>
          </p:nvCxnSpPr>
          <p:spPr>
            <a:xfrm>
              <a:off x="2743200" y="3273137"/>
              <a:ext cx="561109" cy="23899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 flipV="1">
              <a:off x="2192482" y="3688773"/>
              <a:ext cx="1111827" cy="22860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 flipH="1" flipV="1">
              <a:off x="3761509" y="3688773"/>
              <a:ext cx="571500" cy="22860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 flipH="1">
              <a:off x="3823855" y="3273139"/>
              <a:ext cx="1065068" cy="25977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ágrima 30"/>
            <p:cNvSpPr/>
            <p:nvPr/>
          </p:nvSpPr>
          <p:spPr>
            <a:xfrm rot="8491915">
              <a:off x="3278296" y="2748420"/>
              <a:ext cx="457270" cy="592228"/>
            </a:xfrm>
            <a:prstGeom prst="teardrop">
              <a:avLst>
                <a:gd name="adj" fmla="val 1487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19330" y="4107953"/>
            <a:ext cx="2701636" cy="1143760"/>
            <a:chOff x="2192482" y="3273137"/>
            <a:chExt cx="2701636" cy="1143760"/>
          </a:xfrm>
        </p:grpSpPr>
        <p:sp>
          <p:nvSpPr>
            <p:cNvPr id="33" name="Lágrima 32"/>
            <p:cNvSpPr/>
            <p:nvPr/>
          </p:nvSpPr>
          <p:spPr>
            <a:xfrm rot="19009851">
              <a:off x="3280215" y="3874495"/>
              <a:ext cx="487466" cy="542402"/>
            </a:xfrm>
            <a:prstGeom prst="teardrop">
              <a:avLst>
                <a:gd name="adj" fmla="val 14874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luxograma: Dados 33"/>
            <p:cNvSpPr/>
            <p:nvPr/>
          </p:nvSpPr>
          <p:spPr>
            <a:xfrm>
              <a:off x="2192482" y="3273138"/>
              <a:ext cx="2701636" cy="644236"/>
            </a:xfrm>
            <a:prstGeom prst="flowChartInputOutput">
              <a:avLst/>
            </a:prstGeom>
            <a:gradFill flip="none" rotWithShape="1">
              <a:gsLst>
                <a:gs pos="70000">
                  <a:schemeClr val="accent1">
                    <a:lumMod val="89000"/>
                  </a:schemeClr>
                </a:gs>
                <a:gs pos="13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2743200" y="3273137"/>
              <a:ext cx="561109" cy="23899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 flipV="1">
              <a:off x="2192482" y="3688773"/>
              <a:ext cx="1111827" cy="22860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 flipV="1">
              <a:off x="3761509" y="3688773"/>
              <a:ext cx="571500" cy="22860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H="1">
              <a:off x="3823855" y="3273139"/>
              <a:ext cx="1065068" cy="25977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6586911" y="1417472"/>
            <a:ext cx="2701636" cy="1626913"/>
            <a:chOff x="872837" y="4251953"/>
            <a:chExt cx="2701636" cy="1626913"/>
          </a:xfrm>
        </p:grpSpPr>
        <p:grpSp>
          <p:nvGrpSpPr>
            <p:cNvPr id="23" name="Grupo 22"/>
            <p:cNvGrpSpPr/>
            <p:nvPr/>
          </p:nvGrpSpPr>
          <p:grpSpPr>
            <a:xfrm>
              <a:off x="872837" y="4251953"/>
              <a:ext cx="2701636" cy="1626913"/>
              <a:chOff x="2192482" y="2789984"/>
              <a:chExt cx="2701636" cy="1626913"/>
            </a:xfrm>
          </p:grpSpPr>
          <p:sp>
            <p:nvSpPr>
              <p:cNvPr id="22" name="Lágrima 21"/>
              <p:cNvSpPr/>
              <p:nvPr/>
            </p:nvSpPr>
            <p:spPr>
              <a:xfrm rot="19009851">
                <a:off x="3280215" y="3874495"/>
                <a:ext cx="487466" cy="542402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Fluxograma: Dados 4"/>
              <p:cNvSpPr/>
              <p:nvPr/>
            </p:nvSpPr>
            <p:spPr>
              <a:xfrm>
                <a:off x="2192482" y="3273138"/>
                <a:ext cx="2701636" cy="644236"/>
              </a:xfrm>
              <a:prstGeom prst="flowChartInputOutput">
                <a:avLst/>
              </a:prstGeom>
              <a:gradFill flip="none" rotWithShape="1">
                <a:gsLst>
                  <a:gs pos="70000">
                    <a:schemeClr val="accent1">
                      <a:lumMod val="89000"/>
                    </a:schemeClr>
                  </a:gs>
                  <a:gs pos="13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" name="Conector de seta reta 6"/>
              <p:cNvCxnSpPr/>
              <p:nvPr/>
            </p:nvCxnSpPr>
            <p:spPr>
              <a:xfrm>
                <a:off x="2743200" y="3273137"/>
                <a:ext cx="561109" cy="23899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7"/>
              <p:cNvCxnSpPr/>
              <p:nvPr/>
            </p:nvCxnSpPr>
            <p:spPr>
              <a:xfrm flipV="1">
                <a:off x="2192482" y="3688773"/>
                <a:ext cx="1111827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3761509" y="3688773"/>
                <a:ext cx="571500" cy="22860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H="1">
                <a:off x="3823855" y="3273139"/>
                <a:ext cx="1065068" cy="25977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Lágrima 20"/>
              <p:cNvSpPr/>
              <p:nvPr/>
            </p:nvSpPr>
            <p:spPr>
              <a:xfrm rot="8491915">
                <a:off x="3309469" y="2789984"/>
                <a:ext cx="457270" cy="592228"/>
              </a:xfrm>
              <a:prstGeom prst="teardrop">
                <a:avLst>
                  <a:gd name="adj" fmla="val 14874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de seta reta 40"/>
            <p:cNvCxnSpPr/>
            <p:nvPr/>
          </p:nvCxnSpPr>
          <p:spPr>
            <a:xfrm flipH="1" flipV="1">
              <a:off x="2138162" y="4378569"/>
              <a:ext cx="5195" cy="374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 flipH="1">
              <a:off x="2220826" y="4406280"/>
              <a:ext cx="2196" cy="3599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43"/>
            <p:cNvSpPr txBox="1"/>
            <p:nvPr/>
          </p:nvSpPr>
          <p:spPr>
            <a:xfrm>
              <a:off x="1934117" y="4934125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smtClean="0"/>
                <a:t>Co</a:t>
              </a:r>
              <a:r>
                <a:rPr lang="pt-BR" sz="2000" baseline="30000" smtClean="0"/>
                <a:t>+</a:t>
              </a:r>
              <a:endParaRPr lang="pt-BR" sz="2000" smtClean="0"/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7608385" y="5548171"/>
            <a:ext cx="763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smtClean="0"/>
              <a:t>Co</a:t>
            </a:r>
            <a:r>
              <a:rPr lang="pt-BR" sz="2000" baseline="30000" smtClean="0"/>
              <a:t>2+</a:t>
            </a:r>
            <a:endParaRPr lang="pt-BR" sz="2000" smtClean="0"/>
          </a:p>
        </p:txBody>
      </p:sp>
      <p:cxnSp>
        <p:nvCxnSpPr>
          <p:cNvPr id="47" name="Conector de seta reta 46"/>
          <p:cNvCxnSpPr/>
          <p:nvPr/>
        </p:nvCxnSpPr>
        <p:spPr>
          <a:xfrm flipH="1" flipV="1">
            <a:off x="7874410" y="5031799"/>
            <a:ext cx="5195" cy="374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756990" y="4299542"/>
            <a:ext cx="763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smtClean="0"/>
              <a:t>Co</a:t>
            </a:r>
            <a:r>
              <a:rPr lang="pt-BR" sz="2000" baseline="30000" smtClean="0"/>
              <a:t>3+</a:t>
            </a:r>
            <a:endParaRPr lang="pt-BR" sz="2000" smtClean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138664" y="3782291"/>
            <a:ext cx="0" cy="51725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842561" y="343941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/>
              <a:t>-</a:t>
            </a:r>
            <a:r>
              <a:rPr lang="pt-BR" smtClean="0"/>
              <a:t>CH</a:t>
            </a:r>
            <a:r>
              <a:rPr lang="pt-BR" baseline="-25000" smtClean="0"/>
              <a:t>2</a:t>
            </a:r>
            <a:r>
              <a:rPr lang="pt-BR" smtClean="0"/>
              <a:t>R</a:t>
            </a:r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574266" y="2691245"/>
            <a:ext cx="2857707" cy="126631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3574266" y="4758423"/>
            <a:ext cx="3046307" cy="8049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230449" y="44389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RCH</a:t>
            </a:r>
            <a:r>
              <a:rPr lang="pt-BR" baseline="-25000" smtClean="0"/>
              <a:t>2</a:t>
            </a:r>
            <a:r>
              <a:rPr lang="pt-BR" baseline="30000" smtClean="0">
                <a:sym typeface="Symbol" panose="05050102010706020507" pitchFamily="18" charset="2"/>
              </a:rPr>
              <a:t></a:t>
            </a:r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7819198" y="89586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C</a:t>
            </a:r>
            <a:r>
              <a:rPr lang="pt-BR" baseline="30000" smtClean="0"/>
              <a:t>+</a:t>
            </a:r>
            <a:r>
              <a:rPr lang="pt-BR" smtClean="0"/>
              <a:t>H</a:t>
            </a:r>
            <a:r>
              <a:rPr lang="pt-BR" baseline="-25000" smtClean="0"/>
              <a:t>2</a:t>
            </a:r>
            <a:r>
              <a:rPr lang="pt-BR" smtClean="0"/>
              <a:t>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2296390" y="779319"/>
            <a:ext cx="576792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smtClean="0"/>
              <a:t>Isomerases dependentes em B</a:t>
            </a:r>
            <a:r>
              <a:rPr lang="pt-BR" sz="2800" baseline="-25000" smtClean="0"/>
              <a:t>12</a:t>
            </a:r>
            <a:endParaRPr lang="pt-BR" sz="2800"/>
          </a:p>
        </p:txBody>
      </p:sp>
      <p:sp>
        <p:nvSpPr>
          <p:cNvPr id="3" name="CaixaDeTexto 2"/>
          <p:cNvSpPr txBox="1"/>
          <p:nvPr/>
        </p:nvSpPr>
        <p:spPr>
          <a:xfrm>
            <a:off x="924791" y="1807623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smtClean="0"/>
              <a:t>Abundantes em bactérias e importantes em fermentação.</a:t>
            </a:r>
            <a:endParaRPr lang="pt-BR" sz="2400"/>
          </a:p>
        </p:txBody>
      </p:sp>
      <p:sp>
        <p:nvSpPr>
          <p:cNvPr id="6" name="CaixaDeTexto 5"/>
          <p:cNvSpPr txBox="1"/>
          <p:nvPr/>
        </p:nvSpPr>
        <p:spPr>
          <a:xfrm>
            <a:off x="949664" y="2899062"/>
            <a:ext cx="103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/>
              <a:t>Metilmalonil CoA mutase (humanos): necessária para o metabolismo de </a:t>
            </a:r>
            <a:r>
              <a:rPr lang="pt-BR" sz="2400" smtClean="0"/>
              <a:t>propionylCoA em humanos</a:t>
            </a:r>
            <a:endParaRPr lang="pt-BR" sz="2400"/>
          </a:p>
        </p:txBody>
      </p:sp>
      <p:sp>
        <p:nvSpPr>
          <p:cNvPr id="7" name="CaixaDeTexto 6"/>
          <p:cNvSpPr txBox="1"/>
          <p:nvPr/>
        </p:nvSpPr>
        <p:spPr>
          <a:xfrm>
            <a:off x="949664" y="4603542"/>
            <a:ext cx="1032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smtClean="0"/>
              <a:t>Mecanismo radicalar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679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30" name="Picture 6" descr="Resultado de imagem para R)-Methylmalonyl-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6" y="1250059"/>
            <a:ext cx="8683048" cy="40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96191" y="3397827"/>
            <a:ext cx="9817822" cy="2850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7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12_01_labeled.jpg                                       00002982ServDisk_02                    C66E665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1933"/>
          <a:stretch>
            <a:fillRect/>
          </a:stretch>
        </p:blipFill>
        <p:spPr bwMode="auto">
          <a:xfrm>
            <a:off x="2323071" y="773706"/>
            <a:ext cx="6495621" cy="46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67698" y="2993669"/>
            <a:ext cx="7528023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/>
              <a:t>Mamíferos: 10 vezes menor do que Zinco;</a:t>
            </a:r>
          </a:p>
          <a:p>
            <a:endParaRPr lang="pt-BR" sz="2800" dirty="0"/>
          </a:p>
          <a:p>
            <a:r>
              <a:rPr lang="pt-BR" sz="2800" dirty="0"/>
              <a:t>Anaeróbicos: mais abundante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481012"/>
            <a:ext cx="5734050" cy="58959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628409" y="5722218"/>
            <a:ext cx="935181" cy="322118"/>
          </a:xfrm>
          <a:prstGeom prst="ellipse">
            <a:avLst/>
          </a:prstGeom>
          <a:noFill/>
          <a:ln w="412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3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10" y="166255"/>
            <a:ext cx="5985749" cy="6400800"/>
          </a:xfrm>
          <a:prstGeom prst="rect">
            <a:avLst/>
          </a:prstGeom>
        </p:spPr>
      </p:pic>
      <p:sp>
        <p:nvSpPr>
          <p:cNvPr id="3" name="Texto explicativo retangular 2"/>
          <p:cNvSpPr/>
          <p:nvPr/>
        </p:nvSpPr>
        <p:spPr>
          <a:xfrm>
            <a:off x="2348345" y="1610591"/>
            <a:ext cx="958165" cy="716973"/>
          </a:xfrm>
          <a:prstGeom prst="wedgeRectCallout">
            <a:avLst>
              <a:gd name="adj1" fmla="val 117913"/>
              <a:gd name="adj2" fmla="val 45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Co</a:t>
            </a:r>
            <a:r>
              <a:rPr lang="pt-BR" sz="2400" baseline="30000" smtClean="0"/>
              <a:t>+3</a:t>
            </a:r>
            <a:endParaRPr lang="pt-BR" sz="2400" baseline="30000"/>
          </a:p>
        </p:txBody>
      </p:sp>
      <p:sp>
        <p:nvSpPr>
          <p:cNvPr id="5" name="Texto explicativo retangular 4"/>
          <p:cNvSpPr/>
          <p:nvPr/>
        </p:nvSpPr>
        <p:spPr>
          <a:xfrm>
            <a:off x="4343400" y="1288473"/>
            <a:ext cx="1069001" cy="807029"/>
          </a:xfrm>
          <a:prstGeom prst="wedgeRectCallout">
            <a:avLst>
              <a:gd name="adj1" fmla="val 115969"/>
              <a:gd name="adj2" fmla="val 78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Co</a:t>
            </a:r>
            <a:r>
              <a:rPr lang="pt-BR" sz="2400" baseline="30000" smtClean="0"/>
              <a:t>+2</a:t>
            </a:r>
          </a:p>
          <a:p>
            <a:pPr algn="ctr"/>
            <a:r>
              <a:rPr lang="pt-BR" sz="2400" baseline="30000" smtClean="0"/>
              <a:t>radicalar</a:t>
            </a:r>
            <a:endParaRPr lang="pt-BR" sz="2400" baseline="30000"/>
          </a:p>
        </p:txBody>
      </p:sp>
      <p:grpSp>
        <p:nvGrpSpPr>
          <p:cNvPr id="8" name="Grupo 7"/>
          <p:cNvGrpSpPr/>
          <p:nvPr/>
        </p:nvGrpSpPr>
        <p:grpSpPr>
          <a:xfrm>
            <a:off x="779318" y="166255"/>
            <a:ext cx="1902121" cy="1371597"/>
            <a:chOff x="1194955" y="62347"/>
            <a:chExt cx="1902121" cy="1371597"/>
          </a:xfrm>
        </p:grpSpPr>
        <p:sp>
          <p:nvSpPr>
            <p:cNvPr id="6" name="Texto explicativo retangular 5"/>
            <p:cNvSpPr/>
            <p:nvPr/>
          </p:nvSpPr>
          <p:spPr>
            <a:xfrm>
              <a:off x="1194955" y="62347"/>
              <a:ext cx="1902121" cy="1371597"/>
            </a:xfrm>
            <a:prstGeom prst="wedgeRectCallout">
              <a:avLst>
                <a:gd name="adj1" fmla="val 234246"/>
                <a:gd name="adj2" fmla="val 75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baseline="30000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51" y="62347"/>
              <a:ext cx="1219209" cy="1193784"/>
            </a:xfrm>
            <a:prstGeom prst="rect">
              <a:avLst/>
            </a:prstGeom>
          </p:spPr>
        </p:pic>
      </p:grpSp>
      <p:sp>
        <p:nvSpPr>
          <p:cNvPr id="9" name="Texto explicativo retangular 8"/>
          <p:cNvSpPr/>
          <p:nvPr/>
        </p:nvSpPr>
        <p:spPr>
          <a:xfrm>
            <a:off x="509155" y="3044535"/>
            <a:ext cx="2026811" cy="1239981"/>
          </a:xfrm>
          <a:prstGeom prst="wedgeRectCallout">
            <a:avLst>
              <a:gd name="adj1" fmla="val 104601"/>
              <a:gd name="adj2" fmla="val 7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Succinil CoA</a:t>
            </a:r>
            <a:endParaRPr lang="pt-BR" sz="2400" baseline="30000"/>
          </a:p>
        </p:txBody>
      </p:sp>
    </p:spTree>
    <p:extLst>
      <p:ext uri="{BB962C8B-B14F-4D97-AF65-F5344CB8AC3E}">
        <p14:creationId xmlns:p14="http://schemas.microsoft.com/office/powerpoint/2010/main" val="15534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419733" y="1827754"/>
            <a:ext cx="4765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smtClean="0"/>
              <a:t>Ribonucleotídeo reductases dependentes em B</a:t>
            </a:r>
            <a:r>
              <a:rPr lang="pt-BR" sz="2400" baseline="-25000" smtClean="0"/>
              <a:t>12</a:t>
            </a:r>
            <a:r>
              <a:rPr lang="pt-BR" sz="2400" smtClean="0"/>
              <a:t>. </a:t>
            </a:r>
          </a:p>
          <a:p>
            <a:endParaRPr lang="pt-BR" sz="2400" smtClean="0"/>
          </a:p>
          <a:p>
            <a:endParaRPr lang="pt-BR" sz="2400"/>
          </a:p>
          <a:p>
            <a:endParaRPr lang="pt-BR" sz="2400"/>
          </a:p>
          <a:p>
            <a:r>
              <a:rPr lang="pt-BR" sz="2400" smtClean="0"/>
              <a:t>Bactérias, lactobacillos</a:t>
            </a:r>
            <a:endParaRPr lang="pt-BR" sz="2400"/>
          </a:p>
        </p:txBody>
      </p:sp>
      <p:pic>
        <p:nvPicPr>
          <p:cNvPr id="2052" name="Picture 4" descr="Resultado de imagem para detailed mechanism of B12 dependent methionine synt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46" y="536862"/>
            <a:ext cx="5602455" cy="63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o 2"/>
          <p:cNvSpPr/>
          <p:nvPr/>
        </p:nvSpPr>
        <p:spPr>
          <a:xfrm rot="16852078">
            <a:off x="8227798" y="3659281"/>
            <a:ext cx="1884691" cy="2374983"/>
          </a:xfrm>
          <a:prstGeom prst="arc">
            <a:avLst>
              <a:gd name="adj1" fmla="val 2182413"/>
              <a:gd name="adj2" fmla="val 19582265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1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59873" y="384464"/>
            <a:ext cx="63280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smtClean="0"/>
              <a:t>Metil transferases dependentes de B</a:t>
            </a:r>
            <a:r>
              <a:rPr lang="pt-BR" sz="2400" baseline="-25000" smtClean="0"/>
              <a:t>12</a:t>
            </a:r>
            <a:endParaRPr lang="pt-BR" sz="2400"/>
          </a:p>
        </p:txBody>
      </p:sp>
      <p:sp>
        <p:nvSpPr>
          <p:cNvPr id="3" name="CaixaDeTexto 2"/>
          <p:cNvSpPr txBox="1"/>
          <p:nvPr/>
        </p:nvSpPr>
        <p:spPr>
          <a:xfrm>
            <a:off x="1059873" y="2047009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mtClean="0"/>
              <a:t>Metionina sintase dependente de B</a:t>
            </a:r>
            <a:r>
              <a:rPr lang="pt-BR" sz="3200" baseline="-25000" smtClean="0"/>
              <a:t>12</a:t>
            </a:r>
            <a:endParaRPr lang="pt-BR" sz="3200"/>
          </a:p>
        </p:txBody>
      </p:sp>
      <p:pic>
        <p:nvPicPr>
          <p:cNvPr id="7174" name="Picture 6" descr="Resultado de imagem para detailed mechanism of B12 dependent methionine synt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71" y="2631784"/>
            <a:ext cx="6783677" cy="36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3074" name="Picture 2" descr="Resultado de imagem para B12 dependent methionine synthesis mech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11" y="835798"/>
            <a:ext cx="7630102" cy="54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retangular 2"/>
          <p:cNvSpPr/>
          <p:nvPr/>
        </p:nvSpPr>
        <p:spPr>
          <a:xfrm>
            <a:off x="5981989" y="1901536"/>
            <a:ext cx="1681740" cy="904010"/>
          </a:xfrm>
          <a:prstGeom prst="wedgeRectCallout">
            <a:avLst>
              <a:gd name="adj1" fmla="val -59963"/>
              <a:gd name="adj2" fmla="val 9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Doador de CH</a:t>
            </a:r>
            <a:r>
              <a:rPr lang="pt-BR" sz="2400" baseline="-25000" smtClean="0"/>
              <a:t>3</a:t>
            </a:r>
            <a:endParaRPr lang="pt-BR" sz="2400"/>
          </a:p>
        </p:txBody>
      </p:sp>
      <p:sp>
        <p:nvSpPr>
          <p:cNvPr id="6" name="Texto explicativo retangular 5"/>
          <p:cNvSpPr/>
          <p:nvPr/>
        </p:nvSpPr>
        <p:spPr>
          <a:xfrm>
            <a:off x="897370" y="1233054"/>
            <a:ext cx="1681740" cy="904010"/>
          </a:xfrm>
          <a:prstGeom prst="wedgeRectCallout">
            <a:avLst>
              <a:gd name="adj1" fmla="val 73496"/>
              <a:gd name="adj2" fmla="val 43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aceptor de CH</a:t>
            </a:r>
            <a:r>
              <a:rPr lang="pt-BR" sz="2400" baseline="-25000" smtClean="0"/>
              <a:t>3</a:t>
            </a:r>
            <a:endParaRPr lang="pt-BR" sz="2400"/>
          </a:p>
        </p:txBody>
      </p:sp>
      <p:sp>
        <p:nvSpPr>
          <p:cNvPr id="5" name="Elipse 4"/>
          <p:cNvSpPr/>
          <p:nvPr/>
        </p:nvSpPr>
        <p:spPr>
          <a:xfrm>
            <a:off x="8686800" y="3542100"/>
            <a:ext cx="852054" cy="9144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49820" y="212869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pt-BR" sz="1600" b="1">
                <a:latin typeface="Arial" panose="020B0604020202020204" pitchFamily="34" charset="0"/>
              </a:rPr>
              <a:t>Schematic diagram of the changes in cobalt coordination oxidation state and environment during the reactivation cycle.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264" y="6430520"/>
            <a:ext cx="1032496" cy="3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91" y="979730"/>
            <a:ext cx="5383833" cy="314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9205" y="4284034"/>
            <a:ext cx="11329555" cy="22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US" sz="1200"/>
              <a:t>Schematic diagram of the changes in cobalt coordination oxidation state and environment during the reactivation cycle. The corrin ring of the Cbl is depicted as a rhomboid and the dimethylbenzimidazole as a line at a corner of the square. (</a:t>
            </a:r>
            <a:r>
              <a:rPr lang="en-US" sz="1200" i="1"/>
              <a:t>1</a:t>
            </a:r>
            <a:r>
              <a:rPr lang="en-US" sz="1200"/>
              <a:t>) Co(II)Cbl is 5-coordinate, with H759 occupying the lower axial position. (</a:t>
            </a:r>
            <a:r>
              <a:rPr lang="en-US" sz="1200" i="1"/>
              <a:t>2</a:t>
            </a:r>
            <a:r>
              <a:rPr lang="en-US" sz="1200"/>
              <a:t>) When Fld binds to the full-length MetH, or in </a:t>
            </a:r>
            <a:r>
              <a:rPr lang="en-US" sz="1200" baseline="-25000"/>
              <a:t>S-S</a:t>
            </a:r>
            <a:r>
              <a:rPr lang="en-US" sz="1200"/>
              <a:t>MetH</a:t>
            </a:r>
            <a:r>
              <a:rPr lang="en-US" sz="1200" baseline="30000"/>
              <a:t>CT</a:t>
            </a:r>
            <a:r>
              <a:rPr lang="en-US" sz="1200"/>
              <a:t>, a different 5-coordinate Co(II)Cbl species is seen in which the lower axial His-ligand is replaced with an upper axial water ligand (</a:t>
            </a:r>
            <a:r>
              <a:rPr lang="en-US" sz="1200" b="1">
                <a:hlinkClick r:id="rId4"/>
              </a:rPr>
              <a:t>19</a:t>
            </a:r>
            <a:r>
              <a:rPr lang="en-US" sz="1200"/>
              <a:t>, </a:t>
            </a:r>
            <a:r>
              <a:rPr lang="en-US" sz="1200" b="1">
                <a:hlinkClick r:id="rId5"/>
              </a:rPr>
              <a:t>20</a:t>
            </a:r>
            <a:r>
              <a:rPr lang="en-US" sz="1200"/>
              <a:t>). This step is associated with a conformational change from a catalytic conformation in which the cobalamin-binding module is juxtaposed with a Hcy-binding or CH</a:t>
            </a:r>
            <a:r>
              <a:rPr lang="en-US" sz="1200" baseline="-25000"/>
              <a:t>3</a:t>
            </a:r>
            <a:r>
              <a:rPr lang="en-US" sz="1200"/>
              <a:t>-H</a:t>
            </a:r>
            <a:r>
              <a:rPr lang="en-US" sz="1200" baseline="-25000"/>
              <a:t>4</a:t>
            </a:r>
            <a:r>
              <a:rPr lang="en-US" sz="1200"/>
              <a:t>folate-binding module to the reactivation conformation where the cobalamin-binding module is juxtaposed to the AdoMet-binding module. (</a:t>
            </a:r>
            <a:r>
              <a:rPr lang="en-US" sz="1200" i="1"/>
              <a:t>3</a:t>
            </a:r>
            <a:r>
              <a:rPr lang="en-US" sz="1200"/>
              <a:t>) AdoMet/AdoHcy binding leads to water-Co(II) bond elongation, represented by the AdoHcy-bound Co(II)Cbl </a:t>
            </a:r>
            <a:r>
              <a:rPr lang="en-US" sz="1200" baseline="-25000"/>
              <a:t>S-S</a:t>
            </a:r>
            <a:r>
              <a:rPr lang="en-US" sz="1200"/>
              <a:t>MetH</a:t>
            </a:r>
            <a:r>
              <a:rPr lang="en-US" sz="1200" baseline="30000"/>
              <a:t>CT</a:t>
            </a:r>
            <a:r>
              <a:rPr lang="en-US" sz="1200"/>
              <a:t> structure presented here. Fld association and electron transfer lead to the formation of an “intermediate” 4-coordinate Co(I)Cbl species (</a:t>
            </a:r>
            <a:r>
              <a:rPr lang="en-US" sz="1200" i="1"/>
              <a:t>4</a:t>
            </a:r>
            <a:r>
              <a:rPr lang="en-US" sz="1200"/>
              <a:t>) and conformational changes that bring the Me group closer to the Co (</a:t>
            </a:r>
            <a:r>
              <a:rPr lang="en-US" sz="1200" i="1"/>
              <a:t>5</a:t>
            </a:r>
            <a:r>
              <a:rPr lang="en-US" sz="1200"/>
              <a:t>) and allow the subsequent methyl transfer in this “closed” conformation. Methyl transfer and formation of a 5-coordinate MeCo(III)Cbl species allows the domains to return to the “intermediate” state (</a:t>
            </a:r>
            <a:r>
              <a:rPr lang="en-US" sz="1200" i="1"/>
              <a:t>6</a:t>
            </a:r>
            <a:r>
              <a:rPr lang="en-US" sz="1200"/>
              <a:t>). Finally, domain motion is required for the His-759 to again coordinate the Co atom to form the 6-coordinate MeCo(III)Cbl species (</a:t>
            </a:r>
            <a:r>
              <a:rPr lang="en-US" sz="1200" i="1"/>
              <a:t>7</a:t>
            </a:r>
            <a:r>
              <a:rPr lang="en-US" sz="1200"/>
              <a:t>). This “open” conformation </a:t>
            </a:r>
            <a:r>
              <a:rPr lang="en-US" sz="1200" smtClean="0"/>
              <a:t>is </a:t>
            </a:r>
            <a:r>
              <a:rPr lang="en-US" sz="1200"/>
              <a:t>the last step before the Cob domain switches from the reactivation cycle back to the catalytic cycle where it can interact with substrate-binding domains and support catalysis.</a:t>
            </a:r>
            <a:endParaRPr lang="en-GB" altLang="pt-BR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6146" name="Picture 2" descr="Resultado de imagem para mechanism of B12 dependent methionine synt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53" y="1177926"/>
            <a:ext cx="8935977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8194" name="Picture 2" descr="Resultado de imagem para detailed mechanism of B12 dependent methionine synt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6" y="1531937"/>
            <a:ext cx="88011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aixaDeTexto 283"/>
          <p:cNvSpPr txBox="1"/>
          <p:nvPr/>
        </p:nvSpPr>
        <p:spPr>
          <a:xfrm>
            <a:off x="1853514" y="2814819"/>
            <a:ext cx="8715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/>
              <a:t>Metal de transição (orbitais d); </a:t>
            </a:r>
          </a:p>
          <a:p>
            <a:pPr marL="342900" indent="-342900">
              <a:buAutoNum type="arabicPeriod"/>
            </a:pPr>
            <a:r>
              <a:rPr lang="pt-BR" sz="2400" dirty="0"/>
              <a:t>Diferentes estados de oxidação: (</a:t>
            </a:r>
            <a:r>
              <a:rPr lang="pt-BR" sz="2400" dirty="0" err="1"/>
              <a:t>Co</a:t>
            </a:r>
            <a:r>
              <a:rPr lang="pt-BR" sz="2400" baseline="30000" dirty="0"/>
              <a:t>+</a:t>
            </a:r>
            <a:r>
              <a:rPr lang="pt-BR" sz="2400" dirty="0"/>
              <a:t>, </a:t>
            </a:r>
            <a:r>
              <a:rPr lang="pt-BR" sz="2400" b="1" dirty="0"/>
              <a:t>Co</a:t>
            </a:r>
            <a:r>
              <a:rPr lang="pt-BR" sz="2400" b="1" baseline="30000" dirty="0"/>
              <a:t>2+</a:t>
            </a:r>
            <a:r>
              <a:rPr lang="pt-BR" sz="2400" b="1" dirty="0"/>
              <a:t>, Co</a:t>
            </a:r>
            <a:r>
              <a:rPr lang="pt-BR" sz="2400" b="1" baseline="30000" dirty="0"/>
              <a:t>3+</a:t>
            </a:r>
            <a:r>
              <a:rPr lang="pt-BR" sz="2400" dirty="0"/>
              <a:t>);</a:t>
            </a:r>
          </a:p>
          <a:p>
            <a:pPr marL="342900" indent="-342900">
              <a:buAutoNum type="arabicPeriod"/>
            </a:pPr>
            <a:r>
              <a:rPr lang="pt-BR" sz="2400" dirty="0"/>
              <a:t>Configuração eletrônica; Co</a:t>
            </a:r>
            <a:r>
              <a:rPr lang="pt-BR" sz="2400" baseline="30000" dirty="0"/>
              <a:t>2+</a:t>
            </a:r>
            <a:r>
              <a:rPr lang="pt-BR" sz="2400" dirty="0"/>
              <a:t>: 3d</a:t>
            </a:r>
            <a:r>
              <a:rPr lang="pt-BR" sz="2400" baseline="30000" dirty="0"/>
              <a:t>7</a:t>
            </a:r>
            <a:r>
              <a:rPr lang="pt-BR" sz="2400" dirty="0"/>
              <a:t> </a:t>
            </a:r>
          </a:p>
          <a:p>
            <a:pPr lvl="2"/>
            <a:r>
              <a:rPr lang="pt-BR" sz="2400" dirty="0"/>
              <a:t>							Co</a:t>
            </a:r>
            <a:r>
              <a:rPr lang="pt-BR" sz="2400" baseline="30000" dirty="0"/>
              <a:t>3+</a:t>
            </a:r>
            <a:r>
              <a:rPr lang="pt-BR" sz="2400" dirty="0"/>
              <a:t>: 3d</a:t>
            </a:r>
            <a:r>
              <a:rPr lang="pt-BR" sz="2400" baseline="30000" dirty="0"/>
              <a:t>6</a:t>
            </a:r>
            <a:endParaRPr lang="pt-BR" sz="2400" dirty="0"/>
          </a:p>
          <a:p>
            <a:pPr marL="342900" indent="-342900">
              <a:buAutoNum type="arabicPeriod"/>
            </a:pPr>
            <a:r>
              <a:rPr lang="pt-BR" sz="2400" dirty="0"/>
              <a:t>Estado de spin: spin alto e spin baixo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r>
              <a:rPr lang="pt-BR" sz="2400" dirty="0"/>
              <a:t>Formação de complexos com diferentes número de coordenação e geometria:</a:t>
            </a:r>
          </a:p>
          <a:p>
            <a:r>
              <a:rPr lang="pt-BR" sz="2400" dirty="0"/>
              <a:t>							NC = 4 </a:t>
            </a:r>
            <a:r>
              <a:rPr lang="pt-BR" sz="2400" dirty="0">
                <a:sym typeface="Symbol" panose="05050102010706020507" pitchFamily="18" charset="2"/>
              </a:rPr>
              <a:t> Tetraédrico</a:t>
            </a:r>
          </a:p>
          <a:p>
            <a:r>
              <a:rPr lang="pt-BR" sz="2400" dirty="0">
                <a:sym typeface="Symbol" panose="05050102010706020507" pitchFamily="18" charset="2"/>
              </a:rPr>
              <a:t>							NC = 6  </a:t>
            </a:r>
            <a:r>
              <a:rPr lang="pt-BR" sz="2400" dirty="0" smtClean="0">
                <a:sym typeface="Symbol" panose="05050102010706020507" pitchFamily="18" charset="2"/>
              </a:rPr>
              <a:t>Octaédrico</a:t>
            </a:r>
            <a:endParaRPr lang="pt-BR" sz="2400" dirty="0"/>
          </a:p>
          <a:p>
            <a:pPr marL="342900" indent="-342900">
              <a:buAutoNum type="arabicPeriod"/>
            </a:pPr>
            <a:endParaRPr lang="pt-BR" sz="2400" dirty="0"/>
          </a:p>
        </p:txBody>
      </p:sp>
      <p:pic>
        <p:nvPicPr>
          <p:cNvPr id="287" name="Imagem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24" y="405311"/>
            <a:ext cx="5356145" cy="2275599"/>
          </a:xfrm>
          <a:prstGeom prst="rect">
            <a:avLst/>
          </a:prstGeom>
        </p:spPr>
      </p:pic>
      <p:sp>
        <p:nvSpPr>
          <p:cNvPr id="288" name="CaixaDeTexto 287"/>
          <p:cNvSpPr txBox="1"/>
          <p:nvPr/>
        </p:nvSpPr>
        <p:spPr>
          <a:xfrm>
            <a:off x="2001795" y="112923"/>
            <a:ext cx="5638082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/>
              <a:t>Propriedades fundamentais</a:t>
            </a:r>
          </a:p>
        </p:txBody>
      </p:sp>
      <p:sp>
        <p:nvSpPr>
          <p:cNvPr id="289" name="Espaço Reservado para Número de Slide 2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06595" y="568412"/>
            <a:ext cx="5206875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/>
              <a:t>Disponibilidade Biológica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06595" y="2327190"/>
            <a:ext cx="7990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Abundante no mundo anaeróbico mas traço em organismos aeróbicos e mamíferos;</a:t>
            </a:r>
          </a:p>
          <a:p>
            <a:endParaRPr lang="pt-BR" sz="2400"/>
          </a:p>
          <a:p>
            <a:r>
              <a:rPr lang="pt-BR" sz="2400"/>
              <a:t>Ácido de Lewis: Co e Ni substituídos por Zn;</a:t>
            </a:r>
          </a:p>
          <a:p>
            <a:r>
              <a:rPr lang="pt-BR" sz="2400"/>
              <a:t>Redox ativo: </a:t>
            </a:r>
            <a:r>
              <a:rPr lang="pt-BR" sz="2400" smtClean="0"/>
              <a:t>Substituído </a:t>
            </a:r>
            <a:r>
              <a:rPr lang="pt-BR" sz="2400"/>
              <a:t>por Cu e Fe;</a:t>
            </a:r>
          </a:p>
          <a:p>
            <a:endParaRPr lang="pt-BR" sz="24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7905" y="1467998"/>
            <a:ext cx="8334333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/>
              <a:t>Configuração eletrônica e estado de spin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Conector de seta reta 351"/>
          <p:cNvCxnSpPr/>
          <p:nvPr/>
        </p:nvCxnSpPr>
        <p:spPr>
          <a:xfrm rot="5400000" flipH="1" flipV="1">
            <a:off x="1607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10"/>
          <p:cNvSpPr txBox="1">
            <a:spLocks noChangeArrowheads="1"/>
          </p:cNvSpPr>
          <p:nvPr/>
        </p:nvSpPr>
        <p:spPr bwMode="auto">
          <a:xfrm>
            <a:off x="3450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354" name="Conector reto 353"/>
          <p:cNvCxnSpPr/>
          <p:nvPr/>
        </p:nvCxnSpPr>
        <p:spPr>
          <a:xfrm>
            <a:off x="4147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reto 354"/>
          <p:cNvCxnSpPr/>
          <p:nvPr/>
        </p:nvCxnSpPr>
        <p:spPr>
          <a:xfrm>
            <a:off x="4724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reto 355"/>
          <p:cNvCxnSpPr/>
          <p:nvPr/>
        </p:nvCxnSpPr>
        <p:spPr>
          <a:xfrm>
            <a:off x="5227301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reto 356"/>
          <p:cNvCxnSpPr/>
          <p:nvPr/>
        </p:nvCxnSpPr>
        <p:spPr>
          <a:xfrm>
            <a:off x="5803563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reto 357"/>
          <p:cNvCxnSpPr/>
          <p:nvPr/>
        </p:nvCxnSpPr>
        <p:spPr>
          <a:xfrm>
            <a:off x="6379826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to 358"/>
          <p:cNvCxnSpPr/>
          <p:nvPr/>
        </p:nvCxnSpPr>
        <p:spPr>
          <a:xfrm rot="5400000" flipH="1" flipV="1">
            <a:off x="6498094" y="2661444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to 359"/>
          <p:cNvCxnSpPr/>
          <p:nvPr/>
        </p:nvCxnSpPr>
        <p:spPr>
          <a:xfrm rot="16200000" flipH="1">
            <a:off x="6718757" y="4056857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reto 360"/>
          <p:cNvCxnSpPr/>
          <p:nvPr/>
        </p:nvCxnSpPr>
        <p:spPr>
          <a:xfrm>
            <a:off x="76037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to 361"/>
          <p:cNvCxnSpPr/>
          <p:nvPr/>
        </p:nvCxnSpPr>
        <p:spPr>
          <a:xfrm>
            <a:off x="8035588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 reto 362"/>
          <p:cNvCxnSpPr/>
          <p:nvPr/>
        </p:nvCxnSpPr>
        <p:spPr>
          <a:xfrm>
            <a:off x="7675226" y="2276475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to 363"/>
          <p:cNvCxnSpPr/>
          <p:nvPr/>
        </p:nvCxnSpPr>
        <p:spPr>
          <a:xfrm>
            <a:off x="8108612" y="2276475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de seta reta 364"/>
          <p:cNvCxnSpPr/>
          <p:nvPr/>
        </p:nvCxnSpPr>
        <p:spPr>
          <a:xfrm rot="5400000" flipH="1" flipV="1">
            <a:off x="4065250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CaixaDeTexto 24"/>
          <p:cNvSpPr txBox="1">
            <a:spLocks noChangeArrowheads="1"/>
          </p:cNvSpPr>
          <p:nvPr/>
        </p:nvSpPr>
        <p:spPr bwMode="auto">
          <a:xfrm>
            <a:off x="7432337" y="5033964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67" name="CaixaDeTexto 25"/>
          <p:cNvSpPr txBox="1">
            <a:spLocks noChangeArrowheads="1"/>
          </p:cNvSpPr>
          <p:nvPr/>
        </p:nvSpPr>
        <p:spPr bwMode="auto">
          <a:xfrm>
            <a:off x="7243425" y="3816350"/>
            <a:ext cx="174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xy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400">
                <a:solidFill>
                  <a:srgbClr val="FFC000"/>
                </a:solidFill>
              </a:rPr>
              <a:t>z, dyz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t</a:t>
            </a:r>
            <a:r>
              <a:rPr lang="pt-BR" altLang="pt-BR" sz="1600" i="1" baseline="-25000">
                <a:solidFill>
                  <a:srgbClr val="FFC000"/>
                </a:solidFill>
              </a:rPr>
              <a:t>2g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368" name="Conector de seta reta 367"/>
          <p:cNvCxnSpPr/>
          <p:nvPr/>
        </p:nvCxnSpPr>
        <p:spPr>
          <a:xfrm rot="5400000" flipH="1" flipV="1">
            <a:off x="4650244" y="3583782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CaixaDeTexto 368"/>
          <p:cNvSpPr txBox="1"/>
          <p:nvPr/>
        </p:nvSpPr>
        <p:spPr>
          <a:xfrm>
            <a:off x="4227793" y="446087"/>
            <a:ext cx="6751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800" i="1" dirty="0">
                <a:solidFill>
                  <a:srgbClr val="FFC000"/>
                </a:solidFill>
                <a:latin typeface="+mj-lt"/>
              </a:rPr>
              <a:t>d</a:t>
            </a:r>
            <a:r>
              <a:rPr lang="pt-BR" sz="2800" i="1" baseline="30000" dirty="0">
                <a:solidFill>
                  <a:srgbClr val="FFC000"/>
                </a:solidFill>
                <a:latin typeface="+mj-lt"/>
              </a:rPr>
              <a:t>6</a:t>
            </a:r>
            <a:r>
              <a:rPr lang="pt-BR" sz="2800" dirty="0">
                <a:solidFill>
                  <a:srgbClr val="FFC000"/>
                </a:solidFill>
                <a:latin typeface="+mj-lt"/>
              </a:rPr>
              <a:t> </a:t>
            </a:r>
          </a:p>
        </p:txBody>
      </p:sp>
      <p:cxnSp>
        <p:nvCxnSpPr>
          <p:cNvPr id="370" name="Conector reto 369"/>
          <p:cNvCxnSpPr/>
          <p:nvPr/>
        </p:nvCxnSpPr>
        <p:spPr>
          <a:xfrm flipV="1">
            <a:off x="8827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/>
          <p:nvPr/>
        </p:nvCxnSpPr>
        <p:spPr>
          <a:xfrm rot="16200000" flipV="1">
            <a:off x="9663569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0"/>
          <p:cNvSpPr txBox="1">
            <a:spLocks noChangeArrowheads="1"/>
          </p:cNvSpPr>
          <p:nvPr/>
        </p:nvSpPr>
        <p:spPr bwMode="auto">
          <a:xfrm>
            <a:off x="10126325" y="2708276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373" name="Conector de seta reta 372"/>
          <p:cNvCxnSpPr/>
          <p:nvPr/>
        </p:nvCxnSpPr>
        <p:spPr>
          <a:xfrm rot="5400000" flipH="1" flipV="1">
            <a:off x="5155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ector de seta reta 373"/>
          <p:cNvCxnSpPr/>
          <p:nvPr/>
        </p:nvCxnSpPr>
        <p:spPr>
          <a:xfrm rot="5400000" flipH="1" flipV="1">
            <a:off x="5732125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/>
          <p:nvPr/>
        </p:nvCxnSpPr>
        <p:spPr>
          <a:xfrm rot="5400000" flipH="1" flipV="1">
            <a:off x="6308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de seta reta 375"/>
          <p:cNvCxnSpPr/>
          <p:nvPr/>
        </p:nvCxnSpPr>
        <p:spPr>
          <a:xfrm rot="16200000" flipH="1">
            <a:off x="4229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7387888" y="3836989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reto 377"/>
          <p:cNvCxnSpPr/>
          <p:nvPr/>
        </p:nvCxnSpPr>
        <p:spPr>
          <a:xfrm>
            <a:off x="7837150" y="3844925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/>
          <p:nvPr/>
        </p:nvCxnSpPr>
        <p:spPr>
          <a:xfrm>
            <a:off x="8292763" y="3833814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to 379"/>
          <p:cNvCxnSpPr/>
          <p:nvPr/>
        </p:nvCxnSpPr>
        <p:spPr>
          <a:xfrm>
            <a:off x="4939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to 380"/>
          <p:cNvCxnSpPr/>
          <p:nvPr/>
        </p:nvCxnSpPr>
        <p:spPr>
          <a:xfrm>
            <a:off x="5516226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ector reto 381"/>
          <p:cNvCxnSpPr/>
          <p:nvPr/>
        </p:nvCxnSpPr>
        <p:spPr>
          <a:xfrm>
            <a:off x="6090901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62"/>
          <p:cNvSpPr txBox="1">
            <a:spLocks noChangeArrowheads="1"/>
          </p:cNvSpPr>
          <p:nvPr/>
        </p:nvSpPr>
        <p:spPr bwMode="auto">
          <a:xfrm>
            <a:off x="7487900" y="2349501"/>
            <a:ext cx="126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>
                <a:solidFill>
                  <a:srgbClr val="FFC000"/>
                </a:solidFill>
              </a:rPr>
              <a:t>dx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, dz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(</a:t>
            </a:r>
            <a:r>
              <a:rPr lang="pt-BR" altLang="pt-BR" sz="1200" i="1">
                <a:solidFill>
                  <a:srgbClr val="FFC000"/>
                </a:solidFill>
              </a:rPr>
              <a:t>e</a:t>
            </a:r>
            <a:r>
              <a:rPr lang="pt-BR" altLang="pt-BR" sz="1200" i="1" baseline="-25000">
                <a:solidFill>
                  <a:srgbClr val="FFC000"/>
                </a:solidFill>
              </a:rPr>
              <a:t>g</a:t>
            </a:r>
            <a:r>
              <a:rPr lang="pt-BR" altLang="pt-BR" sz="1200">
                <a:solidFill>
                  <a:srgbClr val="FFC000"/>
                </a:solidFill>
              </a:rPr>
              <a:t>)</a:t>
            </a:r>
            <a:r>
              <a:rPr lang="pt-BR" altLang="pt-BR" sz="1200" baseline="30000">
                <a:solidFill>
                  <a:srgbClr val="FFC000"/>
                </a:solidFill>
              </a:rPr>
              <a:t>*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>
            <a:off x="9899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to 384"/>
          <p:cNvCxnSpPr/>
          <p:nvPr/>
        </p:nvCxnSpPr>
        <p:spPr>
          <a:xfrm>
            <a:off x="9835813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/>
          <p:nvPr/>
        </p:nvCxnSpPr>
        <p:spPr>
          <a:xfrm>
            <a:off x="10412076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12512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de seta reta 387"/>
          <p:cNvCxnSpPr/>
          <p:nvPr/>
        </p:nvCxnSpPr>
        <p:spPr>
          <a:xfrm rot="5400000" flipH="1" flipV="1">
            <a:off x="9935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e seta reta 388"/>
          <p:cNvCxnSpPr/>
          <p:nvPr/>
        </p:nvCxnSpPr>
        <p:spPr>
          <a:xfrm rot="16200000" flipH="1">
            <a:off x="10054888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de seta reta 389"/>
          <p:cNvCxnSpPr/>
          <p:nvPr/>
        </p:nvCxnSpPr>
        <p:spPr>
          <a:xfrm rot="5400000" flipH="1" flipV="1">
            <a:off x="9835019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e seta reta 390"/>
          <p:cNvCxnSpPr/>
          <p:nvPr/>
        </p:nvCxnSpPr>
        <p:spPr>
          <a:xfrm rot="16200000" flipH="1">
            <a:off x="9985832" y="4553745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de seta reta 391"/>
          <p:cNvCxnSpPr/>
          <p:nvPr/>
        </p:nvCxnSpPr>
        <p:spPr>
          <a:xfrm rot="5400000" flipH="1" flipV="1">
            <a:off x="10411282" y="4558508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e seta reta 392"/>
          <p:cNvCxnSpPr/>
          <p:nvPr/>
        </p:nvCxnSpPr>
        <p:spPr>
          <a:xfrm rot="5400000">
            <a:off x="12109907" y="4574382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de seta reta 393"/>
          <p:cNvCxnSpPr/>
          <p:nvPr/>
        </p:nvCxnSpPr>
        <p:spPr>
          <a:xfrm rot="5400000" flipH="1" flipV="1">
            <a:off x="12523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de seta reta 394"/>
          <p:cNvCxnSpPr/>
          <p:nvPr/>
        </p:nvCxnSpPr>
        <p:spPr>
          <a:xfrm rot="16200000" flipH="1">
            <a:off x="12671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to 395"/>
          <p:cNvCxnSpPr/>
          <p:nvPr/>
        </p:nvCxnSpPr>
        <p:spPr>
          <a:xfrm>
            <a:off x="6163926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 Box 17"/>
          <p:cNvSpPr txBox="1">
            <a:spLocks noChangeArrowheads="1"/>
          </p:cNvSpPr>
          <p:nvPr/>
        </p:nvSpPr>
        <p:spPr bwMode="auto">
          <a:xfrm>
            <a:off x="5516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8" name="Text Box 19"/>
          <p:cNvSpPr txBox="1">
            <a:spLocks noChangeArrowheads="1"/>
          </p:cNvSpPr>
          <p:nvPr/>
        </p:nvSpPr>
        <p:spPr bwMode="auto">
          <a:xfrm>
            <a:off x="4435138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9" name="Text Box 17"/>
          <p:cNvSpPr txBox="1">
            <a:spLocks noChangeArrowheads="1"/>
          </p:cNvSpPr>
          <p:nvPr/>
        </p:nvSpPr>
        <p:spPr bwMode="auto">
          <a:xfrm>
            <a:off x="10483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400" name="Text Box 19"/>
          <p:cNvSpPr txBox="1">
            <a:spLocks noChangeArrowheads="1"/>
          </p:cNvSpPr>
          <p:nvPr/>
        </p:nvSpPr>
        <p:spPr bwMode="auto">
          <a:xfrm>
            <a:off x="13088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401" name="Conector reto 400"/>
          <p:cNvCxnSpPr/>
          <p:nvPr/>
        </p:nvCxnSpPr>
        <p:spPr>
          <a:xfrm>
            <a:off x="9980276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to 401"/>
          <p:cNvCxnSpPr/>
          <p:nvPr/>
        </p:nvCxnSpPr>
        <p:spPr>
          <a:xfrm>
            <a:off x="10556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 Box 22"/>
          <p:cNvSpPr txBox="1">
            <a:spLocks noChangeArrowheads="1"/>
          </p:cNvSpPr>
          <p:nvPr/>
        </p:nvSpPr>
        <p:spPr bwMode="auto">
          <a:xfrm>
            <a:off x="4724062" y="4032251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404" name="Text Box 24"/>
          <p:cNvSpPr txBox="1">
            <a:spLocks noChangeArrowheads="1"/>
          </p:cNvSpPr>
          <p:nvPr/>
        </p:nvSpPr>
        <p:spPr bwMode="auto">
          <a:xfrm>
            <a:off x="12656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05" name="Conector de seta reta 404"/>
          <p:cNvCxnSpPr/>
          <p:nvPr/>
        </p:nvCxnSpPr>
        <p:spPr>
          <a:xfrm rot="5400000" flipH="1" flipV="1">
            <a:off x="9988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de seta reta 405"/>
          <p:cNvCxnSpPr/>
          <p:nvPr/>
        </p:nvCxnSpPr>
        <p:spPr>
          <a:xfrm rot="16200000" flipH="1">
            <a:off x="10137438" y="3833814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de seta reta 406"/>
          <p:cNvCxnSpPr/>
          <p:nvPr/>
        </p:nvCxnSpPr>
        <p:spPr>
          <a:xfrm rot="5400000" flipH="1" flipV="1">
            <a:off x="12140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de seta reta 407"/>
          <p:cNvCxnSpPr/>
          <p:nvPr/>
        </p:nvCxnSpPr>
        <p:spPr>
          <a:xfrm rot="16200000" flipH="1">
            <a:off x="12290882" y="3833020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/>
          <p:nvPr/>
        </p:nvCxnSpPr>
        <p:spPr>
          <a:xfrm rot="16200000" flipH="1">
            <a:off x="5385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/>
          <p:nvPr/>
        </p:nvCxnSpPr>
        <p:spPr>
          <a:xfrm>
            <a:off x="7748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de seta reta 410"/>
          <p:cNvCxnSpPr/>
          <p:nvPr/>
        </p:nvCxnSpPr>
        <p:spPr>
          <a:xfrm rot="5400000" flipH="1" flipV="1">
            <a:off x="7856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de seta reta 411"/>
          <p:cNvCxnSpPr/>
          <p:nvPr/>
        </p:nvCxnSpPr>
        <p:spPr>
          <a:xfrm rot="16200000" flipH="1">
            <a:off x="7913351" y="63595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/>
          <p:nvPr/>
        </p:nvCxnSpPr>
        <p:spPr>
          <a:xfrm flipV="1">
            <a:off x="8180050" y="5373689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 Box 17"/>
          <p:cNvSpPr txBox="1">
            <a:spLocks noChangeArrowheads="1"/>
          </p:cNvSpPr>
          <p:nvPr/>
        </p:nvSpPr>
        <p:spPr bwMode="auto">
          <a:xfrm>
            <a:off x="7819687" y="647541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15" name="Conector reto 414"/>
          <p:cNvCxnSpPr/>
          <p:nvPr/>
        </p:nvCxnSpPr>
        <p:spPr>
          <a:xfrm rot="16200000" flipH="1">
            <a:off x="4953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de seta reta 415"/>
          <p:cNvCxnSpPr/>
          <p:nvPr/>
        </p:nvCxnSpPr>
        <p:spPr>
          <a:xfrm rot="5400000" flipH="1" flipV="1">
            <a:off x="7568863" y="5678489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de seta reta 416"/>
          <p:cNvCxnSpPr/>
          <p:nvPr/>
        </p:nvCxnSpPr>
        <p:spPr>
          <a:xfrm rot="16200000" flipH="1">
            <a:off x="7626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de seta reta 417"/>
          <p:cNvCxnSpPr/>
          <p:nvPr/>
        </p:nvCxnSpPr>
        <p:spPr>
          <a:xfrm rot="5400000" flipH="1" flipV="1">
            <a:off x="8072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ector de seta reta 418"/>
          <p:cNvCxnSpPr/>
          <p:nvPr/>
        </p:nvCxnSpPr>
        <p:spPr>
          <a:xfrm rot="16200000" flipH="1">
            <a:off x="8129251" y="56610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/>
          <p:cNvCxnSpPr/>
          <p:nvPr/>
        </p:nvCxnSpPr>
        <p:spPr>
          <a:xfrm flipV="1">
            <a:off x="8457863" y="4032251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/>
          <p:cNvCxnSpPr/>
          <p:nvPr/>
        </p:nvCxnSpPr>
        <p:spPr>
          <a:xfrm>
            <a:off x="7675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Conector reto 421"/>
          <p:cNvCxnSpPr/>
          <p:nvPr/>
        </p:nvCxnSpPr>
        <p:spPr>
          <a:xfrm>
            <a:off x="8108613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ector reto 422"/>
          <p:cNvCxnSpPr/>
          <p:nvPr/>
        </p:nvCxnSpPr>
        <p:spPr>
          <a:xfrm>
            <a:off x="84673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 Box 19"/>
          <p:cNvSpPr txBox="1">
            <a:spLocks noChangeArrowheads="1"/>
          </p:cNvSpPr>
          <p:nvPr/>
        </p:nvSpPr>
        <p:spPr bwMode="auto">
          <a:xfrm>
            <a:off x="7964151" y="5805489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25" name="Conector de seta reta 424"/>
          <p:cNvCxnSpPr/>
          <p:nvPr/>
        </p:nvCxnSpPr>
        <p:spPr>
          <a:xfrm rot="5400000" flipH="1" flipV="1">
            <a:off x="7712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de seta reta 425"/>
          <p:cNvCxnSpPr/>
          <p:nvPr/>
        </p:nvCxnSpPr>
        <p:spPr>
          <a:xfrm rot="16200000" flipH="1">
            <a:off x="7768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de seta reta 426"/>
          <p:cNvCxnSpPr/>
          <p:nvPr/>
        </p:nvCxnSpPr>
        <p:spPr>
          <a:xfrm rot="5400000" flipH="1" flipV="1">
            <a:off x="8133219" y="4831557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de seta reta 427"/>
          <p:cNvCxnSpPr/>
          <p:nvPr/>
        </p:nvCxnSpPr>
        <p:spPr>
          <a:xfrm rot="16200000" flipH="1">
            <a:off x="8191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de seta reta 428"/>
          <p:cNvCxnSpPr/>
          <p:nvPr/>
        </p:nvCxnSpPr>
        <p:spPr>
          <a:xfrm rot="5400000" flipH="1" flipV="1">
            <a:off x="8493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de seta reta 429"/>
          <p:cNvCxnSpPr/>
          <p:nvPr/>
        </p:nvCxnSpPr>
        <p:spPr>
          <a:xfrm rot="16200000" flipH="1">
            <a:off x="8550732" y="5661820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de seta reta 430"/>
          <p:cNvCxnSpPr/>
          <p:nvPr/>
        </p:nvCxnSpPr>
        <p:spPr>
          <a:xfrm rot="5400000" flipH="1" flipV="1">
            <a:off x="7413287" y="3668713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de seta reta 431"/>
          <p:cNvCxnSpPr/>
          <p:nvPr/>
        </p:nvCxnSpPr>
        <p:spPr>
          <a:xfrm rot="16200000" flipH="1">
            <a:off x="7470438" y="3683001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de seta reta 432"/>
          <p:cNvCxnSpPr/>
          <p:nvPr/>
        </p:nvCxnSpPr>
        <p:spPr>
          <a:xfrm rot="5400000" flipH="1" flipV="1">
            <a:off x="7856200" y="3635375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de seta reta 433"/>
          <p:cNvCxnSpPr/>
          <p:nvPr/>
        </p:nvCxnSpPr>
        <p:spPr>
          <a:xfrm rot="5400000" flipH="1" flipV="1">
            <a:off x="8288794" y="3636169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/>
          <p:nvPr/>
        </p:nvCxnSpPr>
        <p:spPr>
          <a:xfrm>
            <a:off x="7748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/>
          <p:nvPr/>
        </p:nvCxnSpPr>
        <p:spPr>
          <a:xfrm rot="5400000" flipH="1" flipV="1">
            <a:off x="6267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/>
          <p:nvPr/>
        </p:nvCxnSpPr>
        <p:spPr>
          <a:xfrm rot="16200000" flipV="1">
            <a:off x="6847344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/>
          <p:nvPr/>
        </p:nvCxnSpPr>
        <p:spPr>
          <a:xfrm rot="16200000" flipV="1">
            <a:off x="6848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/>
          <p:nvPr/>
        </p:nvCxnSpPr>
        <p:spPr>
          <a:xfrm>
            <a:off x="7316451" y="144464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/>
          <p:nvPr/>
        </p:nvCxnSpPr>
        <p:spPr>
          <a:xfrm>
            <a:off x="7748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/>
          <p:nvPr/>
        </p:nvCxnSpPr>
        <p:spPr>
          <a:xfrm>
            <a:off x="8180051" y="144464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 Box 17"/>
          <p:cNvSpPr txBox="1">
            <a:spLocks noChangeArrowheads="1"/>
          </p:cNvSpPr>
          <p:nvPr/>
        </p:nvSpPr>
        <p:spPr bwMode="auto">
          <a:xfrm>
            <a:off x="7675225" y="95726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443" name="Text Box 19"/>
          <p:cNvSpPr txBox="1">
            <a:spLocks noChangeArrowheads="1"/>
          </p:cNvSpPr>
          <p:nvPr/>
        </p:nvSpPr>
        <p:spPr bwMode="auto">
          <a:xfrm>
            <a:off x="7748251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44" name="Conector reto 443"/>
          <p:cNvCxnSpPr/>
          <p:nvPr/>
        </p:nvCxnSpPr>
        <p:spPr>
          <a:xfrm rot="16200000" flipV="1">
            <a:off x="8310226" y="2362201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/>
          <p:nvPr/>
        </p:nvCxnSpPr>
        <p:spPr>
          <a:xfrm rot="10800000">
            <a:off x="8395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/>
          <p:nvPr/>
        </p:nvCxnSpPr>
        <p:spPr>
          <a:xfrm rot="10800000">
            <a:off x="8638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/>
          <p:nvPr/>
        </p:nvCxnSpPr>
        <p:spPr>
          <a:xfrm>
            <a:off x="4147801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/>
          <p:nvPr/>
        </p:nvCxnSpPr>
        <p:spPr>
          <a:xfrm>
            <a:off x="5803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 Box 22"/>
          <p:cNvSpPr txBox="1">
            <a:spLocks noChangeArrowheads="1"/>
          </p:cNvSpPr>
          <p:nvPr/>
        </p:nvSpPr>
        <p:spPr bwMode="auto">
          <a:xfrm>
            <a:off x="6090901" y="4321176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50" name="Conector reto 449"/>
          <p:cNvCxnSpPr/>
          <p:nvPr/>
        </p:nvCxnSpPr>
        <p:spPr>
          <a:xfrm rot="5400000" flipH="1" flipV="1">
            <a:off x="6332994" y="478632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de seta reta 450"/>
          <p:cNvCxnSpPr/>
          <p:nvPr/>
        </p:nvCxnSpPr>
        <p:spPr>
          <a:xfrm rot="16200000" flipH="1">
            <a:off x="7913350" y="3656013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de seta reta 451"/>
          <p:cNvCxnSpPr/>
          <p:nvPr/>
        </p:nvCxnSpPr>
        <p:spPr>
          <a:xfrm rot="16200000" flipH="1">
            <a:off x="8345150" y="3656013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CaixaDeTexto 452"/>
          <p:cNvSpPr txBox="1"/>
          <p:nvPr/>
        </p:nvSpPr>
        <p:spPr>
          <a:xfrm>
            <a:off x="9391545" y="495626"/>
            <a:ext cx="2521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3600" smtClean="0">
                <a:solidFill>
                  <a:schemeClr val="bg1"/>
                </a:solidFill>
                <a:latin typeface="+mj-lt"/>
              </a:rPr>
              <a:t>Baixo spin</a:t>
            </a:r>
            <a:endParaRPr lang="pt-BR" sz="36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4" name="CaixaDeTexto 453"/>
          <p:cNvSpPr txBox="1"/>
          <p:nvPr/>
        </p:nvSpPr>
        <p:spPr>
          <a:xfrm>
            <a:off x="4772218" y="161429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[</a:t>
            </a:r>
            <a:r>
              <a:rPr lang="pt-BR" sz="2400" dirty="0" err="1">
                <a:solidFill>
                  <a:schemeClr val="bg1"/>
                </a:solidFill>
              </a:rPr>
              <a:t>Co</a:t>
            </a:r>
            <a:r>
              <a:rPr lang="pt-BR" sz="2400" dirty="0">
                <a:solidFill>
                  <a:schemeClr val="bg1"/>
                </a:solidFill>
              </a:rPr>
              <a:t>(NH</a:t>
            </a:r>
            <a:r>
              <a:rPr lang="pt-BR" sz="2400" baseline="-25000" dirty="0">
                <a:solidFill>
                  <a:schemeClr val="bg1"/>
                </a:solidFill>
              </a:rPr>
              <a:t>3</a:t>
            </a:r>
            <a:r>
              <a:rPr lang="pt-BR" sz="2400" dirty="0">
                <a:solidFill>
                  <a:schemeClr val="bg1"/>
                </a:solidFill>
              </a:rPr>
              <a:t>)</a:t>
            </a:r>
            <a:r>
              <a:rPr lang="pt-BR" sz="2400" baseline="-25000" dirty="0">
                <a:solidFill>
                  <a:schemeClr val="bg1"/>
                </a:solidFill>
              </a:rPr>
              <a:t>6</a:t>
            </a:r>
            <a:r>
              <a:rPr lang="pt-BR" sz="2400" dirty="0">
                <a:solidFill>
                  <a:schemeClr val="bg1"/>
                </a:solidFill>
              </a:rPr>
              <a:t>]</a:t>
            </a:r>
            <a:r>
              <a:rPr lang="pt-BR" sz="2400" baseline="30000" dirty="0">
                <a:solidFill>
                  <a:schemeClr val="bg1"/>
                </a:solidFill>
              </a:rPr>
              <a:t>3+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455" name="Grupo 454"/>
          <p:cNvGrpSpPr/>
          <p:nvPr/>
        </p:nvGrpSpPr>
        <p:grpSpPr>
          <a:xfrm>
            <a:off x="1947913" y="880603"/>
            <a:ext cx="1652323" cy="1639555"/>
            <a:chOff x="1029984" y="480594"/>
            <a:chExt cx="2195364" cy="2066227"/>
          </a:xfrm>
        </p:grpSpPr>
        <p:pic>
          <p:nvPicPr>
            <p:cNvPr id="456" name="Picture 1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4" y="794221"/>
              <a:ext cx="15684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7" name="Conector de seta reta 456"/>
            <p:cNvCxnSpPr/>
            <p:nvPr/>
          </p:nvCxnSpPr>
          <p:spPr>
            <a:xfrm>
              <a:off x="2247089" y="1838528"/>
              <a:ext cx="447473" cy="15564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ector de seta reta 457"/>
            <p:cNvCxnSpPr/>
            <p:nvPr/>
          </p:nvCxnSpPr>
          <p:spPr>
            <a:xfrm flipV="1">
              <a:off x="2235386" y="1507787"/>
              <a:ext cx="556452" cy="946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ector de seta reta 458"/>
            <p:cNvCxnSpPr/>
            <p:nvPr/>
          </p:nvCxnSpPr>
          <p:spPr>
            <a:xfrm flipV="1">
              <a:off x="1814209" y="576061"/>
              <a:ext cx="0" cy="3163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CaixaDeTexto 459"/>
            <p:cNvSpPr txBox="1"/>
            <p:nvPr/>
          </p:nvSpPr>
          <p:spPr>
            <a:xfrm>
              <a:off x="2220420" y="1916349"/>
              <a:ext cx="496677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61" name="CaixaDeTexto 460"/>
            <p:cNvSpPr txBox="1"/>
            <p:nvPr/>
          </p:nvSpPr>
          <p:spPr>
            <a:xfrm>
              <a:off x="2767008" y="1193865"/>
              <a:ext cx="458340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462" name="CaixaDeTexto 461"/>
            <p:cNvSpPr txBox="1"/>
            <p:nvPr/>
          </p:nvSpPr>
          <p:spPr>
            <a:xfrm>
              <a:off x="1921238" y="480594"/>
              <a:ext cx="479638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463" name="Rectangle 191"/>
          <p:cNvSpPr>
            <a:spLocks noChangeArrowheads="1"/>
          </p:cNvSpPr>
          <p:nvPr/>
        </p:nvSpPr>
        <p:spPr bwMode="auto">
          <a:xfrm>
            <a:off x="1784923" y="3003675"/>
            <a:ext cx="192552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Co</a:t>
            </a:r>
            <a:r>
              <a:rPr lang="en-GB" altLang="pt-BR" baseline="30000" dirty="0">
                <a:solidFill>
                  <a:schemeClr val="bg1"/>
                </a:solidFill>
              </a:rPr>
              <a:t>3+</a:t>
            </a:r>
            <a:r>
              <a:rPr lang="en-GB" altLang="pt-BR" dirty="0">
                <a:solidFill>
                  <a:schemeClr val="bg1"/>
                </a:solidFill>
              </a:rPr>
              <a:t> = 6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6 xNH</a:t>
            </a:r>
            <a:r>
              <a:rPr lang="en-GB" altLang="pt-BR" baseline="-25000" dirty="0">
                <a:solidFill>
                  <a:schemeClr val="bg1"/>
                </a:solidFill>
              </a:rPr>
              <a:t>3</a:t>
            </a:r>
            <a:r>
              <a:rPr lang="en-GB" altLang="pt-BR" dirty="0">
                <a:solidFill>
                  <a:schemeClr val="bg1"/>
                </a:solidFill>
              </a:rPr>
              <a:t> = 12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Total = 18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4" name="CaixaDeTexto 463"/>
          <p:cNvSpPr txBox="1"/>
          <p:nvPr/>
        </p:nvSpPr>
        <p:spPr>
          <a:xfrm>
            <a:off x="4914446" y="609829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</a:t>
            </a:r>
            <a:r>
              <a:rPr lang="pt-BR" sz="2800" baseline="30000" dirty="0">
                <a:solidFill>
                  <a:schemeClr val="bg1"/>
                </a:solidFill>
              </a:rPr>
              <a:t>3+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65" name="CaixaDeTexto 464"/>
          <p:cNvSpPr txBox="1"/>
          <p:nvPr/>
        </p:nvSpPr>
        <p:spPr>
          <a:xfrm>
            <a:off x="10515549" y="617318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6 x L</a:t>
            </a:r>
          </a:p>
        </p:txBody>
      </p:sp>
      <p:sp>
        <p:nvSpPr>
          <p:cNvPr id="466" name="CaixaDeTexto 465"/>
          <p:cNvSpPr txBox="1"/>
          <p:nvPr/>
        </p:nvSpPr>
        <p:spPr>
          <a:xfrm>
            <a:off x="7154118" y="1604492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Diamagnético</a:t>
            </a:r>
          </a:p>
        </p:txBody>
      </p:sp>
      <p:sp>
        <p:nvSpPr>
          <p:cNvPr id="467" name="CaixaDeTexto 466"/>
          <p:cNvSpPr txBox="1"/>
          <p:nvPr/>
        </p:nvSpPr>
        <p:spPr>
          <a:xfrm>
            <a:off x="369224" y="208155"/>
            <a:ext cx="24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mtClean="0">
                <a:solidFill>
                  <a:schemeClr val="bg1"/>
                </a:solidFill>
              </a:rPr>
              <a:t>Co</a:t>
            </a:r>
            <a:r>
              <a:rPr lang="pt-BR" sz="3600" baseline="30000" smtClean="0">
                <a:solidFill>
                  <a:schemeClr val="bg1"/>
                </a:solidFill>
              </a:rPr>
              <a:t>3+</a:t>
            </a:r>
            <a:r>
              <a:rPr lang="pt-BR" sz="3600" smtClean="0">
                <a:solidFill>
                  <a:schemeClr val="bg1"/>
                </a:solidFill>
              </a:rPr>
              <a:t>: 3 d</a:t>
            </a:r>
            <a:r>
              <a:rPr lang="pt-BR" sz="3600" baseline="30000" smtClean="0">
                <a:solidFill>
                  <a:schemeClr val="bg1"/>
                </a:solidFill>
              </a:rPr>
              <a:t>6</a:t>
            </a:r>
            <a:endParaRPr lang="pt-BR" sz="3600">
              <a:solidFill>
                <a:schemeClr val="bg1"/>
              </a:solidFill>
            </a:endParaRPr>
          </a:p>
        </p:txBody>
      </p:sp>
      <p:sp>
        <p:nvSpPr>
          <p:cNvPr id="468" name="Espaço Reservado para Número de Slide 4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Conector de seta reta 351"/>
          <p:cNvCxnSpPr/>
          <p:nvPr/>
        </p:nvCxnSpPr>
        <p:spPr>
          <a:xfrm rot="5400000" flipH="1" flipV="1">
            <a:off x="1607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10"/>
          <p:cNvSpPr txBox="1">
            <a:spLocks noChangeArrowheads="1"/>
          </p:cNvSpPr>
          <p:nvPr/>
        </p:nvSpPr>
        <p:spPr bwMode="auto">
          <a:xfrm>
            <a:off x="3450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354" name="Conector reto 353"/>
          <p:cNvCxnSpPr/>
          <p:nvPr/>
        </p:nvCxnSpPr>
        <p:spPr>
          <a:xfrm>
            <a:off x="4147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reto 354"/>
          <p:cNvCxnSpPr/>
          <p:nvPr/>
        </p:nvCxnSpPr>
        <p:spPr>
          <a:xfrm>
            <a:off x="4724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reto 355"/>
          <p:cNvCxnSpPr/>
          <p:nvPr/>
        </p:nvCxnSpPr>
        <p:spPr>
          <a:xfrm>
            <a:off x="5227301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reto 356"/>
          <p:cNvCxnSpPr/>
          <p:nvPr/>
        </p:nvCxnSpPr>
        <p:spPr>
          <a:xfrm>
            <a:off x="5803563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reto 357"/>
          <p:cNvCxnSpPr/>
          <p:nvPr/>
        </p:nvCxnSpPr>
        <p:spPr>
          <a:xfrm>
            <a:off x="6379826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to 358"/>
          <p:cNvCxnSpPr/>
          <p:nvPr/>
        </p:nvCxnSpPr>
        <p:spPr>
          <a:xfrm rot="5400000" flipH="1" flipV="1">
            <a:off x="6498094" y="2661444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to 359"/>
          <p:cNvCxnSpPr/>
          <p:nvPr/>
        </p:nvCxnSpPr>
        <p:spPr>
          <a:xfrm rot="16200000" flipH="1">
            <a:off x="6718757" y="4056857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reto 360"/>
          <p:cNvCxnSpPr/>
          <p:nvPr/>
        </p:nvCxnSpPr>
        <p:spPr>
          <a:xfrm>
            <a:off x="76037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to 361"/>
          <p:cNvCxnSpPr/>
          <p:nvPr/>
        </p:nvCxnSpPr>
        <p:spPr>
          <a:xfrm>
            <a:off x="8035588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 reto 362"/>
          <p:cNvCxnSpPr/>
          <p:nvPr/>
        </p:nvCxnSpPr>
        <p:spPr>
          <a:xfrm>
            <a:off x="7675226" y="2276475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to 363"/>
          <p:cNvCxnSpPr/>
          <p:nvPr/>
        </p:nvCxnSpPr>
        <p:spPr>
          <a:xfrm>
            <a:off x="8108612" y="2276475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de seta reta 364"/>
          <p:cNvCxnSpPr/>
          <p:nvPr/>
        </p:nvCxnSpPr>
        <p:spPr>
          <a:xfrm rot="5400000" flipH="1" flipV="1">
            <a:off x="4065250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CaixaDeTexto 24"/>
          <p:cNvSpPr txBox="1">
            <a:spLocks noChangeArrowheads="1"/>
          </p:cNvSpPr>
          <p:nvPr/>
        </p:nvSpPr>
        <p:spPr bwMode="auto">
          <a:xfrm>
            <a:off x="7432337" y="5033964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67" name="CaixaDeTexto 25"/>
          <p:cNvSpPr txBox="1">
            <a:spLocks noChangeArrowheads="1"/>
          </p:cNvSpPr>
          <p:nvPr/>
        </p:nvSpPr>
        <p:spPr bwMode="auto">
          <a:xfrm>
            <a:off x="7243425" y="3816350"/>
            <a:ext cx="174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xy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400">
                <a:solidFill>
                  <a:srgbClr val="FFC000"/>
                </a:solidFill>
              </a:rPr>
              <a:t>z, dyz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t</a:t>
            </a:r>
            <a:r>
              <a:rPr lang="pt-BR" altLang="pt-BR" sz="1600" i="1" baseline="-25000">
                <a:solidFill>
                  <a:srgbClr val="FFC000"/>
                </a:solidFill>
              </a:rPr>
              <a:t>2g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368" name="Conector de seta reta 367"/>
          <p:cNvCxnSpPr/>
          <p:nvPr/>
        </p:nvCxnSpPr>
        <p:spPr>
          <a:xfrm rot="5400000" flipH="1" flipV="1">
            <a:off x="4650244" y="3583782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CaixaDeTexto 368"/>
          <p:cNvSpPr txBox="1"/>
          <p:nvPr/>
        </p:nvSpPr>
        <p:spPr>
          <a:xfrm>
            <a:off x="4227793" y="446087"/>
            <a:ext cx="6751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800" i="1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pt-BR" sz="2800" i="1" baseline="30000" smtClean="0">
                <a:solidFill>
                  <a:srgbClr val="FFC000"/>
                </a:solidFill>
                <a:latin typeface="+mj-lt"/>
              </a:rPr>
              <a:t>7</a:t>
            </a:r>
            <a:r>
              <a:rPr lang="pt-BR" sz="2800" smtClean="0">
                <a:solidFill>
                  <a:srgbClr val="FFC000"/>
                </a:solidFill>
                <a:latin typeface="+mj-lt"/>
              </a:rPr>
              <a:t> </a:t>
            </a:r>
            <a:endParaRPr lang="pt-BR" sz="28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370" name="Conector reto 369"/>
          <p:cNvCxnSpPr/>
          <p:nvPr/>
        </p:nvCxnSpPr>
        <p:spPr>
          <a:xfrm flipV="1">
            <a:off x="8827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/>
          <p:nvPr/>
        </p:nvCxnSpPr>
        <p:spPr>
          <a:xfrm rot="16200000" flipV="1">
            <a:off x="9663569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0"/>
          <p:cNvSpPr txBox="1">
            <a:spLocks noChangeArrowheads="1"/>
          </p:cNvSpPr>
          <p:nvPr/>
        </p:nvSpPr>
        <p:spPr bwMode="auto">
          <a:xfrm>
            <a:off x="10126325" y="2708276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373" name="Conector de seta reta 372"/>
          <p:cNvCxnSpPr/>
          <p:nvPr/>
        </p:nvCxnSpPr>
        <p:spPr>
          <a:xfrm rot="5400000" flipH="1" flipV="1">
            <a:off x="5155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ector de seta reta 373"/>
          <p:cNvCxnSpPr/>
          <p:nvPr/>
        </p:nvCxnSpPr>
        <p:spPr>
          <a:xfrm rot="5400000" flipH="1" flipV="1">
            <a:off x="5732125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/>
          <p:nvPr/>
        </p:nvCxnSpPr>
        <p:spPr>
          <a:xfrm rot="5400000" flipH="1" flipV="1">
            <a:off x="6308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de seta reta 375"/>
          <p:cNvCxnSpPr/>
          <p:nvPr/>
        </p:nvCxnSpPr>
        <p:spPr>
          <a:xfrm rot="16200000" flipH="1">
            <a:off x="4229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7387888" y="3836989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reto 377"/>
          <p:cNvCxnSpPr/>
          <p:nvPr/>
        </p:nvCxnSpPr>
        <p:spPr>
          <a:xfrm>
            <a:off x="7837150" y="3844925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/>
          <p:nvPr/>
        </p:nvCxnSpPr>
        <p:spPr>
          <a:xfrm>
            <a:off x="8292763" y="3833814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to 379"/>
          <p:cNvCxnSpPr/>
          <p:nvPr/>
        </p:nvCxnSpPr>
        <p:spPr>
          <a:xfrm>
            <a:off x="4939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to 380"/>
          <p:cNvCxnSpPr/>
          <p:nvPr/>
        </p:nvCxnSpPr>
        <p:spPr>
          <a:xfrm>
            <a:off x="5516226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ector reto 381"/>
          <p:cNvCxnSpPr/>
          <p:nvPr/>
        </p:nvCxnSpPr>
        <p:spPr>
          <a:xfrm>
            <a:off x="6090901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62"/>
          <p:cNvSpPr txBox="1">
            <a:spLocks noChangeArrowheads="1"/>
          </p:cNvSpPr>
          <p:nvPr/>
        </p:nvSpPr>
        <p:spPr bwMode="auto">
          <a:xfrm>
            <a:off x="7487900" y="2349501"/>
            <a:ext cx="126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>
                <a:solidFill>
                  <a:srgbClr val="FFC000"/>
                </a:solidFill>
              </a:rPr>
              <a:t>dx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, dz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 (</a:t>
            </a:r>
            <a:r>
              <a:rPr lang="pt-BR" altLang="pt-BR" sz="1200" i="1">
                <a:solidFill>
                  <a:srgbClr val="FFC000"/>
                </a:solidFill>
              </a:rPr>
              <a:t>e</a:t>
            </a:r>
            <a:r>
              <a:rPr lang="pt-BR" altLang="pt-BR" sz="1200" i="1" baseline="-25000">
                <a:solidFill>
                  <a:srgbClr val="FFC000"/>
                </a:solidFill>
              </a:rPr>
              <a:t>g</a:t>
            </a:r>
            <a:r>
              <a:rPr lang="pt-BR" altLang="pt-BR" sz="1200">
                <a:solidFill>
                  <a:srgbClr val="FFC000"/>
                </a:solidFill>
              </a:rPr>
              <a:t>)</a:t>
            </a:r>
            <a:r>
              <a:rPr lang="pt-BR" altLang="pt-BR" sz="1200" baseline="30000">
                <a:solidFill>
                  <a:srgbClr val="FFC000"/>
                </a:solidFill>
              </a:rPr>
              <a:t>*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>
            <a:off x="9899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to 384"/>
          <p:cNvCxnSpPr/>
          <p:nvPr/>
        </p:nvCxnSpPr>
        <p:spPr>
          <a:xfrm>
            <a:off x="9835813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/>
          <p:nvPr/>
        </p:nvCxnSpPr>
        <p:spPr>
          <a:xfrm>
            <a:off x="10412076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12512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de seta reta 387"/>
          <p:cNvCxnSpPr/>
          <p:nvPr/>
        </p:nvCxnSpPr>
        <p:spPr>
          <a:xfrm rot="5400000" flipH="1" flipV="1">
            <a:off x="9935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e seta reta 388"/>
          <p:cNvCxnSpPr/>
          <p:nvPr/>
        </p:nvCxnSpPr>
        <p:spPr>
          <a:xfrm rot="16200000" flipH="1">
            <a:off x="10054888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de seta reta 389"/>
          <p:cNvCxnSpPr/>
          <p:nvPr/>
        </p:nvCxnSpPr>
        <p:spPr>
          <a:xfrm rot="5400000" flipH="1" flipV="1">
            <a:off x="9835019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e seta reta 390"/>
          <p:cNvCxnSpPr/>
          <p:nvPr/>
        </p:nvCxnSpPr>
        <p:spPr>
          <a:xfrm rot="16200000" flipH="1">
            <a:off x="9985832" y="4553745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de seta reta 391"/>
          <p:cNvCxnSpPr/>
          <p:nvPr/>
        </p:nvCxnSpPr>
        <p:spPr>
          <a:xfrm rot="5400000" flipH="1" flipV="1">
            <a:off x="10411282" y="4558508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e seta reta 392"/>
          <p:cNvCxnSpPr/>
          <p:nvPr/>
        </p:nvCxnSpPr>
        <p:spPr>
          <a:xfrm rot="5400000">
            <a:off x="12109907" y="4574382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de seta reta 393"/>
          <p:cNvCxnSpPr/>
          <p:nvPr/>
        </p:nvCxnSpPr>
        <p:spPr>
          <a:xfrm rot="5400000" flipH="1" flipV="1">
            <a:off x="12523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de seta reta 394"/>
          <p:cNvCxnSpPr/>
          <p:nvPr/>
        </p:nvCxnSpPr>
        <p:spPr>
          <a:xfrm rot="16200000" flipH="1">
            <a:off x="12671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to 395"/>
          <p:cNvCxnSpPr/>
          <p:nvPr/>
        </p:nvCxnSpPr>
        <p:spPr>
          <a:xfrm>
            <a:off x="6163926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 Box 17"/>
          <p:cNvSpPr txBox="1">
            <a:spLocks noChangeArrowheads="1"/>
          </p:cNvSpPr>
          <p:nvPr/>
        </p:nvSpPr>
        <p:spPr bwMode="auto">
          <a:xfrm>
            <a:off x="5516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8" name="Text Box 19"/>
          <p:cNvSpPr txBox="1">
            <a:spLocks noChangeArrowheads="1"/>
          </p:cNvSpPr>
          <p:nvPr/>
        </p:nvSpPr>
        <p:spPr bwMode="auto">
          <a:xfrm>
            <a:off x="4435138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9" name="Text Box 17"/>
          <p:cNvSpPr txBox="1">
            <a:spLocks noChangeArrowheads="1"/>
          </p:cNvSpPr>
          <p:nvPr/>
        </p:nvSpPr>
        <p:spPr bwMode="auto">
          <a:xfrm>
            <a:off x="10483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400" name="Text Box 19"/>
          <p:cNvSpPr txBox="1">
            <a:spLocks noChangeArrowheads="1"/>
          </p:cNvSpPr>
          <p:nvPr/>
        </p:nvSpPr>
        <p:spPr bwMode="auto">
          <a:xfrm>
            <a:off x="13088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401" name="Conector reto 400"/>
          <p:cNvCxnSpPr/>
          <p:nvPr/>
        </p:nvCxnSpPr>
        <p:spPr>
          <a:xfrm>
            <a:off x="9980276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to 401"/>
          <p:cNvCxnSpPr/>
          <p:nvPr/>
        </p:nvCxnSpPr>
        <p:spPr>
          <a:xfrm>
            <a:off x="10556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 Box 22"/>
          <p:cNvSpPr txBox="1">
            <a:spLocks noChangeArrowheads="1"/>
          </p:cNvSpPr>
          <p:nvPr/>
        </p:nvSpPr>
        <p:spPr bwMode="auto">
          <a:xfrm>
            <a:off x="4724062" y="4032251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404" name="Text Box 24"/>
          <p:cNvSpPr txBox="1">
            <a:spLocks noChangeArrowheads="1"/>
          </p:cNvSpPr>
          <p:nvPr/>
        </p:nvSpPr>
        <p:spPr bwMode="auto">
          <a:xfrm>
            <a:off x="12656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05" name="Conector de seta reta 404"/>
          <p:cNvCxnSpPr/>
          <p:nvPr/>
        </p:nvCxnSpPr>
        <p:spPr>
          <a:xfrm rot="5400000" flipH="1" flipV="1">
            <a:off x="9988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de seta reta 405"/>
          <p:cNvCxnSpPr/>
          <p:nvPr/>
        </p:nvCxnSpPr>
        <p:spPr>
          <a:xfrm rot="16200000" flipH="1">
            <a:off x="10137438" y="3833814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de seta reta 406"/>
          <p:cNvCxnSpPr/>
          <p:nvPr/>
        </p:nvCxnSpPr>
        <p:spPr>
          <a:xfrm rot="5400000" flipH="1" flipV="1">
            <a:off x="12140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de seta reta 407"/>
          <p:cNvCxnSpPr/>
          <p:nvPr/>
        </p:nvCxnSpPr>
        <p:spPr>
          <a:xfrm rot="16200000" flipH="1">
            <a:off x="12290882" y="3833020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/>
          <p:nvPr/>
        </p:nvCxnSpPr>
        <p:spPr>
          <a:xfrm rot="16200000" flipH="1">
            <a:off x="5385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/>
          <p:nvPr/>
        </p:nvCxnSpPr>
        <p:spPr>
          <a:xfrm>
            <a:off x="7748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de seta reta 410"/>
          <p:cNvCxnSpPr/>
          <p:nvPr/>
        </p:nvCxnSpPr>
        <p:spPr>
          <a:xfrm rot="5400000" flipH="1" flipV="1">
            <a:off x="7856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de seta reta 411"/>
          <p:cNvCxnSpPr/>
          <p:nvPr/>
        </p:nvCxnSpPr>
        <p:spPr>
          <a:xfrm rot="16200000" flipH="1">
            <a:off x="7913351" y="63595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/>
          <p:nvPr/>
        </p:nvCxnSpPr>
        <p:spPr>
          <a:xfrm flipV="1">
            <a:off x="8180050" y="5373689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 Box 17"/>
          <p:cNvSpPr txBox="1">
            <a:spLocks noChangeArrowheads="1"/>
          </p:cNvSpPr>
          <p:nvPr/>
        </p:nvSpPr>
        <p:spPr bwMode="auto">
          <a:xfrm>
            <a:off x="7819687" y="647541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15" name="Conector reto 414"/>
          <p:cNvCxnSpPr/>
          <p:nvPr/>
        </p:nvCxnSpPr>
        <p:spPr>
          <a:xfrm rot="16200000" flipH="1">
            <a:off x="4953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de seta reta 415"/>
          <p:cNvCxnSpPr/>
          <p:nvPr/>
        </p:nvCxnSpPr>
        <p:spPr>
          <a:xfrm rot="5400000" flipH="1" flipV="1">
            <a:off x="7568863" y="5678489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de seta reta 416"/>
          <p:cNvCxnSpPr/>
          <p:nvPr/>
        </p:nvCxnSpPr>
        <p:spPr>
          <a:xfrm rot="16200000" flipH="1">
            <a:off x="7626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de seta reta 417"/>
          <p:cNvCxnSpPr/>
          <p:nvPr/>
        </p:nvCxnSpPr>
        <p:spPr>
          <a:xfrm rot="5400000" flipH="1" flipV="1">
            <a:off x="8072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ector de seta reta 418"/>
          <p:cNvCxnSpPr/>
          <p:nvPr/>
        </p:nvCxnSpPr>
        <p:spPr>
          <a:xfrm rot="16200000" flipH="1">
            <a:off x="8129251" y="56610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/>
          <p:cNvCxnSpPr/>
          <p:nvPr/>
        </p:nvCxnSpPr>
        <p:spPr>
          <a:xfrm flipV="1">
            <a:off x="8457863" y="4032251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/>
          <p:cNvCxnSpPr/>
          <p:nvPr/>
        </p:nvCxnSpPr>
        <p:spPr>
          <a:xfrm>
            <a:off x="7675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Conector reto 421"/>
          <p:cNvCxnSpPr/>
          <p:nvPr/>
        </p:nvCxnSpPr>
        <p:spPr>
          <a:xfrm>
            <a:off x="8108613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ector reto 422"/>
          <p:cNvCxnSpPr/>
          <p:nvPr/>
        </p:nvCxnSpPr>
        <p:spPr>
          <a:xfrm>
            <a:off x="84673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 Box 19"/>
          <p:cNvSpPr txBox="1">
            <a:spLocks noChangeArrowheads="1"/>
          </p:cNvSpPr>
          <p:nvPr/>
        </p:nvSpPr>
        <p:spPr bwMode="auto">
          <a:xfrm>
            <a:off x="7964151" y="5805489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25" name="Conector de seta reta 424"/>
          <p:cNvCxnSpPr/>
          <p:nvPr/>
        </p:nvCxnSpPr>
        <p:spPr>
          <a:xfrm rot="5400000" flipH="1" flipV="1">
            <a:off x="7712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de seta reta 425"/>
          <p:cNvCxnSpPr/>
          <p:nvPr/>
        </p:nvCxnSpPr>
        <p:spPr>
          <a:xfrm rot="16200000" flipH="1">
            <a:off x="7768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de seta reta 426"/>
          <p:cNvCxnSpPr/>
          <p:nvPr/>
        </p:nvCxnSpPr>
        <p:spPr>
          <a:xfrm rot="5400000" flipH="1" flipV="1">
            <a:off x="8133219" y="4831557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de seta reta 427"/>
          <p:cNvCxnSpPr/>
          <p:nvPr/>
        </p:nvCxnSpPr>
        <p:spPr>
          <a:xfrm rot="16200000" flipH="1">
            <a:off x="8191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de seta reta 428"/>
          <p:cNvCxnSpPr/>
          <p:nvPr/>
        </p:nvCxnSpPr>
        <p:spPr>
          <a:xfrm rot="5400000" flipH="1" flipV="1">
            <a:off x="8493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de seta reta 429"/>
          <p:cNvCxnSpPr/>
          <p:nvPr/>
        </p:nvCxnSpPr>
        <p:spPr>
          <a:xfrm rot="16200000" flipH="1">
            <a:off x="8550732" y="5661820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de seta reta 430"/>
          <p:cNvCxnSpPr/>
          <p:nvPr/>
        </p:nvCxnSpPr>
        <p:spPr>
          <a:xfrm rot="5400000" flipH="1" flipV="1">
            <a:off x="7413287" y="3668713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de seta reta 431"/>
          <p:cNvCxnSpPr/>
          <p:nvPr/>
        </p:nvCxnSpPr>
        <p:spPr>
          <a:xfrm rot="16200000" flipH="1">
            <a:off x="7470438" y="3683001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de seta reta 432"/>
          <p:cNvCxnSpPr/>
          <p:nvPr/>
        </p:nvCxnSpPr>
        <p:spPr>
          <a:xfrm rot="5400000" flipH="1" flipV="1">
            <a:off x="7856200" y="3635375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de seta reta 433"/>
          <p:cNvCxnSpPr/>
          <p:nvPr/>
        </p:nvCxnSpPr>
        <p:spPr>
          <a:xfrm rot="5400000" flipH="1" flipV="1">
            <a:off x="8288794" y="3636169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/>
          <p:nvPr/>
        </p:nvCxnSpPr>
        <p:spPr>
          <a:xfrm>
            <a:off x="7748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/>
          <p:nvPr/>
        </p:nvCxnSpPr>
        <p:spPr>
          <a:xfrm rot="5400000" flipH="1" flipV="1">
            <a:off x="6267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/>
          <p:nvPr/>
        </p:nvCxnSpPr>
        <p:spPr>
          <a:xfrm rot="16200000" flipV="1">
            <a:off x="6847344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/>
          <p:nvPr/>
        </p:nvCxnSpPr>
        <p:spPr>
          <a:xfrm rot="16200000" flipV="1">
            <a:off x="6848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/>
          <p:nvPr/>
        </p:nvCxnSpPr>
        <p:spPr>
          <a:xfrm>
            <a:off x="7316451" y="144464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/>
          <p:nvPr/>
        </p:nvCxnSpPr>
        <p:spPr>
          <a:xfrm>
            <a:off x="7748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/>
          <p:nvPr/>
        </p:nvCxnSpPr>
        <p:spPr>
          <a:xfrm>
            <a:off x="8180051" y="144464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 Box 17"/>
          <p:cNvSpPr txBox="1">
            <a:spLocks noChangeArrowheads="1"/>
          </p:cNvSpPr>
          <p:nvPr/>
        </p:nvSpPr>
        <p:spPr bwMode="auto">
          <a:xfrm>
            <a:off x="7675225" y="95726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443" name="Text Box 19"/>
          <p:cNvSpPr txBox="1">
            <a:spLocks noChangeArrowheads="1"/>
          </p:cNvSpPr>
          <p:nvPr/>
        </p:nvSpPr>
        <p:spPr bwMode="auto">
          <a:xfrm>
            <a:off x="7748251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44" name="Conector reto 443"/>
          <p:cNvCxnSpPr/>
          <p:nvPr/>
        </p:nvCxnSpPr>
        <p:spPr>
          <a:xfrm rot="16200000" flipV="1">
            <a:off x="8310226" y="2362201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/>
          <p:nvPr/>
        </p:nvCxnSpPr>
        <p:spPr>
          <a:xfrm rot="10800000">
            <a:off x="8395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/>
          <p:nvPr/>
        </p:nvCxnSpPr>
        <p:spPr>
          <a:xfrm rot="10800000">
            <a:off x="8638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/>
          <p:nvPr/>
        </p:nvCxnSpPr>
        <p:spPr>
          <a:xfrm>
            <a:off x="4147801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/>
          <p:nvPr/>
        </p:nvCxnSpPr>
        <p:spPr>
          <a:xfrm>
            <a:off x="5803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 Box 22"/>
          <p:cNvSpPr txBox="1">
            <a:spLocks noChangeArrowheads="1"/>
          </p:cNvSpPr>
          <p:nvPr/>
        </p:nvSpPr>
        <p:spPr bwMode="auto">
          <a:xfrm>
            <a:off x="6090901" y="4321176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50" name="Conector reto 449"/>
          <p:cNvCxnSpPr/>
          <p:nvPr/>
        </p:nvCxnSpPr>
        <p:spPr>
          <a:xfrm rot="5400000" flipH="1" flipV="1">
            <a:off x="6332994" y="478632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de seta reta 450"/>
          <p:cNvCxnSpPr/>
          <p:nvPr/>
        </p:nvCxnSpPr>
        <p:spPr>
          <a:xfrm rot="16200000" flipH="1">
            <a:off x="7913350" y="3656013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de seta reta 451"/>
          <p:cNvCxnSpPr/>
          <p:nvPr/>
        </p:nvCxnSpPr>
        <p:spPr>
          <a:xfrm rot="16200000" flipH="1">
            <a:off x="8345150" y="3656013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CaixaDeTexto 452"/>
          <p:cNvSpPr txBox="1"/>
          <p:nvPr/>
        </p:nvSpPr>
        <p:spPr>
          <a:xfrm>
            <a:off x="9391545" y="495626"/>
            <a:ext cx="2521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3600" smtClean="0">
                <a:solidFill>
                  <a:schemeClr val="bg1"/>
                </a:solidFill>
                <a:latin typeface="+mj-lt"/>
              </a:rPr>
              <a:t>Baixo spin</a:t>
            </a:r>
            <a:endParaRPr lang="pt-BR" sz="36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4" name="CaixaDeTexto 453"/>
          <p:cNvSpPr txBox="1"/>
          <p:nvPr/>
        </p:nvSpPr>
        <p:spPr>
          <a:xfrm>
            <a:off x="4699514" y="27824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[</a:t>
            </a:r>
            <a:r>
              <a:rPr lang="pt-BR" sz="2400" smtClean="0">
                <a:solidFill>
                  <a:schemeClr val="bg1"/>
                </a:solidFill>
              </a:rPr>
              <a:t>Co(NH</a:t>
            </a:r>
            <a:r>
              <a:rPr lang="pt-BR" sz="2400" baseline="-25000" smtClean="0">
                <a:solidFill>
                  <a:schemeClr val="bg1"/>
                </a:solidFill>
              </a:rPr>
              <a:t>3</a:t>
            </a:r>
            <a:r>
              <a:rPr lang="pt-BR" sz="2400" smtClean="0">
                <a:solidFill>
                  <a:schemeClr val="bg1"/>
                </a:solidFill>
              </a:rPr>
              <a:t>)</a:t>
            </a:r>
            <a:r>
              <a:rPr lang="pt-BR" sz="2400" baseline="-25000" smtClean="0">
                <a:solidFill>
                  <a:schemeClr val="bg1"/>
                </a:solidFill>
              </a:rPr>
              <a:t>6</a:t>
            </a:r>
            <a:r>
              <a:rPr lang="pt-BR" sz="2400" smtClean="0">
                <a:solidFill>
                  <a:schemeClr val="bg1"/>
                </a:solidFill>
              </a:rPr>
              <a:t>]</a:t>
            </a:r>
            <a:r>
              <a:rPr lang="pt-BR" sz="2400" baseline="30000" smtClean="0">
                <a:solidFill>
                  <a:schemeClr val="bg1"/>
                </a:solidFill>
              </a:rPr>
              <a:t>2+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455" name="Grupo 454"/>
          <p:cNvGrpSpPr/>
          <p:nvPr/>
        </p:nvGrpSpPr>
        <p:grpSpPr>
          <a:xfrm>
            <a:off x="1947913" y="880603"/>
            <a:ext cx="1652323" cy="1639555"/>
            <a:chOff x="1029984" y="480594"/>
            <a:chExt cx="2195364" cy="2066227"/>
          </a:xfrm>
        </p:grpSpPr>
        <p:pic>
          <p:nvPicPr>
            <p:cNvPr id="456" name="Picture 1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84" y="794221"/>
              <a:ext cx="156845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7" name="Conector de seta reta 456"/>
            <p:cNvCxnSpPr/>
            <p:nvPr/>
          </p:nvCxnSpPr>
          <p:spPr>
            <a:xfrm>
              <a:off x="2247089" y="1838528"/>
              <a:ext cx="447473" cy="15564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ector de seta reta 457"/>
            <p:cNvCxnSpPr/>
            <p:nvPr/>
          </p:nvCxnSpPr>
          <p:spPr>
            <a:xfrm flipV="1">
              <a:off x="2235386" y="1507787"/>
              <a:ext cx="556452" cy="946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ector de seta reta 458"/>
            <p:cNvCxnSpPr/>
            <p:nvPr/>
          </p:nvCxnSpPr>
          <p:spPr>
            <a:xfrm flipV="1">
              <a:off x="1814209" y="576061"/>
              <a:ext cx="0" cy="3163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CaixaDeTexto 459"/>
            <p:cNvSpPr txBox="1"/>
            <p:nvPr/>
          </p:nvSpPr>
          <p:spPr>
            <a:xfrm>
              <a:off x="2220420" y="1916349"/>
              <a:ext cx="496677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61" name="CaixaDeTexto 460"/>
            <p:cNvSpPr txBox="1"/>
            <p:nvPr/>
          </p:nvSpPr>
          <p:spPr>
            <a:xfrm>
              <a:off x="2767008" y="1193865"/>
              <a:ext cx="458340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462" name="CaixaDeTexto 461"/>
            <p:cNvSpPr txBox="1"/>
            <p:nvPr/>
          </p:nvSpPr>
          <p:spPr>
            <a:xfrm>
              <a:off x="1921238" y="480594"/>
              <a:ext cx="479638" cy="581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463" name="Rectangle 191"/>
          <p:cNvSpPr>
            <a:spLocks noChangeArrowheads="1"/>
          </p:cNvSpPr>
          <p:nvPr/>
        </p:nvSpPr>
        <p:spPr bwMode="auto">
          <a:xfrm>
            <a:off x="1784923" y="3003675"/>
            <a:ext cx="192552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pt-BR" smtClean="0">
                <a:solidFill>
                  <a:schemeClr val="bg1"/>
                </a:solidFill>
              </a:rPr>
              <a:t>Co</a:t>
            </a:r>
            <a:r>
              <a:rPr lang="en-GB" altLang="pt-BR" baseline="30000" smtClean="0">
                <a:solidFill>
                  <a:schemeClr val="bg1"/>
                </a:solidFill>
              </a:rPr>
              <a:t>2+</a:t>
            </a:r>
            <a:r>
              <a:rPr lang="en-GB" altLang="pt-BR" smtClean="0">
                <a:solidFill>
                  <a:schemeClr val="bg1"/>
                </a:solidFill>
              </a:rPr>
              <a:t> </a:t>
            </a:r>
            <a:r>
              <a:rPr lang="en-GB" altLang="pt-BR">
                <a:solidFill>
                  <a:schemeClr val="bg1"/>
                </a:solidFill>
              </a:rPr>
              <a:t>= </a:t>
            </a:r>
            <a:r>
              <a:rPr lang="en-GB" altLang="pt-BR" smtClean="0">
                <a:solidFill>
                  <a:schemeClr val="bg1"/>
                </a:solidFill>
              </a:rPr>
              <a:t>7 </a:t>
            </a:r>
            <a:r>
              <a:rPr lang="en-GB" altLang="pt-BR" dirty="0">
                <a:solidFill>
                  <a:schemeClr val="bg1"/>
                </a:solidFill>
              </a:rPr>
              <a:t>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6 xNH</a:t>
            </a:r>
            <a:r>
              <a:rPr lang="en-GB" altLang="pt-BR" baseline="-25000" dirty="0">
                <a:solidFill>
                  <a:schemeClr val="bg1"/>
                </a:solidFill>
              </a:rPr>
              <a:t>3</a:t>
            </a:r>
            <a:r>
              <a:rPr lang="en-GB" altLang="pt-BR" dirty="0">
                <a:solidFill>
                  <a:schemeClr val="bg1"/>
                </a:solidFill>
              </a:rPr>
              <a:t> = 12 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  <a:endParaRPr lang="en-GB" altLang="pt-B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pt-BR" dirty="0">
                <a:solidFill>
                  <a:schemeClr val="bg1"/>
                </a:solidFill>
              </a:rPr>
              <a:t>Total </a:t>
            </a:r>
            <a:r>
              <a:rPr lang="en-GB" altLang="pt-BR">
                <a:solidFill>
                  <a:schemeClr val="bg1"/>
                </a:solidFill>
              </a:rPr>
              <a:t>= </a:t>
            </a:r>
            <a:r>
              <a:rPr lang="en-GB" altLang="pt-BR" smtClean="0">
                <a:solidFill>
                  <a:schemeClr val="bg1"/>
                </a:solidFill>
              </a:rPr>
              <a:t>19 </a:t>
            </a:r>
            <a:r>
              <a:rPr lang="en-GB" altLang="pt-BR" dirty="0">
                <a:solidFill>
                  <a:schemeClr val="bg1"/>
                </a:solidFill>
              </a:rPr>
              <a:t>e</a:t>
            </a:r>
            <a:r>
              <a:rPr lang="en-GB" altLang="pt-BR" sz="2400" b="1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64" name="CaixaDeTexto 463"/>
          <p:cNvSpPr txBox="1"/>
          <p:nvPr/>
        </p:nvSpPr>
        <p:spPr>
          <a:xfrm>
            <a:off x="4914446" y="609829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</a:t>
            </a:r>
            <a:r>
              <a:rPr lang="pt-BR" sz="2800" baseline="30000" dirty="0">
                <a:solidFill>
                  <a:schemeClr val="bg1"/>
                </a:solidFill>
              </a:rPr>
              <a:t>3+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65" name="CaixaDeTexto 464"/>
          <p:cNvSpPr txBox="1"/>
          <p:nvPr/>
        </p:nvSpPr>
        <p:spPr>
          <a:xfrm>
            <a:off x="10515549" y="617318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6 x L</a:t>
            </a:r>
          </a:p>
        </p:txBody>
      </p:sp>
      <p:sp>
        <p:nvSpPr>
          <p:cNvPr id="466" name="CaixaDeTexto 465"/>
          <p:cNvSpPr txBox="1"/>
          <p:nvPr/>
        </p:nvSpPr>
        <p:spPr>
          <a:xfrm>
            <a:off x="6948996" y="1415119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Paramagnético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369224" y="208155"/>
            <a:ext cx="24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smtClean="0">
                <a:solidFill>
                  <a:schemeClr val="bg1"/>
                </a:solidFill>
              </a:rPr>
              <a:t>Co</a:t>
            </a:r>
            <a:r>
              <a:rPr lang="pt-BR" sz="3600" baseline="30000" smtClean="0">
                <a:solidFill>
                  <a:schemeClr val="bg1"/>
                </a:solidFill>
              </a:rPr>
              <a:t>2+</a:t>
            </a:r>
            <a:r>
              <a:rPr lang="pt-BR" sz="3600" smtClean="0">
                <a:solidFill>
                  <a:schemeClr val="bg1"/>
                </a:solidFill>
              </a:rPr>
              <a:t>: 3 d</a:t>
            </a:r>
            <a:r>
              <a:rPr lang="pt-BR" sz="3600" baseline="30000" smtClean="0">
                <a:solidFill>
                  <a:schemeClr val="bg1"/>
                </a:solidFill>
              </a:rPr>
              <a:t>7</a:t>
            </a:r>
            <a:endParaRPr lang="pt-BR" sz="3600">
              <a:solidFill>
                <a:schemeClr val="bg1"/>
              </a:solidFill>
            </a:endParaRPr>
          </a:p>
        </p:txBody>
      </p:sp>
      <p:cxnSp>
        <p:nvCxnSpPr>
          <p:cNvPr id="118" name="Conector de seta reta 117"/>
          <p:cNvCxnSpPr/>
          <p:nvPr/>
        </p:nvCxnSpPr>
        <p:spPr>
          <a:xfrm rot="5400000" flipH="1" flipV="1">
            <a:off x="7726015" y="2143553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239" name="CaixaDeTexto 238"/>
          <p:cNvSpPr txBox="1"/>
          <p:nvPr/>
        </p:nvSpPr>
        <p:spPr>
          <a:xfrm>
            <a:off x="7383115" y="140400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Radicalar</a:t>
            </a:r>
            <a:endParaRPr lang="pt-B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6" grpId="1"/>
      <p:bldP spid="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Conector de seta reta 351"/>
          <p:cNvCxnSpPr/>
          <p:nvPr/>
        </p:nvCxnSpPr>
        <p:spPr>
          <a:xfrm rot="5400000" flipH="1" flipV="1">
            <a:off x="1607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10"/>
          <p:cNvSpPr txBox="1">
            <a:spLocks noChangeArrowheads="1"/>
          </p:cNvSpPr>
          <p:nvPr/>
        </p:nvSpPr>
        <p:spPr bwMode="auto">
          <a:xfrm>
            <a:off x="3450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354" name="Conector reto 353"/>
          <p:cNvCxnSpPr/>
          <p:nvPr/>
        </p:nvCxnSpPr>
        <p:spPr>
          <a:xfrm>
            <a:off x="4147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reto 354"/>
          <p:cNvCxnSpPr/>
          <p:nvPr/>
        </p:nvCxnSpPr>
        <p:spPr>
          <a:xfrm>
            <a:off x="4724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reto 355"/>
          <p:cNvCxnSpPr/>
          <p:nvPr/>
        </p:nvCxnSpPr>
        <p:spPr>
          <a:xfrm>
            <a:off x="5227301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reto 356"/>
          <p:cNvCxnSpPr/>
          <p:nvPr/>
        </p:nvCxnSpPr>
        <p:spPr>
          <a:xfrm>
            <a:off x="5803563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reto 357"/>
          <p:cNvCxnSpPr/>
          <p:nvPr/>
        </p:nvCxnSpPr>
        <p:spPr>
          <a:xfrm>
            <a:off x="6379826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to 358"/>
          <p:cNvCxnSpPr/>
          <p:nvPr/>
        </p:nvCxnSpPr>
        <p:spPr>
          <a:xfrm rot="5400000" flipH="1" flipV="1">
            <a:off x="6498094" y="2661444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to 359"/>
          <p:cNvCxnSpPr/>
          <p:nvPr/>
        </p:nvCxnSpPr>
        <p:spPr>
          <a:xfrm rot="16200000" flipH="1">
            <a:off x="6718757" y="4056857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reto 360"/>
          <p:cNvCxnSpPr/>
          <p:nvPr/>
        </p:nvCxnSpPr>
        <p:spPr>
          <a:xfrm>
            <a:off x="76037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to 361"/>
          <p:cNvCxnSpPr/>
          <p:nvPr/>
        </p:nvCxnSpPr>
        <p:spPr>
          <a:xfrm>
            <a:off x="8035588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 reto 362"/>
          <p:cNvCxnSpPr/>
          <p:nvPr/>
        </p:nvCxnSpPr>
        <p:spPr>
          <a:xfrm>
            <a:off x="7915730" y="2260473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to 363"/>
          <p:cNvCxnSpPr/>
          <p:nvPr/>
        </p:nvCxnSpPr>
        <p:spPr>
          <a:xfrm>
            <a:off x="7875251" y="2883332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de seta reta 364"/>
          <p:cNvCxnSpPr/>
          <p:nvPr/>
        </p:nvCxnSpPr>
        <p:spPr>
          <a:xfrm rot="5400000" flipH="1" flipV="1">
            <a:off x="4065250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CaixaDeTexto 24"/>
          <p:cNvSpPr txBox="1">
            <a:spLocks noChangeArrowheads="1"/>
          </p:cNvSpPr>
          <p:nvPr/>
        </p:nvSpPr>
        <p:spPr bwMode="auto">
          <a:xfrm>
            <a:off x="7432337" y="5033964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67" name="CaixaDeTexto 25"/>
          <p:cNvSpPr txBox="1">
            <a:spLocks noChangeArrowheads="1"/>
          </p:cNvSpPr>
          <p:nvPr/>
        </p:nvSpPr>
        <p:spPr bwMode="auto">
          <a:xfrm>
            <a:off x="7635932" y="4335463"/>
            <a:ext cx="1239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 smtClean="0">
                <a:solidFill>
                  <a:srgbClr val="FFC000"/>
                </a:solidFill>
              </a:rPr>
              <a:t>d</a:t>
            </a:r>
            <a:r>
              <a:rPr lang="pt-BR" altLang="pt-BR" sz="1200" smtClean="0">
                <a:solidFill>
                  <a:srgbClr val="FFC000"/>
                </a:solidFill>
              </a:rPr>
              <a:t>x</a:t>
            </a:r>
            <a:r>
              <a:rPr lang="pt-BR" altLang="pt-BR" sz="1400" smtClean="0">
                <a:solidFill>
                  <a:srgbClr val="FFC000"/>
                </a:solidFill>
              </a:rPr>
              <a:t>z, dyz </a:t>
            </a:r>
            <a:r>
              <a:rPr lang="pt-BR" altLang="pt-BR" sz="1600" smtClean="0">
                <a:solidFill>
                  <a:srgbClr val="FFC000"/>
                </a:solidFill>
              </a:rPr>
              <a:t>(</a:t>
            </a:r>
            <a:r>
              <a:rPr lang="pt-BR" altLang="pt-BR" sz="1600" i="1" smtClean="0">
                <a:solidFill>
                  <a:srgbClr val="FFC000"/>
                </a:solidFill>
              </a:rPr>
              <a:t>t</a:t>
            </a:r>
            <a:r>
              <a:rPr lang="pt-BR" altLang="pt-BR" sz="1600" i="1" baseline="-25000" smtClean="0">
                <a:solidFill>
                  <a:srgbClr val="FFC000"/>
                </a:solidFill>
              </a:rPr>
              <a:t>2g</a:t>
            </a:r>
            <a:r>
              <a:rPr lang="pt-BR" altLang="pt-BR" sz="1600" smtClean="0">
                <a:solidFill>
                  <a:srgbClr val="FFC000"/>
                </a:solidFill>
              </a:rPr>
              <a:t>)</a:t>
            </a:r>
            <a:endParaRPr lang="pt-BR" altLang="pt-BR" sz="1600">
              <a:solidFill>
                <a:srgbClr val="FFC000"/>
              </a:solidFill>
            </a:endParaRPr>
          </a:p>
        </p:txBody>
      </p:sp>
      <p:cxnSp>
        <p:nvCxnSpPr>
          <p:cNvPr id="368" name="Conector de seta reta 367"/>
          <p:cNvCxnSpPr/>
          <p:nvPr/>
        </p:nvCxnSpPr>
        <p:spPr>
          <a:xfrm rot="5400000" flipH="1" flipV="1">
            <a:off x="4650244" y="3583782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ector reto 369"/>
          <p:cNvCxnSpPr/>
          <p:nvPr/>
        </p:nvCxnSpPr>
        <p:spPr>
          <a:xfrm flipV="1">
            <a:off x="8827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/>
          <p:nvPr/>
        </p:nvCxnSpPr>
        <p:spPr>
          <a:xfrm rot="16200000" flipV="1">
            <a:off x="9663569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0"/>
          <p:cNvSpPr txBox="1">
            <a:spLocks noChangeArrowheads="1"/>
          </p:cNvSpPr>
          <p:nvPr/>
        </p:nvSpPr>
        <p:spPr bwMode="auto">
          <a:xfrm>
            <a:off x="10126325" y="2708276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373" name="Conector de seta reta 372"/>
          <p:cNvCxnSpPr/>
          <p:nvPr/>
        </p:nvCxnSpPr>
        <p:spPr>
          <a:xfrm rot="5400000" flipH="1" flipV="1">
            <a:off x="5155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ector de seta reta 373"/>
          <p:cNvCxnSpPr/>
          <p:nvPr/>
        </p:nvCxnSpPr>
        <p:spPr>
          <a:xfrm rot="5400000" flipH="1" flipV="1">
            <a:off x="5732125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/>
          <p:nvPr/>
        </p:nvCxnSpPr>
        <p:spPr>
          <a:xfrm rot="5400000" flipH="1" flipV="1">
            <a:off x="6308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de seta reta 375"/>
          <p:cNvCxnSpPr/>
          <p:nvPr/>
        </p:nvCxnSpPr>
        <p:spPr>
          <a:xfrm rot="16200000" flipH="1">
            <a:off x="4229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7854852" y="3836988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reto 377"/>
          <p:cNvCxnSpPr/>
          <p:nvPr/>
        </p:nvCxnSpPr>
        <p:spPr>
          <a:xfrm>
            <a:off x="7706976" y="43227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/>
          <p:nvPr/>
        </p:nvCxnSpPr>
        <p:spPr>
          <a:xfrm>
            <a:off x="8162589" y="4311652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to 379"/>
          <p:cNvCxnSpPr/>
          <p:nvPr/>
        </p:nvCxnSpPr>
        <p:spPr>
          <a:xfrm>
            <a:off x="4939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to 380"/>
          <p:cNvCxnSpPr/>
          <p:nvPr/>
        </p:nvCxnSpPr>
        <p:spPr>
          <a:xfrm>
            <a:off x="5516226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ector reto 381"/>
          <p:cNvCxnSpPr/>
          <p:nvPr/>
        </p:nvCxnSpPr>
        <p:spPr>
          <a:xfrm>
            <a:off x="6090901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62"/>
          <p:cNvSpPr txBox="1">
            <a:spLocks noChangeArrowheads="1"/>
          </p:cNvSpPr>
          <p:nvPr/>
        </p:nvSpPr>
        <p:spPr bwMode="auto">
          <a:xfrm>
            <a:off x="7735628" y="2328594"/>
            <a:ext cx="633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 smtClean="0">
                <a:solidFill>
                  <a:srgbClr val="FFC000"/>
                </a:solidFill>
              </a:rPr>
              <a:t>dx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-y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 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>
            <a:off x="9899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to 384"/>
          <p:cNvCxnSpPr/>
          <p:nvPr/>
        </p:nvCxnSpPr>
        <p:spPr>
          <a:xfrm>
            <a:off x="9835813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/>
          <p:nvPr/>
        </p:nvCxnSpPr>
        <p:spPr>
          <a:xfrm>
            <a:off x="10412076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12512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de seta reta 387"/>
          <p:cNvCxnSpPr/>
          <p:nvPr/>
        </p:nvCxnSpPr>
        <p:spPr>
          <a:xfrm rot="5400000" flipH="1" flipV="1">
            <a:off x="9935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e seta reta 388"/>
          <p:cNvCxnSpPr/>
          <p:nvPr/>
        </p:nvCxnSpPr>
        <p:spPr>
          <a:xfrm rot="16200000" flipH="1">
            <a:off x="10054888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de seta reta 389"/>
          <p:cNvCxnSpPr/>
          <p:nvPr/>
        </p:nvCxnSpPr>
        <p:spPr>
          <a:xfrm rot="5400000" flipH="1" flipV="1">
            <a:off x="9835019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e seta reta 390"/>
          <p:cNvCxnSpPr/>
          <p:nvPr/>
        </p:nvCxnSpPr>
        <p:spPr>
          <a:xfrm rot="16200000" flipH="1">
            <a:off x="9985832" y="4553745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de seta reta 391"/>
          <p:cNvCxnSpPr/>
          <p:nvPr/>
        </p:nvCxnSpPr>
        <p:spPr>
          <a:xfrm rot="5400000" flipH="1" flipV="1">
            <a:off x="10411282" y="4558508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e seta reta 392"/>
          <p:cNvCxnSpPr/>
          <p:nvPr/>
        </p:nvCxnSpPr>
        <p:spPr>
          <a:xfrm rot="5400000">
            <a:off x="12109907" y="4574382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de seta reta 393"/>
          <p:cNvCxnSpPr/>
          <p:nvPr/>
        </p:nvCxnSpPr>
        <p:spPr>
          <a:xfrm rot="5400000" flipH="1" flipV="1">
            <a:off x="12523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de seta reta 394"/>
          <p:cNvCxnSpPr/>
          <p:nvPr/>
        </p:nvCxnSpPr>
        <p:spPr>
          <a:xfrm rot="16200000" flipH="1">
            <a:off x="12671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to 395"/>
          <p:cNvCxnSpPr/>
          <p:nvPr/>
        </p:nvCxnSpPr>
        <p:spPr>
          <a:xfrm>
            <a:off x="6163926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 Box 17"/>
          <p:cNvSpPr txBox="1">
            <a:spLocks noChangeArrowheads="1"/>
          </p:cNvSpPr>
          <p:nvPr/>
        </p:nvSpPr>
        <p:spPr bwMode="auto">
          <a:xfrm>
            <a:off x="5516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8" name="Text Box 19"/>
          <p:cNvSpPr txBox="1">
            <a:spLocks noChangeArrowheads="1"/>
          </p:cNvSpPr>
          <p:nvPr/>
        </p:nvSpPr>
        <p:spPr bwMode="auto">
          <a:xfrm>
            <a:off x="4435138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9" name="Text Box 17"/>
          <p:cNvSpPr txBox="1">
            <a:spLocks noChangeArrowheads="1"/>
          </p:cNvSpPr>
          <p:nvPr/>
        </p:nvSpPr>
        <p:spPr bwMode="auto">
          <a:xfrm>
            <a:off x="10483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400" name="Text Box 19"/>
          <p:cNvSpPr txBox="1">
            <a:spLocks noChangeArrowheads="1"/>
          </p:cNvSpPr>
          <p:nvPr/>
        </p:nvSpPr>
        <p:spPr bwMode="auto">
          <a:xfrm>
            <a:off x="13088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401" name="Conector reto 400"/>
          <p:cNvCxnSpPr/>
          <p:nvPr/>
        </p:nvCxnSpPr>
        <p:spPr>
          <a:xfrm>
            <a:off x="9980276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to 401"/>
          <p:cNvCxnSpPr/>
          <p:nvPr/>
        </p:nvCxnSpPr>
        <p:spPr>
          <a:xfrm>
            <a:off x="10556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 Box 22"/>
          <p:cNvSpPr txBox="1">
            <a:spLocks noChangeArrowheads="1"/>
          </p:cNvSpPr>
          <p:nvPr/>
        </p:nvSpPr>
        <p:spPr bwMode="auto">
          <a:xfrm>
            <a:off x="4724062" y="4032251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404" name="Text Box 24"/>
          <p:cNvSpPr txBox="1">
            <a:spLocks noChangeArrowheads="1"/>
          </p:cNvSpPr>
          <p:nvPr/>
        </p:nvSpPr>
        <p:spPr bwMode="auto">
          <a:xfrm>
            <a:off x="12656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05" name="Conector de seta reta 404"/>
          <p:cNvCxnSpPr/>
          <p:nvPr/>
        </p:nvCxnSpPr>
        <p:spPr>
          <a:xfrm rot="5400000" flipH="1" flipV="1">
            <a:off x="9988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de seta reta 405"/>
          <p:cNvCxnSpPr/>
          <p:nvPr/>
        </p:nvCxnSpPr>
        <p:spPr>
          <a:xfrm rot="16200000" flipH="1">
            <a:off x="10137438" y="3833814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de seta reta 406"/>
          <p:cNvCxnSpPr/>
          <p:nvPr/>
        </p:nvCxnSpPr>
        <p:spPr>
          <a:xfrm rot="5400000" flipH="1" flipV="1">
            <a:off x="12140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de seta reta 407"/>
          <p:cNvCxnSpPr/>
          <p:nvPr/>
        </p:nvCxnSpPr>
        <p:spPr>
          <a:xfrm rot="16200000" flipH="1">
            <a:off x="12290882" y="3833020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/>
          <p:nvPr/>
        </p:nvCxnSpPr>
        <p:spPr>
          <a:xfrm rot="16200000" flipH="1">
            <a:off x="5385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/>
          <p:nvPr/>
        </p:nvCxnSpPr>
        <p:spPr>
          <a:xfrm>
            <a:off x="7748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de seta reta 410"/>
          <p:cNvCxnSpPr/>
          <p:nvPr/>
        </p:nvCxnSpPr>
        <p:spPr>
          <a:xfrm rot="5400000" flipH="1" flipV="1">
            <a:off x="7856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de seta reta 411"/>
          <p:cNvCxnSpPr/>
          <p:nvPr/>
        </p:nvCxnSpPr>
        <p:spPr>
          <a:xfrm rot="16200000" flipH="1">
            <a:off x="7913351" y="63595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/>
          <p:nvPr/>
        </p:nvCxnSpPr>
        <p:spPr>
          <a:xfrm flipV="1">
            <a:off x="8180050" y="5373689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 Box 17"/>
          <p:cNvSpPr txBox="1">
            <a:spLocks noChangeArrowheads="1"/>
          </p:cNvSpPr>
          <p:nvPr/>
        </p:nvSpPr>
        <p:spPr bwMode="auto">
          <a:xfrm>
            <a:off x="7819687" y="647541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15" name="Conector reto 414"/>
          <p:cNvCxnSpPr/>
          <p:nvPr/>
        </p:nvCxnSpPr>
        <p:spPr>
          <a:xfrm rot="16200000" flipH="1">
            <a:off x="4953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de seta reta 415"/>
          <p:cNvCxnSpPr/>
          <p:nvPr/>
        </p:nvCxnSpPr>
        <p:spPr>
          <a:xfrm rot="5400000" flipH="1" flipV="1">
            <a:off x="7568863" y="5678489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de seta reta 416"/>
          <p:cNvCxnSpPr/>
          <p:nvPr/>
        </p:nvCxnSpPr>
        <p:spPr>
          <a:xfrm rot="16200000" flipH="1">
            <a:off x="7626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de seta reta 417"/>
          <p:cNvCxnSpPr/>
          <p:nvPr/>
        </p:nvCxnSpPr>
        <p:spPr>
          <a:xfrm rot="5400000" flipH="1" flipV="1">
            <a:off x="8072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ector de seta reta 418"/>
          <p:cNvCxnSpPr/>
          <p:nvPr/>
        </p:nvCxnSpPr>
        <p:spPr>
          <a:xfrm rot="16200000" flipH="1">
            <a:off x="8129251" y="56610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/>
          <p:cNvCxnSpPr/>
          <p:nvPr/>
        </p:nvCxnSpPr>
        <p:spPr>
          <a:xfrm flipV="1">
            <a:off x="8457863" y="4032251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/>
          <p:cNvCxnSpPr/>
          <p:nvPr/>
        </p:nvCxnSpPr>
        <p:spPr>
          <a:xfrm>
            <a:off x="7675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Conector reto 421"/>
          <p:cNvCxnSpPr/>
          <p:nvPr/>
        </p:nvCxnSpPr>
        <p:spPr>
          <a:xfrm>
            <a:off x="8108613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ector reto 422"/>
          <p:cNvCxnSpPr/>
          <p:nvPr/>
        </p:nvCxnSpPr>
        <p:spPr>
          <a:xfrm>
            <a:off x="84673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 Box 19"/>
          <p:cNvSpPr txBox="1">
            <a:spLocks noChangeArrowheads="1"/>
          </p:cNvSpPr>
          <p:nvPr/>
        </p:nvSpPr>
        <p:spPr bwMode="auto">
          <a:xfrm>
            <a:off x="7964151" y="5805489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25" name="Conector de seta reta 424"/>
          <p:cNvCxnSpPr/>
          <p:nvPr/>
        </p:nvCxnSpPr>
        <p:spPr>
          <a:xfrm rot="5400000" flipH="1" flipV="1">
            <a:off x="7712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de seta reta 425"/>
          <p:cNvCxnSpPr/>
          <p:nvPr/>
        </p:nvCxnSpPr>
        <p:spPr>
          <a:xfrm rot="16200000" flipH="1">
            <a:off x="7768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de seta reta 426"/>
          <p:cNvCxnSpPr/>
          <p:nvPr/>
        </p:nvCxnSpPr>
        <p:spPr>
          <a:xfrm rot="5400000" flipH="1" flipV="1">
            <a:off x="8133219" y="4831557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de seta reta 427"/>
          <p:cNvCxnSpPr/>
          <p:nvPr/>
        </p:nvCxnSpPr>
        <p:spPr>
          <a:xfrm rot="16200000" flipH="1">
            <a:off x="8191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de seta reta 428"/>
          <p:cNvCxnSpPr/>
          <p:nvPr/>
        </p:nvCxnSpPr>
        <p:spPr>
          <a:xfrm rot="5400000" flipH="1" flipV="1">
            <a:off x="8493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de seta reta 429"/>
          <p:cNvCxnSpPr/>
          <p:nvPr/>
        </p:nvCxnSpPr>
        <p:spPr>
          <a:xfrm rot="16200000" flipH="1">
            <a:off x="8550732" y="5661820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de seta reta 430"/>
          <p:cNvCxnSpPr/>
          <p:nvPr/>
        </p:nvCxnSpPr>
        <p:spPr>
          <a:xfrm rot="5400000" flipH="1" flipV="1">
            <a:off x="7880251" y="3668712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de seta reta 431"/>
          <p:cNvCxnSpPr/>
          <p:nvPr/>
        </p:nvCxnSpPr>
        <p:spPr>
          <a:xfrm rot="16200000" flipH="1">
            <a:off x="7937402" y="3683000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de seta reta 432"/>
          <p:cNvCxnSpPr/>
          <p:nvPr/>
        </p:nvCxnSpPr>
        <p:spPr>
          <a:xfrm rot="5400000" flipH="1" flipV="1">
            <a:off x="7726026" y="4113213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de seta reta 433"/>
          <p:cNvCxnSpPr/>
          <p:nvPr/>
        </p:nvCxnSpPr>
        <p:spPr>
          <a:xfrm rot="5400000" flipH="1" flipV="1">
            <a:off x="8158620" y="4114007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/>
          <p:nvPr/>
        </p:nvCxnSpPr>
        <p:spPr>
          <a:xfrm>
            <a:off x="7748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/>
          <p:nvPr/>
        </p:nvCxnSpPr>
        <p:spPr>
          <a:xfrm rot="5400000" flipH="1" flipV="1">
            <a:off x="6267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/>
          <p:nvPr/>
        </p:nvCxnSpPr>
        <p:spPr>
          <a:xfrm rot="16200000" flipV="1">
            <a:off x="6847344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/>
          <p:nvPr/>
        </p:nvCxnSpPr>
        <p:spPr>
          <a:xfrm rot="16200000" flipV="1">
            <a:off x="6848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/>
          <p:nvPr/>
        </p:nvCxnSpPr>
        <p:spPr>
          <a:xfrm>
            <a:off x="7316451" y="144464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/>
          <p:nvPr/>
        </p:nvCxnSpPr>
        <p:spPr>
          <a:xfrm>
            <a:off x="7748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/>
          <p:nvPr/>
        </p:nvCxnSpPr>
        <p:spPr>
          <a:xfrm>
            <a:off x="8180051" y="144464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 Box 17"/>
          <p:cNvSpPr txBox="1">
            <a:spLocks noChangeArrowheads="1"/>
          </p:cNvSpPr>
          <p:nvPr/>
        </p:nvSpPr>
        <p:spPr bwMode="auto">
          <a:xfrm>
            <a:off x="7675225" y="95726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443" name="Text Box 19"/>
          <p:cNvSpPr txBox="1">
            <a:spLocks noChangeArrowheads="1"/>
          </p:cNvSpPr>
          <p:nvPr/>
        </p:nvSpPr>
        <p:spPr bwMode="auto">
          <a:xfrm>
            <a:off x="7748251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44" name="Conector reto 443"/>
          <p:cNvCxnSpPr/>
          <p:nvPr/>
        </p:nvCxnSpPr>
        <p:spPr>
          <a:xfrm rot="16200000" flipV="1">
            <a:off x="8310226" y="2362201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/>
          <p:nvPr/>
        </p:nvCxnSpPr>
        <p:spPr>
          <a:xfrm rot="10800000">
            <a:off x="8395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/>
          <p:nvPr/>
        </p:nvCxnSpPr>
        <p:spPr>
          <a:xfrm rot="10800000">
            <a:off x="8638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/>
          <p:nvPr/>
        </p:nvCxnSpPr>
        <p:spPr>
          <a:xfrm>
            <a:off x="4147801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/>
          <p:nvPr/>
        </p:nvCxnSpPr>
        <p:spPr>
          <a:xfrm>
            <a:off x="5803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 Box 22"/>
          <p:cNvSpPr txBox="1">
            <a:spLocks noChangeArrowheads="1"/>
          </p:cNvSpPr>
          <p:nvPr/>
        </p:nvSpPr>
        <p:spPr bwMode="auto">
          <a:xfrm>
            <a:off x="6090901" y="4321176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50" name="Conector reto 449"/>
          <p:cNvCxnSpPr/>
          <p:nvPr/>
        </p:nvCxnSpPr>
        <p:spPr>
          <a:xfrm rot="5400000" flipH="1" flipV="1">
            <a:off x="6332994" y="478632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de seta reta 450"/>
          <p:cNvCxnSpPr/>
          <p:nvPr/>
        </p:nvCxnSpPr>
        <p:spPr>
          <a:xfrm rot="16200000" flipH="1">
            <a:off x="77831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de seta reta 451"/>
          <p:cNvCxnSpPr/>
          <p:nvPr/>
        </p:nvCxnSpPr>
        <p:spPr>
          <a:xfrm rot="16200000" flipH="1">
            <a:off x="82149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CaixaDeTexto 452"/>
          <p:cNvSpPr txBox="1"/>
          <p:nvPr/>
        </p:nvSpPr>
        <p:spPr>
          <a:xfrm>
            <a:off x="9391545" y="495626"/>
            <a:ext cx="2521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3600" smtClean="0">
                <a:solidFill>
                  <a:schemeClr val="bg1"/>
                </a:solidFill>
                <a:latin typeface="+mj-lt"/>
              </a:rPr>
              <a:t>Baixo spin</a:t>
            </a:r>
            <a:endParaRPr lang="pt-BR" sz="36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4" name="CaixaDeTexto 453"/>
          <p:cNvSpPr txBox="1"/>
          <p:nvPr/>
        </p:nvSpPr>
        <p:spPr>
          <a:xfrm>
            <a:off x="5253458" y="264793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[</a:t>
            </a:r>
            <a:r>
              <a:rPr lang="pt-BR" sz="2400" smtClean="0">
                <a:solidFill>
                  <a:schemeClr val="bg1"/>
                </a:solidFill>
              </a:rPr>
              <a:t>Co(NH</a:t>
            </a:r>
            <a:r>
              <a:rPr lang="pt-BR" sz="2400" baseline="-25000" smtClean="0">
                <a:solidFill>
                  <a:schemeClr val="bg1"/>
                </a:solidFill>
              </a:rPr>
              <a:t>3</a:t>
            </a:r>
            <a:r>
              <a:rPr lang="pt-BR" sz="2400" smtClean="0">
                <a:solidFill>
                  <a:schemeClr val="bg1"/>
                </a:solidFill>
              </a:rPr>
              <a:t>)</a:t>
            </a:r>
            <a:r>
              <a:rPr lang="pt-BR" sz="2400" baseline="-25000" smtClean="0">
                <a:solidFill>
                  <a:schemeClr val="bg1"/>
                </a:solidFill>
              </a:rPr>
              <a:t>6</a:t>
            </a:r>
            <a:r>
              <a:rPr lang="pt-BR" sz="2400" smtClean="0">
                <a:solidFill>
                  <a:schemeClr val="bg1"/>
                </a:solidFill>
              </a:rPr>
              <a:t>]</a:t>
            </a:r>
            <a:r>
              <a:rPr lang="pt-BR" sz="2400" baseline="30000" smtClean="0">
                <a:solidFill>
                  <a:schemeClr val="bg1"/>
                </a:solidFill>
              </a:rPr>
              <a:t>2+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64" name="CaixaDeTexto 463"/>
          <p:cNvSpPr txBox="1"/>
          <p:nvPr/>
        </p:nvSpPr>
        <p:spPr>
          <a:xfrm>
            <a:off x="4914446" y="609829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</a:t>
            </a:r>
            <a:r>
              <a:rPr lang="pt-BR" sz="2800" baseline="30000" dirty="0">
                <a:solidFill>
                  <a:schemeClr val="bg1"/>
                </a:solidFill>
              </a:rPr>
              <a:t>3+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65" name="CaixaDeTexto 464"/>
          <p:cNvSpPr txBox="1"/>
          <p:nvPr/>
        </p:nvSpPr>
        <p:spPr>
          <a:xfrm>
            <a:off x="10515549" y="617318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6 x L</a:t>
            </a:r>
          </a:p>
        </p:txBody>
      </p:sp>
      <p:sp>
        <p:nvSpPr>
          <p:cNvPr id="466" name="CaixaDeTexto 465"/>
          <p:cNvSpPr txBox="1"/>
          <p:nvPr/>
        </p:nvSpPr>
        <p:spPr>
          <a:xfrm>
            <a:off x="6801322" y="2194581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Paramagnético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146876" y="235417"/>
            <a:ext cx="483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Co</a:t>
            </a:r>
            <a:r>
              <a:rPr lang="pt-BR" sz="3600" baseline="30000" dirty="0" smtClean="0">
                <a:solidFill>
                  <a:schemeClr val="bg1"/>
                </a:solidFill>
              </a:rPr>
              <a:t>2+</a:t>
            </a:r>
            <a:r>
              <a:rPr lang="pt-BR" sz="3600" dirty="0" smtClean="0">
                <a:solidFill>
                  <a:schemeClr val="bg1"/>
                </a:solidFill>
              </a:rPr>
              <a:t>: 3 d</a:t>
            </a:r>
            <a:r>
              <a:rPr lang="pt-BR" sz="3600" baseline="30000" dirty="0" smtClean="0">
                <a:solidFill>
                  <a:schemeClr val="bg1"/>
                </a:solidFill>
              </a:rPr>
              <a:t>7 </a:t>
            </a:r>
            <a:r>
              <a:rPr lang="pt-BR" sz="3600" dirty="0" smtClean="0">
                <a:solidFill>
                  <a:schemeClr val="bg1"/>
                </a:solidFill>
              </a:rPr>
              <a:t>tetragonal</a:t>
            </a:r>
            <a:endParaRPr lang="pt-BR" sz="3600" dirty="0">
              <a:solidFill>
                <a:schemeClr val="bg1"/>
              </a:solidFill>
            </a:endParaRPr>
          </a:p>
        </p:txBody>
      </p:sp>
      <p:cxnSp>
        <p:nvCxnSpPr>
          <p:cNvPr id="118" name="Conector de seta reta 117"/>
          <p:cNvCxnSpPr/>
          <p:nvPr/>
        </p:nvCxnSpPr>
        <p:spPr>
          <a:xfrm rot="5400000" flipH="1" flipV="1">
            <a:off x="7855420" y="2856706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7735628" y="379519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mtClean="0">
                <a:solidFill>
                  <a:srgbClr val="FFC000"/>
                </a:solidFill>
              </a:rPr>
              <a:t>d</a:t>
            </a:r>
            <a:r>
              <a:rPr lang="pt-BR" altLang="pt-BR" sz="1400" smtClean="0">
                <a:solidFill>
                  <a:srgbClr val="FFC000"/>
                </a:solidFill>
              </a:rPr>
              <a:t>xy</a:t>
            </a:r>
            <a:r>
              <a:rPr lang="pt-BR" altLang="pt-BR" smtClean="0">
                <a:solidFill>
                  <a:srgbClr val="FFC000"/>
                </a:solidFill>
              </a:rPr>
              <a:t> </a:t>
            </a: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725836" y="300541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C000"/>
                </a:solidFill>
              </a:rPr>
              <a:t>dz</a:t>
            </a:r>
            <a:r>
              <a:rPr lang="pt-BR" altLang="pt-BR" baseline="30000">
                <a:solidFill>
                  <a:srgbClr val="FFC000"/>
                </a:solidFill>
              </a:rPr>
              <a:t>2</a:t>
            </a:r>
            <a:endParaRPr lang="pt-BR"/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1" y="1815851"/>
            <a:ext cx="2965813" cy="2904554"/>
          </a:xfrm>
          <a:prstGeom prst="rect">
            <a:avLst/>
          </a:prstGeom>
        </p:spPr>
      </p:pic>
      <p:sp>
        <p:nvSpPr>
          <p:cNvPr id="125" name="CaixaDeTexto 124"/>
          <p:cNvSpPr txBox="1"/>
          <p:nvPr/>
        </p:nvSpPr>
        <p:spPr>
          <a:xfrm>
            <a:off x="193351" y="5074556"/>
            <a:ext cx="435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smtClean="0">
                <a:solidFill>
                  <a:schemeClr val="bg1"/>
                </a:solidFill>
              </a:rPr>
              <a:t>trans-</a:t>
            </a:r>
            <a:r>
              <a:rPr lang="pt-BR" sz="2800" smtClean="0">
                <a:solidFill>
                  <a:schemeClr val="bg1"/>
                </a:solidFill>
              </a:rPr>
              <a:t>[CoNH</a:t>
            </a:r>
            <a:r>
              <a:rPr lang="pt-BR" sz="2800" baseline="-25000" smtClean="0">
                <a:solidFill>
                  <a:schemeClr val="bg1"/>
                </a:solidFill>
              </a:rPr>
              <a:t>3</a:t>
            </a:r>
            <a:r>
              <a:rPr lang="pt-BR" sz="2800" smtClean="0">
                <a:solidFill>
                  <a:schemeClr val="bg1"/>
                </a:solidFill>
              </a:rPr>
              <a:t>)</a:t>
            </a:r>
            <a:r>
              <a:rPr lang="pt-BR" sz="2800" baseline="-25000" smtClean="0">
                <a:solidFill>
                  <a:schemeClr val="bg1"/>
                </a:solidFill>
              </a:rPr>
              <a:t>4</a:t>
            </a:r>
            <a:r>
              <a:rPr lang="pt-BR" sz="2800" smtClean="0">
                <a:solidFill>
                  <a:schemeClr val="bg1"/>
                </a:solidFill>
              </a:rPr>
              <a:t>(H</a:t>
            </a:r>
            <a:r>
              <a:rPr lang="pt-BR" sz="2800" baseline="-25000" smtClean="0">
                <a:solidFill>
                  <a:schemeClr val="bg1"/>
                </a:solidFill>
              </a:rPr>
              <a:t>2</a:t>
            </a:r>
            <a:r>
              <a:rPr lang="pt-BR" sz="2800" smtClean="0">
                <a:solidFill>
                  <a:schemeClr val="bg1"/>
                </a:solidFill>
              </a:rPr>
              <a:t>O)</a:t>
            </a:r>
            <a:r>
              <a:rPr lang="pt-BR" sz="2800" baseline="-25000" smtClean="0">
                <a:solidFill>
                  <a:schemeClr val="bg1"/>
                </a:solidFill>
              </a:rPr>
              <a:t>2</a:t>
            </a:r>
            <a:r>
              <a:rPr lang="pt-BR" sz="2800" smtClean="0">
                <a:solidFill>
                  <a:schemeClr val="bg1"/>
                </a:solidFill>
              </a:rPr>
              <a:t>]</a:t>
            </a:r>
            <a:r>
              <a:rPr lang="pt-BR" sz="2800" baseline="30000" smtClean="0">
                <a:solidFill>
                  <a:schemeClr val="bg1"/>
                </a:solidFill>
              </a:rPr>
              <a:t>+</a:t>
            </a:r>
            <a:endParaRPr lang="pt-BR" sz="2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Conector de seta reta 351"/>
          <p:cNvCxnSpPr/>
          <p:nvPr/>
        </p:nvCxnSpPr>
        <p:spPr>
          <a:xfrm rot="5400000" flipH="1" flipV="1">
            <a:off x="1607800" y="3622675"/>
            <a:ext cx="4805362" cy="79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aixaDeTexto 10"/>
          <p:cNvSpPr txBox="1">
            <a:spLocks noChangeArrowheads="1"/>
          </p:cNvSpPr>
          <p:nvPr/>
        </p:nvSpPr>
        <p:spPr bwMode="auto">
          <a:xfrm>
            <a:off x="3450844" y="6143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FFC000"/>
                </a:solidFill>
              </a:rPr>
              <a:t>energia</a:t>
            </a:r>
          </a:p>
        </p:txBody>
      </p:sp>
      <p:cxnSp>
        <p:nvCxnSpPr>
          <p:cNvPr id="354" name="Conector reto 353"/>
          <p:cNvCxnSpPr/>
          <p:nvPr/>
        </p:nvCxnSpPr>
        <p:spPr>
          <a:xfrm>
            <a:off x="4147800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reto 354"/>
          <p:cNvCxnSpPr/>
          <p:nvPr/>
        </p:nvCxnSpPr>
        <p:spPr>
          <a:xfrm>
            <a:off x="4724062" y="38385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ector reto 355"/>
          <p:cNvCxnSpPr/>
          <p:nvPr/>
        </p:nvCxnSpPr>
        <p:spPr>
          <a:xfrm>
            <a:off x="5227301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ector reto 356"/>
          <p:cNvCxnSpPr/>
          <p:nvPr/>
        </p:nvCxnSpPr>
        <p:spPr>
          <a:xfrm>
            <a:off x="5803563" y="3838575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reto 357"/>
          <p:cNvCxnSpPr/>
          <p:nvPr/>
        </p:nvCxnSpPr>
        <p:spPr>
          <a:xfrm>
            <a:off x="6379826" y="38385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ector reto 358"/>
          <p:cNvCxnSpPr/>
          <p:nvPr/>
        </p:nvCxnSpPr>
        <p:spPr>
          <a:xfrm rot="5400000" flipH="1" flipV="1">
            <a:off x="6498094" y="2661444"/>
            <a:ext cx="1562100" cy="79216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Conector reto 359"/>
          <p:cNvCxnSpPr/>
          <p:nvPr/>
        </p:nvCxnSpPr>
        <p:spPr>
          <a:xfrm rot="16200000" flipH="1">
            <a:off x="6718757" y="4056857"/>
            <a:ext cx="1154112" cy="7588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reto 360"/>
          <p:cNvCxnSpPr/>
          <p:nvPr/>
        </p:nvCxnSpPr>
        <p:spPr>
          <a:xfrm>
            <a:off x="76037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ector reto 361"/>
          <p:cNvCxnSpPr/>
          <p:nvPr/>
        </p:nvCxnSpPr>
        <p:spPr>
          <a:xfrm>
            <a:off x="8035588" y="5830888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 reto 362"/>
          <p:cNvCxnSpPr/>
          <p:nvPr/>
        </p:nvCxnSpPr>
        <p:spPr>
          <a:xfrm>
            <a:off x="7915730" y="2260473"/>
            <a:ext cx="2889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reto 363"/>
          <p:cNvCxnSpPr/>
          <p:nvPr/>
        </p:nvCxnSpPr>
        <p:spPr>
          <a:xfrm>
            <a:off x="7875251" y="2883332"/>
            <a:ext cx="2873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Conector de seta reta 364"/>
          <p:cNvCxnSpPr/>
          <p:nvPr/>
        </p:nvCxnSpPr>
        <p:spPr>
          <a:xfrm rot="5400000" flipH="1" flipV="1">
            <a:off x="4065250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CaixaDeTexto 24"/>
          <p:cNvSpPr txBox="1">
            <a:spLocks noChangeArrowheads="1"/>
          </p:cNvSpPr>
          <p:nvPr/>
        </p:nvSpPr>
        <p:spPr bwMode="auto">
          <a:xfrm>
            <a:off x="7432337" y="5033964"/>
            <a:ext cx="146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d</a:t>
            </a:r>
            <a:r>
              <a:rPr lang="pt-BR" altLang="pt-BR" sz="1200">
                <a:solidFill>
                  <a:srgbClr val="FFC000"/>
                </a:solidFill>
              </a:rPr>
              <a:t>x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200">
                <a:solidFill>
                  <a:srgbClr val="FFC000"/>
                </a:solidFill>
              </a:rPr>
              <a:t>-y</a:t>
            </a:r>
            <a:r>
              <a:rPr lang="pt-BR" altLang="pt-BR" sz="1200" baseline="30000">
                <a:solidFill>
                  <a:srgbClr val="FFC000"/>
                </a:solidFill>
              </a:rPr>
              <a:t>2</a:t>
            </a:r>
            <a:r>
              <a:rPr lang="pt-BR" altLang="pt-BR" sz="1600">
                <a:solidFill>
                  <a:srgbClr val="FFC000"/>
                </a:solidFill>
              </a:rPr>
              <a:t> , d</a:t>
            </a:r>
            <a:r>
              <a:rPr lang="pt-BR" altLang="pt-BR" sz="1400">
                <a:solidFill>
                  <a:srgbClr val="FFC000"/>
                </a:solidFill>
              </a:rPr>
              <a:t>z</a:t>
            </a:r>
            <a:r>
              <a:rPr lang="pt-BR" altLang="pt-BR" sz="1400" baseline="30000">
                <a:solidFill>
                  <a:srgbClr val="FFC000"/>
                </a:solidFill>
              </a:rPr>
              <a:t>2</a:t>
            </a:r>
            <a:r>
              <a:rPr lang="pt-BR" altLang="pt-BR" sz="1400">
                <a:solidFill>
                  <a:srgbClr val="FFC000"/>
                </a:solidFill>
              </a:rPr>
              <a:t> </a:t>
            </a:r>
            <a:r>
              <a:rPr lang="pt-BR" altLang="pt-BR" sz="1600">
                <a:solidFill>
                  <a:srgbClr val="FFC000"/>
                </a:solidFill>
              </a:rPr>
              <a:t>(</a:t>
            </a:r>
            <a:r>
              <a:rPr lang="pt-BR" altLang="pt-BR" sz="1600" i="1">
                <a:solidFill>
                  <a:srgbClr val="FFC000"/>
                </a:solidFill>
              </a:rPr>
              <a:t>e</a:t>
            </a:r>
            <a:r>
              <a:rPr lang="pt-BR" altLang="pt-BR" sz="1600" i="1" baseline="-25000">
                <a:solidFill>
                  <a:srgbClr val="FFC000"/>
                </a:solidFill>
              </a:rPr>
              <a:t>g</a:t>
            </a:r>
            <a:r>
              <a:rPr lang="pt-BR" altLang="pt-BR" sz="160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67" name="CaixaDeTexto 25"/>
          <p:cNvSpPr txBox="1">
            <a:spLocks noChangeArrowheads="1"/>
          </p:cNvSpPr>
          <p:nvPr/>
        </p:nvSpPr>
        <p:spPr bwMode="auto">
          <a:xfrm>
            <a:off x="7635932" y="4335463"/>
            <a:ext cx="1239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 smtClean="0">
                <a:solidFill>
                  <a:srgbClr val="FFC000"/>
                </a:solidFill>
              </a:rPr>
              <a:t>d</a:t>
            </a:r>
            <a:r>
              <a:rPr lang="pt-BR" altLang="pt-BR" sz="1200" smtClean="0">
                <a:solidFill>
                  <a:srgbClr val="FFC000"/>
                </a:solidFill>
              </a:rPr>
              <a:t>x</a:t>
            </a:r>
            <a:r>
              <a:rPr lang="pt-BR" altLang="pt-BR" sz="1400" smtClean="0">
                <a:solidFill>
                  <a:srgbClr val="FFC000"/>
                </a:solidFill>
              </a:rPr>
              <a:t>z, dyz </a:t>
            </a:r>
            <a:r>
              <a:rPr lang="pt-BR" altLang="pt-BR" sz="1600" smtClean="0">
                <a:solidFill>
                  <a:srgbClr val="FFC000"/>
                </a:solidFill>
              </a:rPr>
              <a:t>(</a:t>
            </a:r>
            <a:r>
              <a:rPr lang="pt-BR" altLang="pt-BR" sz="1600" i="1" smtClean="0">
                <a:solidFill>
                  <a:srgbClr val="FFC000"/>
                </a:solidFill>
              </a:rPr>
              <a:t>t</a:t>
            </a:r>
            <a:r>
              <a:rPr lang="pt-BR" altLang="pt-BR" sz="1600" i="1" baseline="-25000" smtClean="0">
                <a:solidFill>
                  <a:srgbClr val="FFC000"/>
                </a:solidFill>
              </a:rPr>
              <a:t>2g</a:t>
            </a:r>
            <a:r>
              <a:rPr lang="pt-BR" altLang="pt-BR" sz="1600" smtClean="0">
                <a:solidFill>
                  <a:srgbClr val="FFC000"/>
                </a:solidFill>
              </a:rPr>
              <a:t>)</a:t>
            </a:r>
            <a:endParaRPr lang="pt-BR" altLang="pt-BR" sz="1600">
              <a:solidFill>
                <a:srgbClr val="FFC000"/>
              </a:solidFill>
            </a:endParaRPr>
          </a:p>
        </p:txBody>
      </p:sp>
      <p:cxnSp>
        <p:nvCxnSpPr>
          <p:cNvPr id="368" name="Conector de seta reta 367"/>
          <p:cNvCxnSpPr/>
          <p:nvPr/>
        </p:nvCxnSpPr>
        <p:spPr>
          <a:xfrm rot="5400000" flipH="1" flipV="1">
            <a:off x="4650244" y="3583782"/>
            <a:ext cx="4318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ector reto 369"/>
          <p:cNvCxnSpPr/>
          <p:nvPr/>
        </p:nvCxnSpPr>
        <p:spPr>
          <a:xfrm flipV="1">
            <a:off x="8827750" y="4895850"/>
            <a:ext cx="1008062" cy="90963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reto 370"/>
          <p:cNvCxnSpPr/>
          <p:nvPr/>
        </p:nvCxnSpPr>
        <p:spPr>
          <a:xfrm rot="16200000" flipV="1">
            <a:off x="9663569" y="3024982"/>
            <a:ext cx="1535113" cy="38100"/>
          </a:xfrm>
          <a:prstGeom prst="line">
            <a:avLst/>
          </a:prstGeom>
          <a:ln w="127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0"/>
          <p:cNvSpPr txBox="1">
            <a:spLocks noChangeArrowheads="1"/>
          </p:cNvSpPr>
          <p:nvPr/>
        </p:nvSpPr>
        <p:spPr bwMode="auto">
          <a:xfrm>
            <a:off x="10126325" y="2708276"/>
            <a:ext cx="646112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rgbClr val="FFC000"/>
                </a:solidFill>
                <a:sym typeface="Symbol" panose="05050102010706020507" pitchFamily="18" charset="2"/>
              </a:rPr>
              <a:t></a:t>
            </a:r>
            <a:r>
              <a:rPr lang="pt-BR" altLang="pt-BR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oct</a:t>
            </a:r>
            <a:endParaRPr lang="pt-BR" altLang="pt-BR" sz="2400" baseline="-25000">
              <a:solidFill>
                <a:srgbClr val="FFC000"/>
              </a:solidFill>
            </a:endParaRPr>
          </a:p>
        </p:txBody>
      </p:sp>
      <p:cxnSp>
        <p:nvCxnSpPr>
          <p:cNvPr id="373" name="Conector de seta reta 372"/>
          <p:cNvCxnSpPr/>
          <p:nvPr/>
        </p:nvCxnSpPr>
        <p:spPr>
          <a:xfrm rot="5400000" flipH="1" flipV="1">
            <a:off x="5155862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Conector de seta reta 373"/>
          <p:cNvCxnSpPr/>
          <p:nvPr/>
        </p:nvCxnSpPr>
        <p:spPr>
          <a:xfrm rot="5400000" flipH="1" flipV="1">
            <a:off x="5732125" y="3549651"/>
            <a:ext cx="4333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de seta reta 374"/>
          <p:cNvCxnSpPr/>
          <p:nvPr/>
        </p:nvCxnSpPr>
        <p:spPr>
          <a:xfrm rot="5400000" flipH="1" flipV="1">
            <a:off x="6308387" y="3549650"/>
            <a:ext cx="4333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Conector de seta reta 375"/>
          <p:cNvCxnSpPr/>
          <p:nvPr/>
        </p:nvCxnSpPr>
        <p:spPr>
          <a:xfrm rot="16200000" flipH="1">
            <a:off x="4229556" y="3561557"/>
            <a:ext cx="40005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Conector reto 376"/>
          <p:cNvCxnSpPr/>
          <p:nvPr/>
        </p:nvCxnSpPr>
        <p:spPr>
          <a:xfrm>
            <a:off x="7854852" y="3836988"/>
            <a:ext cx="360363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Conector reto 377"/>
          <p:cNvCxnSpPr/>
          <p:nvPr/>
        </p:nvCxnSpPr>
        <p:spPr>
          <a:xfrm>
            <a:off x="7706976" y="43227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 reto 378"/>
          <p:cNvCxnSpPr/>
          <p:nvPr/>
        </p:nvCxnSpPr>
        <p:spPr>
          <a:xfrm>
            <a:off x="8162589" y="4311652"/>
            <a:ext cx="320675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ector reto 379"/>
          <p:cNvCxnSpPr/>
          <p:nvPr/>
        </p:nvCxnSpPr>
        <p:spPr>
          <a:xfrm>
            <a:off x="4939962" y="146208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ector reto 380"/>
          <p:cNvCxnSpPr/>
          <p:nvPr/>
        </p:nvCxnSpPr>
        <p:spPr>
          <a:xfrm>
            <a:off x="5516226" y="14620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ector reto 381"/>
          <p:cNvCxnSpPr/>
          <p:nvPr/>
        </p:nvCxnSpPr>
        <p:spPr>
          <a:xfrm>
            <a:off x="6090901" y="146208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62"/>
          <p:cNvSpPr txBox="1">
            <a:spLocks noChangeArrowheads="1"/>
          </p:cNvSpPr>
          <p:nvPr/>
        </p:nvSpPr>
        <p:spPr bwMode="auto">
          <a:xfrm>
            <a:off x="7735628" y="2328594"/>
            <a:ext cx="633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 smtClean="0">
                <a:solidFill>
                  <a:srgbClr val="FFC000"/>
                </a:solidFill>
              </a:rPr>
              <a:t>dx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-y</a:t>
            </a:r>
            <a:r>
              <a:rPr lang="pt-BR" altLang="pt-BR" sz="1200" baseline="30000" smtClean="0">
                <a:solidFill>
                  <a:srgbClr val="FFC000"/>
                </a:solidFill>
              </a:rPr>
              <a:t>2</a:t>
            </a:r>
            <a:r>
              <a:rPr lang="pt-BR" altLang="pt-BR" sz="1200" smtClean="0">
                <a:solidFill>
                  <a:srgbClr val="FFC000"/>
                </a:solidFill>
              </a:rPr>
              <a:t> </a:t>
            </a:r>
            <a:endParaRPr lang="pt-BR" altLang="pt-BR" sz="1200">
              <a:solidFill>
                <a:srgbClr val="FFC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>
            <a:off x="9899312" y="534987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Conector reto 384"/>
          <p:cNvCxnSpPr/>
          <p:nvPr/>
        </p:nvCxnSpPr>
        <p:spPr>
          <a:xfrm>
            <a:off x="9835813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Conector reto 385"/>
          <p:cNvCxnSpPr/>
          <p:nvPr/>
        </p:nvCxnSpPr>
        <p:spPr>
          <a:xfrm>
            <a:off x="10412076" y="4846638"/>
            <a:ext cx="504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reto 386"/>
          <p:cNvCxnSpPr/>
          <p:nvPr/>
        </p:nvCxnSpPr>
        <p:spPr>
          <a:xfrm>
            <a:off x="12512337" y="4846638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Conector de seta reta 387"/>
          <p:cNvCxnSpPr/>
          <p:nvPr/>
        </p:nvCxnSpPr>
        <p:spPr>
          <a:xfrm rot="5400000" flipH="1" flipV="1">
            <a:off x="9935825" y="517048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ector de seta reta 388"/>
          <p:cNvCxnSpPr/>
          <p:nvPr/>
        </p:nvCxnSpPr>
        <p:spPr>
          <a:xfrm rot="16200000" flipH="1">
            <a:off x="10054888" y="5184776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de seta reta 389"/>
          <p:cNvCxnSpPr/>
          <p:nvPr/>
        </p:nvCxnSpPr>
        <p:spPr>
          <a:xfrm rot="5400000" flipH="1" flipV="1">
            <a:off x="9835019" y="4558507"/>
            <a:ext cx="288925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de seta reta 390"/>
          <p:cNvCxnSpPr/>
          <p:nvPr/>
        </p:nvCxnSpPr>
        <p:spPr>
          <a:xfrm rot="16200000" flipH="1">
            <a:off x="9985832" y="4553745"/>
            <a:ext cx="28733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ector de seta reta 391"/>
          <p:cNvCxnSpPr/>
          <p:nvPr/>
        </p:nvCxnSpPr>
        <p:spPr>
          <a:xfrm rot="5400000" flipH="1" flipV="1">
            <a:off x="10411282" y="4558508"/>
            <a:ext cx="288925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Conector de seta reta 392"/>
          <p:cNvCxnSpPr/>
          <p:nvPr/>
        </p:nvCxnSpPr>
        <p:spPr>
          <a:xfrm rot="5400000">
            <a:off x="12109907" y="4574382"/>
            <a:ext cx="252412" cy="3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ector de seta reta 393"/>
          <p:cNvCxnSpPr/>
          <p:nvPr/>
        </p:nvCxnSpPr>
        <p:spPr>
          <a:xfrm rot="5400000" flipH="1" flipV="1">
            <a:off x="12523450" y="4557713"/>
            <a:ext cx="277812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de seta reta 394"/>
          <p:cNvCxnSpPr/>
          <p:nvPr/>
        </p:nvCxnSpPr>
        <p:spPr>
          <a:xfrm rot="16200000" flipH="1">
            <a:off x="12671087" y="4603750"/>
            <a:ext cx="25558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ector reto 395"/>
          <p:cNvCxnSpPr/>
          <p:nvPr/>
        </p:nvCxnSpPr>
        <p:spPr>
          <a:xfrm>
            <a:off x="6163926" y="2808288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 Box 17"/>
          <p:cNvSpPr txBox="1">
            <a:spLocks noChangeArrowheads="1"/>
          </p:cNvSpPr>
          <p:nvPr/>
        </p:nvSpPr>
        <p:spPr bwMode="auto">
          <a:xfrm>
            <a:off x="5516225" y="252095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a</a:t>
            </a:r>
            <a:r>
              <a:rPr lang="pt-BR" altLang="pt-BR" sz="2400" baseline="-25000">
                <a:solidFill>
                  <a:schemeClr val="bg1"/>
                </a:solidFill>
              </a:rPr>
              <a:t>1g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8" name="Text Box 19"/>
          <p:cNvSpPr txBox="1">
            <a:spLocks noChangeArrowheads="1"/>
          </p:cNvSpPr>
          <p:nvPr/>
        </p:nvSpPr>
        <p:spPr bwMode="auto">
          <a:xfrm>
            <a:off x="4435138" y="1152525"/>
            <a:ext cx="53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399" name="Text Box 17"/>
          <p:cNvSpPr txBox="1">
            <a:spLocks noChangeArrowheads="1"/>
          </p:cNvSpPr>
          <p:nvPr/>
        </p:nvSpPr>
        <p:spPr bwMode="auto">
          <a:xfrm>
            <a:off x="10483512" y="5113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</a:rPr>
              <a:t>a</a:t>
            </a:r>
            <a:r>
              <a:rPr lang="pt-BR" altLang="pt-BR" sz="2000" baseline="-25000">
                <a:solidFill>
                  <a:schemeClr val="bg1"/>
                </a:solidFill>
              </a:rPr>
              <a:t>1g</a:t>
            </a:r>
            <a:endParaRPr lang="en-US" altLang="pt-BR" sz="2000">
              <a:solidFill>
                <a:schemeClr val="bg1"/>
              </a:solidFill>
            </a:endParaRPr>
          </a:p>
        </p:txBody>
      </p:sp>
      <p:sp>
        <p:nvSpPr>
          <p:cNvPr id="400" name="Text Box 19"/>
          <p:cNvSpPr txBox="1">
            <a:spLocks noChangeArrowheads="1"/>
          </p:cNvSpPr>
          <p:nvPr/>
        </p:nvSpPr>
        <p:spPr bwMode="auto">
          <a:xfrm>
            <a:off x="13088600" y="46307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1u</a:t>
            </a:r>
            <a:endParaRPr lang="en-US" altLang="pt-BR" sz="2400">
              <a:solidFill>
                <a:schemeClr val="bg1"/>
              </a:solidFill>
            </a:endParaRPr>
          </a:p>
        </p:txBody>
      </p:sp>
      <p:cxnSp>
        <p:nvCxnSpPr>
          <p:cNvPr id="401" name="Conector reto 400"/>
          <p:cNvCxnSpPr/>
          <p:nvPr/>
        </p:nvCxnSpPr>
        <p:spPr>
          <a:xfrm>
            <a:off x="9980276" y="4054475"/>
            <a:ext cx="50323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ector reto 401"/>
          <p:cNvCxnSpPr/>
          <p:nvPr/>
        </p:nvCxnSpPr>
        <p:spPr>
          <a:xfrm>
            <a:off x="10556537" y="4054475"/>
            <a:ext cx="5032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 Box 22"/>
          <p:cNvSpPr txBox="1">
            <a:spLocks noChangeArrowheads="1"/>
          </p:cNvSpPr>
          <p:nvPr/>
        </p:nvSpPr>
        <p:spPr bwMode="auto">
          <a:xfrm>
            <a:off x="4724062" y="4032251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t</a:t>
            </a:r>
            <a:r>
              <a:rPr lang="pt-BR" altLang="pt-BR" sz="2400" baseline="-25000">
                <a:solidFill>
                  <a:schemeClr val="bg1"/>
                </a:solidFill>
              </a:rPr>
              <a:t>2g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sp>
        <p:nvSpPr>
          <p:cNvPr id="404" name="Text Box 24"/>
          <p:cNvSpPr txBox="1">
            <a:spLocks noChangeArrowheads="1"/>
          </p:cNvSpPr>
          <p:nvPr/>
        </p:nvSpPr>
        <p:spPr bwMode="auto">
          <a:xfrm>
            <a:off x="12656800" y="3767138"/>
            <a:ext cx="47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05" name="Conector de seta reta 404"/>
          <p:cNvCxnSpPr/>
          <p:nvPr/>
        </p:nvCxnSpPr>
        <p:spPr>
          <a:xfrm rot="5400000" flipH="1" flipV="1">
            <a:off x="998821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de seta reta 405"/>
          <p:cNvCxnSpPr/>
          <p:nvPr/>
        </p:nvCxnSpPr>
        <p:spPr>
          <a:xfrm rot="16200000" flipH="1">
            <a:off x="10137438" y="3833814"/>
            <a:ext cx="288925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de seta reta 406"/>
          <p:cNvCxnSpPr/>
          <p:nvPr/>
        </p:nvCxnSpPr>
        <p:spPr>
          <a:xfrm rot="5400000" flipH="1" flipV="1">
            <a:off x="12140862" y="3838575"/>
            <a:ext cx="287338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ector de seta reta 407"/>
          <p:cNvCxnSpPr/>
          <p:nvPr/>
        </p:nvCxnSpPr>
        <p:spPr>
          <a:xfrm rot="16200000" flipH="1">
            <a:off x="12290882" y="3833020"/>
            <a:ext cx="288925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onector reto 408"/>
          <p:cNvCxnSpPr/>
          <p:nvPr/>
        </p:nvCxnSpPr>
        <p:spPr>
          <a:xfrm rot="16200000" flipH="1">
            <a:off x="5385256" y="4161631"/>
            <a:ext cx="36449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ector reto 409"/>
          <p:cNvCxnSpPr/>
          <p:nvPr/>
        </p:nvCxnSpPr>
        <p:spPr>
          <a:xfrm>
            <a:off x="7748250" y="6524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ector de seta reta 410"/>
          <p:cNvCxnSpPr/>
          <p:nvPr/>
        </p:nvCxnSpPr>
        <p:spPr>
          <a:xfrm rot="5400000" flipH="1" flipV="1">
            <a:off x="7856200" y="63452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ector de seta reta 411"/>
          <p:cNvCxnSpPr/>
          <p:nvPr/>
        </p:nvCxnSpPr>
        <p:spPr>
          <a:xfrm rot="16200000" flipH="1">
            <a:off x="7913351" y="63595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ector reto 412"/>
          <p:cNvCxnSpPr/>
          <p:nvPr/>
        </p:nvCxnSpPr>
        <p:spPr>
          <a:xfrm flipV="1">
            <a:off x="8180050" y="5373689"/>
            <a:ext cx="1727200" cy="115093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 Box 17"/>
          <p:cNvSpPr txBox="1">
            <a:spLocks noChangeArrowheads="1"/>
          </p:cNvSpPr>
          <p:nvPr/>
        </p:nvSpPr>
        <p:spPr bwMode="auto">
          <a:xfrm>
            <a:off x="7819687" y="647541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15" name="Conector reto 414"/>
          <p:cNvCxnSpPr/>
          <p:nvPr/>
        </p:nvCxnSpPr>
        <p:spPr>
          <a:xfrm rot="16200000" flipH="1">
            <a:off x="4953456" y="3155157"/>
            <a:ext cx="4292600" cy="100806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de seta reta 415"/>
          <p:cNvCxnSpPr/>
          <p:nvPr/>
        </p:nvCxnSpPr>
        <p:spPr>
          <a:xfrm rot="5400000" flipH="1" flipV="1">
            <a:off x="7568863" y="5678489"/>
            <a:ext cx="214313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de seta reta 416"/>
          <p:cNvCxnSpPr/>
          <p:nvPr/>
        </p:nvCxnSpPr>
        <p:spPr>
          <a:xfrm rot="16200000" flipH="1">
            <a:off x="7626806" y="5693569"/>
            <a:ext cx="254000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de seta reta 417"/>
          <p:cNvCxnSpPr/>
          <p:nvPr/>
        </p:nvCxnSpPr>
        <p:spPr>
          <a:xfrm rot="5400000" flipH="1" flipV="1">
            <a:off x="8072100" y="5646738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Conector de seta reta 418"/>
          <p:cNvCxnSpPr/>
          <p:nvPr/>
        </p:nvCxnSpPr>
        <p:spPr>
          <a:xfrm rot="16200000" flipH="1">
            <a:off x="8129251" y="5661026"/>
            <a:ext cx="255587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/>
          <p:cNvCxnSpPr/>
          <p:nvPr/>
        </p:nvCxnSpPr>
        <p:spPr>
          <a:xfrm flipV="1">
            <a:off x="8457863" y="4032251"/>
            <a:ext cx="1522413" cy="9620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/>
          <p:cNvCxnSpPr/>
          <p:nvPr/>
        </p:nvCxnSpPr>
        <p:spPr>
          <a:xfrm>
            <a:off x="7675225" y="5013325"/>
            <a:ext cx="3603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Conector reto 421"/>
          <p:cNvCxnSpPr/>
          <p:nvPr/>
        </p:nvCxnSpPr>
        <p:spPr>
          <a:xfrm>
            <a:off x="8108613" y="5013325"/>
            <a:ext cx="3587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Conector reto 422"/>
          <p:cNvCxnSpPr/>
          <p:nvPr/>
        </p:nvCxnSpPr>
        <p:spPr>
          <a:xfrm>
            <a:off x="8467388" y="5826125"/>
            <a:ext cx="360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 Box 19"/>
          <p:cNvSpPr txBox="1">
            <a:spLocks noChangeArrowheads="1"/>
          </p:cNvSpPr>
          <p:nvPr/>
        </p:nvSpPr>
        <p:spPr bwMode="auto">
          <a:xfrm>
            <a:off x="7964151" y="5805489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25" name="Conector de seta reta 424"/>
          <p:cNvCxnSpPr/>
          <p:nvPr/>
        </p:nvCxnSpPr>
        <p:spPr>
          <a:xfrm rot="5400000" flipH="1" flipV="1">
            <a:off x="7712531" y="4831556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de seta reta 425"/>
          <p:cNvCxnSpPr/>
          <p:nvPr/>
        </p:nvCxnSpPr>
        <p:spPr>
          <a:xfrm rot="16200000" flipH="1">
            <a:off x="7768887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de seta reta 426"/>
          <p:cNvCxnSpPr/>
          <p:nvPr/>
        </p:nvCxnSpPr>
        <p:spPr>
          <a:xfrm rot="5400000" flipH="1" flipV="1">
            <a:off x="8133219" y="4831557"/>
            <a:ext cx="215900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de seta reta 427"/>
          <p:cNvCxnSpPr/>
          <p:nvPr/>
        </p:nvCxnSpPr>
        <p:spPr>
          <a:xfrm rot="16200000" flipH="1">
            <a:off x="8191162" y="4846638"/>
            <a:ext cx="255588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de seta reta 428"/>
          <p:cNvCxnSpPr/>
          <p:nvPr/>
        </p:nvCxnSpPr>
        <p:spPr>
          <a:xfrm rot="5400000" flipH="1" flipV="1">
            <a:off x="8493581" y="5645944"/>
            <a:ext cx="2159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Conector de seta reta 429"/>
          <p:cNvCxnSpPr/>
          <p:nvPr/>
        </p:nvCxnSpPr>
        <p:spPr>
          <a:xfrm rot="16200000" flipH="1">
            <a:off x="8550732" y="5661820"/>
            <a:ext cx="255587" cy="95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Conector de seta reta 430"/>
          <p:cNvCxnSpPr/>
          <p:nvPr/>
        </p:nvCxnSpPr>
        <p:spPr>
          <a:xfrm rot="5400000" flipH="1" flipV="1">
            <a:off x="7880251" y="3668712"/>
            <a:ext cx="2159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Conector de seta reta 431"/>
          <p:cNvCxnSpPr/>
          <p:nvPr/>
        </p:nvCxnSpPr>
        <p:spPr>
          <a:xfrm rot="16200000" flipH="1">
            <a:off x="7937402" y="3683000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de seta reta 432"/>
          <p:cNvCxnSpPr/>
          <p:nvPr/>
        </p:nvCxnSpPr>
        <p:spPr>
          <a:xfrm rot="5400000" flipH="1" flipV="1">
            <a:off x="7726026" y="4113213"/>
            <a:ext cx="214312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de seta reta 433"/>
          <p:cNvCxnSpPr/>
          <p:nvPr/>
        </p:nvCxnSpPr>
        <p:spPr>
          <a:xfrm rot="5400000" flipH="1" flipV="1">
            <a:off x="8158620" y="4114007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onector reto 434"/>
          <p:cNvCxnSpPr/>
          <p:nvPr/>
        </p:nvCxnSpPr>
        <p:spPr>
          <a:xfrm>
            <a:off x="7748250" y="936625"/>
            <a:ext cx="431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ector reto 435"/>
          <p:cNvCxnSpPr/>
          <p:nvPr/>
        </p:nvCxnSpPr>
        <p:spPr>
          <a:xfrm rot="5400000" flipH="1" flipV="1">
            <a:off x="6267906" y="1335881"/>
            <a:ext cx="1879600" cy="10810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ector reto 436"/>
          <p:cNvCxnSpPr/>
          <p:nvPr/>
        </p:nvCxnSpPr>
        <p:spPr>
          <a:xfrm rot="16200000" flipV="1">
            <a:off x="6847344" y="2269332"/>
            <a:ext cx="4392613" cy="17272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ector reto 437"/>
          <p:cNvCxnSpPr/>
          <p:nvPr/>
        </p:nvCxnSpPr>
        <p:spPr>
          <a:xfrm rot="16200000" flipV="1">
            <a:off x="6848137" y="1836738"/>
            <a:ext cx="4679950" cy="129540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ector reto 438"/>
          <p:cNvCxnSpPr/>
          <p:nvPr/>
        </p:nvCxnSpPr>
        <p:spPr>
          <a:xfrm>
            <a:off x="7316451" y="144464"/>
            <a:ext cx="358775" cy="15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to 439"/>
          <p:cNvCxnSpPr/>
          <p:nvPr/>
        </p:nvCxnSpPr>
        <p:spPr>
          <a:xfrm>
            <a:off x="7748250" y="144463"/>
            <a:ext cx="3619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440"/>
          <p:cNvCxnSpPr/>
          <p:nvPr/>
        </p:nvCxnSpPr>
        <p:spPr>
          <a:xfrm>
            <a:off x="8180051" y="144464"/>
            <a:ext cx="319087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 Box 17"/>
          <p:cNvSpPr txBox="1">
            <a:spLocks noChangeArrowheads="1"/>
          </p:cNvSpPr>
          <p:nvPr/>
        </p:nvSpPr>
        <p:spPr bwMode="auto">
          <a:xfrm>
            <a:off x="7675225" y="957264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a</a:t>
            </a:r>
            <a:r>
              <a:rPr lang="pt-BR" altLang="pt-BR" sz="1600" baseline="-25000">
                <a:solidFill>
                  <a:srgbClr val="FFC000"/>
                </a:solidFill>
              </a:rPr>
              <a:t>1g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sp>
        <p:nvSpPr>
          <p:cNvPr id="443" name="Text Box 19"/>
          <p:cNvSpPr txBox="1">
            <a:spLocks noChangeArrowheads="1"/>
          </p:cNvSpPr>
          <p:nvPr/>
        </p:nvSpPr>
        <p:spPr bwMode="auto">
          <a:xfrm>
            <a:off x="7748251" y="215900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00">
                <a:solidFill>
                  <a:srgbClr val="FFC000"/>
                </a:solidFill>
              </a:rPr>
              <a:t>t</a:t>
            </a:r>
            <a:r>
              <a:rPr lang="pt-BR" altLang="pt-BR" sz="1600" baseline="-25000">
                <a:solidFill>
                  <a:srgbClr val="FFC000"/>
                </a:solidFill>
              </a:rPr>
              <a:t>1u</a:t>
            </a:r>
            <a:r>
              <a:rPr lang="pt-BR" altLang="pt-BR" sz="1600" baseline="30000">
                <a:solidFill>
                  <a:srgbClr val="FFC000"/>
                </a:solidFill>
              </a:rPr>
              <a:t>*</a:t>
            </a:r>
            <a:endParaRPr lang="en-US" altLang="pt-BR" sz="1600">
              <a:solidFill>
                <a:srgbClr val="FFC000"/>
              </a:solidFill>
            </a:endParaRPr>
          </a:p>
        </p:txBody>
      </p:sp>
      <p:cxnSp>
        <p:nvCxnSpPr>
          <p:cNvPr id="444" name="Conector reto 443"/>
          <p:cNvCxnSpPr/>
          <p:nvPr/>
        </p:nvCxnSpPr>
        <p:spPr>
          <a:xfrm rot="16200000" flipV="1">
            <a:off x="8310226" y="2362201"/>
            <a:ext cx="1755775" cy="1584325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onector reto 444"/>
          <p:cNvCxnSpPr/>
          <p:nvPr/>
        </p:nvCxnSpPr>
        <p:spPr>
          <a:xfrm rot="10800000">
            <a:off x="8395950" y="2276475"/>
            <a:ext cx="208756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 reto 445"/>
          <p:cNvCxnSpPr/>
          <p:nvPr/>
        </p:nvCxnSpPr>
        <p:spPr>
          <a:xfrm rot="10800000">
            <a:off x="8638837" y="3827463"/>
            <a:ext cx="208915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Conector reto 446"/>
          <p:cNvCxnSpPr/>
          <p:nvPr/>
        </p:nvCxnSpPr>
        <p:spPr>
          <a:xfrm>
            <a:off x="4147801" y="4032250"/>
            <a:ext cx="158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ector reto 447"/>
          <p:cNvCxnSpPr/>
          <p:nvPr/>
        </p:nvCxnSpPr>
        <p:spPr>
          <a:xfrm>
            <a:off x="5803562" y="4248150"/>
            <a:ext cx="10795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 Box 22"/>
          <p:cNvSpPr txBox="1">
            <a:spLocks noChangeArrowheads="1"/>
          </p:cNvSpPr>
          <p:nvPr/>
        </p:nvSpPr>
        <p:spPr bwMode="auto">
          <a:xfrm>
            <a:off x="6090901" y="4321176"/>
            <a:ext cx="471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>
                <a:solidFill>
                  <a:schemeClr val="bg1"/>
                </a:solidFill>
              </a:rPr>
              <a:t>e</a:t>
            </a:r>
            <a:r>
              <a:rPr lang="pt-BR" altLang="pt-BR" sz="2400" baseline="-25000">
                <a:solidFill>
                  <a:schemeClr val="bg1"/>
                </a:solidFill>
              </a:rPr>
              <a:t>g</a:t>
            </a:r>
            <a:endParaRPr lang="en-US" altLang="pt-BR" sz="2400" baseline="-25000">
              <a:solidFill>
                <a:schemeClr val="bg1"/>
              </a:solidFill>
            </a:endParaRPr>
          </a:p>
        </p:txBody>
      </p:sp>
      <p:cxnSp>
        <p:nvCxnSpPr>
          <p:cNvPr id="450" name="Conector reto 449"/>
          <p:cNvCxnSpPr/>
          <p:nvPr/>
        </p:nvCxnSpPr>
        <p:spPr>
          <a:xfrm rot="5400000" flipH="1" flipV="1">
            <a:off x="6332994" y="478632"/>
            <a:ext cx="1246188" cy="72072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ector de seta reta 450"/>
          <p:cNvCxnSpPr/>
          <p:nvPr/>
        </p:nvCxnSpPr>
        <p:spPr>
          <a:xfrm rot="16200000" flipH="1">
            <a:off x="77831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Conector de seta reta 451"/>
          <p:cNvCxnSpPr/>
          <p:nvPr/>
        </p:nvCxnSpPr>
        <p:spPr>
          <a:xfrm rot="16200000" flipH="1">
            <a:off x="8214976" y="4133851"/>
            <a:ext cx="255588" cy="11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CaixaDeTexto 452"/>
          <p:cNvSpPr txBox="1"/>
          <p:nvPr/>
        </p:nvSpPr>
        <p:spPr>
          <a:xfrm>
            <a:off x="9391545" y="495626"/>
            <a:ext cx="25218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3600" smtClean="0">
                <a:solidFill>
                  <a:schemeClr val="bg1"/>
                </a:solidFill>
                <a:latin typeface="+mj-lt"/>
              </a:rPr>
              <a:t>Baixo spin</a:t>
            </a:r>
            <a:endParaRPr lang="pt-BR" sz="36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4" name="CaixaDeTexto 453"/>
          <p:cNvSpPr txBox="1"/>
          <p:nvPr/>
        </p:nvSpPr>
        <p:spPr>
          <a:xfrm>
            <a:off x="5204019" y="254448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[</a:t>
            </a:r>
            <a:r>
              <a:rPr lang="pt-BR" sz="2400" dirty="0" err="1" smtClean="0">
                <a:solidFill>
                  <a:schemeClr val="bg1"/>
                </a:solidFill>
              </a:rPr>
              <a:t>Co</a:t>
            </a:r>
            <a:r>
              <a:rPr lang="pt-BR" sz="2400" dirty="0" smtClean="0">
                <a:solidFill>
                  <a:schemeClr val="bg1"/>
                </a:solidFill>
              </a:rPr>
              <a:t>(NH</a:t>
            </a:r>
            <a:r>
              <a:rPr lang="pt-BR" sz="2400" baseline="-25000" dirty="0" smtClean="0">
                <a:solidFill>
                  <a:schemeClr val="bg1"/>
                </a:solidFill>
              </a:rPr>
              <a:t>3</a:t>
            </a:r>
            <a:r>
              <a:rPr lang="pt-BR" sz="2400" dirty="0" smtClean="0">
                <a:solidFill>
                  <a:schemeClr val="bg1"/>
                </a:solidFill>
              </a:rPr>
              <a:t>)</a:t>
            </a:r>
            <a:r>
              <a:rPr lang="pt-BR" sz="2400" baseline="-25000" dirty="0" smtClean="0">
                <a:solidFill>
                  <a:schemeClr val="bg1"/>
                </a:solidFill>
              </a:rPr>
              <a:t>6</a:t>
            </a:r>
            <a:r>
              <a:rPr lang="pt-BR" sz="2400" dirty="0" smtClean="0">
                <a:solidFill>
                  <a:schemeClr val="bg1"/>
                </a:solidFill>
              </a:rPr>
              <a:t>]</a:t>
            </a:r>
            <a:r>
              <a:rPr lang="pt-BR" sz="2400" baseline="30000" dirty="0" smtClean="0">
                <a:solidFill>
                  <a:schemeClr val="bg1"/>
                </a:solidFill>
              </a:rPr>
              <a:t>2+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64" name="CaixaDeTexto 463"/>
          <p:cNvSpPr txBox="1"/>
          <p:nvPr/>
        </p:nvSpPr>
        <p:spPr>
          <a:xfrm>
            <a:off x="4914446" y="6098294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</a:t>
            </a:r>
            <a:r>
              <a:rPr lang="pt-BR" sz="2800" baseline="30000" dirty="0">
                <a:solidFill>
                  <a:schemeClr val="bg1"/>
                </a:solidFill>
              </a:rPr>
              <a:t>3+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65" name="CaixaDeTexto 464"/>
          <p:cNvSpPr txBox="1"/>
          <p:nvPr/>
        </p:nvSpPr>
        <p:spPr>
          <a:xfrm>
            <a:off x="10515549" y="6173183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6 x L</a:t>
            </a:r>
          </a:p>
        </p:txBody>
      </p:sp>
      <p:sp>
        <p:nvSpPr>
          <p:cNvPr id="466" name="CaixaDeTexto 465"/>
          <p:cNvSpPr txBox="1"/>
          <p:nvPr/>
        </p:nvSpPr>
        <p:spPr>
          <a:xfrm>
            <a:off x="6865703" y="2194581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solidFill>
                  <a:srgbClr val="FFFF00"/>
                </a:solidFill>
              </a:rPr>
              <a:t>Diamagnético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227542" y="148764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solidFill>
                  <a:schemeClr val="bg1"/>
                </a:solidFill>
              </a:rPr>
              <a:t>Co</a:t>
            </a:r>
            <a:r>
              <a:rPr lang="pt-BR" sz="3600" baseline="30000" dirty="0" smtClean="0">
                <a:solidFill>
                  <a:schemeClr val="bg1"/>
                </a:solidFill>
              </a:rPr>
              <a:t>+</a:t>
            </a:r>
            <a:r>
              <a:rPr lang="pt-BR" sz="3600" dirty="0" smtClean="0">
                <a:solidFill>
                  <a:schemeClr val="bg1"/>
                </a:solidFill>
              </a:rPr>
              <a:t>: 3 d</a:t>
            </a:r>
            <a:r>
              <a:rPr lang="pt-BR" sz="3600" baseline="30000" dirty="0" smtClean="0">
                <a:solidFill>
                  <a:schemeClr val="bg1"/>
                </a:solidFill>
              </a:rPr>
              <a:t>8 </a:t>
            </a:r>
            <a:r>
              <a:rPr lang="pt-BR" sz="3600" dirty="0" smtClean="0">
                <a:solidFill>
                  <a:schemeClr val="bg1"/>
                </a:solidFill>
              </a:rPr>
              <a:t>tetragonal</a:t>
            </a:r>
            <a:endParaRPr lang="pt-BR" sz="3600" dirty="0">
              <a:solidFill>
                <a:schemeClr val="bg1"/>
              </a:solidFill>
            </a:endParaRPr>
          </a:p>
        </p:txBody>
      </p:sp>
      <p:cxnSp>
        <p:nvCxnSpPr>
          <p:cNvPr id="118" name="Conector de seta reta 117"/>
          <p:cNvCxnSpPr/>
          <p:nvPr/>
        </p:nvCxnSpPr>
        <p:spPr>
          <a:xfrm rot="5400000" flipH="1" flipV="1">
            <a:off x="7855420" y="2856706"/>
            <a:ext cx="2143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7735628" y="3795198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mtClean="0">
                <a:solidFill>
                  <a:srgbClr val="FFC000"/>
                </a:solidFill>
              </a:rPr>
              <a:t>d</a:t>
            </a:r>
            <a:r>
              <a:rPr lang="pt-BR" altLang="pt-BR" sz="1400" smtClean="0">
                <a:solidFill>
                  <a:srgbClr val="FFC000"/>
                </a:solidFill>
              </a:rPr>
              <a:t>xy</a:t>
            </a:r>
            <a:r>
              <a:rPr lang="pt-BR" altLang="pt-BR" smtClean="0">
                <a:solidFill>
                  <a:srgbClr val="FFC000"/>
                </a:solidFill>
              </a:rPr>
              <a:t> </a:t>
            </a:r>
            <a:endParaRPr lang="pt-BR"/>
          </a:p>
        </p:txBody>
      </p:sp>
      <p:cxnSp>
        <p:nvCxnSpPr>
          <p:cNvPr id="122" name="Conector de seta reta 121"/>
          <p:cNvCxnSpPr/>
          <p:nvPr/>
        </p:nvCxnSpPr>
        <p:spPr>
          <a:xfrm rot="16200000" flipH="1">
            <a:off x="7944330" y="2879437"/>
            <a:ext cx="255587" cy="111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725836" y="300541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C000"/>
                </a:solidFill>
              </a:rPr>
              <a:t>dz</a:t>
            </a:r>
            <a:r>
              <a:rPr lang="pt-BR" altLang="pt-BR" baseline="30000">
                <a:solidFill>
                  <a:srgbClr val="FFC000"/>
                </a:solidFill>
              </a:rPr>
              <a:t>2</a:t>
            </a:r>
            <a:endParaRPr lang="pt-BR"/>
          </a:p>
        </p:txBody>
      </p:sp>
      <p:pic>
        <p:nvPicPr>
          <p:cNvPr id="124" name="Imagem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1" y="1815851"/>
            <a:ext cx="2965813" cy="2904554"/>
          </a:xfrm>
          <a:prstGeom prst="rect">
            <a:avLst/>
          </a:prstGeom>
        </p:spPr>
      </p:pic>
      <p:sp>
        <p:nvSpPr>
          <p:cNvPr id="125" name="CaixaDeTexto 124"/>
          <p:cNvSpPr txBox="1"/>
          <p:nvPr/>
        </p:nvSpPr>
        <p:spPr>
          <a:xfrm>
            <a:off x="193351" y="5074556"/>
            <a:ext cx="435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smtClean="0">
                <a:solidFill>
                  <a:schemeClr val="bg1"/>
                </a:solidFill>
              </a:rPr>
              <a:t>trans-</a:t>
            </a:r>
            <a:r>
              <a:rPr lang="pt-BR" sz="2800" smtClean="0">
                <a:solidFill>
                  <a:schemeClr val="bg1"/>
                </a:solidFill>
              </a:rPr>
              <a:t>[CoNH</a:t>
            </a:r>
            <a:r>
              <a:rPr lang="pt-BR" sz="2800" baseline="-25000" smtClean="0">
                <a:solidFill>
                  <a:schemeClr val="bg1"/>
                </a:solidFill>
              </a:rPr>
              <a:t>3</a:t>
            </a:r>
            <a:r>
              <a:rPr lang="pt-BR" sz="2800" smtClean="0">
                <a:solidFill>
                  <a:schemeClr val="bg1"/>
                </a:solidFill>
              </a:rPr>
              <a:t>)</a:t>
            </a:r>
            <a:r>
              <a:rPr lang="pt-BR" sz="2800" baseline="-25000" smtClean="0">
                <a:solidFill>
                  <a:schemeClr val="bg1"/>
                </a:solidFill>
              </a:rPr>
              <a:t>4</a:t>
            </a:r>
            <a:r>
              <a:rPr lang="pt-BR" sz="2800" smtClean="0">
                <a:solidFill>
                  <a:schemeClr val="bg1"/>
                </a:solidFill>
              </a:rPr>
              <a:t>(H</a:t>
            </a:r>
            <a:r>
              <a:rPr lang="pt-BR" sz="2800" baseline="-25000" smtClean="0">
                <a:solidFill>
                  <a:schemeClr val="bg1"/>
                </a:solidFill>
              </a:rPr>
              <a:t>2</a:t>
            </a:r>
            <a:r>
              <a:rPr lang="pt-BR" sz="2800" smtClean="0">
                <a:solidFill>
                  <a:schemeClr val="bg1"/>
                </a:solidFill>
              </a:rPr>
              <a:t>O)</a:t>
            </a:r>
            <a:r>
              <a:rPr lang="pt-BR" sz="2800" baseline="-25000" smtClean="0">
                <a:solidFill>
                  <a:schemeClr val="bg1"/>
                </a:solidFill>
              </a:rPr>
              <a:t>2</a:t>
            </a:r>
            <a:r>
              <a:rPr lang="pt-BR" sz="2800" smtClean="0">
                <a:solidFill>
                  <a:schemeClr val="bg1"/>
                </a:solidFill>
              </a:rPr>
              <a:t>]</a:t>
            </a:r>
            <a:r>
              <a:rPr lang="pt-BR" sz="2800" baseline="30000" smtClean="0">
                <a:solidFill>
                  <a:schemeClr val="bg1"/>
                </a:solidFill>
              </a:rPr>
              <a:t>+</a:t>
            </a:r>
            <a:endParaRPr lang="pt-BR" sz="2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6" grpId="1"/>
    </p:bld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3228</TotalTime>
  <Words>768</Words>
  <Application>Microsoft Office PowerPoint</Application>
  <PresentationFormat>Widescreen</PresentationFormat>
  <Paragraphs>286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msgothic</vt:lpstr>
      <vt:lpstr>Symbol</vt:lpstr>
      <vt:lpstr>Times New Roman</vt:lpstr>
      <vt:lpstr>Tw Cen MT</vt:lpstr>
      <vt:lpstr>Wingdings</vt:lpstr>
      <vt:lpstr>Gotícula</vt:lpstr>
      <vt:lpstr>Cobalto, Co2+ e Co3+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Cobalamina, vitamina B12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Cobalto, Co2+ e Co3+</dc:title>
  <dc:creator>Usuário do Windows</dc:creator>
  <cp:lastModifiedBy>Conta da Microsoft</cp:lastModifiedBy>
  <cp:revision>25</cp:revision>
  <dcterms:created xsi:type="dcterms:W3CDTF">2018-05-07T12:36:08Z</dcterms:created>
  <dcterms:modified xsi:type="dcterms:W3CDTF">2023-05-09T19:43:08Z</dcterms:modified>
</cp:coreProperties>
</file>