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432" r:id="rId2"/>
    <p:sldId id="433" r:id="rId3"/>
    <p:sldId id="434" r:id="rId4"/>
    <p:sldId id="437" r:id="rId5"/>
    <p:sldId id="441" r:id="rId6"/>
    <p:sldId id="443" r:id="rId7"/>
    <p:sldId id="444" r:id="rId8"/>
    <p:sldId id="446" r:id="rId9"/>
    <p:sldId id="544" r:id="rId10"/>
    <p:sldId id="548" r:id="rId11"/>
    <p:sldId id="553" r:id="rId12"/>
    <p:sldId id="545" r:id="rId13"/>
    <p:sldId id="448" r:id="rId14"/>
    <p:sldId id="449" r:id="rId15"/>
    <p:sldId id="462" r:id="rId16"/>
    <p:sldId id="477" r:id="rId17"/>
    <p:sldId id="478" r:id="rId18"/>
    <p:sldId id="551" r:id="rId19"/>
    <p:sldId id="480" r:id="rId20"/>
    <p:sldId id="537" r:id="rId21"/>
    <p:sldId id="552" r:id="rId22"/>
    <p:sldId id="538" r:id="rId23"/>
    <p:sldId id="539" r:id="rId24"/>
    <p:sldId id="593" r:id="rId25"/>
    <p:sldId id="590" r:id="rId26"/>
    <p:sldId id="591" r:id="rId27"/>
    <p:sldId id="592" r:id="rId28"/>
    <p:sldId id="481" r:id="rId29"/>
    <p:sldId id="576" r:id="rId30"/>
    <p:sldId id="577" r:id="rId31"/>
    <p:sldId id="578" r:id="rId32"/>
    <p:sldId id="579" r:id="rId33"/>
    <p:sldId id="580" r:id="rId34"/>
    <p:sldId id="581" r:id="rId35"/>
    <p:sldId id="582" r:id="rId36"/>
    <p:sldId id="583" r:id="rId37"/>
    <p:sldId id="584" r:id="rId38"/>
    <p:sldId id="585" r:id="rId39"/>
    <p:sldId id="586" r:id="rId40"/>
    <p:sldId id="587" r:id="rId41"/>
    <p:sldId id="588" r:id="rId42"/>
    <p:sldId id="589" r:id="rId43"/>
    <p:sldId id="486" r:id="rId44"/>
    <p:sldId id="487" r:id="rId45"/>
    <p:sldId id="490" r:id="rId46"/>
    <p:sldId id="491" r:id="rId47"/>
    <p:sldId id="496" r:id="rId48"/>
    <p:sldId id="497" r:id="rId49"/>
    <p:sldId id="498" r:id="rId50"/>
    <p:sldId id="499" r:id="rId51"/>
    <p:sldId id="506" r:id="rId52"/>
    <p:sldId id="512" r:id="rId53"/>
    <p:sldId id="513" r:id="rId54"/>
    <p:sldId id="514" r:id="rId55"/>
    <p:sldId id="515" r:id="rId56"/>
    <p:sldId id="516" r:id="rId57"/>
  </p:sldIdLst>
  <p:sldSz cx="9144000" cy="6858000" type="screen4x3"/>
  <p:notesSz cx="7099300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6F28"/>
    <a:srgbClr val="FFFFAB"/>
    <a:srgbClr val="7DA9DF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12" autoAdjust="0"/>
    <p:restoredTop sz="94666" autoAdjust="0"/>
  </p:normalViewPr>
  <p:slideViewPr>
    <p:cSldViewPr>
      <p:cViewPr varScale="1">
        <p:scale>
          <a:sx n="166" d="100"/>
          <a:sy n="166" d="100"/>
        </p:scale>
        <p:origin x="307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3C1200-A58E-4799-ADFF-72667D1CAB96}" type="doc">
      <dgm:prSet loTypeId="urn:microsoft.com/office/officeart/2005/8/layout/chevron2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5D193BEE-C442-4638-940E-FDD57B382F6D}">
      <dgm:prSet phldrT="[Texto]"/>
      <dgm:spPr/>
      <dgm:t>
        <a:bodyPr/>
        <a:lstStyle/>
        <a:p>
          <a:r>
            <a:rPr lang="pt-BR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Fase I</a:t>
          </a:r>
          <a:endParaRPr lang="pt-BR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C194E4F-D4F0-4F33-9BBD-91A3EA98DBE9}" type="parTrans" cxnId="{05BA3B90-F993-4D54-8FD2-1BFAAEDD9737}">
      <dgm:prSet/>
      <dgm:spPr/>
      <dgm:t>
        <a:bodyPr/>
        <a:lstStyle/>
        <a:p>
          <a:endParaRPr lang="pt-BR"/>
        </a:p>
      </dgm:t>
    </dgm:pt>
    <dgm:pt modelId="{76AC6767-75FB-43FD-BDEB-2C7965C3D039}" type="sibTrans" cxnId="{05BA3B90-F993-4D54-8FD2-1BFAAEDD9737}">
      <dgm:prSet/>
      <dgm:spPr/>
      <dgm:t>
        <a:bodyPr/>
        <a:lstStyle/>
        <a:p>
          <a:endParaRPr lang="pt-BR"/>
        </a:p>
      </dgm:t>
    </dgm:pt>
    <dgm:pt modelId="{B3749C3D-342E-4CE8-816F-C3711B29D10C}">
      <dgm:prSet phldrT="[Texto]"/>
      <dgm:spPr/>
      <dgm:t>
        <a:bodyPr/>
        <a:lstStyle/>
        <a:p>
          <a:r>
            <a:rPr lang="pt-BR" dirty="0" smtClean="0"/>
            <a:t>Concepção do Parque Tecnológico</a:t>
          </a:r>
          <a:endParaRPr lang="pt-BR" dirty="0"/>
        </a:p>
      </dgm:t>
    </dgm:pt>
    <dgm:pt modelId="{B12FC8CF-53CF-4962-BE9F-5AB4A62F62EA}" type="parTrans" cxnId="{88D33C0D-3FA9-4690-8337-54458705936F}">
      <dgm:prSet/>
      <dgm:spPr/>
      <dgm:t>
        <a:bodyPr/>
        <a:lstStyle/>
        <a:p>
          <a:endParaRPr lang="pt-BR"/>
        </a:p>
      </dgm:t>
    </dgm:pt>
    <dgm:pt modelId="{8014DAD5-56FD-49B2-B30C-C6FB45DE92F9}" type="sibTrans" cxnId="{88D33C0D-3FA9-4690-8337-54458705936F}">
      <dgm:prSet/>
      <dgm:spPr/>
      <dgm:t>
        <a:bodyPr/>
        <a:lstStyle/>
        <a:p>
          <a:endParaRPr lang="pt-BR"/>
        </a:p>
      </dgm:t>
    </dgm:pt>
    <dgm:pt modelId="{540EF34F-7E33-4932-B041-DC93547AEF70}">
      <dgm:prSet phldrT="[Texto]"/>
      <dgm:spPr/>
      <dgm:t>
        <a:bodyPr/>
        <a:lstStyle/>
        <a:p>
          <a:r>
            <a:rPr lang="pt-BR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Fase II</a:t>
          </a:r>
          <a:endParaRPr lang="pt-BR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C17033-166B-401F-AEFB-FED59FB5F0BA}" type="parTrans" cxnId="{081B21F7-2394-4332-B4A6-0BB89A90C2E6}">
      <dgm:prSet/>
      <dgm:spPr/>
      <dgm:t>
        <a:bodyPr/>
        <a:lstStyle/>
        <a:p>
          <a:endParaRPr lang="pt-BR"/>
        </a:p>
      </dgm:t>
    </dgm:pt>
    <dgm:pt modelId="{8C683EF7-6EA8-4754-81FA-B39A824D9BF4}" type="sibTrans" cxnId="{081B21F7-2394-4332-B4A6-0BB89A90C2E6}">
      <dgm:prSet/>
      <dgm:spPr/>
      <dgm:t>
        <a:bodyPr/>
        <a:lstStyle/>
        <a:p>
          <a:endParaRPr lang="pt-BR"/>
        </a:p>
      </dgm:t>
    </dgm:pt>
    <dgm:pt modelId="{4DE797F9-5486-4C54-8775-3D9038F9D93B}">
      <dgm:prSet phldrT="[Texto]"/>
      <dgm:spPr/>
      <dgm:t>
        <a:bodyPr/>
        <a:lstStyle/>
        <a:p>
          <a:r>
            <a:rPr lang="pt-BR" dirty="0" smtClean="0"/>
            <a:t>Planejamento do empreendimento</a:t>
          </a:r>
          <a:endParaRPr lang="pt-BR" dirty="0"/>
        </a:p>
      </dgm:t>
    </dgm:pt>
    <dgm:pt modelId="{AF053356-427C-444E-882C-534C0838BA0A}" type="parTrans" cxnId="{5D12227B-5B7B-46D5-AD1D-3471907AA503}">
      <dgm:prSet/>
      <dgm:spPr/>
      <dgm:t>
        <a:bodyPr/>
        <a:lstStyle/>
        <a:p>
          <a:endParaRPr lang="pt-BR"/>
        </a:p>
      </dgm:t>
    </dgm:pt>
    <dgm:pt modelId="{C3A42C0D-41B2-4C09-9F0E-CFDC8A0EB82F}" type="sibTrans" cxnId="{5D12227B-5B7B-46D5-AD1D-3471907AA503}">
      <dgm:prSet/>
      <dgm:spPr/>
      <dgm:t>
        <a:bodyPr/>
        <a:lstStyle/>
        <a:p>
          <a:endParaRPr lang="pt-BR"/>
        </a:p>
      </dgm:t>
    </dgm:pt>
    <dgm:pt modelId="{5FE25238-CE19-441E-BAC0-CF1F00A90C96}">
      <dgm:prSet phldrT="[Texto]"/>
      <dgm:spPr/>
      <dgm:t>
        <a:bodyPr/>
        <a:lstStyle/>
        <a:p>
          <a:r>
            <a:rPr lang="pt-BR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Fase III</a:t>
          </a:r>
          <a:endParaRPr lang="pt-BR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328F5B-395F-4FCA-AE93-0785642A7522}" type="parTrans" cxnId="{CD3F2923-AED7-4AB2-A26F-40A5369B624E}">
      <dgm:prSet/>
      <dgm:spPr/>
      <dgm:t>
        <a:bodyPr/>
        <a:lstStyle/>
        <a:p>
          <a:endParaRPr lang="pt-BR"/>
        </a:p>
      </dgm:t>
    </dgm:pt>
    <dgm:pt modelId="{C11E9E8B-1EFD-4270-9EF9-D4F4EB977423}" type="sibTrans" cxnId="{CD3F2923-AED7-4AB2-A26F-40A5369B624E}">
      <dgm:prSet/>
      <dgm:spPr/>
      <dgm:t>
        <a:bodyPr/>
        <a:lstStyle/>
        <a:p>
          <a:endParaRPr lang="pt-BR"/>
        </a:p>
      </dgm:t>
    </dgm:pt>
    <dgm:pt modelId="{ECA861A8-A7F0-4ED8-91BA-03F0854F537F}">
      <dgm:prSet phldrT="[Texto]"/>
      <dgm:spPr/>
      <dgm:t>
        <a:bodyPr/>
        <a:lstStyle/>
        <a:p>
          <a:r>
            <a:rPr lang="pt-BR" dirty="0" smtClean="0"/>
            <a:t>Período de estruturação do empreendimento</a:t>
          </a:r>
          <a:endParaRPr lang="pt-BR" dirty="0"/>
        </a:p>
      </dgm:t>
    </dgm:pt>
    <dgm:pt modelId="{A6D86AB1-0772-44C2-A456-0F204ABB31A2}" type="parTrans" cxnId="{DEB62401-8DEF-4308-BB2C-7F856F52D8AB}">
      <dgm:prSet/>
      <dgm:spPr/>
      <dgm:t>
        <a:bodyPr/>
        <a:lstStyle/>
        <a:p>
          <a:endParaRPr lang="pt-BR"/>
        </a:p>
      </dgm:t>
    </dgm:pt>
    <dgm:pt modelId="{22B7ABDD-163B-4229-B056-34EBF3F3A3E7}" type="sibTrans" cxnId="{DEB62401-8DEF-4308-BB2C-7F856F52D8AB}">
      <dgm:prSet/>
      <dgm:spPr/>
      <dgm:t>
        <a:bodyPr/>
        <a:lstStyle/>
        <a:p>
          <a:endParaRPr lang="pt-BR"/>
        </a:p>
      </dgm:t>
    </dgm:pt>
    <dgm:pt modelId="{30BE2932-A549-4BC5-80B6-C70183EC2B2A}">
      <dgm:prSet phldrT="[Texto]"/>
      <dgm:spPr/>
      <dgm:t>
        <a:bodyPr/>
        <a:lstStyle/>
        <a:p>
          <a:r>
            <a:rPr lang="pt-BR" dirty="0" smtClean="0"/>
            <a:t>Instalação de empresas</a:t>
          </a:r>
          <a:endParaRPr lang="pt-BR" dirty="0"/>
        </a:p>
      </dgm:t>
    </dgm:pt>
    <dgm:pt modelId="{D121267E-447E-48A2-8662-AAA30CB457A3}" type="parTrans" cxnId="{8F1C7E66-7C96-432C-A57A-B9FF94AA1DED}">
      <dgm:prSet/>
      <dgm:spPr/>
      <dgm:t>
        <a:bodyPr/>
        <a:lstStyle/>
        <a:p>
          <a:endParaRPr lang="pt-BR"/>
        </a:p>
      </dgm:t>
    </dgm:pt>
    <dgm:pt modelId="{C7AD6C68-DBA3-4EFB-B013-8B8C738112BE}" type="sibTrans" cxnId="{8F1C7E66-7C96-432C-A57A-B9FF94AA1DED}">
      <dgm:prSet/>
      <dgm:spPr/>
      <dgm:t>
        <a:bodyPr/>
        <a:lstStyle/>
        <a:p>
          <a:endParaRPr lang="pt-BR"/>
        </a:p>
      </dgm:t>
    </dgm:pt>
    <dgm:pt modelId="{7B680964-A70F-4B9B-8C5E-21B7884B3C82}">
      <dgm:prSet phldrT="[Texto]"/>
      <dgm:spPr/>
      <dgm:t>
        <a:bodyPr/>
        <a:lstStyle/>
        <a:p>
          <a:r>
            <a:rPr lang="pt-B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Fase IV</a:t>
          </a:r>
          <a:endParaRPr lang="pt-BR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E3BCF2-40BB-4CC9-A05C-F742A2DA0416}" type="parTrans" cxnId="{AA562178-9D97-4E85-957A-E0EBF303C37A}">
      <dgm:prSet/>
      <dgm:spPr/>
      <dgm:t>
        <a:bodyPr/>
        <a:lstStyle/>
        <a:p>
          <a:endParaRPr lang="pt-BR"/>
        </a:p>
      </dgm:t>
    </dgm:pt>
    <dgm:pt modelId="{05EE5F4F-C537-4E6F-B5EA-8D873FA57421}" type="sibTrans" cxnId="{AA562178-9D97-4E85-957A-E0EBF303C37A}">
      <dgm:prSet/>
      <dgm:spPr/>
      <dgm:t>
        <a:bodyPr/>
        <a:lstStyle/>
        <a:p>
          <a:endParaRPr lang="pt-BR"/>
        </a:p>
      </dgm:t>
    </dgm:pt>
    <dgm:pt modelId="{5B0E3741-13D3-41B7-B235-AF18847529A4}">
      <dgm:prSet phldrT="[Texto]"/>
      <dgm:spPr/>
      <dgm:t>
        <a:bodyPr/>
        <a:lstStyle/>
        <a:p>
          <a:r>
            <a:rPr lang="pt-B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Fase V</a:t>
          </a:r>
          <a:endParaRPr lang="pt-BR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E354CE-656C-4D23-ABC1-E926779BE0C1}" type="parTrans" cxnId="{F6BA2455-36C3-48EF-98A6-946D338C98B4}">
      <dgm:prSet/>
      <dgm:spPr/>
      <dgm:t>
        <a:bodyPr/>
        <a:lstStyle/>
        <a:p>
          <a:endParaRPr lang="pt-BR"/>
        </a:p>
      </dgm:t>
    </dgm:pt>
    <dgm:pt modelId="{76ED096A-A592-49BE-B487-280E1D5F72F4}" type="sibTrans" cxnId="{F6BA2455-36C3-48EF-98A6-946D338C98B4}">
      <dgm:prSet/>
      <dgm:spPr/>
      <dgm:t>
        <a:bodyPr/>
        <a:lstStyle/>
        <a:p>
          <a:endParaRPr lang="pt-BR"/>
        </a:p>
      </dgm:t>
    </dgm:pt>
    <dgm:pt modelId="{38E72F45-90CE-4924-ADDE-94654626DD3F}">
      <dgm:prSet phldrT="[Texto]"/>
      <dgm:spPr/>
      <dgm:t>
        <a:bodyPr/>
        <a:lstStyle/>
        <a:p>
          <a:r>
            <a:rPr lang="pt-B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Consolidação do empreendimento</a:t>
          </a:r>
          <a:endParaRPr lang="pt-BR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FAA88-00D9-46E7-B8D8-57F7918446F7}" type="parTrans" cxnId="{8287DB4F-F80F-4BBB-8C13-C7DB93298966}">
      <dgm:prSet/>
      <dgm:spPr/>
    </dgm:pt>
    <dgm:pt modelId="{B386226B-06FD-4237-B11A-30643109E551}" type="sibTrans" cxnId="{8287DB4F-F80F-4BBB-8C13-C7DB93298966}">
      <dgm:prSet/>
      <dgm:spPr/>
    </dgm:pt>
    <dgm:pt modelId="{C733C30F-DC8E-4B35-831E-A1ED1F572186}" type="pres">
      <dgm:prSet presAssocID="{9F3C1200-A58E-4799-ADFF-72667D1CAB9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3F2AC6AA-9D6E-40E0-B5D9-41DA9BE74CEF}" type="pres">
      <dgm:prSet presAssocID="{5D193BEE-C442-4638-940E-FDD57B382F6D}" presName="composite" presStyleCnt="0"/>
      <dgm:spPr/>
    </dgm:pt>
    <dgm:pt modelId="{10B43EA5-5D8C-4784-92D7-62514DA7B325}" type="pres">
      <dgm:prSet presAssocID="{5D193BEE-C442-4638-940E-FDD57B382F6D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475C6E9-97BD-4D37-8850-B31F84837FD9}" type="pres">
      <dgm:prSet presAssocID="{5D193BEE-C442-4638-940E-FDD57B382F6D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5992556-0312-4BA4-BBB6-CFDB6A4F2F4B}" type="pres">
      <dgm:prSet presAssocID="{76AC6767-75FB-43FD-BDEB-2C7965C3D039}" presName="sp" presStyleCnt="0"/>
      <dgm:spPr/>
    </dgm:pt>
    <dgm:pt modelId="{6E2FB2B0-D83C-4927-910C-0632733FC7E2}" type="pres">
      <dgm:prSet presAssocID="{540EF34F-7E33-4932-B041-DC93547AEF70}" presName="composite" presStyleCnt="0"/>
      <dgm:spPr/>
    </dgm:pt>
    <dgm:pt modelId="{C7BC5FFD-394C-49DA-B9F3-3ABEBF69046B}" type="pres">
      <dgm:prSet presAssocID="{540EF34F-7E33-4932-B041-DC93547AEF70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9A9C3BC-5F55-4783-91DB-B17C48CDBB74}" type="pres">
      <dgm:prSet presAssocID="{540EF34F-7E33-4932-B041-DC93547AEF70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30145A7-78D8-454C-B837-A9F55B27C9AC}" type="pres">
      <dgm:prSet presAssocID="{8C683EF7-6EA8-4754-81FA-B39A824D9BF4}" presName="sp" presStyleCnt="0"/>
      <dgm:spPr/>
    </dgm:pt>
    <dgm:pt modelId="{AA394B11-3E2B-4198-AB41-3E523CD1ABE1}" type="pres">
      <dgm:prSet presAssocID="{5FE25238-CE19-441E-BAC0-CF1F00A90C96}" presName="composite" presStyleCnt="0"/>
      <dgm:spPr/>
    </dgm:pt>
    <dgm:pt modelId="{4882EA07-C389-45B6-B39C-F057F190344A}" type="pres">
      <dgm:prSet presAssocID="{5FE25238-CE19-441E-BAC0-CF1F00A90C96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C61FFEC-3CE9-48EB-81EB-05C7FD9145F6}" type="pres">
      <dgm:prSet presAssocID="{5FE25238-CE19-441E-BAC0-CF1F00A90C96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9BC7BCA-265C-4782-BFF8-6020944366C6}" type="pres">
      <dgm:prSet presAssocID="{C11E9E8B-1EFD-4270-9EF9-D4F4EB977423}" presName="sp" presStyleCnt="0"/>
      <dgm:spPr/>
    </dgm:pt>
    <dgm:pt modelId="{7565E416-33F5-4278-9098-CC70E7017388}" type="pres">
      <dgm:prSet presAssocID="{7B680964-A70F-4B9B-8C5E-21B7884B3C82}" presName="composite" presStyleCnt="0"/>
      <dgm:spPr/>
    </dgm:pt>
    <dgm:pt modelId="{FB1A3FE9-27E8-4D14-831A-C8F297A38486}" type="pres">
      <dgm:prSet presAssocID="{7B680964-A70F-4B9B-8C5E-21B7884B3C82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3FBC0FF-C461-47F6-ABC2-3E1E99A369B9}" type="pres">
      <dgm:prSet presAssocID="{7B680964-A70F-4B9B-8C5E-21B7884B3C82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AEBF6EE-6476-4EFF-A249-5C7304E8369B}" type="pres">
      <dgm:prSet presAssocID="{05EE5F4F-C537-4E6F-B5EA-8D873FA57421}" presName="sp" presStyleCnt="0"/>
      <dgm:spPr/>
    </dgm:pt>
    <dgm:pt modelId="{A99A6962-B182-4331-AD98-930CF1E3AEAC}" type="pres">
      <dgm:prSet presAssocID="{5B0E3741-13D3-41B7-B235-AF18847529A4}" presName="composite" presStyleCnt="0"/>
      <dgm:spPr/>
    </dgm:pt>
    <dgm:pt modelId="{32AAE328-90FF-4761-A525-0EC6BB0C9B7F}" type="pres">
      <dgm:prSet presAssocID="{5B0E3741-13D3-41B7-B235-AF18847529A4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8276C8B-B97A-40C9-9E01-364097BFC5B4}" type="pres">
      <dgm:prSet presAssocID="{5B0E3741-13D3-41B7-B235-AF18847529A4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5D12227B-5B7B-46D5-AD1D-3471907AA503}" srcId="{540EF34F-7E33-4932-B041-DC93547AEF70}" destId="{4DE797F9-5486-4C54-8775-3D9038F9D93B}" srcOrd="0" destOrd="0" parTransId="{AF053356-427C-444E-882C-534C0838BA0A}" sibTransId="{C3A42C0D-41B2-4C09-9F0E-CFDC8A0EB82F}"/>
    <dgm:cxn modelId="{E1CF65AA-B5FA-4935-8CF1-FDB675320D01}" type="presOf" srcId="{5FE25238-CE19-441E-BAC0-CF1F00A90C96}" destId="{4882EA07-C389-45B6-B39C-F057F190344A}" srcOrd="0" destOrd="0" presId="urn:microsoft.com/office/officeart/2005/8/layout/chevron2"/>
    <dgm:cxn modelId="{081B21F7-2394-4332-B4A6-0BB89A90C2E6}" srcId="{9F3C1200-A58E-4799-ADFF-72667D1CAB96}" destId="{540EF34F-7E33-4932-B041-DC93547AEF70}" srcOrd="1" destOrd="0" parTransId="{9BC17033-166B-401F-AEFB-FED59FB5F0BA}" sibTransId="{8C683EF7-6EA8-4754-81FA-B39A824D9BF4}"/>
    <dgm:cxn modelId="{AA562178-9D97-4E85-957A-E0EBF303C37A}" srcId="{9F3C1200-A58E-4799-ADFF-72667D1CAB96}" destId="{7B680964-A70F-4B9B-8C5E-21B7884B3C82}" srcOrd="3" destOrd="0" parTransId="{5DE3BCF2-40BB-4CC9-A05C-F742A2DA0416}" sibTransId="{05EE5F4F-C537-4E6F-B5EA-8D873FA57421}"/>
    <dgm:cxn modelId="{D74163CD-012C-49A5-AABF-E4A12ADF539A}" type="presOf" srcId="{ECA861A8-A7F0-4ED8-91BA-03F0854F537F}" destId="{8C61FFEC-3CE9-48EB-81EB-05C7FD9145F6}" srcOrd="0" destOrd="0" presId="urn:microsoft.com/office/officeart/2005/8/layout/chevron2"/>
    <dgm:cxn modelId="{AED5073E-752A-4292-B5A1-46DDF330E3FE}" type="presOf" srcId="{4DE797F9-5486-4C54-8775-3D9038F9D93B}" destId="{29A9C3BC-5F55-4783-91DB-B17C48CDBB74}" srcOrd="0" destOrd="0" presId="urn:microsoft.com/office/officeart/2005/8/layout/chevron2"/>
    <dgm:cxn modelId="{94B41290-63D7-4ECB-93EE-A4E0DDEE1027}" type="presOf" srcId="{9F3C1200-A58E-4799-ADFF-72667D1CAB96}" destId="{C733C30F-DC8E-4B35-831E-A1ED1F572186}" srcOrd="0" destOrd="0" presId="urn:microsoft.com/office/officeart/2005/8/layout/chevron2"/>
    <dgm:cxn modelId="{CD3F2923-AED7-4AB2-A26F-40A5369B624E}" srcId="{9F3C1200-A58E-4799-ADFF-72667D1CAB96}" destId="{5FE25238-CE19-441E-BAC0-CF1F00A90C96}" srcOrd="2" destOrd="0" parTransId="{9D328F5B-395F-4FCA-AE93-0785642A7522}" sibTransId="{C11E9E8B-1EFD-4270-9EF9-D4F4EB977423}"/>
    <dgm:cxn modelId="{5F98D212-2775-4698-BD5A-A4A6194D8281}" type="presOf" srcId="{38E72F45-90CE-4924-ADDE-94654626DD3F}" destId="{88276C8B-B97A-40C9-9E01-364097BFC5B4}" srcOrd="0" destOrd="0" presId="urn:microsoft.com/office/officeart/2005/8/layout/chevron2"/>
    <dgm:cxn modelId="{D0F08CBF-A996-49B8-9261-DE4EDC4B6009}" type="presOf" srcId="{540EF34F-7E33-4932-B041-DC93547AEF70}" destId="{C7BC5FFD-394C-49DA-B9F3-3ABEBF69046B}" srcOrd="0" destOrd="0" presId="urn:microsoft.com/office/officeart/2005/8/layout/chevron2"/>
    <dgm:cxn modelId="{88D33C0D-3FA9-4690-8337-54458705936F}" srcId="{5D193BEE-C442-4638-940E-FDD57B382F6D}" destId="{B3749C3D-342E-4CE8-816F-C3711B29D10C}" srcOrd="0" destOrd="0" parTransId="{B12FC8CF-53CF-4962-BE9F-5AB4A62F62EA}" sibTransId="{8014DAD5-56FD-49B2-B30C-C6FB45DE92F9}"/>
    <dgm:cxn modelId="{8287DB4F-F80F-4BBB-8C13-C7DB93298966}" srcId="{5B0E3741-13D3-41B7-B235-AF18847529A4}" destId="{38E72F45-90CE-4924-ADDE-94654626DD3F}" srcOrd="0" destOrd="0" parTransId="{108FAA88-00D9-46E7-B8D8-57F7918446F7}" sibTransId="{B386226B-06FD-4237-B11A-30643109E551}"/>
    <dgm:cxn modelId="{05BA3B90-F993-4D54-8FD2-1BFAAEDD9737}" srcId="{9F3C1200-A58E-4799-ADFF-72667D1CAB96}" destId="{5D193BEE-C442-4638-940E-FDD57B382F6D}" srcOrd="0" destOrd="0" parTransId="{3C194E4F-D4F0-4F33-9BBD-91A3EA98DBE9}" sibTransId="{76AC6767-75FB-43FD-BDEB-2C7965C3D039}"/>
    <dgm:cxn modelId="{61692B47-C99E-4172-85F1-91466EE43AD1}" type="presOf" srcId="{B3749C3D-342E-4CE8-816F-C3711B29D10C}" destId="{5475C6E9-97BD-4D37-8850-B31F84837FD9}" srcOrd="0" destOrd="0" presId="urn:microsoft.com/office/officeart/2005/8/layout/chevron2"/>
    <dgm:cxn modelId="{8F1C7E66-7C96-432C-A57A-B9FF94AA1DED}" srcId="{7B680964-A70F-4B9B-8C5E-21B7884B3C82}" destId="{30BE2932-A549-4BC5-80B6-C70183EC2B2A}" srcOrd="0" destOrd="0" parTransId="{D121267E-447E-48A2-8662-AAA30CB457A3}" sibTransId="{C7AD6C68-DBA3-4EFB-B013-8B8C738112BE}"/>
    <dgm:cxn modelId="{B742CC8B-F8F9-40C7-B51C-117DB34E0A2E}" type="presOf" srcId="{30BE2932-A549-4BC5-80B6-C70183EC2B2A}" destId="{D3FBC0FF-C461-47F6-ABC2-3E1E99A369B9}" srcOrd="0" destOrd="0" presId="urn:microsoft.com/office/officeart/2005/8/layout/chevron2"/>
    <dgm:cxn modelId="{FB58233D-1DD4-4382-A8C0-29499A74B27D}" type="presOf" srcId="{5D193BEE-C442-4638-940E-FDD57B382F6D}" destId="{10B43EA5-5D8C-4784-92D7-62514DA7B325}" srcOrd="0" destOrd="0" presId="urn:microsoft.com/office/officeart/2005/8/layout/chevron2"/>
    <dgm:cxn modelId="{F6BA2455-36C3-48EF-98A6-946D338C98B4}" srcId="{9F3C1200-A58E-4799-ADFF-72667D1CAB96}" destId="{5B0E3741-13D3-41B7-B235-AF18847529A4}" srcOrd="4" destOrd="0" parTransId="{70E354CE-656C-4D23-ABC1-E926779BE0C1}" sibTransId="{76ED096A-A592-49BE-B487-280E1D5F72F4}"/>
    <dgm:cxn modelId="{DEB62401-8DEF-4308-BB2C-7F856F52D8AB}" srcId="{5FE25238-CE19-441E-BAC0-CF1F00A90C96}" destId="{ECA861A8-A7F0-4ED8-91BA-03F0854F537F}" srcOrd="0" destOrd="0" parTransId="{A6D86AB1-0772-44C2-A456-0F204ABB31A2}" sibTransId="{22B7ABDD-163B-4229-B056-34EBF3F3A3E7}"/>
    <dgm:cxn modelId="{CCCFF7CF-C8F1-445D-95A9-6ACAD5885655}" type="presOf" srcId="{7B680964-A70F-4B9B-8C5E-21B7884B3C82}" destId="{FB1A3FE9-27E8-4D14-831A-C8F297A38486}" srcOrd="0" destOrd="0" presId="urn:microsoft.com/office/officeart/2005/8/layout/chevron2"/>
    <dgm:cxn modelId="{3822690A-DAF3-4281-962B-66812A3E00EF}" type="presOf" srcId="{5B0E3741-13D3-41B7-B235-AF18847529A4}" destId="{32AAE328-90FF-4761-A525-0EC6BB0C9B7F}" srcOrd="0" destOrd="0" presId="urn:microsoft.com/office/officeart/2005/8/layout/chevron2"/>
    <dgm:cxn modelId="{AE607BFB-B3FA-44A7-B449-75A70013641B}" type="presParOf" srcId="{C733C30F-DC8E-4B35-831E-A1ED1F572186}" destId="{3F2AC6AA-9D6E-40E0-B5D9-41DA9BE74CEF}" srcOrd="0" destOrd="0" presId="urn:microsoft.com/office/officeart/2005/8/layout/chevron2"/>
    <dgm:cxn modelId="{B10A86FA-D865-457A-AE45-59DD69637F24}" type="presParOf" srcId="{3F2AC6AA-9D6E-40E0-B5D9-41DA9BE74CEF}" destId="{10B43EA5-5D8C-4784-92D7-62514DA7B325}" srcOrd="0" destOrd="0" presId="urn:microsoft.com/office/officeart/2005/8/layout/chevron2"/>
    <dgm:cxn modelId="{BBEFD3CF-9467-4EC4-9C9D-E98368D48497}" type="presParOf" srcId="{3F2AC6AA-9D6E-40E0-B5D9-41DA9BE74CEF}" destId="{5475C6E9-97BD-4D37-8850-B31F84837FD9}" srcOrd="1" destOrd="0" presId="urn:microsoft.com/office/officeart/2005/8/layout/chevron2"/>
    <dgm:cxn modelId="{E5EC4606-D81B-46A7-847F-2A1354F0BB68}" type="presParOf" srcId="{C733C30F-DC8E-4B35-831E-A1ED1F572186}" destId="{95992556-0312-4BA4-BBB6-CFDB6A4F2F4B}" srcOrd="1" destOrd="0" presId="urn:microsoft.com/office/officeart/2005/8/layout/chevron2"/>
    <dgm:cxn modelId="{8BBFB815-63B1-4AF3-82FE-D219F2B5807F}" type="presParOf" srcId="{C733C30F-DC8E-4B35-831E-A1ED1F572186}" destId="{6E2FB2B0-D83C-4927-910C-0632733FC7E2}" srcOrd="2" destOrd="0" presId="urn:microsoft.com/office/officeart/2005/8/layout/chevron2"/>
    <dgm:cxn modelId="{1B428163-A7E1-4A01-BCE0-F94E7CD4DB00}" type="presParOf" srcId="{6E2FB2B0-D83C-4927-910C-0632733FC7E2}" destId="{C7BC5FFD-394C-49DA-B9F3-3ABEBF69046B}" srcOrd="0" destOrd="0" presId="urn:microsoft.com/office/officeart/2005/8/layout/chevron2"/>
    <dgm:cxn modelId="{81ACFD5C-5082-4283-AAFF-879231997BC8}" type="presParOf" srcId="{6E2FB2B0-D83C-4927-910C-0632733FC7E2}" destId="{29A9C3BC-5F55-4783-91DB-B17C48CDBB74}" srcOrd="1" destOrd="0" presId="urn:microsoft.com/office/officeart/2005/8/layout/chevron2"/>
    <dgm:cxn modelId="{72362B05-D799-44E6-A028-D4664A4A5BF3}" type="presParOf" srcId="{C733C30F-DC8E-4B35-831E-A1ED1F572186}" destId="{530145A7-78D8-454C-B837-A9F55B27C9AC}" srcOrd="3" destOrd="0" presId="urn:microsoft.com/office/officeart/2005/8/layout/chevron2"/>
    <dgm:cxn modelId="{06CBDFAD-1E4C-4989-ADE9-BDF35D3E97BE}" type="presParOf" srcId="{C733C30F-DC8E-4B35-831E-A1ED1F572186}" destId="{AA394B11-3E2B-4198-AB41-3E523CD1ABE1}" srcOrd="4" destOrd="0" presId="urn:microsoft.com/office/officeart/2005/8/layout/chevron2"/>
    <dgm:cxn modelId="{CAF1A945-405B-4064-A6D8-24A182A3BE7F}" type="presParOf" srcId="{AA394B11-3E2B-4198-AB41-3E523CD1ABE1}" destId="{4882EA07-C389-45B6-B39C-F057F190344A}" srcOrd="0" destOrd="0" presId="urn:microsoft.com/office/officeart/2005/8/layout/chevron2"/>
    <dgm:cxn modelId="{EB926FBA-0095-4431-A39D-241A6E50D0EE}" type="presParOf" srcId="{AA394B11-3E2B-4198-AB41-3E523CD1ABE1}" destId="{8C61FFEC-3CE9-48EB-81EB-05C7FD9145F6}" srcOrd="1" destOrd="0" presId="urn:microsoft.com/office/officeart/2005/8/layout/chevron2"/>
    <dgm:cxn modelId="{FA04D930-2497-41E5-AD13-658905412CD6}" type="presParOf" srcId="{C733C30F-DC8E-4B35-831E-A1ED1F572186}" destId="{B9BC7BCA-265C-4782-BFF8-6020944366C6}" srcOrd="5" destOrd="0" presId="urn:microsoft.com/office/officeart/2005/8/layout/chevron2"/>
    <dgm:cxn modelId="{57638DF7-AAD8-42BB-84E2-73B42446C7ED}" type="presParOf" srcId="{C733C30F-DC8E-4B35-831E-A1ED1F572186}" destId="{7565E416-33F5-4278-9098-CC70E7017388}" srcOrd="6" destOrd="0" presId="urn:microsoft.com/office/officeart/2005/8/layout/chevron2"/>
    <dgm:cxn modelId="{755D26FB-8F8B-4DF5-A063-FEB6EBB5E403}" type="presParOf" srcId="{7565E416-33F5-4278-9098-CC70E7017388}" destId="{FB1A3FE9-27E8-4D14-831A-C8F297A38486}" srcOrd="0" destOrd="0" presId="urn:microsoft.com/office/officeart/2005/8/layout/chevron2"/>
    <dgm:cxn modelId="{2F826E6B-B872-4506-BAA7-2A56BB404BFB}" type="presParOf" srcId="{7565E416-33F5-4278-9098-CC70E7017388}" destId="{D3FBC0FF-C461-47F6-ABC2-3E1E99A369B9}" srcOrd="1" destOrd="0" presId="urn:microsoft.com/office/officeart/2005/8/layout/chevron2"/>
    <dgm:cxn modelId="{954F4357-10EA-4940-9284-AA3042AE9D2B}" type="presParOf" srcId="{C733C30F-DC8E-4B35-831E-A1ED1F572186}" destId="{3AEBF6EE-6476-4EFF-A249-5C7304E8369B}" srcOrd="7" destOrd="0" presId="urn:microsoft.com/office/officeart/2005/8/layout/chevron2"/>
    <dgm:cxn modelId="{6C2FC6C1-3B1B-45EC-B71E-75F203AF4AE7}" type="presParOf" srcId="{C733C30F-DC8E-4B35-831E-A1ED1F572186}" destId="{A99A6962-B182-4331-AD98-930CF1E3AEAC}" srcOrd="8" destOrd="0" presId="urn:microsoft.com/office/officeart/2005/8/layout/chevron2"/>
    <dgm:cxn modelId="{3AFC3DAE-B256-4BB6-8730-F1944F3DF2F2}" type="presParOf" srcId="{A99A6962-B182-4331-AD98-930CF1E3AEAC}" destId="{32AAE328-90FF-4761-A525-0EC6BB0C9B7F}" srcOrd="0" destOrd="0" presId="urn:microsoft.com/office/officeart/2005/8/layout/chevron2"/>
    <dgm:cxn modelId="{43B49C2F-9F33-4666-890F-FEA6EC4A0C5E}" type="presParOf" srcId="{A99A6962-B182-4331-AD98-930CF1E3AEAC}" destId="{88276C8B-B97A-40C9-9E01-364097BFC5B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B4A7C5-5053-4C2A-8716-F054019E8784}" type="doc">
      <dgm:prSet loTypeId="urn:microsoft.com/office/officeart/2005/8/layout/process4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E012CBD0-9F63-4C89-BB41-ED1F30B3A8CB}">
      <dgm:prSet phldrT="[Texto]"/>
      <dgm:spPr/>
      <dgm:t>
        <a:bodyPr/>
        <a:lstStyle/>
        <a:p>
          <a:r>
            <a:rPr lang="pt-BR" smtClean="0">
              <a:solidFill>
                <a:srgbClr val="010014"/>
              </a:solidFill>
            </a:rPr>
            <a:t>Decisão de se criar o parque - defesa e venda da idéia para potenciais parceiros </a:t>
          </a:r>
          <a:endParaRPr lang="pt-BR" dirty="0">
            <a:solidFill>
              <a:srgbClr val="010014"/>
            </a:solidFill>
          </a:endParaRPr>
        </a:p>
      </dgm:t>
    </dgm:pt>
    <dgm:pt modelId="{199C739E-AE97-40D8-8714-1A8C573926C4}" type="parTrans" cxnId="{6501F7EA-0C2D-42BD-8697-7B71A6FC01EF}">
      <dgm:prSet/>
      <dgm:spPr/>
      <dgm:t>
        <a:bodyPr/>
        <a:lstStyle/>
        <a:p>
          <a:endParaRPr lang="pt-BR">
            <a:solidFill>
              <a:srgbClr val="010014"/>
            </a:solidFill>
          </a:endParaRPr>
        </a:p>
      </dgm:t>
    </dgm:pt>
    <dgm:pt modelId="{CF10BDFA-2701-48B3-8826-455AD69F9BF1}" type="sibTrans" cxnId="{6501F7EA-0C2D-42BD-8697-7B71A6FC01EF}">
      <dgm:prSet/>
      <dgm:spPr/>
      <dgm:t>
        <a:bodyPr/>
        <a:lstStyle/>
        <a:p>
          <a:endParaRPr lang="pt-BR">
            <a:solidFill>
              <a:srgbClr val="010014"/>
            </a:solidFill>
          </a:endParaRPr>
        </a:p>
      </dgm:t>
    </dgm:pt>
    <dgm:pt modelId="{6CD57899-6C92-46C5-8F5E-EC7A5B88398C}">
      <dgm:prSet phldrT="[Texto]"/>
      <dgm:spPr/>
      <dgm:t>
        <a:bodyPr/>
        <a:lstStyle/>
        <a:p>
          <a:r>
            <a:rPr lang="pt-BR" smtClean="0">
              <a:solidFill>
                <a:srgbClr val="010014"/>
              </a:solidFill>
            </a:rPr>
            <a:t>Estudos preliminares e concepção do parque</a:t>
          </a:r>
          <a:endParaRPr lang="pt-BR" dirty="0">
            <a:solidFill>
              <a:srgbClr val="010014"/>
            </a:solidFill>
          </a:endParaRPr>
        </a:p>
      </dgm:t>
    </dgm:pt>
    <dgm:pt modelId="{06F7AEB8-157C-452D-8D73-4769FD41D0F9}" type="parTrans" cxnId="{283F3943-414E-4EB9-996E-81E274EE859C}">
      <dgm:prSet/>
      <dgm:spPr/>
      <dgm:t>
        <a:bodyPr/>
        <a:lstStyle/>
        <a:p>
          <a:endParaRPr lang="pt-BR">
            <a:solidFill>
              <a:srgbClr val="010014"/>
            </a:solidFill>
          </a:endParaRPr>
        </a:p>
      </dgm:t>
    </dgm:pt>
    <dgm:pt modelId="{2102A048-29F5-42CF-8A41-E2D106DD25AC}" type="sibTrans" cxnId="{283F3943-414E-4EB9-996E-81E274EE859C}">
      <dgm:prSet/>
      <dgm:spPr/>
      <dgm:t>
        <a:bodyPr/>
        <a:lstStyle/>
        <a:p>
          <a:endParaRPr lang="pt-BR">
            <a:solidFill>
              <a:srgbClr val="010014"/>
            </a:solidFill>
          </a:endParaRPr>
        </a:p>
      </dgm:t>
    </dgm:pt>
    <dgm:pt modelId="{4F64C733-FB9A-4250-995B-AD10FF8443F0}">
      <dgm:prSet phldrT="[Texto]" custT="1"/>
      <dgm:spPr/>
      <dgm:t>
        <a:bodyPr/>
        <a:lstStyle/>
        <a:p>
          <a:r>
            <a:rPr lang="pt-BR" sz="1200" smtClean="0">
              <a:solidFill>
                <a:srgbClr val="010014"/>
              </a:solidFill>
            </a:rPr>
            <a:t>Identificação de uma vocação </a:t>
          </a:r>
          <a:endParaRPr lang="pt-BR" sz="1200" dirty="0">
            <a:solidFill>
              <a:srgbClr val="010014"/>
            </a:solidFill>
          </a:endParaRPr>
        </a:p>
      </dgm:t>
    </dgm:pt>
    <dgm:pt modelId="{5A8502A0-DE45-44C2-8FFB-B0BC939C2E9F}" type="parTrans" cxnId="{B394DC7C-7D73-40EE-9C9B-B4A75EE3FEB3}">
      <dgm:prSet/>
      <dgm:spPr/>
      <dgm:t>
        <a:bodyPr/>
        <a:lstStyle/>
        <a:p>
          <a:endParaRPr lang="pt-BR">
            <a:solidFill>
              <a:srgbClr val="010014"/>
            </a:solidFill>
          </a:endParaRPr>
        </a:p>
      </dgm:t>
    </dgm:pt>
    <dgm:pt modelId="{6B2E73D2-20E5-4C72-B544-9B1D0EEE96C1}" type="sibTrans" cxnId="{B394DC7C-7D73-40EE-9C9B-B4A75EE3FEB3}">
      <dgm:prSet/>
      <dgm:spPr/>
      <dgm:t>
        <a:bodyPr/>
        <a:lstStyle/>
        <a:p>
          <a:endParaRPr lang="pt-BR">
            <a:solidFill>
              <a:srgbClr val="010014"/>
            </a:solidFill>
          </a:endParaRPr>
        </a:p>
      </dgm:t>
    </dgm:pt>
    <dgm:pt modelId="{B05DF7CD-25EA-438A-87BA-26AF3A8FB700}">
      <dgm:prSet custT="1"/>
      <dgm:spPr/>
      <dgm:t>
        <a:bodyPr/>
        <a:lstStyle/>
        <a:p>
          <a:r>
            <a:rPr lang="pt-BR" sz="1200" smtClean="0">
              <a:solidFill>
                <a:srgbClr val="010014"/>
              </a:solidFill>
            </a:rPr>
            <a:t>Adesão dos atores institucionais</a:t>
          </a:r>
          <a:endParaRPr lang="pt-BR" sz="1200" dirty="0" smtClean="0">
            <a:solidFill>
              <a:srgbClr val="010014"/>
            </a:solidFill>
          </a:endParaRPr>
        </a:p>
      </dgm:t>
    </dgm:pt>
    <dgm:pt modelId="{5A5CDE93-5604-4596-8CCA-A65B998323C5}" type="parTrans" cxnId="{52C0FABD-9A0A-4309-9F4F-D0A9365735B3}">
      <dgm:prSet/>
      <dgm:spPr/>
      <dgm:t>
        <a:bodyPr/>
        <a:lstStyle/>
        <a:p>
          <a:endParaRPr lang="pt-BR">
            <a:solidFill>
              <a:srgbClr val="010014"/>
            </a:solidFill>
          </a:endParaRPr>
        </a:p>
      </dgm:t>
    </dgm:pt>
    <dgm:pt modelId="{EE6D5F5B-5228-4359-B9F7-19C4AE61628A}" type="sibTrans" cxnId="{52C0FABD-9A0A-4309-9F4F-D0A9365735B3}">
      <dgm:prSet/>
      <dgm:spPr/>
      <dgm:t>
        <a:bodyPr/>
        <a:lstStyle/>
        <a:p>
          <a:endParaRPr lang="pt-BR">
            <a:solidFill>
              <a:srgbClr val="010014"/>
            </a:solidFill>
          </a:endParaRPr>
        </a:p>
      </dgm:t>
    </dgm:pt>
    <dgm:pt modelId="{8C3A6B7C-C304-4961-A741-462B906A456B}">
      <dgm:prSet custT="1"/>
      <dgm:spPr/>
      <dgm:t>
        <a:bodyPr/>
        <a:lstStyle/>
        <a:p>
          <a:r>
            <a:rPr lang="pt-BR" sz="1200" smtClean="0">
              <a:solidFill>
                <a:srgbClr val="010014"/>
              </a:solidFill>
            </a:rPr>
            <a:t>Mapeamento do perfil industrial e potenciais usuários</a:t>
          </a:r>
          <a:endParaRPr lang="pt-BR" sz="1200" dirty="0" smtClean="0">
            <a:solidFill>
              <a:srgbClr val="010014"/>
            </a:solidFill>
          </a:endParaRPr>
        </a:p>
      </dgm:t>
    </dgm:pt>
    <dgm:pt modelId="{0B31B58B-0B01-4743-BD83-D8A214F3847E}" type="parTrans" cxnId="{7D098C28-20E4-407F-BB51-B13574DC1821}">
      <dgm:prSet/>
      <dgm:spPr/>
      <dgm:t>
        <a:bodyPr/>
        <a:lstStyle/>
        <a:p>
          <a:endParaRPr lang="pt-BR">
            <a:solidFill>
              <a:srgbClr val="010014"/>
            </a:solidFill>
          </a:endParaRPr>
        </a:p>
      </dgm:t>
    </dgm:pt>
    <dgm:pt modelId="{38D81EA1-DD99-4DC5-8935-359D1064E11B}" type="sibTrans" cxnId="{7D098C28-20E4-407F-BB51-B13574DC1821}">
      <dgm:prSet/>
      <dgm:spPr/>
      <dgm:t>
        <a:bodyPr/>
        <a:lstStyle/>
        <a:p>
          <a:endParaRPr lang="pt-BR">
            <a:solidFill>
              <a:srgbClr val="010014"/>
            </a:solidFill>
          </a:endParaRPr>
        </a:p>
      </dgm:t>
    </dgm:pt>
    <dgm:pt modelId="{B6260A88-D397-4A47-9BBE-E5753379B228}">
      <dgm:prSet/>
      <dgm:spPr/>
      <dgm:t>
        <a:bodyPr/>
        <a:lstStyle/>
        <a:p>
          <a:r>
            <a:rPr lang="pt-BR" dirty="0" smtClean="0">
              <a:solidFill>
                <a:srgbClr val="010014"/>
              </a:solidFill>
            </a:rPr>
            <a:t>Identificação da área de ocupação</a:t>
          </a:r>
        </a:p>
      </dgm:t>
    </dgm:pt>
    <dgm:pt modelId="{29D03A35-C5D1-4CF8-8C71-BDAB5F9DCED0}" type="parTrans" cxnId="{91A4939C-D5AD-42ED-A2B9-881764DBA650}">
      <dgm:prSet/>
      <dgm:spPr/>
      <dgm:t>
        <a:bodyPr/>
        <a:lstStyle/>
        <a:p>
          <a:endParaRPr lang="pt-BR">
            <a:solidFill>
              <a:srgbClr val="010014"/>
            </a:solidFill>
          </a:endParaRPr>
        </a:p>
      </dgm:t>
    </dgm:pt>
    <dgm:pt modelId="{B300EF91-FBA0-4CF3-A4A5-8CBABCCD9439}" type="sibTrans" cxnId="{91A4939C-D5AD-42ED-A2B9-881764DBA650}">
      <dgm:prSet/>
      <dgm:spPr/>
      <dgm:t>
        <a:bodyPr/>
        <a:lstStyle/>
        <a:p>
          <a:endParaRPr lang="pt-BR">
            <a:solidFill>
              <a:srgbClr val="010014"/>
            </a:solidFill>
          </a:endParaRPr>
        </a:p>
      </dgm:t>
    </dgm:pt>
    <dgm:pt modelId="{5DAEE375-C3D5-42B1-A166-3CE4F82D10CD}">
      <dgm:prSet/>
      <dgm:spPr/>
      <dgm:t>
        <a:bodyPr/>
        <a:lstStyle/>
        <a:p>
          <a:r>
            <a:rPr lang="pt-BR" smtClean="0">
              <a:solidFill>
                <a:srgbClr val="010014"/>
              </a:solidFill>
            </a:rPr>
            <a:t>Formalização da criação do projeto</a:t>
          </a:r>
          <a:endParaRPr lang="pt-BR" dirty="0" smtClean="0">
            <a:solidFill>
              <a:srgbClr val="010014"/>
            </a:solidFill>
          </a:endParaRPr>
        </a:p>
      </dgm:t>
    </dgm:pt>
    <dgm:pt modelId="{9025DCBB-F9CC-4C3C-8E8F-4C67E7212C93}" type="parTrans" cxnId="{9A14127D-4DD9-4EEC-94B3-506300B6D62C}">
      <dgm:prSet/>
      <dgm:spPr/>
      <dgm:t>
        <a:bodyPr/>
        <a:lstStyle/>
        <a:p>
          <a:endParaRPr lang="pt-BR">
            <a:solidFill>
              <a:srgbClr val="010014"/>
            </a:solidFill>
          </a:endParaRPr>
        </a:p>
      </dgm:t>
    </dgm:pt>
    <dgm:pt modelId="{CE4777B8-4373-4226-8221-481213607D93}" type="sibTrans" cxnId="{9A14127D-4DD9-4EEC-94B3-506300B6D62C}">
      <dgm:prSet/>
      <dgm:spPr/>
      <dgm:t>
        <a:bodyPr/>
        <a:lstStyle/>
        <a:p>
          <a:endParaRPr lang="pt-BR">
            <a:solidFill>
              <a:srgbClr val="010014"/>
            </a:solidFill>
          </a:endParaRPr>
        </a:p>
      </dgm:t>
    </dgm:pt>
    <dgm:pt modelId="{A4668B3F-21FC-4A8C-9B91-CA8849462BE1}">
      <dgm:prSet custT="1"/>
      <dgm:spPr/>
      <dgm:t>
        <a:bodyPr/>
        <a:lstStyle/>
        <a:p>
          <a:r>
            <a:rPr lang="pt-BR" sz="1200" smtClean="0">
              <a:solidFill>
                <a:srgbClr val="010014"/>
              </a:solidFill>
            </a:rPr>
            <a:t>De acordo com o perfil dos atores poderá ser formalizado por protocolo de intenções, convênio, contrato;</a:t>
          </a:r>
          <a:endParaRPr lang="pt-BR" sz="1200" dirty="0" smtClean="0">
            <a:solidFill>
              <a:srgbClr val="010014"/>
            </a:solidFill>
          </a:endParaRPr>
        </a:p>
      </dgm:t>
    </dgm:pt>
    <dgm:pt modelId="{FB1F3FE1-24B2-4AD0-A8EB-509C15FEF870}" type="parTrans" cxnId="{7FE51AAF-C47B-4F30-AC0D-94EF72AF6CDB}">
      <dgm:prSet/>
      <dgm:spPr/>
      <dgm:t>
        <a:bodyPr/>
        <a:lstStyle/>
        <a:p>
          <a:endParaRPr lang="pt-BR">
            <a:solidFill>
              <a:srgbClr val="010014"/>
            </a:solidFill>
          </a:endParaRPr>
        </a:p>
      </dgm:t>
    </dgm:pt>
    <dgm:pt modelId="{9F804024-C2E2-4DD6-88CA-708FA265ECC8}" type="sibTrans" cxnId="{7FE51AAF-C47B-4F30-AC0D-94EF72AF6CDB}">
      <dgm:prSet/>
      <dgm:spPr/>
      <dgm:t>
        <a:bodyPr/>
        <a:lstStyle/>
        <a:p>
          <a:endParaRPr lang="pt-BR">
            <a:solidFill>
              <a:srgbClr val="010014"/>
            </a:solidFill>
          </a:endParaRPr>
        </a:p>
      </dgm:t>
    </dgm:pt>
    <dgm:pt modelId="{20A9A51A-9D07-43B3-8C21-CEEF1EC877A5}">
      <dgm:prSet/>
      <dgm:spPr/>
      <dgm:t>
        <a:bodyPr/>
        <a:lstStyle/>
        <a:p>
          <a:r>
            <a:rPr lang="pt-BR" smtClean="0">
              <a:solidFill>
                <a:srgbClr val="010014"/>
              </a:solidFill>
            </a:rPr>
            <a:t>Componente político pode ser fator de acelação ou atraso do empreendimento.</a:t>
          </a:r>
          <a:endParaRPr lang="pt-BR" dirty="0" smtClean="0">
            <a:solidFill>
              <a:srgbClr val="010014"/>
            </a:solidFill>
          </a:endParaRPr>
        </a:p>
      </dgm:t>
    </dgm:pt>
    <dgm:pt modelId="{0F27E0F8-DB67-4E06-B0DB-485CE9AAC708}" type="parTrans" cxnId="{DC15AB22-9026-4D54-B408-0E5E4F3657E0}">
      <dgm:prSet/>
      <dgm:spPr/>
      <dgm:t>
        <a:bodyPr/>
        <a:lstStyle/>
        <a:p>
          <a:endParaRPr lang="pt-BR">
            <a:solidFill>
              <a:srgbClr val="010014"/>
            </a:solidFill>
          </a:endParaRPr>
        </a:p>
      </dgm:t>
    </dgm:pt>
    <dgm:pt modelId="{A27E5329-24B4-4651-BFAF-FC9AF4B068D0}" type="sibTrans" cxnId="{DC15AB22-9026-4D54-B408-0E5E4F3657E0}">
      <dgm:prSet/>
      <dgm:spPr/>
      <dgm:t>
        <a:bodyPr/>
        <a:lstStyle/>
        <a:p>
          <a:endParaRPr lang="pt-BR">
            <a:solidFill>
              <a:srgbClr val="010014"/>
            </a:solidFill>
          </a:endParaRPr>
        </a:p>
      </dgm:t>
    </dgm:pt>
    <dgm:pt modelId="{FDB9C403-D6FF-4EF9-908E-777F6E9F6A72}">
      <dgm:prSet/>
      <dgm:spPr/>
      <dgm:t>
        <a:bodyPr/>
        <a:lstStyle/>
        <a:p>
          <a:r>
            <a:rPr lang="pt-BR" dirty="0" smtClean="0">
              <a:solidFill>
                <a:srgbClr val="010014"/>
              </a:solidFill>
            </a:rPr>
            <a:t>Definição dos componentes empresariais, ciência e tecnologia, serviços e </a:t>
          </a:r>
          <a:r>
            <a:rPr lang="pt-BR" dirty="0" err="1" smtClean="0">
              <a:solidFill>
                <a:srgbClr val="010014"/>
              </a:solidFill>
            </a:rPr>
            <a:t>infraestrutura</a:t>
          </a:r>
          <a:endParaRPr lang="pt-BR" dirty="0" smtClean="0">
            <a:solidFill>
              <a:srgbClr val="010014"/>
            </a:solidFill>
          </a:endParaRPr>
        </a:p>
      </dgm:t>
    </dgm:pt>
    <dgm:pt modelId="{AC0AF319-DCED-4E26-BFDF-E788FC58F7A0}" type="parTrans" cxnId="{F73AA19A-5929-4730-86AC-845C6F29472F}">
      <dgm:prSet/>
      <dgm:spPr/>
    </dgm:pt>
    <dgm:pt modelId="{FF6AB883-5E4A-48E3-B97F-AE0143D33E2E}" type="sibTrans" cxnId="{F73AA19A-5929-4730-86AC-845C6F29472F}">
      <dgm:prSet/>
      <dgm:spPr/>
    </dgm:pt>
    <dgm:pt modelId="{B7944480-5559-451A-AD9C-2B7049DADEFC}" type="pres">
      <dgm:prSet presAssocID="{E0B4A7C5-5053-4C2A-8716-F054019E878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2C714A8-5DA3-45D9-A9D1-B1F61794825A}" type="pres">
      <dgm:prSet presAssocID="{5DAEE375-C3D5-42B1-A166-3CE4F82D10CD}" presName="boxAndChildren" presStyleCnt="0"/>
      <dgm:spPr/>
    </dgm:pt>
    <dgm:pt modelId="{C118179D-E8D4-4117-A8D0-21EE32104C76}" type="pres">
      <dgm:prSet presAssocID="{5DAEE375-C3D5-42B1-A166-3CE4F82D10CD}" presName="parentTextBox" presStyleLbl="node1" presStyleIdx="0" presStyleCnt="5"/>
      <dgm:spPr/>
      <dgm:t>
        <a:bodyPr/>
        <a:lstStyle/>
        <a:p>
          <a:endParaRPr lang="pt-BR"/>
        </a:p>
      </dgm:t>
    </dgm:pt>
    <dgm:pt modelId="{B4CB2CC1-DC76-4F97-8523-3210D2391F45}" type="pres">
      <dgm:prSet presAssocID="{5DAEE375-C3D5-42B1-A166-3CE4F82D10CD}" presName="entireBox" presStyleLbl="node1" presStyleIdx="0" presStyleCnt="5"/>
      <dgm:spPr/>
      <dgm:t>
        <a:bodyPr/>
        <a:lstStyle/>
        <a:p>
          <a:endParaRPr lang="pt-BR"/>
        </a:p>
      </dgm:t>
    </dgm:pt>
    <dgm:pt modelId="{E2B3AC55-A695-4B9E-B35D-13E2663C756A}" type="pres">
      <dgm:prSet presAssocID="{5DAEE375-C3D5-42B1-A166-3CE4F82D10CD}" presName="descendantBox" presStyleCnt="0"/>
      <dgm:spPr/>
    </dgm:pt>
    <dgm:pt modelId="{FF3EB917-4920-47BE-87C3-7E9B0722944B}" type="pres">
      <dgm:prSet presAssocID="{A4668B3F-21FC-4A8C-9B91-CA8849462BE1}" presName="childTextBox" presStyleLbl="fgAccFollowNode1" presStyleIdx="0" presStyleCnt="5" custScaleX="11150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5E9DC47-E193-4917-BE8A-37E73F4DD476}" type="pres">
      <dgm:prSet presAssocID="{20A9A51A-9D07-43B3-8C21-CEEF1EC877A5}" presName="childTextBox" presStyleLbl="f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5CB2795-09F2-460E-97E6-754E75E6CBF7}" type="pres">
      <dgm:prSet presAssocID="{B300EF91-FBA0-4CF3-A4A5-8CBABCCD9439}" presName="sp" presStyleCnt="0"/>
      <dgm:spPr/>
    </dgm:pt>
    <dgm:pt modelId="{56DB3B51-A8C8-4624-8C15-3F72181512F1}" type="pres">
      <dgm:prSet presAssocID="{B6260A88-D397-4A47-9BBE-E5753379B228}" presName="arrowAndChildren" presStyleCnt="0"/>
      <dgm:spPr/>
    </dgm:pt>
    <dgm:pt modelId="{416F1323-4711-4FF8-AE15-150005E2C489}" type="pres">
      <dgm:prSet presAssocID="{B6260A88-D397-4A47-9BBE-E5753379B228}" presName="parentTextArrow" presStyleLbl="node1" presStyleIdx="1" presStyleCnt="5"/>
      <dgm:spPr/>
      <dgm:t>
        <a:bodyPr/>
        <a:lstStyle/>
        <a:p>
          <a:endParaRPr lang="pt-BR"/>
        </a:p>
      </dgm:t>
    </dgm:pt>
    <dgm:pt modelId="{B1570AC9-5E00-45D5-B7DD-634DF9A45FF9}" type="pres">
      <dgm:prSet presAssocID="{FF6AB883-5E4A-48E3-B97F-AE0143D33E2E}" presName="sp" presStyleCnt="0"/>
      <dgm:spPr/>
    </dgm:pt>
    <dgm:pt modelId="{AFB4A0B4-8344-4738-9234-133B8E59BF6F}" type="pres">
      <dgm:prSet presAssocID="{FDB9C403-D6FF-4EF9-908E-777F6E9F6A72}" presName="arrowAndChildren" presStyleCnt="0"/>
      <dgm:spPr/>
    </dgm:pt>
    <dgm:pt modelId="{DEC1BBD4-C570-4CFF-98A6-A0B7B241E1B3}" type="pres">
      <dgm:prSet presAssocID="{FDB9C403-D6FF-4EF9-908E-777F6E9F6A72}" presName="parentTextArrow" presStyleLbl="node1" presStyleIdx="2" presStyleCnt="5"/>
      <dgm:spPr/>
      <dgm:t>
        <a:bodyPr/>
        <a:lstStyle/>
        <a:p>
          <a:endParaRPr lang="pt-BR"/>
        </a:p>
      </dgm:t>
    </dgm:pt>
    <dgm:pt modelId="{73A9F2EF-882C-4492-AD93-99805F90ADC9}" type="pres">
      <dgm:prSet presAssocID="{2102A048-29F5-42CF-8A41-E2D106DD25AC}" presName="sp" presStyleCnt="0"/>
      <dgm:spPr/>
    </dgm:pt>
    <dgm:pt modelId="{190DEF84-DCE1-4C8E-8189-B7D2E9713E04}" type="pres">
      <dgm:prSet presAssocID="{6CD57899-6C92-46C5-8F5E-EC7A5B88398C}" presName="arrowAndChildren" presStyleCnt="0"/>
      <dgm:spPr/>
    </dgm:pt>
    <dgm:pt modelId="{1E989CCE-24AF-4DC0-BABC-F867A5B80258}" type="pres">
      <dgm:prSet presAssocID="{6CD57899-6C92-46C5-8F5E-EC7A5B88398C}" presName="parentTextArrow" presStyleLbl="node1" presStyleIdx="2" presStyleCnt="5"/>
      <dgm:spPr/>
      <dgm:t>
        <a:bodyPr/>
        <a:lstStyle/>
        <a:p>
          <a:endParaRPr lang="pt-BR"/>
        </a:p>
      </dgm:t>
    </dgm:pt>
    <dgm:pt modelId="{77AFD3B5-EB97-403A-B854-2EF7A87A333C}" type="pres">
      <dgm:prSet presAssocID="{6CD57899-6C92-46C5-8F5E-EC7A5B88398C}" presName="arrow" presStyleLbl="node1" presStyleIdx="3" presStyleCnt="5"/>
      <dgm:spPr/>
      <dgm:t>
        <a:bodyPr/>
        <a:lstStyle/>
        <a:p>
          <a:endParaRPr lang="pt-BR"/>
        </a:p>
      </dgm:t>
    </dgm:pt>
    <dgm:pt modelId="{92255A62-D3AE-4C57-8124-DAAF0D5700FC}" type="pres">
      <dgm:prSet presAssocID="{6CD57899-6C92-46C5-8F5E-EC7A5B88398C}" presName="descendantArrow" presStyleCnt="0"/>
      <dgm:spPr/>
    </dgm:pt>
    <dgm:pt modelId="{A107532F-BF20-4592-8D75-E53E8EA0A0CE}" type="pres">
      <dgm:prSet presAssocID="{4F64C733-FB9A-4250-995B-AD10FF8443F0}" presName="childTextArrow" presStyleLbl="f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FEB1B3B-4671-492A-904E-CAE9551BC751}" type="pres">
      <dgm:prSet presAssocID="{B05DF7CD-25EA-438A-87BA-26AF3A8FB700}" presName="childTextArrow" presStyleLbl="f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A45C023-8783-4F4A-8828-5093B35507F5}" type="pres">
      <dgm:prSet presAssocID="{8C3A6B7C-C304-4961-A741-462B906A456B}" presName="childTextArrow" presStyleLbl="f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17849C9-BBEA-43B3-BA55-D691130087D7}" type="pres">
      <dgm:prSet presAssocID="{CF10BDFA-2701-48B3-8826-455AD69F9BF1}" presName="sp" presStyleCnt="0"/>
      <dgm:spPr/>
    </dgm:pt>
    <dgm:pt modelId="{306B0156-7EF0-404B-A5DA-1CC471EBB9A9}" type="pres">
      <dgm:prSet presAssocID="{E012CBD0-9F63-4C89-BB41-ED1F30B3A8CB}" presName="arrowAndChildren" presStyleCnt="0"/>
      <dgm:spPr/>
    </dgm:pt>
    <dgm:pt modelId="{1959C316-03F2-4C8F-9C62-F3DD476C268C}" type="pres">
      <dgm:prSet presAssocID="{E012CBD0-9F63-4C89-BB41-ED1F30B3A8CB}" presName="parentTextArrow" presStyleLbl="node1" presStyleIdx="4" presStyleCnt="5"/>
      <dgm:spPr/>
      <dgm:t>
        <a:bodyPr/>
        <a:lstStyle/>
        <a:p>
          <a:endParaRPr lang="pt-BR"/>
        </a:p>
      </dgm:t>
    </dgm:pt>
  </dgm:ptLst>
  <dgm:cxnLst>
    <dgm:cxn modelId="{7D098C28-20E4-407F-BB51-B13574DC1821}" srcId="{6CD57899-6C92-46C5-8F5E-EC7A5B88398C}" destId="{8C3A6B7C-C304-4961-A741-462B906A456B}" srcOrd="2" destOrd="0" parTransId="{0B31B58B-0B01-4743-BD83-D8A214F3847E}" sibTransId="{38D81EA1-DD99-4DC5-8935-359D1064E11B}"/>
    <dgm:cxn modelId="{91A4939C-D5AD-42ED-A2B9-881764DBA650}" srcId="{E0B4A7C5-5053-4C2A-8716-F054019E8784}" destId="{B6260A88-D397-4A47-9BBE-E5753379B228}" srcOrd="3" destOrd="0" parTransId="{29D03A35-C5D1-4CF8-8C71-BDAB5F9DCED0}" sibTransId="{B300EF91-FBA0-4CF3-A4A5-8CBABCCD9439}"/>
    <dgm:cxn modelId="{B394DC7C-7D73-40EE-9C9B-B4A75EE3FEB3}" srcId="{6CD57899-6C92-46C5-8F5E-EC7A5B88398C}" destId="{4F64C733-FB9A-4250-995B-AD10FF8443F0}" srcOrd="0" destOrd="0" parTransId="{5A8502A0-DE45-44C2-8FFB-B0BC939C2E9F}" sibTransId="{6B2E73D2-20E5-4C72-B544-9B1D0EEE96C1}"/>
    <dgm:cxn modelId="{C108A27A-8451-41E6-ACFD-388E2EC93251}" type="presOf" srcId="{A4668B3F-21FC-4A8C-9B91-CA8849462BE1}" destId="{FF3EB917-4920-47BE-87C3-7E9B0722944B}" srcOrd="0" destOrd="0" presId="urn:microsoft.com/office/officeart/2005/8/layout/process4"/>
    <dgm:cxn modelId="{4094D1AC-9528-4C37-845C-8B66DEE20FEC}" type="presOf" srcId="{4F64C733-FB9A-4250-995B-AD10FF8443F0}" destId="{A107532F-BF20-4592-8D75-E53E8EA0A0CE}" srcOrd="0" destOrd="0" presId="urn:microsoft.com/office/officeart/2005/8/layout/process4"/>
    <dgm:cxn modelId="{26EE22CB-0EAD-4242-B664-07B31EDBD945}" type="presOf" srcId="{E012CBD0-9F63-4C89-BB41-ED1F30B3A8CB}" destId="{1959C316-03F2-4C8F-9C62-F3DD476C268C}" srcOrd="0" destOrd="0" presId="urn:microsoft.com/office/officeart/2005/8/layout/process4"/>
    <dgm:cxn modelId="{6501F7EA-0C2D-42BD-8697-7B71A6FC01EF}" srcId="{E0B4A7C5-5053-4C2A-8716-F054019E8784}" destId="{E012CBD0-9F63-4C89-BB41-ED1F30B3A8CB}" srcOrd="0" destOrd="0" parTransId="{199C739E-AE97-40D8-8714-1A8C573926C4}" sibTransId="{CF10BDFA-2701-48B3-8826-455AD69F9BF1}"/>
    <dgm:cxn modelId="{9A14127D-4DD9-4EEC-94B3-506300B6D62C}" srcId="{E0B4A7C5-5053-4C2A-8716-F054019E8784}" destId="{5DAEE375-C3D5-42B1-A166-3CE4F82D10CD}" srcOrd="4" destOrd="0" parTransId="{9025DCBB-F9CC-4C3C-8E8F-4C67E7212C93}" sibTransId="{CE4777B8-4373-4226-8221-481213607D93}"/>
    <dgm:cxn modelId="{283F3943-414E-4EB9-996E-81E274EE859C}" srcId="{E0B4A7C5-5053-4C2A-8716-F054019E8784}" destId="{6CD57899-6C92-46C5-8F5E-EC7A5B88398C}" srcOrd="1" destOrd="0" parTransId="{06F7AEB8-157C-452D-8D73-4769FD41D0F9}" sibTransId="{2102A048-29F5-42CF-8A41-E2D106DD25AC}"/>
    <dgm:cxn modelId="{EE00C018-0826-4096-822D-DFA1537C60EF}" type="presOf" srcId="{B05DF7CD-25EA-438A-87BA-26AF3A8FB700}" destId="{CFEB1B3B-4671-492A-904E-CAE9551BC751}" srcOrd="0" destOrd="0" presId="urn:microsoft.com/office/officeart/2005/8/layout/process4"/>
    <dgm:cxn modelId="{52C0FABD-9A0A-4309-9F4F-D0A9365735B3}" srcId="{6CD57899-6C92-46C5-8F5E-EC7A5B88398C}" destId="{B05DF7CD-25EA-438A-87BA-26AF3A8FB700}" srcOrd="1" destOrd="0" parTransId="{5A5CDE93-5604-4596-8CCA-A65B998323C5}" sibTransId="{EE6D5F5B-5228-4359-B9F7-19C4AE61628A}"/>
    <dgm:cxn modelId="{F0DB5D02-34F4-472D-8C67-A7C2847ED928}" type="presOf" srcId="{20A9A51A-9D07-43B3-8C21-CEEF1EC877A5}" destId="{A5E9DC47-E193-4917-BE8A-37E73F4DD476}" srcOrd="0" destOrd="0" presId="urn:microsoft.com/office/officeart/2005/8/layout/process4"/>
    <dgm:cxn modelId="{8E282A85-5807-476C-903F-C90833DE1E92}" type="presOf" srcId="{5DAEE375-C3D5-42B1-A166-3CE4F82D10CD}" destId="{C118179D-E8D4-4117-A8D0-21EE32104C76}" srcOrd="0" destOrd="0" presId="urn:microsoft.com/office/officeart/2005/8/layout/process4"/>
    <dgm:cxn modelId="{ABEB83C3-CFAE-455A-B7D8-0EB5FE25EF32}" type="presOf" srcId="{FDB9C403-D6FF-4EF9-908E-777F6E9F6A72}" destId="{DEC1BBD4-C570-4CFF-98A6-A0B7B241E1B3}" srcOrd="0" destOrd="0" presId="urn:microsoft.com/office/officeart/2005/8/layout/process4"/>
    <dgm:cxn modelId="{7FE51AAF-C47B-4F30-AC0D-94EF72AF6CDB}" srcId="{5DAEE375-C3D5-42B1-A166-3CE4F82D10CD}" destId="{A4668B3F-21FC-4A8C-9B91-CA8849462BE1}" srcOrd="0" destOrd="0" parTransId="{FB1F3FE1-24B2-4AD0-A8EB-509C15FEF870}" sibTransId="{9F804024-C2E2-4DD6-88CA-708FA265ECC8}"/>
    <dgm:cxn modelId="{F73AA19A-5929-4730-86AC-845C6F29472F}" srcId="{E0B4A7C5-5053-4C2A-8716-F054019E8784}" destId="{FDB9C403-D6FF-4EF9-908E-777F6E9F6A72}" srcOrd="2" destOrd="0" parTransId="{AC0AF319-DCED-4E26-BFDF-E788FC58F7A0}" sibTransId="{FF6AB883-5E4A-48E3-B97F-AE0143D33E2E}"/>
    <dgm:cxn modelId="{6013CCB3-56AE-48F3-91D7-C24B55E4251C}" type="presOf" srcId="{E0B4A7C5-5053-4C2A-8716-F054019E8784}" destId="{B7944480-5559-451A-AD9C-2B7049DADEFC}" srcOrd="0" destOrd="0" presId="urn:microsoft.com/office/officeart/2005/8/layout/process4"/>
    <dgm:cxn modelId="{04BBE749-DA45-44E8-BE96-AEA5414BD868}" type="presOf" srcId="{6CD57899-6C92-46C5-8F5E-EC7A5B88398C}" destId="{77AFD3B5-EB97-403A-B854-2EF7A87A333C}" srcOrd="1" destOrd="0" presId="urn:microsoft.com/office/officeart/2005/8/layout/process4"/>
    <dgm:cxn modelId="{632D2192-BCB7-4F41-BD49-A4CA72EF2E08}" type="presOf" srcId="{B6260A88-D397-4A47-9BBE-E5753379B228}" destId="{416F1323-4711-4FF8-AE15-150005E2C489}" srcOrd="0" destOrd="0" presId="urn:microsoft.com/office/officeart/2005/8/layout/process4"/>
    <dgm:cxn modelId="{F102A3D6-BC91-429D-AB69-C90F9D1338AD}" type="presOf" srcId="{8C3A6B7C-C304-4961-A741-462B906A456B}" destId="{4A45C023-8783-4F4A-8828-5093B35507F5}" srcOrd="0" destOrd="0" presId="urn:microsoft.com/office/officeart/2005/8/layout/process4"/>
    <dgm:cxn modelId="{B04F1911-A8D4-4798-905A-161C61396DE9}" type="presOf" srcId="{5DAEE375-C3D5-42B1-A166-3CE4F82D10CD}" destId="{B4CB2CC1-DC76-4F97-8523-3210D2391F45}" srcOrd="1" destOrd="0" presId="urn:microsoft.com/office/officeart/2005/8/layout/process4"/>
    <dgm:cxn modelId="{DC15AB22-9026-4D54-B408-0E5E4F3657E0}" srcId="{5DAEE375-C3D5-42B1-A166-3CE4F82D10CD}" destId="{20A9A51A-9D07-43B3-8C21-CEEF1EC877A5}" srcOrd="1" destOrd="0" parTransId="{0F27E0F8-DB67-4E06-B0DB-485CE9AAC708}" sibTransId="{A27E5329-24B4-4651-BFAF-FC9AF4B068D0}"/>
    <dgm:cxn modelId="{459EBDFC-FD42-46E6-BB7D-872BEE95A083}" type="presOf" srcId="{6CD57899-6C92-46C5-8F5E-EC7A5B88398C}" destId="{1E989CCE-24AF-4DC0-BABC-F867A5B80258}" srcOrd="0" destOrd="0" presId="urn:microsoft.com/office/officeart/2005/8/layout/process4"/>
    <dgm:cxn modelId="{70DF4D66-DBCE-4A13-97C6-AA00353DC301}" type="presParOf" srcId="{B7944480-5559-451A-AD9C-2B7049DADEFC}" destId="{A2C714A8-5DA3-45D9-A9D1-B1F61794825A}" srcOrd="0" destOrd="0" presId="urn:microsoft.com/office/officeart/2005/8/layout/process4"/>
    <dgm:cxn modelId="{E1572429-772A-4C73-BEA3-56A413563C95}" type="presParOf" srcId="{A2C714A8-5DA3-45D9-A9D1-B1F61794825A}" destId="{C118179D-E8D4-4117-A8D0-21EE32104C76}" srcOrd="0" destOrd="0" presId="urn:microsoft.com/office/officeart/2005/8/layout/process4"/>
    <dgm:cxn modelId="{47E077CB-FC91-4105-8E4F-181DA6AEC9EE}" type="presParOf" srcId="{A2C714A8-5DA3-45D9-A9D1-B1F61794825A}" destId="{B4CB2CC1-DC76-4F97-8523-3210D2391F45}" srcOrd="1" destOrd="0" presId="urn:microsoft.com/office/officeart/2005/8/layout/process4"/>
    <dgm:cxn modelId="{61DCD4E6-9F6F-45E5-9AF0-2CAE13D37163}" type="presParOf" srcId="{A2C714A8-5DA3-45D9-A9D1-B1F61794825A}" destId="{E2B3AC55-A695-4B9E-B35D-13E2663C756A}" srcOrd="2" destOrd="0" presId="urn:microsoft.com/office/officeart/2005/8/layout/process4"/>
    <dgm:cxn modelId="{7A5D8100-E077-415D-936D-75646C5C1CFB}" type="presParOf" srcId="{E2B3AC55-A695-4B9E-B35D-13E2663C756A}" destId="{FF3EB917-4920-47BE-87C3-7E9B0722944B}" srcOrd="0" destOrd="0" presId="urn:microsoft.com/office/officeart/2005/8/layout/process4"/>
    <dgm:cxn modelId="{1B43764F-EECD-4941-97C4-F4EDF0092D30}" type="presParOf" srcId="{E2B3AC55-A695-4B9E-B35D-13E2663C756A}" destId="{A5E9DC47-E193-4917-BE8A-37E73F4DD476}" srcOrd="1" destOrd="0" presId="urn:microsoft.com/office/officeart/2005/8/layout/process4"/>
    <dgm:cxn modelId="{C9EEBD10-D864-420B-BDE3-2458EA1663FC}" type="presParOf" srcId="{B7944480-5559-451A-AD9C-2B7049DADEFC}" destId="{15CB2795-09F2-460E-97E6-754E75E6CBF7}" srcOrd="1" destOrd="0" presId="urn:microsoft.com/office/officeart/2005/8/layout/process4"/>
    <dgm:cxn modelId="{DF380E49-2281-41C3-9FC9-EAF031997E52}" type="presParOf" srcId="{B7944480-5559-451A-AD9C-2B7049DADEFC}" destId="{56DB3B51-A8C8-4624-8C15-3F72181512F1}" srcOrd="2" destOrd="0" presId="urn:microsoft.com/office/officeart/2005/8/layout/process4"/>
    <dgm:cxn modelId="{BBFB5A2B-33A0-434A-8C6B-F23C836E5202}" type="presParOf" srcId="{56DB3B51-A8C8-4624-8C15-3F72181512F1}" destId="{416F1323-4711-4FF8-AE15-150005E2C489}" srcOrd="0" destOrd="0" presId="urn:microsoft.com/office/officeart/2005/8/layout/process4"/>
    <dgm:cxn modelId="{C93D019D-F43F-468D-83DC-59F5B9347601}" type="presParOf" srcId="{B7944480-5559-451A-AD9C-2B7049DADEFC}" destId="{B1570AC9-5E00-45D5-B7DD-634DF9A45FF9}" srcOrd="3" destOrd="0" presId="urn:microsoft.com/office/officeart/2005/8/layout/process4"/>
    <dgm:cxn modelId="{CD455DF2-4D6E-4AAD-94AC-6D366FD9F062}" type="presParOf" srcId="{B7944480-5559-451A-AD9C-2B7049DADEFC}" destId="{AFB4A0B4-8344-4738-9234-133B8E59BF6F}" srcOrd="4" destOrd="0" presId="urn:microsoft.com/office/officeart/2005/8/layout/process4"/>
    <dgm:cxn modelId="{E427B383-9452-499F-B524-0C26069872BD}" type="presParOf" srcId="{AFB4A0B4-8344-4738-9234-133B8E59BF6F}" destId="{DEC1BBD4-C570-4CFF-98A6-A0B7B241E1B3}" srcOrd="0" destOrd="0" presId="urn:microsoft.com/office/officeart/2005/8/layout/process4"/>
    <dgm:cxn modelId="{FDD1088E-3C66-4B66-BF4F-A3D382476100}" type="presParOf" srcId="{B7944480-5559-451A-AD9C-2B7049DADEFC}" destId="{73A9F2EF-882C-4492-AD93-99805F90ADC9}" srcOrd="5" destOrd="0" presId="urn:microsoft.com/office/officeart/2005/8/layout/process4"/>
    <dgm:cxn modelId="{D120E35C-11D7-46CF-8738-57E6B37A5086}" type="presParOf" srcId="{B7944480-5559-451A-AD9C-2B7049DADEFC}" destId="{190DEF84-DCE1-4C8E-8189-B7D2E9713E04}" srcOrd="6" destOrd="0" presId="urn:microsoft.com/office/officeart/2005/8/layout/process4"/>
    <dgm:cxn modelId="{E5407EBD-65A1-4912-A626-3F87EECC92B3}" type="presParOf" srcId="{190DEF84-DCE1-4C8E-8189-B7D2E9713E04}" destId="{1E989CCE-24AF-4DC0-BABC-F867A5B80258}" srcOrd="0" destOrd="0" presId="urn:microsoft.com/office/officeart/2005/8/layout/process4"/>
    <dgm:cxn modelId="{809237D3-2AAC-4E17-A021-4CF89110BC36}" type="presParOf" srcId="{190DEF84-DCE1-4C8E-8189-B7D2E9713E04}" destId="{77AFD3B5-EB97-403A-B854-2EF7A87A333C}" srcOrd="1" destOrd="0" presId="urn:microsoft.com/office/officeart/2005/8/layout/process4"/>
    <dgm:cxn modelId="{6BCAB031-92A6-4D87-A7B8-EC520098FFBC}" type="presParOf" srcId="{190DEF84-DCE1-4C8E-8189-B7D2E9713E04}" destId="{92255A62-D3AE-4C57-8124-DAAF0D5700FC}" srcOrd="2" destOrd="0" presId="urn:microsoft.com/office/officeart/2005/8/layout/process4"/>
    <dgm:cxn modelId="{28AC36E8-F976-4C70-98E6-F53A538E2EEB}" type="presParOf" srcId="{92255A62-D3AE-4C57-8124-DAAF0D5700FC}" destId="{A107532F-BF20-4592-8D75-E53E8EA0A0CE}" srcOrd="0" destOrd="0" presId="urn:microsoft.com/office/officeart/2005/8/layout/process4"/>
    <dgm:cxn modelId="{A0496DC7-4A59-49C4-99DA-882BB3666A6D}" type="presParOf" srcId="{92255A62-D3AE-4C57-8124-DAAF0D5700FC}" destId="{CFEB1B3B-4671-492A-904E-CAE9551BC751}" srcOrd="1" destOrd="0" presId="urn:microsoft.com/office/officeart/2005/8/layout/process4"/>
    <dgm:cxn modelId="{FA2F660F-7B00-4EA9-9D09-8A8238535B9B}" type="presParOf" srcId="{92255A62-D3AE-4C57-8124-DAAF0D5700FC}" destId="{4A45C023-8783-4F4A-8828-5093B35507F5}" srcOrd="2" destOrd="0" presId="urn:microsoft.com/office/officeart/2005/8/layout/process4"/>
    <dgm:cxn modelId="{40F4ABDA-B5C9-40C3-9092-C85AD352888D}" type="presParOf" srcId="{B7944480-5559-451A-AD9C-2B7049DADEFC}" destId="{717849C9-BBEA-43B3-BA55-D691130087D7}" srcOrd="7" destOrd="0" presId="urn:microsoft.com/office/officeart/2005/8/layout/process4"/>
    <dgm:cxn modelId="{E272DE36-0198-413B-B0B9-F73FF95BF550}" type="presParOf" srcId="{B7944480-5559-451A-AD9C-2B7049DADEFC}" destId="{306B0156-7EF0-404B-A5DA-1CC471EBB9A9}" srcOrd="8" destOrd="0" presId="urn:microsoft.com/office/officeart/2005/8/layout/process4"/>
    <dgm:cxn modelId="{6130E6AE-FBEE-456E-9395-7DD0EE735E02}" type="presParOf" srcId="{306B0156-7EF0-404B-A5DA-1CC471EBB9A9}" destId="{1959C316-03F2-4C8F-9C62-F3DD476C268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5BBC68-86D1-4028-AA7C-CE3F6C432B89}" type="doc">
      <dgm:prSet loTypeId="urn:microsoft.com/office/officeart/2005/8/layout/process4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4F3185CF-FD6E-4655-BECB-29B28FDBA4B4}">
      <dgm:prSet custT="1"/>
      <dgm:spPr/>
      <dgm:t>
        <a:bodyPr/>
        <a:lstStyle/>
        <a:p>
          <a:pPr rtl="0"/>
          <a:r>
            <a:rPr lang="pt-BR" sz="1400" dirty="0" smtClean="0">
              <a:solidFill>
                <a:srgbClr val="010014"/>
              </a:solidFill>
            </a:rPr>
            <a:t>Estruturação jurídica, constituição legal e anúncio formal de sua criação (formalização pode ocorrer na segunda etapa);</a:t>
          </a:r>
          <a:endParaRPr lang="pt-BR" sz="1400" dirty="0">
            <a:solidFill>
              <a:srgbClr val="010014"/>
            </a:solidFill>
          </a:endParaRPr>
        </a:p>
      </dgm:t>
    </dgm:pt>
    <dgm:pt modelId="{9A63D2A9-7763-44B6-B701-A69FAD47567F}" type="parTrans" cxnId="{61762DB5-A396-4A8E-9DC2-78462D96D010}">
      <dgm:prSet/>
      <dgm:spPr/>
      <dgm:t>
        <a:bodyPr/>
        <a:lstStyle/>
        <a:p>
          <a:endParaRPr lang="pt-BR" sz="1400">
            <a:solidFill>
              <a:srgbClr val="010014"/>
            </a:solidFill>
          </a:endParaRPr>
        </a:p>
      </dgm:t>
    </dgm:pt>
    <dgm:pt modelId="{BA4DC8DD-5014-439A-9C86-6B58E1AF4388}" type="sibTrans" cxnId="{61762DB5-A396-4A8E-9DC2-78462D96D010}">
      <dgm:prSet/>
      <dgm:spPr/>
      <dgm:t>
        <a:bodyPr/>
        <a:lstStyle/>
        <a:p>
          <a:endParaRPr lang="pt-BR" sz="1400">
            <a:solidFill>
              <a:srgbClr val="010014"/>
            </a:solidFill>
          </a:endParaRPr>
        </a:p>
      </dgm:t>
    </dgm:pt>
    <dgm:pt modelId="{D0AB1DB8-F3F1-4984-B8C4-AC5F65F477CC}">
      <dgm:prSet custT="1"/>
      <dgm:spPr/>
      <dgm:t>
        <a:bodyPr/>
        <a:lstStyle/>
        <a:p>
          <a:pPr rtl="0"/>
          <a:r>
            <a:rPr lang="pt-BR" sz="1400" smtClean="0">
              <a:solidFill>
                <a:srgbClr val="010014"/>
              </a:solidFill>
            </a:rPr>
            <a:t>Projeto urbanístico, o qual é depende da composição e natureza das áreas que serão utilizadas;</a:t>
          </a:r>
          <a:endParaRPr lang="pt-BR" sz="1400" dirty="0">
            <a:solidFill>
              <a:srgbClr val="010014"/>
            </a:solidFill>
          </a:endParaRPr>
        </a:p>
      </dgm:t>
    </dgm:pt>
    <dgm:pt modelId="{4FD85837-D2B4-447D-A9A0-89DAA0E1B357}" type="parTrans" cxnId="{62930A37-102D-471E-8963-C1DB01799401}">
      <dgm:prSet/>
      <dgm:spPr/>
      <dgm:t>
        <a:bodyPr/>
        <a:lstStyle/>
        <a:p>
          <a:endParaRPr lang="pt-BR" sz="1400">
            <a:solidFill>
              <a:srgbClr val="010014"/>
            </a:solidFill>
          </a:endParaRPr>
        </a:p>
      </dgm:t>
    </dgm:pt>
    <dgm:pt modelId="{590B247A-6588-4516-830F-1EFF97946802}" type="sibTrans" cxnId="{62930A37-102D-471E-8963-C1DB01799401}">
      <dgm:prSet/>
      <dgm:spPr/>
      <dgm:t>
        <a:bodyPr/>
        <a:lstStyle/>
        <a:p>
          <a:endParaRPr lang="pt-BR" sz="1400">
            <a:solidFill>
              <a:srgbClr val="010014"/>
            </a:solidFill>
          </a:endParaRPr>
        </a:p>
      </dgm:t>
    </dgm:pt>
    <dgm:pt modelId="{3AB411B5-3DED-4B5B-8145-12CC0BACC7C6}">
      <dgm:prSet custT="1"/>
      <dgm:spPr/>
      <dgm:t>
        <a:bodyPr/>
        <a:lstStyle/>
        <a:p>
          <a:pPr rtl="0"/>
          <a:r>
            <a:rPr lang="pt-BR" sz="1400" smtClean="0">
              <a:solidFill>
                <a:srgbClr val="010014"/>
              </a:solidFill>
            </a:rPr>
            <a:t>Green field;  revitalização urbana.</a:t>
          </a:r>
          <a:endParaRPr lang="pt-BR" sz="1400" dirty="0">
            <a:solidFill>
              <a:srgbClr val="010014"/>
            </a:solidFill>
          </a:endParaRPr>
        </a:p>
      </dgm:t>
    </dgm:pt>
    <dgm:pt modelId="{15F10894-54EE-40B6-A7D1-C20CCEC0DACB}" type="parTrans" cxnId="{31C183D5-0D12-4077-9027-4D7A7B985E3E}">
      <dgm:prSet/>
      <dgm:spPr/>
      <dgm:t>
        <a:bodyPr/>
        <a:lstStyle/>
        <a:p>
          <a:endParaRPr lang="pt-BR" sz="1400">
            <a:solidFill>
              <a:srgbClr val="010014"/>
            </a:solidFill>
          </a:endParaRPr>
        </a:p>
      </dgm:t>
    </dgm:pt>
    <dgm:pt modelId="{8CB31EA9-5CB1-4E02-A709-F24A6EF0D09F}" type="sibTrans" cxnId="{31C183D5-0D12-4077-9027-4D7A7B985E3E}">
      <dgm:prSet/>
      <dgm:spPr/>
      <dgm:t>
        <a:bodyPr/>
        <a:lstStyle/>
        <a:p>
          <a:endParaRPr lang="pt-BR" sz="1400">
            <a:solidFill>
              <a:srgbClr val="010014"/>
            </a:solidFill>
          </a:endParaRPr>
        </a:p>
      </dgm:t>
    </dgm:pt>
    <dgm:pt modelId="{5CC34329-25D6-4E2C-B1BC-A7BCD346D9B7}">
      <dgm:prSet custT="1"/>
      <dgm:spPr/>
      <dgm:t>
        <a:bodyPr/>
        <a:lstStyle/>
        <a:p>
          <a:pPr rtl="0"/>
          <a:r>
            <a:rPr lang="pt-BR" sz="1400" dirty="0" smtClean="0">
              <a:solidFill>
                <a:srgbClr val="010014"/>
              </a:solidFill>
            </a:rPr>
            <a:t>Elaboração de um planejamento econômico detalhado e de longo prazo</a:t>
          </a:r>
          <a:endParaRPr lang="pt-BR" sz="1400" dirty="0">
            <a:solidFill>
              <a:srgbClr val="010014"/>
            </a:solidFill>
          </a:endParaRPr>
        </a:p>
      </dgm:t>
    </dgm:pt>
    <dgm:pt modelId="{88F01EE7-A9AF-4412-A27C-0711E1C760DB}" type="parTrans" cxnId="{F380AA42-CEE2-4C19-B886-E7D3A770BCB8}">
      <dgm:prSet/>
      <dgm:spPr/>
      <dgm:t>
        <a:bodyPr/>
        <a:lstStyle/>
        <a:p>
          <a:endParaRPr lang="pt-BR" sz="1400">
            <a:solidFill>
              <a:srgbClr val="010014"/>
            </a:solidFill>
          </a:endParaRPr>
        </a:p>
      </dgm:t>
    </dgm:pt>
    <dgm:pt modelId="{DE0BF4B9-50F7-426C-B344-0DB782015565}" type="sibTrans" cxnId="{F380AA42-CEE2-4C19-B886-E7D3A770BCB8}">
      <dgm:prSet/>
      <dgm:spPr/>
      <dgm:t>
        <a:bodyPr/>
        <a:lstStyle/>
        <a:p>
          <a:endParaRPr lang="pt-BR" sz="1400">
            <a:solidFill>
              <a:srgbClr val="010014"/>
            </a:solidFill>
          </a:endParaRPr>
        </a:p>
      </dgm:t>
    </dgm:pt>
    <dgm:pt modelId="{3FFC858E-ABAE-43D1-BDA4-92EE72CBD303}">
      <dgm:prSet custT="1"/>
      <dgm:spPr/>
      <dgm:t>
        <a:bodyPr/>
        <a:lstStyle/>
        <a:p>
          <a:pPr rtl="0"/>
          <a:r>
            <a:rPr lang="pt-BR" sz="1400" smtClean="0">
              <a:solidFill>
                <a:srgbClr val="010014"/>
              </a:solidFill>
            </a:rPr>
            <a:t>Planejamento da captação de recursos para investimentos em infra-estrutura física e tecnológica</a:t>
          </a:r>
          <a:endParaRPr lang="pt-BR" sz="1400" dirty="0">
            <a:solidFill>
              <a:srgbClr val="010014"/>
            </a:solidFill>
          </a:endParaRPr>
        </a:p>
      </dgm:t>
    </dgm:pt>
    <dgm:pt modelId="{88648655-2572-4955-A4B1-E0C74075B39F}" type="parTrans" cxnId="{1791948E-FEDC-44C4-9515-B7A73CD2D839}">
      <dgm:prSet/>
      <dgm:spPr/>
      <dgm:t>
        <a:bodyPr/>
        <a:lstStyle/>
        <a:p>
          <a:endParaRPr lang="pt-BR" sz="1400">
            <a:solidFill>
              <a:srgbClr val="010014"/>
            </a:solidFill>
          </a:endParaRPr>
        </a:p>
      </dgm:t>
    </dgm:pt>
    <dgm:pt modelId="{A6D071F5-0F61-40F0-AB57-12074DC88FB4}" type="sibTrans" cxnId="{1791948E-FEDC-44C4-9515-B7A73CD2D839}">
      <dgm:prSet/>
      <dgm:spPr/>
      <dgm:t>
        <a:bodyPr/>
        <a:lstStyle/>
        <a:p>
          <a:endParaRPr lang="pt-BR" sz="1400">
            <a:solidFill>
              <a:srgbClr val="010014"/>
            </a:solidFill>
          </a:endParaRPr>
        </a:p>
      </dgm:t>
    </dgm:pt>
    <dgm:pt modelId="{A065FC18-BF84-4CCC-B9BC-805791593603}">
      <dgm:prSet custT="1"/>
      <dgm:spPr/>
      <dgm:t>
        <a:bodyPr/>
        <a:lstStyle/>
        <a:p>
          <a:pPr rtl="0"/>
          <a:r>
            <a:rPr lang="pt-BR" sz="1400" smtClean="0">
              <a:solidFill>
                <a:srgbClr val="010014"/>
              </a:solidFill>
            </a:rPr>
            <a:t>Elaboração do Plano de Negócios do Parque (contem todas as informações sobre o projeto de forma concisa conforme o perfil do publico que o demanda)</a:t>
          </a:r>
          <a:endParaRPr lang="pt-BR" sz="1400" dirty="0">
            <a:solidFill>
              <a:srgbClr val="010014"/>
            </a:solidFill>
          </a:endParaRPr>
        </a:p>
      </dgm:t>
    </dgm:pt>
    <dgm:pt modelId="{D2024BB9-B51E-4360-BFA2-E665736BFB53}" type="parTrans" cxnId="{47E22CA6-C140-4EA4-9737-8F5ACFE19D70}">
      <dgm:prSet/>
      <dgm:spPr/>
      <dgm:t>
        <a:bodyPr/>
        <a:lstStyle/>
        <a:p>
          <a:endParaRPr lang="pt-BR" sz="1400">
            <a:solidFill>
              <a:srgbClr val="010014"/>
            </a:solidFill>
          </a:endParaRPr>
        </a:p>
      </dgm:t>
    </dgm:pt>
    <dgm:pt modelId="{04D2C265-98B7-4876-8D56-CACD3B01C7F7}" type="sibTrans" cxnId="{47E22CA6-C140-4EA4-9737-8F5ACFE19D70}">
      <dgm:prSet/>
      <dgm:spPr/>
      <dgm:t>
        <a:bodyPr/>
        <a:lstStyle/>
        <a:p>
          <a:endParaRPr lang="pt-BR" sz="1400">
            <a:solidFill>
              <a:srgbClr val="010014"/>
            </a:solidFill>
          </a:endParaRPr>
        </a:p>
      </dgm:t>
    </dgm:pt>
    <dgm:pt modelId="{D0A6DBF8-CED9-4753-ACF9-BCB1B9ADE5A2}">
      <dgm:prSet custT="1"/>
      <dgm:spPr/>
      <dgm:t>
        <a:bodyPr/>
        <a:lstStyle/>
        <a:p>
          <a:pPr rtl="0"/>
          <a:r>
            <a:rPr lang="pt-BR" sz="1400" smtClean="0">
              <a:solidFill>
                <a:srgbClr val="010014"/>
              </a:solidFill>
            </a:rPr>
            <a:t>Modelo de Negócio </a:t>
          </a:r>
          <a:endParaRPr lang="pt-BR" sz="1400" dirty="0">
            <a:solidFill>
              <a:srgbClr val="010014"/>
            </a:solidFill>
          </a:endParaRPr>
        </a:p>
      </dgm:t>
    </dgm:pt>
    <dgm:pt modelId="{4BC95E81-A3FC-4FA2-AD18-D3481BEEA566}" type="parTrans" cxnId="{B7DC1EAA-F302-421D-8FCB-415915CEFA47}">
      <dgm:prSet/>
      <dgm:spPr/>
      <dgm:t>
        <a:bodyPr/>
        <a:lstStyle/>
        <a:p>
          <a:endParaRPr lang="pt-BR" sz="1400">
            <a:solidFill>
              <a:srgbClr val="010014"/>
            </a:solidFill>
          </a:endParaRPr>
        </a:p>
      </dgm:t>
    </dgm:pt>
    <dgm:pt modelId="{818875A0-AE88-49F1-ABF7-AED0D2003AAD}" type="sibTrans" cxnId="{B7DC1EAA-F302-421D-8FCB-415915CEFA47}">
      <dgm:prSet/>
      <dgm:spPr/>
      <dgm:t>
        <a:bodyPr/>
        <a:lstStyle/>
        <a:p>
          <a:endParaRPr lang="pt-BR" sz="1400">
            <a:solidFill>
              <a:srgbClr val="010014"/>
            </a:solidFill>
          </a:endParaRPr>
        </a:p>
      </dgm:t>
    </dgm:pt>
    <dgm:pt modelId="{8725E678-D929-4032-A6D7-2AF0F081EC4B}">
      <dgm:prSet custT="1"/>
      <dgm:spPr/>
      <dgm:t>
        <a:bodyPr/>
        <a:lstStyle/>
        <a:p>
          <a:pPr rtl="0"/>
          <a:r>
            <a:rPr lang="pt-BR" sz="1400" smtClean="0">
              <a:solidFill>
                <a:srgbClr val="010014"/>
              </a:solidFill>
            </a:rPr>
            <a:t>Estudo de viabilidade econômica, técnica e financeira</a:t>
          </a:r>
          <a:endParaRPr lang="pt-BR" sz="1400" dirty="0">
            <a:solidFill>
              <a:srgbClr val="010014"/>
            </a:solidFill>
          </a:endParaRPr>
        </a:p>
      </dgm:t>
    </dgm:pt>
    <dgm:pt modelId="{2B95B008-4C3F-4869-AC97-EC3EFB4EFFA8}" type="parTrans" cxnId="{9D85A21D-70D8-4AD8-A24B-3E85BE2B28C2}">
      <dgm:prSet/>
      <dgm:spPr/>
      <dgm:t>
        <a:bodyPr/>
        <a:lstStyle/>
        <a:p>
          <a:endParaRPr lang="pt-BR" sz="1400">
            <a:solidFill>
              <a:srgbClr val="010014"/>
            </a:solidFill>
          </a:endParaRPr>
        </a:p>
      </dgm:t>
    </dgm:pt>
    <dgm:pt modelId="{4950AB05-3D3F-4CFA-91D3-8976981F6A14}" type="sibTrans" cxnId="{9D85A21D-70D8-4AD8-A24B-3E85BE2B28C2}">
      <dgm:prSet/>
      <dgm:spPr/>
      <dgm:t>
        <a:bodyPr/>
        <a:lstStyle/>
        <a:p>
          <a:endParaRPr lang="pt-BR" sz="1400">
            <a:solidFill>
              <a:srgbClr val="010014"/>
            </a:solidFill>
          </a:endParaRPr>
        </a:p>
      </dgm:t>
    </dgm:pt>
    <dgm:pt modelId="{82A69E4E-2F15-42F4-AD19-23A637B08393}">
      <dgm:prSet custT="1"/>
      <dgm:spPr/>
      <dgm:t>
        <a:bodyPr/>
        <a:lstStyle/>
        <a:p>
          <a:pPr rtl="0"/>
          <a:r>
            <a:rPr lang="pt-BR" sz="1400" smtClean="0">
              <a:solidFill>
                <a:srgbClr val="010014"/>
              </a:solidFill>
            </a:rPr>
            <a:t>Plano de Marketing</a:t>
          </a:r>
          <a:endParaRPr lang="pt-BR" sz="1400" dirty="0">
            <a:solidFill>
              <a:srgbClr val="010014"/>
            </a:solidFill>
          </a:endParaRPr>
        </a:p>
      </dgm:t>
    </dgm:pt>
    <dgm:pt modelId="{36679B62-1FD7-49E7-B6B8-B09F33E2F20E}" type="parTrans" cxnId="{214F391B-4930-446B-9961-262ED494DBE9}">
      <dgm:prSet/>
      <dgm:spPr/>
      <dgm:t>
        <a:bodyPr/>
        <a:lstStyle/>
        <a:p>
          <a:endParaRPr lang="pt-BR" sz="1400">
            <a:solidFill>
              <a:srgbClr val="010014"/>
            </a:solidFill>
          </a:endParaRPr>
        </a:p>
      </dgm:t>
    </dgm:pt>
    <dgm:pt modelId="{A491644A-AB5A-4D1E-A55B-2C36993EAB89}" type="sibTrans" cxnId="{214F391B-4930-446B-9961-262ED494DBE9}">
      <dgm:prSet/>
      <dgm:spPr/>
      <dgm:t>
        <a:bodyPr/>
        <a:lstStyle/>
        <a:p>
          <a:endParaRPr lang="pt-BR" sz="1400">
            <a:solidFill>
              <a:srgbClr val="010014"/>
            </a:solidFill>
          </a:endParaRPr>
        </a:p>
      </dgm:t>
    </dgm:pt>
    <dgm:pt modelId="{6B04165F-68B3-458D-AA73-5056694227BB}">
      <dgm:prSet custT="1"/>
      <dgm:spPr/>
      <dgm:t>
        <a:bodyPr/>
        <a:lstStyle/>
        <a:p>
          <a:pPr rtl="0"/>
          <a:r>
            <a:rPr lang="pt-BR" sz="1400" smtClean="0">
              <a:solidFill>
                <a:srgbClr val="010014"/>
              </a:solidFill>
            </a:rPr>
            <a:t>Modelo Imobiliário</a:t>
          </a:r>
          <a:endParaRPr lang="pt-BR" sz="1400" dirty="0">
            <a:solidFill>
              <a:srgbClr val="010014"/>
            </a:solidFill>
          </a:endParaRPr>
        </a:p>
      </dgm:t>
    </dgm:pt>
    <dgm:pt modelId="{CFCF21B2-8D72-428D-BDBC-9C2DBF81FC3B}" type="parTrans" cxnId="{DEA30157-746A-49D4-8320-07A0AB1AB841}">
      <dgm:prSet/>
      <dgm:spPr/>
      <dgm:t>
        <a:bodyPr/>
        <a:lstStyle/>
        <a:p>
          <a:endParaRPr lang="pt-BR" sz="1400">
            <a:solidFill>
              <a:srgbClr val="010014"/>
            </a:solidFill>
          </a:endParaRPr>
        </a:p>
      </dgm:t>
    </dgm:pt>
    <dgm:pt modelId="{BDE62622-7A62-4685-873A-61DBA25CDE38}" type="sibTrans" cxnId="{DEA30157-746A-49D4-8320-07A0AB1AB841}">
      <dgm:prSet/>
      <dgm:spPr/>
      <dgm:t>
        <a:bodyPr/>
        <a:lstStyle/>
        <a:p>
          <a:endParaRPr lang="pt-BR" sz="1400">
            <a:solidFill>
              <a:srgbClr val="010014"/>
            </a:solidFill>
          </a:endParaRPr>
        </a:p>
      </dgm:t>
    </dgm:pt>
    <dgm:pt modelId="{CB78AA9B-2407-4F46-80AB-6FECAB09294F}" type="pres">
      <dgm:prSet presAssocID="{F35BBC68-86D1-4028-AA7C-CE3F6C432B8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320BBC6-C798-4524-B430-2F857B46675A}" type="pres">
      <dgm:prSet presAssocID="{A065FC18-BF84-4CCC-B9BC-805791593603}" presName="boxAndChildren" presStyleCnt="0"/>
      <dgm:spPr/>
    </dgm:pt>
    <dgm:pt modelId="{A1D16A88-0D23-4044-9643-E75494252593}" type="pres">
      <dgm:prSet presAssocID="{A065FC18-BF84-4CCC-B9BC-805791593603}" presName="parentTextBox" presStyleLbl="node1" presStyleIdx="0" presStyleCnt="5"/>
      <dgm:spPr/>
      <dgm:t>
        <a:bodyPr/>
        <a:lstStyle/>
        <a:p>
          <a:endParaRPr lang="pt-BR"/>
        </a:p>
      </dgm:t>
    </dgm:pt>
    <dgm:pt modelId="{0B551B25-8C27-42E4-B016-DBF5C2180887}" type="pres">
      <dgm:prSet presAssocID="{A065FC18-BF84-4CCC-B9BC-805791593603}" presName="entireBox" presStyleLbl="node1" presStyleIdx="0" presStyleCnt="5"/>
      <dgm:spPr/>
      <dgm:t>
        <a:bodyPr/>
        <a:lstStyle/>
        <a:p>
          <a:endParaRPr lang="pt-BR"/>
        </a:p>
      </dgm:t>
    </dgm:pt>
    <dgm:pt modelId="{C039CA1C-C634-401E-9B42-37CBFF9EFF96}" type="pres">
      <dgm:prSet presAssocID="{A065FC18-BF84-4CCC-B9BC-805791593603}" presName="descendantBox" presStyleCnt="0"/>
      <dgm:spPr/>
    </dgm:pt>
    <dgm:pt modelId="{62F03168-CCA5-4F37-8E7D-9FA1AC02845D}" type="pres">
      <dgm:prSet presAssocID="{D0A6DBF8-CED9-4753-ACF9-BCB1B9ADE5A2}" presName="childTextBox" presStyleLbl="f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B8F45D1-2E34-4738-BEE3-AE88AE366D3D}" type="pres">
      <dgm:prSet presAssocID="{8725E678-D929-4032-A6D7-2AF0F081EC4B}" presName="childTextBox" presStyleLbl="f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7704CDB-0C3D-4108-8ED2-405833470838}" type="pres">
      <dgm:prSet presAssocID="{82A69E4E-2F15-42F4-AD19-23A637B08393}" presName="childTextBox" presStyleLbl="f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78C36E5-CCBB-4DC2-A321-1DED094E931E}" type="pres">
      <dgm:prSet presAssocID="{6B04165F-68B3-458D-AA73-5056694227BB}" presName="childTextBox" presStyleLbl="f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6C8C4CD-D502-434D-AE66-AD396285A61D}" type="pres">
      <dgm:prSet presAssocID="{A6D071F5-0F61-40F0-AB57-12074DC88FB4}" presName="sp" presStyleCnt="0"/>
      <dgm:spPr/>
    </dgm:pt>
    <dgm:pt modelId="{F801D692-6681-4BBC-9191-4C3A6275E6CF}" type="pres">
      <dgm:prSet presAssocID="{3FFC858E-ABAE-43D1-BDA4-92EE72CBD303}" presName="arrowAndChildren" presStyleCnt="0"/>
      <dgm:spPr/>
    </dgm:pt>
    <dgm:pt modelId="{3F3DB6B0-F36F-4C02-B89B-1121508B2978}" type="pres">
      <dgm:prSet presAssocID="{3FFC858E-ABAE-43D1-BDA4-92EE72CBD303}" presName="parentTextArrow" presStyleLbl="node1" presStyleIdx="1" presStyleCnt="5" custScaleY="55625"/>
      <dgm:spPr/>
      <dgm:t>
        <a:bodyPr/>
        <a:lstStyle/>
        <a:p>
          <a:endParaRPr lang="pt-BR"/>
        </a:p>
      </dgm:t>
    </dgm:pt>
    <dgm:pt modelId="{F3CBDF0C-7023-4CAB-AB15-90EACE867356}" type="pres">
      <dgm:prSet presAssocID="{DE0BF4B9-50F7-426C-B344-0DB782015565}" presName="sp" presStyleCnt="0"/>
      <dgm:spPr/>
    </dgm:pt>
    <dgm:pt modelId="{7D1BC2CC-3875-4499-A11D-68158258E2E4}" type="pres">
      <dgm:prSet presAssocID="{5CC34329-25D6-4E2C-B1BC-A7BCD346D9B7}" presName="arrowAndChildren" presStyleCnt="0"/>
      <dgm:spPr/>
    </dgm:pt>
    <dgm:pt modelId="{F9E24CA1-D820-4A35-BEA2-AA8D963B9415}" type="pres">
      <dgm:prSet presAssocID="{5CC34329-25D6-4E2C-B1BC-A7BCD346D9B7}" presName="parentTextArrow" presStyleLbl="node1" presStyleIdx="2" presStyleCnt="5" custScaleY="56743"/>
      <dgm:spPr/>
      <dgm:t>
        <a:bodyPr/>
        <a:lstStyle/>
        <a:p>
          <a:endParaRPr lang="pt-BR"/>
        </a:p>
      </dgm:t>
    </dgm:pt>
    <dgm:pt modelId="{F4E93F00-B59C-4D9F-9644-6C34E709BFB8}" type="pres">
      <dgm:prSet presAssocID="{590B247A-6588-4516-830F-1EFF97946802}" presName="sp" presStyleCnt="0"/>
      <dgm:spPr/>
    </dgm:pt>
    <dgm:pt modelId="{E36A588D-02D3-4C68-BCEC-2CCD75096A3E}" type="pres">
      <dgm:prSet presAssocID="{D0AB1DB8-F3F1-4984-B8C4-AC5F65F477CC}" presName="arrowAndChildren" presStyleCnt="0"/>
      <dgm:spPr/>
    </dgm:pt>
    <dgm:pt modelId="{2776A31D-CB55-44B1-8084-4461E1C98A09}" type="pres">
      <dgm:prSet presAssocID="{D0AB1DB8-F3F1-4984-B8C4-AC5F65F477CC}" presName="parentTextArrow" presStyleLbl="node1" presStyleIdx="2" presStyleCnt="5"/>
      <dgm:spPr/>
      <dgm:t>
        <a:bodyPr/>
        <a:lstStyle/>
        <a:p>
          <a:endParaRPr lang="pt-BR"/>
        </a:p>
      </dgm:t>
    </dgm:pt>
    <dgm:pt modelId="{E569EEF0-7276-4E5F-A661-2A9B5DDDEC03}" type="pres">
      <dgm:prSet presAssocID="{D0AB1DB8-F3F1-4984-B8C4-AC5F65F477CC}" presName="arrow" presStyleLbl="node1" presStyleIdx="3" presStyleCnt="5" custScaleY="58297"/>
      <dgm:spPr/>
      <dgm:t>
        <a:bodyPr/>
        <a:lstStyle/>
        <a:p>
          <a:endParaRPr lang="pt-BR"/>
        </a:p>
      </dgm:t>
    </dgm:pt>
    <dgm:pt modelId="{BEE469AE-B042-4775-83E7-E0385B883208}" type="pres">
      <dgm:prSet presAssocID="{D0AB1DB8-F3F1-4984-B8C4-AC5F65F477CC}" presName="descendantArrow" presStyleCnt="0"/>
      <dgm:spPr/>
    </dgm:pt>
    <dgm:pt modelId="{4D466586-9778-470C-9487-DF1CE8B11AEB}" type="pres">
      <dgm:prSet presAssocID="{3AB411B5-3DED-4B5B-8145-12CC0BACC7C6}" presName="childTextArrow" presStyleLbl="fgAccFollowNode1" presStyleIdx="4" presStyleCnt="5" custScaleY="6546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B63446D-13A5-4B61-9EEC-B5296EA9FC02}" type="pres">
      <dgm:prSet presAssocID="{BA4DC8DD-5014-439A-9C86-6B58E1AF4388}" presName="sp" presStyleCnt="0"/>
      <dgm:spPr/>
    </dgm:pt>
    <dgm:pt modelId="{325E99A5-B882-404F-880E-DFCE71E76348}" type="pres">
      <dgm:prSet presAssocID="{4F3185CF-FD6E-4655-BECB-29B28FDBA4B4}" presName="arrowAndChildren" presStyleCnt="0"/>
      <dgm:spPr/>
    </dgm:pt>
    <dgm:pt modelId="{292D7CD5-7ACE-4457-9B59-307BD8B0EDE4}" type="pres">
      <dgm:prSet presAssocID="{4F3185CF-FD6E-4655-BECB-29B28FDBA4B4}" presName="parentTextArrow" presStyleLbl="node1" presStyleIdx="4" presStyleCnt="5" custAng="0" custScaleY="48820"/>
      <dgm:spPr/>
      <dgm:t>
        <a:bodyPr/>
        <a:lstStyle/>
        <a:p>
          <a:endParaRPr lang="pt-BR"/>
        </a:p>
      </dgm:t>
    </dgm:pt>
  </dgm:ptLst>
  <dgm:cxnLst>
    <dgm:cxn modelId="{74FF6296-6CEC-4F63-A51F-BEB3685B997B}" type="presOf" srcId="{3AB411B5-3DED-4B5B-8145-12CC0BACC7C6}" destId="{4D466586-9778-470C-9487-DF1CE8B11AEB}" srcOrd="0" destOrd="0" presId="urn:microsoft.com/office/officeart/2005/8/layout/process4"/>
    <dgm:cxn modelId="{61762DB5-A396-4A8E-9DC2-78462D96D010}" srcId="{F35BBC68-86D1-4028-AA7C-CE3F6C432B89}" destId="{4F3185CF-FD6E-4655-BECB-29B28FDBA4B4}" srcOrd="0" destOrd="0" parTransId="{9A63D2A9-7763-44B6-B701-A69FAD47567F}" sibTransId="{BA4DC8DD-5014-439A-9C86-6B58E1AF4388}"/>
    <dgm:cxn modelId="{DEA30157-746A-49D4-8320-07A0AB1AB841}" srcId="{A065FC18-BF84-4CCC-B9BC-805791593603}" destId="{6B04165F-68B3-458D-AA73-5056694227BB}" srcOrd="3" destOrd="0" parTransId="{CFCF21B2-8D72-428D-BDBC-9C2DBF81FC3B}" sibTransId="{BDE62622-7A62-4685-873A-61DBA25CDE38}"/>
    <dgm:cxn modelId="{62930A37-102D-471E-8963-C1DB01799401}" srcId="{F35BBC68-86D1-4028-AA7C-CE3F6C432B89}" destId="{D0AB1DB8-F3F1-4984-B8C4-AC5F65F477CC}" srcOrd="1" destOrd="0" parTransId="{4FD85837-D2B4-447D-A9A0-89DAA0E1B357}" sibTransId="{590B247A-6588-4516-830F-1EFF97946802}"/>
    <dgm:cxn modelId="{214F391B-4930-446B-9961-262ED494DBE9}" srcId="{A065FC18-BF84-4CCC-B9BC-805791593603}" destId="{82A69E4E-2F15-42F4-AD19-23A637B08393}" srcOrd="2" destOrd="0" parTransId="{36679B62-1FD7-49E7-B6B8-B09F33E2F20E}" sibTransId="{A491644A-AB5A-4D1E-A55B-2C36993EAB89}"/>
    <dgm:cxn modelId="{D4D69EA6-88B2-4DC0-A47E-7082B585A9B6}" type="presOf" srcId="{A065FC18-BF84-4CCC-B9BC-805791593603}" destId="{0B551B25-8C27-42E4-B016-DBF5C2180887}" srcOrd="1" destOrd="0" presId="urn:microsoft.com/office/officeart/2005/8/layout/process4"/>
    <dgm:cxn modelId="{C81C4160-83A4-4D94-93A7-760923CFFE30}" type="presOf" srcId="{D0AB1DB8-F3F1-4984-B8C4-AC5F65F477CC}" destId="{2776A31D-CB55-44B1-8084-4461E1C98A09}" srcOrd="0" destOrd="0" presId="urn:microsoft.com/office/officeart/2005/8/layout/process4"/>
    <dgm:cxn modelId="{6440C68E-B9A1-42BD-8083-5D1399C8BC03}" type="presOf" srcId="{8725E678-D929-4032-A6D7-2AF0F081EC4B}" destId="{8B8F45D1-2E34-4738-BEE3-AE88AE366D3D}" srcOrd="0" destOrd="0" presId="urn:microsoft.com/office/officeart/2005/8/layout/process4"/>
    <dgm:cxn modelId="{B7DC1EAA-F302-421D-8FCB-415915CEFA47}" srcId="{A065FC18-BF84-4CCC-B9BC-805791593603}" destId="{D0A6DBF8-CED9-4753-ACF9-BCB1B9ADE5A2}" srcOrd="0" destOrd="0" parTransId="{4BC95E81-A3FC-4FA2-AD18-D3481BEEA566}" sibTransId="{818875A0-AE88-49F1-ABF7-AED0D2003AAD}"/>
    <dgm:cxn modelId="{6FDF9B63-115F-4018-B9D5-7FC80B6429D6}" type="presOf" srcId="{6B04165F-68B3-458D-AA73-5056694227BB}" destId="{878C36E5-CCBB-4DC2-A321-1DED094E931E}" srcOrd="0" destOrd="0" presId="urn:microsoft.com/office/officeart/2005/8/layout/process4"/>
    <dgm:cxn modelId="{9D85A21D-70D8-4AD8-A24B-3E85BE2B28C2}" srcId="{A065FC18-BF84-4CCC-B9BC-805791593603}" destId="{8725E678-D929-4032-A6D7-2AF0F081EC4B}" srcOrd="1" destOrd="0" parTransId="{2B95B008-4C3F-4869-AC97-EC3EFB4EFFA8}" sibTransId="{4950AB05-3D3F-4CFA-91D3-8976981F6A14}"/>
    <dgm:cxn modelId="{B725F77E-8DEB-4C10-9DE9-F501EF175C8B}" type="presOf" srcId="{82A69E4E-2F15-42F4-AD19-23A637B08393}" destId="{17704CDB-0C3D-4108-8ED2-405833470838}" srcOrd="0" destOrd="0" presId="urn:microsoft.com/office/officeart/2005/8/layout/process4"/>
    <dgm:cxn modelId="{7615CEAB-3ABD-4F42-9D09-BABF0B087E41}" type="presOf" srcId="{D0A6DBF8-CED9-4753-ACF9-BCB1B9ADE5A2}" destId="{62F03168-CCA5-4F37-8E7D-9FA1AC02845D}" srcOrd="0" destOrd="0" presId="urn:microsoft.com/office/officeart/2005/8/layout/process4"/>
    <dgm:cxn modelId="{31C183D5-0D12-4077-9027-4D7A7B985E3E}" srcId="{D0AB1DB8-F3F1-4984-B8C4-AC5F65F477CC}" destId="{3AB411B5-3DED-4B5B-8145-12CC0BACC7C6}" srcOrd="0" destOrd="0" parTransId="{15F10894-54EE-40B6-A7D1-C20CCEC0DACB}" sibTransId="{8CB31EA9-5CB1-4E02-A709-F24A6EF0D09F}"/>
    <dgm:cxn modelId="{47E22CA6-C140-4EA4-9737-8F5ACFE19D70}" srcId="{F35BBC68-86D1-4028-AA7C-CE3F6C432B89}" destId="{A065FC18-BF84-4CCC-B9BC-805791593603}" srcOrd="4" destOrd="0" parTransId="{D2024BB9-B51E-4360-BFA2-E665736BFB53}" sibTransId="{04D2C265-98B7-4876-8D56-CACD3B01C7F7}"/>
    <dgm:cxn modelId="{EE2BEDC4-BBEB-484B-92DC-1EDF7B4A91D1}" type="presOf" srcId="{3FFC858E-ABAE-43D1-BDA4-92EE72CBD303}" destId="{3F3DB6B0-F36F-4C02-B89B-1121508B2978}" srcOrd="0" destOrd="0" presId="urn:microsoft.com/office/officeart/2005/8/layout/process4"/>
    <dgm:cxn modelId="{1791948E-FEDC-44C4-9515-B7A73CD2D839}" srcId="{F35BBC68-86D1-4028-AA7C-CE3F6C432B89}" destId="{3FFC858E-ABAE-43D1-BDA4-92EE72CBD303}" srcOrd="3" destOrd="0" parTransId="{88648655-2572-4955-A4B1-E0C74075B39F}" sibTransId="{A6D071F5-0F61-40F0-AB57-12074DC88FB4}"/>
    <dgm:cxn modelId="{1E553E8C-9CF4-4753-8540-524F44466379}" type="presOf" srcId="{A065FC18-BF84-4CCC-B9BC-805791593603}" destId="{A1D16A88-0D23-4044-9643-E75494252593}" srcOrd="0" destOrd="0" presId="urn:microsoft.com/office/officeart/2005/8/layout/process4"/>
    <dgm:cxn modelId="{018F6D85-E89E-4E91-B543-4F3510E833B5}" type="presOf" srcId="{D0AB1DB8-F3F1-4984-B8C4-AC5F65F477CC}" destId="{E569EEF0-7276-4E5F-A661-2A9B5DDDEC03}" srcOrd="1" destOrd="0" presId="urn:microsoft.com/office/officeart/2005/8/layout/process4"/>
    <dgm:cxn modelId="{9D7BDA5A-4B15-4A40-B9DB-10C4CEDC8B58}" type="presOf" srcId="{F35BBC68-86D1-4028-AA7C-CE3F6C432B89}" destId="{CB78AA9B-2407-4F46-80AB-6FECAB09294F}" srcOrd="0" destOrd="0" presId="urn:microsoft.com/office/officeart/2005/8/layout/process4"/>
    <dgm:cxn modelId="{F380AA42-CEE2-4C19-B886-E7D3A770BCB8}" srcId="{F35BBC68-86D1-4028-AA7C-CE3F6C432B89}" destId="{5CC34329-25D6-4E2C-B1BC-A7BCD346D9B7}" srcOrd="2" destOrd="0" parTransId="{88F01EE7-A9AF-4412-A27C-0711E1C760DB}" sibTransId="{DE0BF4B9-50F7-426C-B344-0DB782015565}"/>
    <dgm:cxn modelId="{CA09A4DD-51E2-4A47-921F-22B324CAD00A}" type="presOf" srcId="{5CC34329-25D6-4E2C-B1BC-A7BCD346D9B7}" destId="{F9E24CA1-D820-4A35-BEA2-AA8D963B9415}" srcOrd="0" destOrd="0" presId="urn:microsoft.com/office/officeart/2005/8/layout/process4"/>
    <dgm:cxn modelId="{B776790B-593C-4F58-9E1A-8691A055266C}" type="presOf" srcId="{4F3185CF-FD6E-4655-BECB-29B28FDBA4B4}" destId="{292D7CD5-7ACE-4457-9B59-307BD8B0EDE4}" srcOrd="0" destOrd="0" presId="urn:microsoft.com/office/officeart/2005/8/layout/process4"/>
    <dgm:cxn modelId="{11AFB8F0-B38D-4112-A8E1-CC90095E7340}" type="presParOf" srcId="{CB78AA9B-2407-4F46-80AB-6FECAB09294F}" destId="{4320BBC6-C798-4524-B430-2F857B46675A}" srcOrd="0" destOrd="0" presId="urn:microsoft.com/office/officeart/2005/8/layout/process4"/>
    <dgm:cxn modelId="{A2E83ECA-47E2-4ED3-AD0D-12E0E0309029}" type="presParOf" srcId="{4320BBC6-C798-4524-B430-2F857B46675A}" destId="{A1D16A88-0D23-4044-9643-E75494252593}" srcOrd="0" destOrd="0" presId="urn:microsoft.com/office/officeart/2005/8/layout/process4"/>
    <dgm:cxn modelId="{AF0A0BD6-D23B-4DB1-8DA8-F4F668122ED5}" type="presParOf" srcId="{4320BBC6-C798-4524-B430-2F857B46675A}" destId="{0B551B25-8C27-42E4-B016-DBF5C2180887}" srcOrd="1" destOrd="0" presId="urn:microsoft.com/office/officeart/2005/8/layout/process4"/>
    <dgm:cxn modelId="{1FF49ACF-1BA5-433F-A728-25847E077A56}" type="presParOf" srcId="{4320BBC6-C798-4524-B430-2F857B46675A}" destId="{C039CA1C-C634-401E-9B42-37CBFF9EFF96}" srcOrd="2" destOrd="0" presId="urn:microsoft.com/office/officeart/2005/8/layout/process4"/>
    <dgm:cxn modelId="{18DA6A5C-530D-46EC-A58E-DBF67DCD34F0}" type="presParOf" srcId="{C039CA1C-C634-401E-9B42-37CBFF9EFF96}" destId="{62F03168-CCA5-4F37-8E7D-9FA1AC02845D}" srcOrd="0" destOrd="0" presId="urn:microsoft.com/office/officeart/2005/8/layout/process4"/>
    <dgm:cxn modelId="{CB8207E1-B7D4-47A4-A25B-BB13F0B3F0D0}" type="presParOf" srcId="{C039CA1C-C634-401E-9B42-37CBFF9EFF96}" destId="{8B8F45D1-2E34-4738-BEE3-AE88AE366D3D}" srcOrd="1" destOrd="0" presId="urn:microsoft.com/office/officeart/2005/8/layout/process4"/>
    <dgm:cxn modelId="{E6E1C6DE-00A7-4B86-BE70-A6850B1FFEF3}" type="presParOf" srcId="{C039CA1C-C634-401E-9B42-37CBFF9EFF96}" destId="{17704CDB-0C3D-4108-8ED2-405833470838}" srcOrd="2" destOrd="0" presId="urn:microsoft.com/office/officeart/2005/8/layout/process4"/>
    <dgm:cxn modelId="{E7120D67-89D0-42FF-9A29-E10AF96E90EF}" type="presParOf" srcId="{C039CA1C-C634-401E-9B42-37CBFF9EFF96}" destId="{878C36E5-CCBB-4DC2-A321-1DED094E931E}" srcOrd="3" destOrd="0" presId="urn:microsoft.com/office/officeart/2005/8/layout/process4"/>
    <dgm:cxn modelId="{F27F59B1-E90A-46D7-99CA-70F916772BD5}" type="presParOf" srcId="{CB78AA9B-2407-4F46-80AB-6FECAB09294F}" destId="{36C8C4CD-D502-434D-AE66-AD396285A61D}" srcOrd="1" destOrd="0" presId="urn:microsoft.com/office/officeart/2005/8/layout/process4"/>
    <dgm:cxn modelId="{B86E5DEA-3999-4341-A3C4-1C4EEA206A97}" type="presParOf" srcId="{CB78AA9B-2407-4F46-80AB-6FECAB09294F}" destId="{F801D692-6681-4BBC-9191-4C3A6275E6CF}" srcOrd="2" destOrd="0" presId="urn:microsoft.com/office/officeart/2005/8/layout/process4"/>
    <dgm:cxn modelId="{B825F9DD-AF9C-468B-9ABD-1917F92C3EB3}" type="presParOf" srcId="{F801D692-6681-4BBC-9191-4C3A6275E6CF}" destId="{3F3DB6B0-F36F-4C02-B89B-1121508B2978}" srcOrd="0" destOrd="0" presId="urn:microsoft.com/office/officeart/2005/8/layout/process4"/>
    <dgm:cxn modelId="{8453B7A0-5561-4839-AD58-1EB9398E0787}" type="presParOf" srcId="{CB78AA9B-2407-4F46-80AB-6FECAB09294F}" destId="{F3CBDF0C-7023-4CAB-AB15-90EACE867356}" srcOrd="3" destOrd="0" presId="urn:microsoft.com/office/officeart/2005/8/layout/process4"/>
    <dgm:cxn modelId="{23227D73-90FE-4DE2-A4B9-042B780D14AA}" type="presParOf" srcId="{CB78AA9B-2407-4F46-80AB-6FECAB09294F}" destId="{7D1BC2CC-3875-4499-A11D-68158258E2E4}" srcOrd="4" destOrd="0" presId="urn:microsoft.com/office/officeart/2005/8/layout/process4"/>
    <dgm:cxn modelId="{A9004E18-C289-43A7-9EA7-CEEAADC0DA0F}" type="presParOf" srcId="{7D1BC2CC-3875-4499-A11D-68158258E2E4}" destId="{F9E24CA1-D820-4A35-BEA2-AA8D963B9415}" srcOrd="0" destOrd="0" presId="urn:microsoft.com/office/officeart/2005/8/layout/process4"/>
    <dgm:cxn modelId="{F767CDC3-56B0-4F3B-A0F7-6904A1BB5200}" type="presParOf" srcId="{CB78AA9B-2407-4F46-80AB-6FECAB09294F}" destId="{F4E93F00-B59C-4D9F-9644-6C34E709BFB8}" srcOrd="5" destOrd="0" presId="urn:microsoft.com/office/officeart/2005/8/layout/process4"/>
    <dgm:cxn modelId="{DE0951A5-00A6-487A-B8AB-6E3036627567}" type="presParOf" srcId="{CB78AA9B-2407-4F46-80AB-6FECAB09294F}" destId="{E36A588D-02D3-4C68-BCEC-2CCD75096A3E}" srcOrd="6" destOrd="0" presId="urn:microsoft.com/office/officeart/2005/8/layout/process4"/>
    <dgm:cxn modelId="{EEC5D011-1836-44C4-903E-7FE9B4881274}" type="presParOf" srcId="{E36A588D-02D3-4C68-BCEC-2CCD75096A3E}" destId="{2776A31D-CB55-44B1-8084-4461E1C98A09}" srcOrd="0" destOrd="0" presId="urn:microsoft.com/office/officeart/2005/8/layout/process4"/>
    <dgm:cxn modelId="{AD2A54BD-9D49-4070-824E-148512B6D8D5}" type="presParOf" srcId="{E36A588D-02D3-4C68-BCEC-2CCD75096A3E}" destId="{E569EEF0-7276-4E5F-A661-2A9B5DDDEC03}" srcOrd="1" destOrd="0" presId="urn:microsoft.com/office/officeart/2005/8/layout/process4"/>
    <dgm:cxn modelId="{289920D8-FBCE-476C-B171-29FD362EAE07}" type="presParOf" srcId="{E36A588D-02D3-4C68-BCEC-2CCD75096A3E}" destId="{BEE469AE-B042-4775-83E7-E0385B883208}" srcOrd="2" destOrd="0" presId="urn:microsoft.com/office/officeart/2005/8/layout/process4"/>
    <dgm:cxn modelId="{620F3723-70FF-4C13-822C-88CBFB585A1D}" type="presParOf" srcId="{BEE469AE-B042-4775-83E7-E0385B883208}" destId="{4D466586-9778-470C-9487-DF1CE8B11AEB}" srcOrd="0" destOrd="0" presId="urn:microsoft.com/office/officeart/2005/8/layout/process4"/>
    <dgm:cxn modelId="{253118FB-876E-49B9-ACA5-0F1F6280F9BC}" type="presParOf" srcId="{CB78AA9B-2407-4F46-80AB-6FECAB09294F}" destId="{4B63446D-13A5-4B61-9EEC-B5296EA9FC02}" srcOrd="7" destOrd="0" presId="urn:microsoft.com/office/officeart/2005/8/layout/process4"/>
    <dgm:cxn modelId="{A5E144EF-44A1-41C4-AA32-1D54ADE7506A}" type="presParOf" srcId="{CB78AA9B-2407-4F46-80AB-6FECAB09294F}" destId="{325E99A5-B882-404F-880E-DFCE71E76348}" srcOrd="8" destOrd="0" presId="urn:microsoft.com/office/officeart/2005/8/layout/process4"/>
    <dgm:cxn modelId="{18A26E0D-5CB1-4575-A5C1-893A353EF1C4}" type="presParOf" srcId="{325E99A5-B882-404F-880E-DFCE71E76348}" destId="{292D7CD5-7ACE-4457-9B59-307BD8B0EDE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33A092C-FBAD-4E3E-B4E1-709F161FA39D}" type="doc">
      <dgm:prSet loTypeId="urn:microsoft.com/office/officeart/2005/8/layout/hProcess4" loCatId="process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7A95924C-1BA8-433D-9161-24DCD75302BD}">
      <dgm:prSet custT="1"/>
      <dgm:spPr/>
      <dgm:t>
        <a:bodyPr/>
        <a:lstStyle/>
        <a:p>
          <a:pPr rtl="0"/>
          <a:r>
            <a:rPr lang="pt-BR" sz="1400" b="1" dirty="0" smtClean="0">
              <a:solidFill>
                <a:srgbClr val="010014"/>
              </a:solidFill>
            </a:rPr>
            <a:t>Implantação da </a:t>
          </a:r>
          <a:r>
            <a:rPr lang="pt-BR" sz="1400" b="1" dirty="0" err="1" smtClean="0">
              <a:solidFill>
                <a:srgbClr val="010014"/>
              </a:solidFill>
            </a:rPr>
            <a:t>infraestrutura</a:t>
          </a:r>
          <a:endParaRPr lang="pt-BR" sz="1400" b="1" dirty="0">
            <a:solidFill>
              <a:srgbClr val="010014"/>
            </a:solidFill>
          </a:endParaRPr>
        </a:p>
      </dgm:t>
    </dgm:pt>
    <dgm:pt modelId="{69FC2778-D834-4540-B726-7A0733DA33F2}" type="parTrans" cxnId="{6343ADAE-F9C1-4298-93A1-6FCA350BF097}">
      <dgm:prSet/>
      <dgm:spPr/>
      <dgm:t>
        <a:bodyPr/>
        <a:lstStyle/>
        <a:p>
          <a:endParaRPr lang="pt-BR" sz="1400">
            <a:solidFill>
              <a:srgbClr val="010014"/>
            </a:solidFill>
          </a:endParaRPr>
        </a:p>
      </dgm:t>
    </dgm:pt>
    <dgm:pt modelId="{5F87846C-9921-4E79-BA78-C1404FE8D06C}" type="sibTrans" cxnId="{6343ADAE-F9C1-4298-93A1-6FCA350BF097}">
      <dgm:prSet/>
      <dgm:spPr/>
      <dgm:t>
        <a:bodyPr/>
        <a:lstStyle/>
        <a:p>
          <a:endParaRPr lang="pt-BR" sz="1400">
            <a:solidFill>
              <a:srgbClr val="010014"/>
            </a:solidFill>
          </a:endParaRPr>
        </a:p>
      </dgm:t>
    </dgm:pt>
    <dgm:pt modelId="{68A4FC04-710A-4106-98F2-6900646DE714}">
      <dgm:prSet custT="1"/>
      <dgm:spPr/>
      <dgm:t>
        <a:bodyPr/>
        <a:lstStyle/>
        <a:p>
          <a:pPr rtl="0"/>
          <a:r>
            <a:rPr lang="pt-BR" sz="1400" dirty="0" smtClean="0">
              <a:solidFill>
                <a:srgbClr val="010014"/>
              </a:solidFill>
            </a:rPr>
            <a:t>Compreende a </a:t>
          </a:r>
          <a:r>
            <a:rPr lang="pt-BR" sz="1400" dirty="0" err="1" smtClean="0">
              <a:solidFill>
                <a:srgbClr val="010014"/>
              </a:solidFill>
            </a:rPr>
            <a:t>infraestrutura</a:t>
          </a:r>
          <a:r>
            <a:rPr lang="pt-BR" sz="1400" dirty="0" smtClean="0">
              <a:solidFill>
                <a:srgbClr val="010014"/>
              </a:solidFill>
            </a:rPr>
            <a:t> urbana e imobiliária, os serviços de apoio, lazer, segurança.</a:t>
          </a:r>
          <a:endParaRPr lang="pt-BR" sz="1400" dirty="0">
            <a:solidFill>
              <a:srgbClr val="010014"/>
            </a:solidFill>
          </a:endParaRPr>
        </a:p>
      </dgm:t>
    </dgm:pt>
    <dgm:pt modelId="{5D3A2E4B-5879-4A92-8258-67ADEE1E54C6}" type="parTrans" cxnId="{072EF617-4945-4815-A249-27589CAD973C}">
      <dgm:prSet/>
      <dgm:spPr/>
      <dgm:t>
        <a:bodyPr/>
        <a:lstStyle/>
        <a:p>
          <a:endParaRPr lang="pt-BR" sz="1400">
            <a:solidFill>
              <a:srgbClr val="010014"/>
            </a:solidFill>
          </a:endParaRPr>
        </a:p>
      </dgm:t>
    </dgm:pt>
    <dgm:pt modelId="{1D010411-D301-47D3-9978-10BF9B55E0EF}" type="sibTrans" cxnId="{072EF617-4945-4815-A249-27589CAD973C}">
      <dgm:prSet/>
      <dgm:spPr/>
      <dgm:t>
        <a:bodyPr/>
        <a:lstStyle/>
        <a:p>
          <a:endParaRPr lang="pt-BR" sz="1400">
            <a:solidFill>
              <a:srgbClr val="010014"/>
            </a:solidFill>
          </a:endParaRPr>
        </a:p>
      </dgm:t>
    </dgm:pt>
    <dgm:pt modelId="{8E4C5470-C9C5-4C5C-B180-CDCE9D6E3B2C}">
      <dgm:prSet custT="1"/>
      <dgm:spPr/>
      <dgm:t>
        <a:bodyPr/>
        <a:lstStyle/>
        <a:p>
          <a:pPr rtl="0"/>
          <a:r>
            <a:rPr lang="pt-BR" sz="1400" b="1" dirty="0" smtClean="0">
              <a:solidFill>
                <a:srgbClr val="010014"/>
              </a:solidFill>
            </a:rPr>
            <a:t>Implantação das âncoras do projeto</a:t>
          </a:r>
          <a:endParaRPr lang="pt-BR" sz="1400" b="1" dirty="0">
            <a:solidFill>
              <a:srgbClr val="010014"/>
            </a:solidFill>
          </a:endParaRPr>
        </a:p>
      </dgm:t>
    </dgm:pt>
    <dgm:pt modelId="{5BCB10CA-C206-4A69-A0A0-05B99A5D9E68}" type="parTrans" cxnId="{2BA27E2A-BD47-4F23-9D03-15D2219E9D3C}">
      <dgm:prSet/>
      <dgm:spPr/>
      <dgm:t>
        <a:bodyPr/>
        <a:lstStyle/>
        <a:p>
          <a:endParaRPr lang="pt-BR" sz="1400">
            <a:solidFill>
              <a:srgbClr val="010014"/>
            </a:solidFill>
          </a:endParaRPr>
        </a:p>
      </dgm:t>
    </dgm:pt>
    <dgm:pt modelId="{3801F31B-4D2C-4A81-9D6E-16B78C3C675A}" type="sibTrans" cxnId="{2BA27E2A-BD47-4F23-9D03-15D2219E9D3C}">
      <dgm:prSet/>
      <dgm:spPr/>
      <dgm:t>
        <a:bodyPr/>
        <a:lstStyle/>
        <a:p>
          <a:endParaRPr lang="pt-BR" sz="1400">
            <a:solidFill>
              <a:srgbClr val="010014"/>
            </a:solidFill>
          </a:endParaRPr>
        </a:p>
      </dgm:t>
    </dgm:pt>
    <dgm:pt modelId="{186077D8-52F6-45CB-9731-C0FD31BB231D}">
      <dgm:prSet custT="1"/>
      <dgm:spPr/>
      <dgm:t>
        <a:bodyPr/>
        <a:lstStyle/>
        <a:p>
          <a:pPr rtl="0"/>
          <a:r>
            <a:rPr lang="pt-BR" sz="1400" dirty="0" smtClean="0">
              <a:solidFill>
                <a:srgbClr val="010014"/>
              </a:solidFill>
            </a:rPr>
            <a:t>Construção das edificações dos centros tecnológico, administrativo, incubadora de empresas.</a:t>
          </a:r>
          <a:endParaRPr lang="pt-BR" sz="1400" dirty="0">
            <a:solidFill>
              <a:srgbClr val="010014"/>
            </a:solidFill>
          </a:endParaRPr>
        </a:p>
      </dgm:t>
    </dgm:pt>
    <dgm:pt modelId="{722F142D-331C-4500-B9BB-8A33F87AC8E8}" type="parTrans" cxnId="{4C623F0A-35F5-4B8F-9398-36B758AAACBB}">
      <dgm:prSet/>
      <dgm:spPr/>
      <dgm:t>
        <a:bodyPr/>
        <a:lstStyle/>
        <a:p>
          <a:endParaRPr lang="pt-BR" sz="1400">
            <a:solidFill>
              <a:srgbClr val="010014"/>
            </a:solidFill>
          </a:endParaRPr>
        </a:p>
      </dgm:t>
    </dgm:pt>
    <dgm:pt modelId="{FE51164F-94F4-4B25-AD3D-D4AD9F042519}" type="sibTrans" cxnId="{4C623F0A-35F5-4B8F-9398-36B758AAACBB}">
      <dgm:prSet/>
      <dgm:spPr/>
      <dgm:t>
        <a:bodyPr/>
        <a:lstStyle/>
        <a:p>
          <a:endParaRPr lang="pt-BR" sz="1400">
            <a:solidFill>
              <a:srgbClr val="010014"/>
            </a:solidFill>
          </a:endParaRPr>
        </a:p>
      </dgm:t>
    </dgm:pt>
    <dgm:pt modelId="{F54820E0-32EA-4980-ADBE-64B1DBDD02BA}">
      <dgm:prSet custT="1"/>
      <dgm:spPr/>
      <dgm:t>
        <a:bodyPr/>
        <a:lstStyle/>
        <a:p>
          <a:pPr rtl="0"/>
          <a:r>
            <a:rPr lang="pt-BR" sz="1400" b="1" dirty="0" smtClean="0">
              <a:solidFill>
                <a:srgbClr val="010014"/>
              </a:solidFill>
            </a:rPr>
            <a:t>Processo de divulgação do empreendimento </a:t>
          </a:r>
          <a:endParaRPr lang="pt-BR" sz="1400" b="1" dirty="0">
            <a:solidFill>
              <a:srgbClr val="010014"/>
            </a:solidFill>
          </a:endParaRPr>
        </a:p>
      </dgm:t>
    </dgm:pt>
    <dgm:pt modelId="{AEC90275-DCE4-4717-9E70-0F071121A413}" type="parTrans" cxnId="{121EB268-2BFF-4735-A1B4-4E2E688D1388}">
      <dgm:prSet/>
      <dgm:spPr/>
      <dgm:t>
        <a:bodyPr/>
        <a:lstStyle/>
        <a:p>
          <a:endParaRPr lang="pt-BR" sz="1400">
            <a:solidFill>
              <a:srgbClr val="010014"/>
            </a:solidFill>
          </a:endParaRPr>
        </a:p>
      </dgm:t>
    </dgm:pt>
    <dgm:pt modelId="{63F18438-9486-4B15-9D4F-85120B695F3F}" type="sibTrans" cxnId="{121EB268-2BFF-4735-A1B4-4E2E688D1388}">
      <dgm:prSet/>
      <dgm:spPr/>
      <dgm:t>
        <a:bodyPr/>
        <a:lstStyle/>
        <a:p>
          <a:endParaRPr lang="pt-BR" sz="1400">
            <a:solidFill>
              <a:srgbClr val="010014"/>
            </a:solidFill>
          </a:endParaRPr>
        </a:p>
      </dgm:t>
    </dgm:pt>
    <dgm:pt modelId="{DD4A59B3-E8C1-4A56-ADEA-083FC7B66F1B}">
      <dgm:prSet custT="1"/>
      <dgm:spPr/>
      <dgm:t>
        <a:bodyPr/>
        <a:lstStyle/>
        <a:p>
          <a:pPr rtl="0"/>
          <a:r>
            <a:rPr lang="pt-BR" sz="1400" dirty="0" smtClean="0">
              <a:solidFill>
                <a:srgbClr val="010014"/>
              </a:solidFill>
            </a:rPr>
            <a:t>Seleção das empresas participantes.</a:t>
          </a:r>
          <a:endParaRPr lang="pt-BR" sz="1400" dirty="0">
            <a:solidFill>
              <a:srgbClr val="010014"/>
            </a:solidFill>
          </a:endParaRPr>
        </a:p>
      </dgm:t>
    </dgm:pt>
    <dgm:pt modelId="{29FD4F84-6E5A-405A-930D-48EC23D936AC}" type="parTrans" cxnId="{3F3DA16F-82F6-43A7-B89B-030360D3484F}">
      <dgm:prSet/>
      <dgm:spPr/>
      <dgm:t>
        <a:bodyPr/>
        <a:lstStyle/>
        <a:p>
          <a:endParaRPr lang="pt-BR" sz="1400">
            <a:solidFill>
              <a:srgbClr val="010014"/>
            </a:solidFill>
          </a:endParaRPr>
        </a:p>
      </dgm:t>
    </dgm:pt>
    <dgm:pt modelId="{AB5D2D4B-A2CE-40A9-B9A7-97C273C2932E}" type="sibTrans" cxnId="{3F3DA16F-82F6-43A7-B89B-030360D3484F}">
      <dgm:prSet/>
      <dgm:spPr/>
      <dgm:t>
        <a:bodyPr/>
        <a:lstStyle/>
        <a:p>
          <a:endParaRPr lang="pt-BR" sz="1400">
            <a:solidFill>
              <a:srgbClr val="010014"/>
            </a:solidFill>
          </a:endParaRPr>
        </a:p>
      </dgm:t>
    </dgm:pt>
    <dgm:pt modelId="{CAC72A30-A747-4831-9C82-7DF4A99C5A2D}" type="pres">
      <dgm:prSet presAssocID="{D33A092C-FBAD-4E3E-B4E1-709F161FA39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047A554-F5E7-4F30-89D0-48225417D87F}" type="pres">
      <dgm:prSet presAssocID="{D33A092C-FBAD-4E3E-B4E1-709F161FA39D}" presName="tSp" presStyleCnt="0"/>
      <dgm:spPr/>
    </dgm:pt>
    <dgm:pt modelId="{CFAA09D4-CA65-45DC-8D6B-938E1238D4F5}" type="pres">
      <dgm:prSet presAssocID="{D33A092C-FBAD-4E3E-B4E1-709F161FA39D}" presName="bSp" presStyleCnt="0"/>
      <dgm:spPr/>
    </dgm:pt>
    <dgm:pt modelId="{D4084DE3-BF2F-499C-A005-E35E603E8773}" type="pres">
      <dgm:prSet presAssocID="{D33A092C-FBAD-4E3E-B4E1-709F161FA39D}" presName="process" presStyleCnt="0"/>
      <dgm:spPr/>
    </dgm:pt>
    <dgm:pt modelId="{0C0B8690-C293-48FF-89BC-C5B37ABC27C4}" type="pres">
      <dgm:prSet presAssocID="{7A95924C-1BA8-433D-9161-24DCD75302BD}" presName="composite1" presStyleCnt="0"/>
      <dgm:spPr/>
    </dgm:pt>
    <dgm:pt modelId="{A6951FA7-15E4-4486-A5AC-4F42FD0E0B0E}" type="pres">
      <dgm:prSet presAssocID="{7A95924C-1BA8-433D-9161-24DCD75302BD}" presName="dummyNode1" presStyleLbl="node1" presStyleIdx="0" presStyleCnt="3"/>
      <dgm:spPr/>
    </dgm:pt>
    <dgm:pt modelId="{369E987A-8365-4D43-BA49-039210844109}" type="pres">
      <dgm:prSet presAssocID="{7A95924C-1BA8-433D-9161-24DCD75302BD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8BCD706-09B8-42FC-9BDE-29BB9A8FA9F7}" type="pres">
      <dgm:prSet presAssocID="{7A95924C-1BA8-433D-9161-24DCD75302BD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5107BA5-699B-4F7C-AAC9-877A7D91A3B6}" type="pres">
      <dgm:prSet presAssocID="{7A95924C-1BA8-433D-9161-24DCD75302BD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BB937D2-9D48-48CC-BF86-6E8715B72E60}" type="pres">
      <dgm:prSet presAssocID="{7A95924C-1BA8-433D-9161-24DCD75302BD}" presName="connSite1" presStyleCnt="0"/>
      <dgm:spPr/>
    </dgm:pt>
    <dgm:pt modelId="{5F049016-0748-4AA2-B1D3-80A87DA16BD9}" type="pres">
      <dgm:prSet presAssocID="{5F87846C-9921-4E79-BA78-C1404FE8D06C}" presName="Name9" presStyleLbl="sibTrans2D1" presStyleIdx="0" presStyleCnt="2"/>
      <dgm:spPr/>
      <dgm:t>
        <a:bodyPr/>
        <a:lstStyle/>
        <a:p>
          <a:endParaRPr lang="pt-BR"/>
        </a:p>
      </dgm:t>
    </dgm:pt>
    <dgm:pt modelId="{3A5C6439-69BB-4122-BA74-E7CED02FB90A}" type="pres">
      <dgm:prSet presAssocID="{8E4C5470-C9C5-4C5C-B180-CDCE9D6E3B2C}" presName="composite2" presStyleCnt="0"/>
      <dgm:spPr/>
    </dgm:pt>
    <dgm:pt modelId="{D56BB1F7-6533-4E72-BE28-522DE404FF22}" type="pres">
      <dgm:prSet presAssocID="{8E4C5470-C9C5-4C5C-B180-CDCE9D6E3B2C}" presName="dummyNode2" presStyleLbl="node1" presStyleIdx="0" presStyleCnt="3"/>
      <dgm:spPr/>
    </dgm:pt>
    <dgm:pt modelId="{49E3EE37-91CF-48FF-9892-997C58CEF15C}" type="pres">
      <dgm:prSet presAssocID="{8E4C5470-C9C5-4C5C-B180-CDCE9D6E3B2C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68369C8-FF06-4D98-A569-539A46C51C11}" type="pres">
      <dgm:prSet presAssocID="{8E4C5470-C9C5-4C5C-B180-CDCE9D6E3B2C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9B4BC9C-33F2-45EF-8AC4-766DAA1B42A0}" type="pres">
      <dgm:prSet presAssocID="{8E4C5470-C9C5-4C5C-B180-CDCE9D6E3B2C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39554FD-CCB7-45C9-8CBC-33B8B3E654D5}" type="pres">
      <dgm:prSet presAssocID="{8E4C5470-C9C5-4C5C-B180-CDCE9D6E3B2C}" presName="connSite2" presStyleCnt="0"/>
      <dgm:spPr/>
    </dgm:pt>
    <dgm:pt modelId="{C7F34D37-30CF-4C75-96B1-0DA2ED6A1A1F}" type="pres">
      <dgm:prSet presAssocID="{3801F31B-4D2C-4A81-9D6E-16B78C3C675A}" presName="Name18" presStyleLbl="sibTrans2D1" presStyleIdx="1" presStyleCnt="2"/>
      <dgm:spPr/>
      <dgm:t>
        <a:bodyPr/>
        <a:lstStyle/>
        <a:p>
          <a:endParaRPr lang="pt-BR"/>
        </a:p>
      </dgm:t>
    </dgm:pt>
    <dgm:pt modelId="{178F8B44-EF7D-46F5-915A-92CAB04AA4F2}" type="pres">
      <dgm:prSet presAssocID="{F54820E0-32EA-4980-ADBE-64B1DBDD02BA}" presName="composite1" presStyleCnt="0"/>
      <dgm:spPr/>
    </dgm:pt>
    <dgm:pt modelId="{81835F69-38CC-41C8-A436-F32FA2CFE27A}" type="pres">
      <dgm:prSet presAssocID="{F54820E0-32EA-4980-ADBE-64B1DBDD02BA}" presName="dummyNode1" presStyleLbl="node1" presStyleIdx="1" presStyleCnt="3"/>
      <dgm:spPr/>
    </dgm:pt>
    <dgm:pt modelId="{39713F06-6AD2-4A15-914B-56F1B758F1EA}" type="pres">
      <dgm:prSet presAssocID="{F54820E0-32EA-4980-ADBE-64B1DBDD02BA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CE269AF-EC92-456B-8702-11B6C58E8109}" type="pres">
      <dgm:prSet presAssocID="{F54820E0-32EA-4980-ADBE-64B1DBDD02BA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B10805D-FEF6-4E63-90D4-4977DE241D61}" type="pres">
      <dgm:prSet presAssocID="{F54820E0-32EA-4980-ADBE-64B1DBDD02BA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D26FC31-48BA-43C3-B51E-FC5DFF2FEEC9}" type="pres">
      <dgm:prSet presAssocID="{F54820E0-32EA-4980-ADBE-64B1DBDD02BA}" presName="connSite1" presStyleCnt="0"/>
      <dgm:spPr/>
    </dgm:pt>
  </dgm:ptLst>
  <dgm:cxnLst>
    <dgm:cxn modelId="{3F3DA16F-82F6-43A7-B89B-030360D3484F}" srcId="{F54820E0-32EA-4980-ADBE-64B1DBDD02BA}" destId="{DD4A59B3-E8C1-4A56-ADEA-083FC7B66F1B}" srcOrd="0" destOrd="0" parTransId="{29FD4F84-6E5A-405A-930D-48EC23D936AC}" sibTransId="{AB5D2D4B-A2CE-40A9-B9A7-97C273C2932E}"/>
    <dgm:cxn modelId="{5AAC689C-D4CF-4897-97C2-852F0F2A39B3}" type="presOf" srcId="{F54820E0-32EA-4980-ADBE-64B1DBDD02BA}" destId="{4B10805D-FEF6-4E63-90D4-4977DE241D61}" srcOrd="0" destOrd="0" presId="urn:microsoft.com/office/officeart/2005/8/layout/hProcess4"/>
    <dgm:cxn modelId="{072EF617-4945-4815-A249-27589CAD973C}" srcId="{7A95924C-1BA8-433D-9161-24DCD75302BD}" destId="{68A4FC04-710A-4106-98F2-6900646DE714}" srcOrd="0" destOrd="0" parTransId="{5D3A2E4B-5879-4A92-8258-67ADEE1E54C6}" sibTransId="{1D010411-D301-47D3-9978-10BF9B55E0EF}"/>
    <dgm:cxn modelId="{FC73329C-5A23-4327-9C5E-5F0FED741DEF}" type="presOf" srcId="{186077D8-52F6-45CB-9731-C0FD31BB231D}" destId="{49E3EE37-91CF-48FF-9892-997C58CEF15C}" srcOrd="0" destOrd="0" presId="urn:microsoft.com/office/officeart/2005/8/layout/hProcess4"/>
    <dgm:cxn modelId="{2BA27E2A-BD47-4F23-9D03-15D2219E9D3C}" srcId="{D33A092C-FBAD-4E3E-B4E1-709F161FA39D}" destId="{8E4C5470-C9C5-4C5C-B180-CDCE9D6E3B2C}" srcOrd="1" destOrd="0" parTransId="{5BCB10CA-C206-4A69-A0A0-05B99A5D9E68}" sibTransId="{3801F31B-4D2C-4A81-9D6E-16B78C3C675A}"/>
    <dgm:cxn modelId="{4C623F0A-35F5-4B8F-9398-36B758AAACBB}" srcId="{8E4C5470-C9C5-4C5C-B180-CDCE9D6E3B2C}" destId="{186077D8-52F6-45CB-9731-C0FD31BB231D}" srcOrd="0" destOrd="0" parTransId="{722F142D-331C-4500-B9BB-8A33F87AC8E8}" sibTransId="{FE51164F-94F4-4B25-AD3D-D4AD9F042519}"/>
    <dgm:cxn modelId="{E9E4DECE-818B-4731-B072-F505457DF118}" type="presOf" srcId="{68A4FC04-710A-4106-98F2-6900646DE714}" destId="{08BCD706-09B8-42FC-9BDE-29BB9A8FA9F7}" srcOrd="1" destOrd="0" presId="urn:microsoft.com/office/officeart/2005/8/layout/hProcess4"/>
    <dgm:cxn modelId="{4F783005-3263-45E9-8533-3AF14A83144D}" type="presOf" srcId="{186077D8-52F6-45CB-9731-C0FD31BB231D}" destId="{E68369C8-FF06-4D98-A569-539A46C51C11}" srcOrd="1" destOrd="0" presId="urn:microsoft.com/office/officeart/2005/8/layout/hProcess4"/>
    <dgm:cxn modelId="{EC23BDA3-A156-44FA-89EB-7DFFCE0FEABB}" type="presOf" srcId="{7A95924C-1BA8-433D-9161-24DCD75302BD}" destId="{D5107BA5-699B-4F7C-AAC9-877A7D91A3B6}" srcOrd="0" destOrd="0" presId="urn:microsoft.com/office/officeart/2005/8/layout/hProcess4"/>
    <dgm:cxn modelId="{F50A7F81-B8BC-4F5D-B3C1-0F00B5B30E3C}" type="presOf" srcId="{5F87846C-9921-4E79-BA78-C1404FE8D06C}" destId="{5F049016-0748-4AA2-B1D3-80A87DA16BD9}" srcOrd="0" destOrd="0" presId="urn:microsoft.com/office/officeart/2005/8/layout/hProcess4"/>
    <dgm:cxn modelId="{1C965677-61B3-4833-8E71-C2AEB66B899B}" type="presOf" srcId="{DD4A59B3-E8C1-4A56-ADEA-083FC7B66F1B}" destId="{39713F06-6AD2-4A15-914B-56F1B758F1EA}" srcOrd="0" destOrd="0" presId="urn:microsoft.com/office/officeart/2005/8/layout/hProcess4"/>
    <dgm:cxn modelId="{121EB268-2BFF-4735-A1B4-4E2E688D1388}" srcId="{D33A092C-FBAD-4E3E-B4E1-709F161FA39D}" destId="{F54820E0-32EA-4980-ADBE-64B1DBDD02BA}" srcOrd="2" destOrd="0" parTransId="{AEC90275-DCE4-4717-9E70-0F071121A413}" sibTransId="{63F18438-9486-4B15-9D4F-85120B695F3F}"/>
    <dgm:cxn modelId="{9BE0411C-D3B8-4CF3-AA98-A06B82D1122B}" type="presOf" srcId="{68A4FC04-710A-4106-98F2-6900646DE714}" destId="{369E987A-8365-4D43-BA49-039210844109}" srcOrd="0" destOrd="0" presId="urn:microsoft.com/office/officeart/2005/8/layout/hProcess4"/>
    <dgm:cxn modelId="{7EDF5AC3-302C-4882-8E1D-D2454BBCBFA1}" type="presOf" srcId="{3801F31B-4D2C-4A81-9D6E-16B78C3C675A}" destId="{C7F34D37-30CF-4C75-96B1-0DA2ED6A1A1F}" srcOrd="0" destOrd="0" presId="urn:microsoft.com/office/officeart/2005/8/layout/hProcess4"/>
    <dgm:cxn modelId="{100B53C3-B38C-432A-923C-C167012727ED}" type="presOf" srcId="{D33A092C-FBAD-4E3E-B4E1-709F161FA39D}" destId="{CAC72A30-A747-4831-9C82-7DF4A99C5A2D}" srcOrd="0" destOrd="0" presId="urn:microsoft.com/office/officeart/2005/8/layout/hProcess4"/>
    <dgm:cxn modelId="{6343ADAE-F9C1-4298-93A1-6FCA350BF097}" srcId="{D33A092C-FBAD-4E3E-B4E1-709F161FA39D}" destId="{7A95924C-1BA8-433D-9161-24DCD75302BD}" srcOrd="0" destOrd="0" parTransId="{69FC2778-D834-4540-B726-7A0733DA33F2}" sibTransId="{5F87846C-9921-4E79-BA78-C1404FE8D06C}"/>
    <dgm:cxn modelId="{37F52A09-650D-4357-BDC9-35906B4425A6}" type="presOf" srcId="{8E4C5470-C9C5-4C5C-B180-CDCE9D6E3B2C}" destId="{F9B4BC9C-33F2-45EF-8AC4-766DAA1B42A0}" srcOrd="0" destOrd="0" presId="urn:microsoft.com/office/officeart/2005/8/layout/hProcess4"/>
    <dgm:cxn modelId="{BCAF2084-837E-4208-ABDC-04E557E6260D}" type="presOf" srcId="{DD4A59B3-E8C1-4A56-ADEA-083FC7B66F1B}" destId="{BCE269AF-EC92-456B-8702-11B6C58E8109}" srcOrd="1" destOrd="0" presId="urn:microsoft.com/office/officeart/2005/8/layout/hProcess4"/>
    <dgm:cxn modelId="{250B81F9-49D4-4323-876E-38A921274347}" type="presParOf" srcId="{CAC72A30-A747-4831-9C82-7DF4A99C5A2D}" destId="{C047A554-F5E7-4F30-89D0-48225417D87F}" srcOrd="0" destOrd="0" presId="urn:microsoft.com/office/officeart/2005/8/layout/hProcess4"/>
    <dgm:cxn modelId="{28F97507-C1B8-4149-8A53-02BFEBDCAC0F}" type="presParOf" srcId="{CAC72A30-A747-4831-9C82-7DF4A99C5A2D}" destId="{CFAA09D4-CA65-45DC-8D6B-938E1238D4F5}" srcOrd="1" destOrd="0" presId="urn:microsoft.com/office/officeart/2005/8/layout/hProcess4"/>
    <dgm:cxn modelId="{3D5A9AAC-2E42-4565-BC58-F0ADECD028F9}" type="presParOf" srcId="{CAC72A30-A747-4831-9C82-7DF4A99C5A2D}" destId="{D4084DE3-BF2F-499C-A005-E35E603E8773}" srcOrd="2" destOrd="0" presId="urn:microsoft.com/office/officeart/2005/8/layout/hProcess4"/>
    <dgm:cxn modelId="{E752A19C-52CA-4D10-B2B1-D1A988A3365B}" type="presParOf" srcId="{D4084DE3-BF2F-499C-A005-E35E603E8773}" destId="{0C0B8690-C293-48FF-89BC-C5B37ABC27C4}" srcOrd="0" destOrd="0" presId="urn:microsoft.com/office/officeart/2005/8/layout/hProcess4"/>
    <dgm:cxn modelId="{22499629-6AC2-488D-8883-D64E9366D64F}" type="presParOf" srcId="{0C0B8690-C293-48FF-89BC-C5B37ABC27C4}" destId="{A6951FA7-15E4-4486-A5AC-4F42FD0E0B0E}" srcOrd="0" destOrd="0" presId="urn:microsoft.com/office/officeart/2005/8/layout/hProcess4"/>
    <dgm:cxn modelId="{80998133-9937-4ECB-9453-47477D0BB41B}" type="presParOf" srcId="{0C0B8690-C293-48FF-89BC-C5B37ABC27C4}" destId="{369E987A-8365-4D43-BA49-039210844109}" srcOrd="1" destOrd="0" presId="urn:microsoft.com/office/officeart/2005/8/layout/hProcess4"/>
    <dgm:cxn modelId="{E9A43806-DE6E-4666-8D60-F54E72DC4ADA}" type="presParOf" srcId="{0C0B8690-C293-48FF-89BC-C5B37ABC27C4}" destId="{08BCD706-09B8-42FC-9BDE-29BB9A8FA9F7}" srcOrd="2" destOrd="0" presId="urn:microsoft.com/office/officeart/2005/8/layout/hProcess4"/>
    <dgm:cxn modelId="{17ED009F-E77F-4A2E-8881-473D10588D72}" type="presParOf" srcId="{0C0B8690-C293-48FF-89BC-C5B37ABC27C4}" destId="{D5107BA5-699B-4F7C-AAC9-877A7D91A3B6}" srcOrd="3" destOrd="0" presId="urn:microsoft.com/office/officeart/2005/8/layout/hProcess4"/>
    <dgm:cxn modelId="{96127E37-65FC-4417-8FD5-5F835AEFB8CE}" type="presParOf" srcId="{0C0B8690-C293-48FF-89BC-C5B37ABC27C4}" destId="{EBB937D2-9D48-48CC-BF86-6E8715B72E60}" srcOrd="4" destOrd="0" presId="urn:microsoft.com/office/officeart/2005/8/layout/hProcess4"/>
    <dgm:cxn modelId="{93B80EB1-77DE-4D29-9289-403F5A2CD626}" type="presParOf" srcId="{D4084DE3-BF2F-499C-A005-E35E603E8773}" destId="{5F049016-0748-4AA2-B1D3-80A87DA16BD9}" srcOrd="1" destOrd="0" presId="urn:microsoft.com/office/officeart/2005/8/layout/hProcess4"/>
    <dgm:cxn modelId="{03366C40-AFB2-4E41-89CA-73B517852307}" type="presParOf" srcId="{D4084DE3-BF2F-499C-A005-E35E603E8773}" destId="{3A5C6439-69BB-4122-BA74-E7CED02FB90A}" srcOrd="2" destOrd="0" presId="urn:microsoft.com/office/officeart/2005/8/layout/hProcess4"/>
    <dgm:cxn modelId="{0C597CB2-4DFE-4B8F-8A3A-51B87347DFCA}" type="presParOf" srcId="{3A5C6439-69BB-4122-BA74-E7CED02FB90A}" destId="{D56BB1F7-6533-4E72-BE28-522DE404FF22}" srcOrd="0" destOrd="0" presId="urn:microsoft.com/office/officeart/2005/8/layout/hProcess4"/>
    <dgm:cxn modelId="{8345E335-6B5B-4FD0-95A5-63D8EE731617}" type="presParOf" srcId="{3A5C6439-69BB-4122-BA74-E7CED02FB90A}" destId="{49E3EE37-91CF-48FF-9892-997C58CEF15C}" srcOrd="1" destOrd="0" presId="urn:microsoft.com/office/officeart/2005/8/layout/hProcess4"/>
    <dgm:cxn modelId="{F179CAC7-49DD-49C6-97A7-D87D5FB6AF41}" type="presParOf" srcId="{3A5C6439-69BB-4122-BA74-E7CED02FB90A}" destId="{E68369C8-FF06-4D98-A569-539A46C51C11}" srcOrd="2" destOrd="0" presId="urn:microsoft.com/office/officeart/2005/8/layout/hProcess4"/>
    <dgm:cxn modelId="{FD67FB07-819B-4D49-B4C3-491288EF52FD}" type="presParOf" srcId="{3A5C6439-69BB-4122-BA74-E7CED02FB90A}" destId="{F9B4BC9C-33F2-45EF-8AC4-766DAA1B42A0}" srcOrd="3" destOrd="0" presId="urn:microsoft.com/office/officeart/2005/8/layout/hProcess4"/>
    <dgm:cxn modelId="{14DBC479-3810-41D1-86A3-1914BB8FCAB4}" type="presParOf" srcId="{3A5C6439-69BB-4122-BA74-E7CED02FB90A}" destId="{C39554FD-CCB7-45C9-8CBC-33B8B3E654D5}" srcOrd="4" destOrd="0" presId="urn:microsoft.com/office/officeart/2005/8/layout/hProcess4"/>
    <dgm:cxn modelId="{BA844291-54CD-4157-8735-A26592279867}" type="presParOf" srcId="{D4084DE3-BF2F-499C-A005-E35E603E8773}" destId="{C7F34D37-30CF-4C75-96B1-0DA2ED6A1A1F}" srcOrd="3" destOrd="0" presId="urn:microsoft.com/office/officeart/2005/8/layout/hProcess4"/>
    <dgm:cxn modelId="{3B7AF561-CDA5-485E-8A1E-A6C7BCB47414}" type="presParOf" srcId="{D4084DE3-BF2F-499C-A005-E35E603E8773}" destId="{178F8B44-EF7D-46F5-915A-92CAB04AA4F2}" srcOrd="4" destOrd="0" presId="urn:microsoft.com/office/officeart/2005/8/layout/hProcess4"/>
    <dgm:cxn modelId="{7CAA5935-BFEA-4625-9520-8229A29A2A14}" type="presParOf" srcId="{178F8B44-EF7D-46F5-915A-92CAB04AA4F2}" destId="{81835F69-38CC-41C8-A436-F32FA2CFE27A}" srcOrd="0" destOrd="0" presId="urn:microsoft.com/office/officeart/2005/8/layout/hProcess4"/>
    <dgm:cxn modelId="{C4E2DEBA-2555-4FE7-8937-25687D0C0578}" type="presParOf" srcId="{178F8B44-EF7D-46F5-915A-92CAB04AA4F2}" destId="{39713F06-6AD2-4A15-914B-56F1B758F1EA}" srcOrd="1" destOrd="0" presId="urn:microsoft.com/office/officeart/2005/8/layout/hProcess4"/>
    <dgm:cxn modelId="{99E213A1-F8F2-487A-9ADE-ED7EBE06EE20}" type="presParOf" srcId="{178F8B44-EF7D-46F5-915A-92CAB04AA4F2}" destId="{BCE269AF-EC92-456B-8702-11B6C58E8109}" srcOrd="2" destOrd="0" presId="urn:microsoft.com/office/officeart/2005/8/layout/hProcess4"/>
    <dgm:cxn modelId="{35A67631-C75B-4D1E-9B57-7DEE54EF6546}" type="presParOf" srcId="{178F8B44-EF7D-46F5-915A-92CAB04AA4F2}" destId="{4B10805D-FEF6-4E63-90D4-4977DE241D61}" srcOrd="3" destOrd="0" presId="urn:microsoft.com/office/officeart/2005/8/layout/hProcess4"/>
    <dgm:cxn modelId="{404AAF21-805B-425A-9E41-3BA94D26E14F}" type="presParOf" srcId="{178F8B44-EF7D-46F5-915A-92CAB04AA4F2}" destId="{8D26FC31-48BA-43C3-B51E-FC5DFF2FEEC9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B43EA5-5D8C-4784-92D7-62514DA7B325}">
      <dsp:nvSpPr>
        <dsp:cNvPr id="0" name=""/>
        <dsp:cNvSpPr/>
      </dsp:nvSpPr>
      <dsp:spPr>
        <a:xfrm rot="5400000">
          <a:off x="-185221" y="187183"/>
          <a:ext cx="1234811" cy="864368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Fase I</a:t>
          </a:r>
          <a:endParaRPr lang="pt-BR" sz="2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" y="434145"/>
        <a:ext cx="864368" cy="370443"/>
      </dsp:txXfrm>
    </dsp:sp>
    <dsp:sp modelId="{5475C6E9-97BD-4D37-8850-B31F84837FD9}">
      <dsp:nvSpPr>
        <dsp:cNvPr id="0" name=""/>
        <dsp:cNvSpPr/>
      </dsp:nvSpPr>
      <dsp:spPr>
        <a:xfrm rot="5400000">
          <a:off x="3317018" y="-2450688"/>
          <a:ext cx="802627" cy="57079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 smtClean="0"/>
            <a:t>Concepção do Parque Tecnológico</a:t>
          </a:r>
          <a:endParaRPr lang="pt-BR" sz="2400" kern="1200" dirty="0"/>
        </a:p>
      </dsp:txBody>
      <dsp:txXfrm rot="-5400000">
        <a:off x="864369" y="41142"/>
        <a:ext cx="5668746" cy="724265"/>
      </dsp:txXfrm>
    </dsp:sp>
    <dsp:sp modelId="{C7BC5FFD-394C-49DA-B9F3-3ABEBF69046B}">
      <dsp:nvSpPr>
        <dsp:cNvPr id="0" name=""/>
        <dsp:cNvSpPr/>
      </dsp:nvSpPr>
      <dsp:spPr>
        <a:xfrm rot="5400000">
          <a:off x="-185221" y="1306253"/>
          <a:ext cx="1234811" cy="864368"/>
        </a:xfrm>
        <a:prstGeom prst="chevron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Fase II</a:t>
          </a:r>
          <a:endParaRPr lang="pt-BR" sz="2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" y="1553215"/>
        <a:ext cx="864368" cy="370443"/>
      </dsp:txXfrm>
    </dsp:sp>
    <dsp:sp modelId="{29A9C3BC-5F55-4783-91DB-B17C48CDBB74}">
      <dsp:nvSpPr>
        <dsp:cNvPr id="0" name=""/>
        <dsp:cNvSpPr/>
      </dsp:nvSpPr>
      <dsp:spPr>
        <a:xfrm rot="5400000">
          <a:off x="3317018" y="-1331618"/>
          <a:ext cx="802627" cy="57079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 smtClean="0"/>
            <a:t>Planejamento do empreendimento</a:t>
          </a:r>
          <a:endParaRPr lang="pt-BR" sz="2400" kern="1200" dirty="0"/>
        </a:p>
      </dsp:txBody>
      <dsp:txXfrm rot="-5400000">
        <a:off x="864369" y="1160212"/>
        <a:ext cx="5668746" cy="724265"/>
      </dsp:txXfrm>
    </dsp:sp>
    <dsp:sp modelId="{4882EA07-C389-45B6-B39C-F057F190344A}">
      <dsp:nvSpPr>
        <dsp:cNvPr id="0" name=""/>
        <dsp:cNvSpPr/>
      </dsp:nvSpPr>
      <dsp:spPr>
        <a:xfrm rot="5400000">
          <a:off x="-185221" y="2425323"/>
          <a:ext cx="1234811" cy="864368"/>
        </a:xfrm>
        <a:prstGeom prst="chevron">
          <a:avLst/>
        </a:prstGeom>
        <a:gradFill rotWithShape="0">
          <a:gsLst>
            <a:gs pos="0">
              <a:schemeClr val="accent2">
                <a:hueOff val="2340760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60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60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Fase III</a:t>
          </a:r>
          <a:endParaRPr lang="pt-BR" sz="2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" y="2672285"/>
        <a:ext cx="864368" cy="370443"/>
      </dsp:txXfrm>
    </dsp:sp>
    <dsp:sp modelId="{8C61FFEC-3CE9-48EB-81EB-05C7FD9145F6}">
      <dsp:nvSpPr>
        <dsp:cNvPr id="0" name=""/>
        <dsp:cNvSpPr/>
      </dsp:nvSpPr>
      <dsp:spPr>
        <a:xfrm rot="5400000">
          <a:off x="3317018" y="-212547"/>
          <a:ext cx="802627" cy="57079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60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 smtClean="0"/>
            <a:t>Período de estruturação do empreendimento</a:t>
          </a:r>
          <a:endParaRPr lang="pt-BR" sz="2400" kern="1200" dirty="0"/>
        </a:p>
      </dsp:txBody>
      <dsp:txXfrm rot="-5400000">
        <a:off x="864369" y="2279283"/>
        <a:ext cx="5668746" cy="724265"/>
      </dsp:txXfrm>
    </dsp:sp>
    <dsp:sp modelId="{FB1A3FE9-27E8-4D14-831A-C8F297A38486}">
      <dsp:nvSpPr>
        <dsp:cNvPr id="0" name=""/>
        <dsp:cNvSpPr/>
      </dsp:nvSpPr>
      <dsp:spPr>
        <a:xfrm rot="5400000">
          <a:off x="-185221" y="3544394"/>
          <a:ext cx="1234811" cy="864368"/>
        </a:xfrm>
        <a:prstGeom prst="chevron">
          <a:avLst/>
        </a:prstGeom>
        <a:gradFill rotWithShape="0">
          <a:gsLst>
            <a:gs pos="0">
              <a:schemeClr val="accent2">
                <a:hueOff val="3511140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40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40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Fase IV</a:t>
          </a:r>
          <a:endParaRPr lang="pt-BR" sz="2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" y="3791356"/>
        <a:ext cx="864368" cy="370443"/>
      </dsp:txXfrm>
    </dsp:sp>
    <dsp:sp modelId="{D3FBC0FF-C461-47F6-ABC2-3E1E99A369B9}">
      <dsp:nvSpPr>
        <dsp:cNvPr id="0" name=""/>
        <dsp:cNvSpPr/>
      </dsp:nvSpPr>
      <dsp:spPr>
        <a:xfrm rot="5400000">
          <a:off x="3317018" y="906522"/>
          <a:ext cx="802627" cy="57079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511140"/>
              <a:satOff val="-4379"/>
              <a:lumOff val="103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 smtClean="0"/>
            <a:t>Instalação de empresas</a:t>
          </a:r>
          <a:endParaRPr lang="pt-BR" sz="2400" kern="1200" dirty="0"/>
        </a:p>
      </dsp:txBody>
      <dsp:txXfrm rot="-5400000">
        <a:off x="864369" y="3398353"/>
        <a:ext cx="5668746" cy="724265"/>
      </dsp:txXfrm>
    </dsp:sp>
    <dsp:sp modelId="{32AAE328-90FF-4761-A525-0EC6BB0C9B7F}">
      <dsp:nvSpPr>
        <dsp:cNvPr id="0" name=""/>
        <dsp:cNvSpPr/>
      </dsp:nvSpPr>
      <dsp:spPr>
        <a:xfrm rot="5400000">
          <a:off x="-185221" y="4663464"/>
          <a:ext cx="1234811" cy="864368"/>
        </a:xfrm>
        <a:prstGeom prst="chevron">
          <a:avLst/>
        </a:prstGeom>
        <a:gradFill rotWithShape="0">
          <a:gsLst>
            <a:gs pos="0">
              <a:schemeClr val="accent2">
                <a:hueOff val="4681520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20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20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Fase V</a:t>
          </a:r>
          <a:endParaRPr lang="pt-BR" sz="2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" y="4910426"/>
        <a:ext cx="864368" cy="370443"/>
      </dsp:txXfrm>
    </dsp:sp>
    <dsp:sp modelId="{88276C8B-B97A-40C9-9E01-364097BFC5B4}">
      <dsp:nvSpPr>
        <dsp:cNvPr id="0" name=""/>
        <dsp:cNvSpPr/>
      </dsp:nvSpPr>
      <dsp:spPr>
        <a:xfrm rot="5400000">
          <a:off x="3317018" y="2025592"/>
          <a:ext cx="802627" cy="57079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20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Consolidação do empreendimento</a:t>
          </a:r>
          <a:endParaRPr lang="pt-BR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864369" y="4517423"/>
        <a:ext cx="5668746" cy="7242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CB2CC1-DC76-4F97-8523-3210D2391F45}">
      <dsp:nvSpPr>
        <dsp:cNvPr id="0" name=""/>
        <dsp:cNvSpPr/>
      </dsp:nvSpPr>
      <dsp:spPr>
        <a:xfrm>
          <a:off x="0" y="4723193"/>
          <a:ext cx="7929618" cy="77487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smtClean="0">
              <a:solidFill>
                <a:srgbClr val="010014"/>
              </a:solidFill>
            </a:rPr>
            <a:t>Formalização da criação do projeto</a:t>
          </a:r>
          <a:endParaRPr lang="pt-BR" sz="1400" kern="1200" dirty="0" smtClean="0">
            <a:solidFill>
              <a:srgbClr val="010014"/>
            </a:solidFill>
          </a:endParaRPr>
        </a:p>
      </dsp:txBody>
      <dsp:txXfrm>
        <a:off x="0" y="4723193"/>
        <a:ext cx="7929618" cy="418434"/>
      </dsp:txXfrm>
    </dsp:sp>
    <dsp:sp modelId="{FF3EB917-4920-47BE-87C3-7E9B0722944B}">
      <dsp:nvSpPr>
        <dsp:cNvPr id="0" name=""/>
        <dsp:cNvSpPr/>
      </dsp:nvSpPr>
      <dsp:spPr>
        <a:xfrm>
          <a:off x="1260" y="5126130"/>
          <a:ext cx="4179114" cy="35644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smtClean="0">
              <a:solidFill>
                <a:srgbClr val="010014"/>
              </a:solidFill>
            </a:rPr>
            <a:t>De acordo com o perfil dos atores poderá ser formalizado por protocolo de intenções, convênio, contrato;</a:t>
          </a:r>
          <a:endParaRPr lang="pt-BR" sz="1200" kern="1200" dirty="0" smtClean="0">
            <a:solidFill>
              <a:srgbClr val="010014"/>
            </a:solidFill>
          </a:endParaRPr>
        </a:p>
      </dsp:txBody>
      <dsp:txXfrm>
        <a:off x="1260" y="5126130"/>
        <a:ext cx="4179114" cy="356444"/>
      </dsp:txXfrm>
    </dsp:sp>
    <dsp:sp modelId="{A5E9DC47-E193-4917-BE8A-37E73F4DD476}">
      <dsp:nvSpPr>
        <dsp:cNvPr id="0" name=""/>
        <dsp:cNvSpPr/>
      </dsp:nvSpPr>
      <dsp:spPr>
        <a:xfrm>
          <a:off x="4180374" y="5126130"/>
          <a:ext cx="3747983" cy="356444"/>
        </a:xfrm>
        <a:prstGeom prst="rect">
          <a:avLst/>
        </a:prstGeom>
        <a:solidFill>
          <a:schemeClr val="accent2">
            <a:tint val="40000"/>
            <a:alpha val="90000"/>
            <a:hueOff val="1256455"/>
            <a:satOff val="-1094"/>
            <a:lumOff val="-1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1256455"/>
              <a:satOff val="-1094"/>
              <a:lumOff val="-1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smtClean="0">
              <a:solidFill>
                <a:srgbClr val="010014"/>
              </a:solidFill>
            </a:rPr>
            <a:t>Componente político pode ser fator de acelação ou atraso do empreendimento.</a:t>
          </a:r>
          <a:endParaRPr lang="pt-BR" sz="1100" kern="1200" dirty="0" smtClean="0">
            <a:solidFill>
              <a:srgbClr val="010014"/>
            </a:solidFill>
          </a:endParaRPr>
        </a:p>
      </dsp:txBody>
      <dsp:txXfrm>
        <a:off x="4180374" y="5126130"/>
        <a:ext cx="3747983" cy="356444"/>
      </dsp:txXfrm>
    </dsp:sp>
    <dsp:sp modelId="{416F1323-4711-4FF8-AE15-150005E2C489}">
      <dsp:nvSpPr>
        <dsp:cNvPr id="0" name=""/>
        <dsp:cNvSpPr/>
      </dsp:nvSpPr>
      <dsp:spPr>
        <a:xfrm rot="10800000">
          <a:off x="0" y="3543052"/>
          <a:ext cx="7929618" cy="1191764"/>
        </a:xfrm>
        <a:prstGeom prst="upArrowCallout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solidFill>
                <a:srgbClr val="010014"/>
              </a:solidFill>
            </a:rPr>
            <a:t>Identificação da área de ocupação</a:t>
          </a:r>
        </a:p>
      </dsp:txBody>
      <dsp:txXfrm rot="10800000">
        <a:off x="0" y="3543052"/>
        <a:ext cx="7929618" cy="774372"/>
      </dsp:txXfrm>
    </dsp:sp>
    <dsp:sp modelId="{DEC1BBD4-C570-4CFF-98A6-A0B7B241E1B3}">
      <dsp:nvSpPr>
        <dsp:cNvPr id="0" name=""/>
        <dsp:cNvSpPr/>
      </dsp:nvSpPr>
      <dsp:spPr>
        <a:xfrm rot="10800000">
          <a:off x="0" y="2362911"/>
          <a:ext cx="7929618" cy="1191764"/>
        </a:xfrm>
        <a:prstGeom prst="upArrowCallout">
          <a:avLst/>
        </a:prstGeom>
        <a:gradFill rotWithShape="0">
          <a:gsLst>
            <a:gs pos="0">
              <a:schemeClr val="accent2">
                <a:hueOff val="2340760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60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60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solidFill>
                <a:srgbClr val="010014"/>
              </a:solidFill>
            </a:rPr>
            <a:t>Definição dos componentes empresariais, ciência e tecnologia, serviços e </a:t>
          </a:r>
          <a:r>
            <a:rPr lang="pt-BR" sz="1400" kern="1200" dirty="0" err="1" smtClean="0">
              <a:solidFill>
                <a:srgbClr val="010014"/>
              </a:solidFill>
            </a:rPr>
            <a:t>infraestrutura</a:t>
          </a:r>
          <a:endParaRPr lang="pt-BR" sz="1400" kern="1200" dirty="0" smtClean="0">
            <a:solidFill>
              <a:srgbClr val="010014"/>
            </a:solidFill>
          </a:endParaRPr>
        </a:p>
      </dsp:txBody>
      <dsp:txXfrm rot="10800000">
        <a:off x="0" y="2362911"/>
        <a:ext cx="7929618" cy="774372"/>
      </dsp:txXfrm>
    </dsp:sp>
    <dsp:sp modelId="{77AFD3B5-EB97-403A-B854-2EF7A87A333C}">
      <dsp:nvSpPr>
        <dsp:cNvPr id="0" name=""/>
        <dsp:cNvSpPr/>
      </dsp:nvSpPr>
      <dsp:spPr>
        <a:xfrm rot="10800000">
          <a:off x="0" y="1182770"/>
          <a:ext cx="7929618" cy="1191764"/>
        </a:xfrm>
        <a:prstGeom prst="upArrowCallout">
          <a:avLst/>
        </a:prstGeom>
        <a:gradFill rotWithShape="0">
          <a:gsLst>
            <a:gs pos="0">
              <a:schemeClr val="accent2">
                <a:hueOff val="3511140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40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40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smtClean="0">
              <a:solidFill>
                <a:srgbClr val="010014"/>
              </a:solidFill>
            </a:rPr>
            <a:t>Estudos preliminares e concepção do parque</a:t>
          </a:r>
          <a:endParaRPr lang="pt-BR" sz="1400" kern="1200" dirty="0">
            <a:solidFill>
              <a:srgbClr val="010014"/>
            </a:solidFill>
          </a:endParaRPr>
        </a:p>
      </dsp:txBody>
      <dsp:txXfrm rot="-10800000">
        <a:off x="0" y="1182770"/>
        <a:ext cx="7929618" cy="418309"/>
      </dsp:txXfrm>
    </dsp:sp>
    <dsp:sp modelId="{A107532F-BF20-4592-8D75-E53E8EA0A0CE}">
      <dsp:nvSpPr>
        <dsp:cNvPr id="0" name=""/>
        <dsp:cNvSpPr/>
      </dsp:nvSpPr>
      <dsp:spPr>
        <a:xfrm>
          <a:off x="3871" y="1601079"/>
          <a:ext cx="2640624" cy="356337"/>
        </a:xfrm>
        <a:prstGeom prst="rect">
          <a:avLst/>
        </a:prstGeom>
        <a:solidFill>
          <a:schemeClr val="accent2">
            <a:tint val="40000"/>
            <a:alpha val="90000"/>
            <a:hueOff val="2512909"/>
            <a:satOff val="-2189"/>
            <a:lumOff val="-3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2512909"/>
              <a:satOff val="-2189"/>
              <a:lumOff val="-3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smtClean="0">
              <a:solidFill>
                <a:srgbClr val="010014"/>
              </a:solidFill>
            </a:rPr>
            <a:t>Identificação de uma vocação </a:t>
          </a:r>
          <a:endParaRPr lang="pt-BR" sz="1200" kern="1200" dirty="0">
            <a:solidFill>
              <a:srgbClr val="010014"/>
            </a:solidFill>
          </a:endParaRPr>
        </a:p>
      </dsp:txBody>
      <dsp:txXfrm>
        <a:off x="3871" y="1601079"/>
        <a:ext cx="2640624" cy="356337"/>
      </dsp:txXfrm>
    </dsp:sp>
    <dsp:sp modelId="{CFEB1B3B-4671-492A-904E-CAE9551BC751}">
      <dsp:nvSpPr>
        <dsp:cNvPr id="0" name=""/>
        <dsp:cNvSpPr/>
      </dsp:nvSpPr>
      <dsp:spPr>
        <a:xfrm>
          <a:off x="2644496" y="1601079"/>
          <a:ext cx="2640624" cy="356337"/>
        </a:xfrm>
        <a:prstGeom prst="rect">
          <a:avLst/>
        </a:prstGeom>
        <a:solidFill>
          <a:schemeClr val="accent2">
            <a:tint val="40000"/>
            <a:alpha val="90000"/>
            <a:hueOff val="3769364"/>
            <a:satOff val="-3283"/>
            <a:lumOff val="-4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3769364"/>
              <a:satOff val="-3283"/>
              <a:lumOff val="-4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smtClean="0">
              <a:solidFill>
                <a:srgbClr val="010014"/>
              </a:solidFill>
            </a:rPr>
            <a:t>Adesão dos atores institucionais</a:t>
          </a:r>
          <a:endParaRPr lang="pt-BR" sz="1200" kern="1200" dirty="0" smtClean="0">
            <a:solidFill>
              <a:srgbClr val="010014"/>
            </a:solidFill>
          </a:endParaRPr>
        </a:p>
      </dsp:txBody>
      <dsp:txXfrm>
        <a:off x="2644496" y="1601079"/>
        <a:ext cx="2640624" cy="356337"/>
      </dsp:txXfrm>
    </dsp:sp>
    <dsp:sp modelId="{4A45C023-8783-4F4A-8828-5093B35507F5}">
      <dsp:nvSpPr>
        <dsp:cNvPr id="0" name=""/>
        <dsp:cNvSpPr/>
      </dsp:nvSpPr>
      <dsp:spPr>
        <a:xfrm>
          <a:off x="5285121" y="1601079"/>
          <a:ext cx="2640624" cy="356337"/>
        </a:xfrm>
        <a:prstGeom prst="rect">
          <a:avLst/>
        </a:prstGeom>
        <a:solidFill>
          <a:schemeClr val="accent2">
            <a:tint val="40000"/>
            <a:alpha val="90000"/>
            <a:hueOff val="5025819"/>
            <a:satOff val="-4378"/>
            <a:lumOff val="-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5025819"/>
              <a:satOff val="-4378"/>
              <a:lumOff val="-6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smtClean="0">
              <a:solidFill>
                <a:srgbClr val="010014"/>
              </a:solidFill>
            </a:rPr>
            <a:t>Mapeamento do perfil industrial e potenciais usuários</a:t>
          </a:r>
          <a:endParaRPr lang="pt-BR" sz="1200" kern="1200" dirty="0" smtClean="0">
            <a:solidFill>
              <a:srgbClr val="010014"/>
            </a:solidFill>
          </a:endParaRPr>
        </a:p>
      </dsp:txBody>
      <dsp:txXfrm>
        <a:off x="5285121" y="1601079"/>
        <a:ext cx="2640624" cy="356337"/>
      </dsp:txXfrm>
    </dsp:sp>
    <dsp:sp modelId="{1959C316-03F2-4C8F-9C62-F3DD476C268C}">
      <dsp:nvSpPr>
        <dsp:cNvPr id="0" name=""/>
        <dsp:cNvSpPr/>
      </dsp:nvSpPr>
      <dsp:spPr>
        <a:xfrm rot="10800000">
          <a:off x="0" y="2629"/>
          <a:ext cx="7929618" cy="1191764"/>
        </a:xfrm>
        <a:prstGeom prst="upArrowCallout">
          <a:avLst/>
        </a:prstGeom>
        <a:gradFill rotWithShape="0">
          <a:gsLst>
            <a:gs pos="0">
              <a:schemeClr val="accent2">
                <a:hueOff val="4681520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20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20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smtClean="0">
              <a:solidFill>
                <a:srgbClr val="010014"/>
              </a:solidFill>
            </a:rPr>
            <a:t>Decisão de se criar o parque - defesa e venda da idéia para potenciais parceiros </a:t>
          </a:r>
          <a:endParaRPr lang="pt-BR" sz="1400" kern="1200" dirty="0">
            <a:solidFill>
              <a:srgbClr val="010014"/>
            </a:solidFill>
          </a:endParaRPr>
        </a:p>
      </dsp:txBody>
      <dsp:txXfrm rot="10800000">
        <a:off x="0" y="2629"/>
        <a:ext cx="7929618" cy="7743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551B25-8C27-42E4-B016-DBF5C2180887}">
      <dsp:nvSpPr>
        <dsp:cNvPr id="0" name=""/>
        <dsp:cNvSpPr/>
      </dsp:nvSpPr>
      <dsp:spPr>
        <a:xfrm>
          <a:off x="0" y="4161313"/>
          <a:ext cx="8064500" cy="125495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smtClean="0">
              <a:solidFill>
                <a:srgbClr val="010014"/>
              </a:solidFill>
            </a:rPr>
            <a:t>Elaboração do Plano de Negócios do Parque (contem todas as informações sobre o projeto de forma concisa conforme o perfil do publico que o demanda)</a:t>
          </a:r>
          <a:endParaRPr lang="pt-BR" sz="1400" kern="1200" dirty="0">
            <a:solidFill>
              <a:srgbClr val="010014"/>
            </a:solidFill>
          </a:endParaRPr>
        </a:p>
      </dsp:txBody>
      <dsp:txXfrm>
        <a:off x="0" y="4161313"/>
        <a:ext cx="8064500" cy="677676"/>
      </dsp:txXfrm>
    </dsp:sp>
    <dsp:sp modelId="{62F03168-CCA5-4F37-8E7D-9FA1AC02845D}">
      <dsp:nvSpPr>
        <dsp:cNvPr id="0" name=""/>
        <dsp:cNvSpPr/>
      </dsp:nvSpPr>
      <dsp:spPr>
        <a:xfrm>
          <a:off x="0" y="4813891"/>
          <a:ext cx="2016124" cy="57728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smtClean="0">
              <a:solidFill>
                <a:srgbClr val="010014"/>
              </a:solidFill>
            </a:rPr>
            <a:t>Modelo de Negócio </a:t>
          </a:r>
          <a:endParaRPr lang="pt-BR" sz="1400" kern="1200" dirty="0">
            <a:solidFill>
              <a:srgbClr val="010014"/>
            </a:solidFill>
          </a:endParaRPr>
        </a:p>
      </dsp:txBody>
      <dsp:txXfrm>
        <a:off x="0" y="4813891"/>
        <a:ext cx="2016124" cy="577280"/>
      </dsp:txXfrm>
    </dsp:sp>
    <dsp:sp modelId="{8B8F45D1-2E34-4738-BEE3-AE88AE366D3D}">
      <dsp:nvSpPr>
        <dsp:cNvPr id="0" name=""/>
        <dsp:cNvSpPr/>
      </dsp:nvSpPr>
      <dsp:spPr>
        <a:xfrm>
          <a:off x="2016125" y="4813891"/>
          <a:ext cx="2016124" cy="577280"/>
        </a:xfrm>
        <a:prstGeom prst="rect">
          <a:avLst/>
        </a:prstGeom>
        <a:solidFill>
          <a:schemeClr val="accent2">
            <a:tint val="40000"/>
            <a:alpha val="90000"/>
            <a:hueOff val="1256455"/>
            <a:satOff val="-1094"/>
            <a:lumOff val="-1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1256455"/>
              <a:satOff val="-1094"/>
              <a:lumOff val="-1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smtClean="0">
              <a:solidFill>
                <a:srgbClr val="010014"/>
              </a:solidFill>
            </a:rPr>
            <a:t>Estudo de viabilidade econômica, técnica e financeira</a:t>
          </a:r>
          <a:endParaRPr lang="pt-BR" sz="1400" kern="1200" dirty="0">
            <a:solidFill>
              <a:srgbClr val="010014"/>
            </a:solidFill>
          </a:endParaRPr>
        </a:p>
      </dsp:txBody>
      <dsp:txXfrm>
        <a:off x="2016125" y="4813891"/>
        <a:ext cx="2016124" cy="577280"/>
      </dsp:txXfrm>
    </dsp:sp>
    <dsp:sp modelId="{17704CDB-0C3D-4108-8ED2-405833470838}">
      <dsp:nvSpPr>
        <dsp:cNvPr id="0" name=""/>
        <dsp:cNvSpPr/>
      </dsp:nvSpPr>
      <dsp:spPr>
        <a:xfrm>
          <a:off x="4032250" y="4813891"/>
          <a:ext cx="2016124" cy="577280"/>
        </a:xfrm>
        <a:prstGeom prst="rect">
          <a:avLst/>
        </a:prstGeom>
        <a:solidFill>
          <a:schemeClr val="accent2">
            <a:tint val="40000"/>
            <a:alpha val="90000"/>
            <a:hueOff val="2512909"/>
            <a:satOff val="-2189"/>
            <a:lumOff val="-3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2512909"/>
              <a:satOff val="-2189"/>
              <a:lumOff val="-3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smtClean="0">
              <a:solidFill>
                <a:srgbClr val="010014"/>
              </a:solidFill>
            </a:rPr>
            <a:t>Plano de Marketing</a:t>
          </a:r>
          <a:endParaRPr lang="pt-BR" sz="1400" kern="1200" dirty="0">
            <a:solidFill>
              <a:srgbClr val="010014"/>
            </a:solidFill>
          </a:endParaRPr>
        </a:p>
      </dsp:txBody>
      <dsp:txXfrm>
        <a:off x="4032250" y="4813891"/>
        <a:ext cx="2016124" cy="577280"/>
      </dsp:txXfrm>
    </dsp:sp>
    <dsp:sp modelId="{878C36E5-CCBB-4DC2-A321-1DED094E931E}">
      <dsp:nvSpPr>
        <dsp:cNvPr id="0" name=""/>
        <dsp:cNvSpPr/>
      </dsp:nvSpPr>
      <dsp:spPr>
        <a:xfrm>
          <a:off x="6048374" y="4813891"/>
          <a:ext cx="2016124" cy="577280"/>
        </a:xfrm>
        <a:prstGeom prst="rect">
          <a:avLst/>
        </a:prstGeom>
        <a:solidFill>
          <a:schemeClr val="accent2">
            <a:tint val="40000"/>
            <a:alpha val="90000"/>
            <a:hueOff val="3769364"/>
            <a:satOff val="-3283"/>
            <a:lumOff val="-4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3769364"/>
              <a:satOff val="-3283"/>
              <a:lumOff val="-4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smtClean="0">
              <a:solidFill>
                <a:srgbClr val="010014"/>
              </a:solidFill>
            </a:rPr>
            <a:t>Modelo Imobiliário</a:t>
          </a:r>
          <a:endParaRPr lang="pt-BR" sz="1400" kern="1200" dirty="0">
            <a:solidFill>
              <a:srgbClr val="010014"/>
            </a:solidFill>
          </a:endParaRPr>
        </a:p>
      </dsp:txBody>
      <dsp:txXfrm>
        <a:off x="6048374" y="4813891"/>
        <a:ext cx="2016124" cy="577280"/>
      </dsp:txXfrm>
    </dsp:sp>
    <dsp:sp modelId="{3F3DB6B0-F36F-4C02-B89B-1121508B2978}">
      <dsp:nvSpPr>
        <dsp:cNvPr id="0" name=""/>
        <dsp:cNvSpPr/>
      </dsp:nvSpPr>
      <dsp:spPr>
        <a:xfrm rot="10800000">
          <a:off x="0" y="3106506"/>
          <a:ext cx="8064500" cy="1073631"/>
        </a:xfrm>
        <a:prstGeom prst="upArrowCallout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smtClean="0">
              <a:solidFill>
                <a:srgbClr val="010014"/>
              </a:solidFill>
            </a:rPr>
            <a:t>Planejamento da captação de recursos para investimentos em infra-estrutura física e tecnológica</a:t>
          </a:r>
          <a:endParaRPr lang="pt-BR" sz="1400" kern="1200" dirty="0">
            <a:solidFill>
              <a:srgbClr val="010014"/>
            </a:solidFill>
          </a:endParaRPr>
        </a:p>
      </dsp:txBody>
      <dsp:txXfrm rot="10800000">
        <a:off x="0" y="3106506"/>
        <a:ext cx="8064500" cy="697613"/>
      </dsp:txXfrm>
    </dsp:sp>
    <dsp:sp modelId="{F9E24CA1-D820-4A35-BEA2-AA8D963B9415}">
      <dsp:nvSpPr>
        <dsp:cNvPr id="0" name=""/>
        <dsp:cNvSpPr/>
      </dsp:nvSpPr>
      <dsp:spPr>
        <a:xfrm rot="10800000">
          <a:off x="0" y="2030120"/>
          <a:ext cx="8064500" cy="1095210"/>
        </a:xfrm>
        <a:prstGeom prst="upArrowCallout">
          <a:avLst/>
        </a:prstGeom>
        <a:gradFill rotWithShape="0">
          <a:gsLst>
            <a:gs pos="0">
              <a:schemeClr val="accent2">
                <a:hueOff val="2340760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60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60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solidFill>
                <a:srgbClr val="010014"/>
              </a:solidFill>
            </a:rPr>
            <a:t>Elaboração de um planejamento econômico detalhado e de longo prazo</a:t>
          </a:r>
          <a:endParaRPr lang="pt-BR" sz="1400" kern="1200" dirty="0">
            <a:solidFill>
              <a:srgbClr val="010014"/>
            </a:solidFill>
          </a:endParaRPr>
        </a:p>
      </dsp:txBody>
      <dsp:txXfrm rot="10800000">
        <a:off x="0" y="2030120"/>
        <a:ext cx="8064500" cy="711635"/>
      </dsp:txXfrm>
    </dsp:sp>
    <dsp:sp modelId="{E569EEF0-7276-4E5F-A661-2A9B5DDDEC03}">
      <dsp:nvSpPr>
        <dsp:cNvPr id="0" name=""/>
        <dsp:cNvSpPr/>
      </dsp:nvSpPr>
      <dsp:spPr>
        <a:xfrm rot="10800000">
          <a:off x="0" y="923740"/>
          <a:ext cx="8064500" cy="1125204"/>
        </a:xfrm>
        <a:prstGeom prst="upArrowCallout">
          <a:avLst/>
        </a:prstGeom>
        <a:gradFill rotWithShape="0">
          <a:gsLst>
            <a:gs pos="0">
              <a:schemeClr val="accent2">
                <a:hueOff val="3511140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40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40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smtClean="0">
              <a:solidFill>
                <a:srgbClr val="010014"/>
              </a:solidFill>
            </a:rPr>
            <a:t>Projeto urbanístico, o qual é depende da composição e natureza das áreas que serão utilizadas;</a:t>
          </a:r>
          <a:endParaRPr lang="pt-BR" sz="1400" kern="1200" dirty="0">
            <a:solidFill>
              <a:srgbClr val="010014"/>
            </a:solidFill>
          </a:endParaRPr>
        </a:p>
      </dsp:txBody>
      <dsp:txXfrm rot="-10800000">
        <a:off x="0" y="923740"/>
        <a:ext cx="8064500" cy="394946"/>
      </dsp:txXfrm>
    </dsp:sp>
    <dsp:sp modelId="{4D466586-9778-470C-9487-DF1CE8B11AEB}">
      <dsp:nvSpPr>
        <dsp:cNvPr id="0" name=""/>
        <dsp:cNvSpPr/>
      </dsp:nvSpPr>
      <dsp:spPr>
        <a:xfrm>
          <a:off x="0" y="1298394"/>
          <a:ext cx="8064500" cy="377826"/>
        </a:xfrm>
        <a:prstGeom prst="rect">
          <a:avLst/>
        </a:prstGeom>
        <a:solidFill>
          <a:schemeClr val="accent2">
            <a:tint val="40000"/>
            <a:alpha val="90000"/>
            <a:hueOff val="5025819"/>
            <a:satOff val="-4378"/>
            <a:lumOff val="-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5025819"/>
              <a:satOff val="-4378"/>
              <a:lumOff val="-6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smtClean="0">
              <a:solidFill>
                <a:srgbClr val="010014"/>
              </a:solidFill>
            </a:rPr>
            <a:t>Green field;  revitalização urbana.</a:t>
          </a:r>
          <a:endParaRPr lang="pt-BR" sz="1400" kern="1200" dirty="0">
            <a:solidFill>
              <a:srgbClr val="010014"/>
            </a:solidFill>
          </a:endParaRPr>
        </a:p>
      </dsp:txBody>
      <dsp:txXfrm>
        <a:off x="0" y="1298394"/>
        <a:ext cx="8064500" cy="377826"/>
      </dsp:txXfrm>
    </dsp:sp>
    <dsp:sp modelId="{292D7CD5-7ACE-4457-9B59-307BD8B0EDE4}">
      <dsp:nvSpPr>
        <dsp:cNvPr id="0" name=""/>
        <dsp:cNvSpPr/>
      </dsp:nvSpPr>
      <dsp:spPr>
        <a:xfrm rot="10800000">
          <a:off x="0" y="277"/>
          <a:ext cx="8064500" cy="942286"/>
        </a:xfrm>
        <a:prstGeom prst="upArrowCallout">
          <a:avLst/>
        </a:prstGeom>
        <a:gradFill rotWithShape="0">
          <a:gsLst>
            <a:gs pos="0">
              <a:schemeClr val="accent2">
                <a:hueOff val="4681520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20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20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solidFill>
                <a:srgbClr val="010014"/>
              </a:solidFill>
            </a:rPr>
            <a:t>Estruturação jurídica, constituição legal e anúncio formal de sua criação (formalização pode ocorrer na segunda etapa);</a:t>
          </a:r>
          <a:endParaRPr lang="pt-BR" sz="1400" kern="1200" dirty="0">
            <a:solidFill>
              <a:srgbClr val="010014"/>
            </a:solidFill>
          </a:endParaRPr>
        </a:p>
      </dsp:txBody>
      <dsp:txXfrm rot="10800000">
        <a:off x="0" y="277"/>
        <a:ext cx="8064500" cy="6122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9E987A-8365-4D43-BA49-039210844109}">
      <dsp:nvSpPr>
        <dsp:cNvPr id="0" name=""/>
        <dsp:cNvSpPr/>
      </dsp:nvSpPr>
      <dsp:spPr>
        <a:xfrm>
          <a:off x="2654" y="958822"/>
          <a:ext cx="2178893" cy="179713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400" kern="1200" dirty="0" smtClean="0">
              <a:solidFill>
                <a:srgbClr val="010014"/>
              </a:solidFill>
            </a:rPr>
            <a:t>Compreende a </a:t>
          </a:r>
          <a:r>
            <a:rPr lang="pt-BR" sz="1400" kern="1200" dirty="0" err="1" smtClean="0">
              <a:solidFill>
                <a:srgbClr val="010014"/>
              </a:solidFill>
            </a:rPr>
            <a:t>infraestrutura</a:t>
          </a:r>
          <a:r>
            <a:rPr lang="pt-BR" sz="1400" kern="1200" dirty="0" smtClean="0">
              <a:solidFill>
                <a:srgbClr val="010014"/>
              </a:solidFill>
            </a:rPr>
            <a:t> urbana e imobiliária, os serviços de apoio, lazer, segurança.</a:t>
          </a:r>
          <a:endParaRPr lang="pt-BR" sz="1400" kern="1200" dirty="0">
            <a:solidFill>
              <a:srgbClr val="010014"/>
            </a:solidFill>
          </a:endParaRPr>
        </a:p>
      </dsp:txBody>
      <dsp:txXfrm>
        <a:off x="44011" y="1000179"/>
        <a:ext cx="2096179" cy="1329318"/>
      </dsp:txXfrm>
    </dsp:sp>
    <dsp:sp modelId="{5F049016-0748-4AA2-B1D3-80A87DA16BD9}">
      <dsp:nvSpPr>
        <dsp:cNvPr id="0" name=""/>
        <dsp:cNvSpPr/>
      </dsp:nvSpPr>
      <dsp:spPr>
        <a:xfrm>
          <a:off x="1215891" y="1346460"/>
          <a:ext cx="2462573" cy="2462573"/>
        </a:xfrm>
        <a:prstGeom prst="leftCircularArrow">
          <a:avLst>
            <a:gd name="adj1" fmla="val 3395"/>
            <a:gd name="adj2" fmla="val 420178"/>
            <a:gd name="adj3" fmla="val 2195688"/>
            <a:gd name="adj4" fmla="val 9024489"/>
            <a:gd name="adj5" fmla="val 3961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107BA5-699B-4F7C-AAC9-877A7D91A3B6}">
      <dsp:nvSpPr>
        <dsp:cNvPr id="0" name=""/>
        <dsp:cNvSpPr/>
      </dsp:nvSpPr>
      <dsp:spPr>
        <a:xfrm>
          <a:off x="486852" y="2370854"/>
          <a:ext cx="1936794" cy="7701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solidFill>
                <a:srgbClr val="010014"/>
              </a:solidFill>
            </a:rPr>
            <a:t>Implantação da </a:t>
          </a:r>
          <a:r>
            <a:rPr lang="pt-BR" sz="1400" b="1" kern="1200" dirty="0" err="1" smtClean="0">
              <a:solidFill>
                <a:srgbClr val="010014"/>
              </a:solidFill>
            </a:rPr>
            <a:t>infraestrutura</a:t>
          </a:r>
          <a:endParaRPr lang="pt-BR" sz="1400" b="1" kern="1200" dirty="0">
            <a:solidFill>
              <a:srgbClr val="010014"/>
            </a:solidFill>
          </a:endParaRPr>
        </a:p>
      </dsp:txBody>
      <dsp:txXfrm>
        <a:off x="509410" y="2393412"/>
        <a:ext cx="1891678" cy="725083"/>
      </dsp:txXfrm>
    </dsp:sp>
    <dsp:sp modelId="{49E3EE37-91CF-48FF-9892-997C58CEF15C}">
      <dsp:nvSpPr>
        <dsp:cNvPr id="0" name=""/>
        <dsp:cNvSpPr/>
      </dsp:nvSpPr>
      <dsp:spPr>
        <a:xfrm>
          <a:off x="2821753" y="958822"/>
          <a:ext cx="2178893" cy="179713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400" kern="1200" dirty="0" smtClean="0">
              <a:solidFill>
                <a:srgbClr val="010014"/>
              </a:solidFill>
            </a:rPr>
            <a:t>Construção das edificações dos centros tecnológico, administrativo, incubadora de empresas.</a:t>
          </a:r>
          <a:endParaRPr lang="pt-BR" sz="1400" kern="1200" dirty="0">
            <a:solidFill>
              <a:srgbClr val="010014"/>
            </a:solidFill>
          </a:endParaRPr>
        </a:p>
      </dsp:txBody>
      <dsp:txXfrm>
        <a:off x="2863110" y="1385278"/>
        <a:ext cx="2096179" cy="1329318"/>
      </dsp:txXfrm>
    </dsp:sp>
    <dsp:sp modelId="{C7F34D37-30CF-4C75-96B1-0DA2ED6A1A1F}">
      <dsp:nvSpPr>
        <dsp:cNvPr id="0" name=""/>
        <dsp:cNvSpPr/>
      </dsp:nvSpPr>
      <dsp:spPr>
        <a:xfrm>
          <a:off x="4016833" y="-164721"/>
          <a:ext cx="2740987" cy="2740987"/>
        </a:xfrm>
        <a:prstGeom prst="circularArrow">
          <a:avLst>
            <a:gd name="adj1" fmla="val 3050"/>
            <a:gd name="adj2" fmla="val 374430"/>
            <a:gd name="adj3" fmla="val 19450059"/>
            <a:gd name="adj4" fmla="val 12575511"/>
            <a:gd name="adj5" fmla="val 3558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B4BC9C-33F2-45EF-8AC4-766DAA1B42A0}">
      <dsp:nvSpPr>
        <dsp:cNvPr id="0" name=""/>
        <dsp:cNvSpPr/>
      </dsp:nvSpPr>
      <dsp:spPr>
        <a:xfrm>
          <a:off x="3305952" y="573722"/>
          <a:ext cx="1936794" cy="7701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solidFill>
                <a:srgbClr val="010014"/>
              </a:solidFill>
            </a:rPr>
            <a:t>Implantação das âncoras do projeto</a:t>
          </a:r>
          <a:endParaRPr lang="pt-BR" sz="1400" b="1" kern="1200" dirty="0">
            <a:solidFill>
              <a:srgbClr val="010014"/>
            </a:solidFill>
          </a:endParaRPr>
        </a:p>
      </dsp:txBody>
      <dsp:txXfrm>
        <a:off x="3328510" y="596280"/>
        <a:ext cx="1891678" cy="725083"/>
      </dsp:txXfrm>
    </dsp:sp>
    <dsp:sp modelId="{39713F06-6AD2-4A15-914B-56F1B758F1EA}">
      <dsp:nvSpPr>
        <dsp:cNvPr id="0" name=""/>
        <dsp:cNvSpPr/>
      </dsp:nvSpPr>
      <dsp:spPr>
        <a:xfrm>
          <a:off x="5640852" y="958822"/>
          <a:ext cx="2178893" cy="1797131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400" kern="1200" dirty="0" smtClean="0">
              <a:solidFill>
                <a:srgbClr val="010014"/>
              </a:solidFill>
            </a:rPr>
            <a:t>Seleção das empresas participantes.</a:t>
          </a:r>
          <a:endParaRPr lang="pt-BR" sz="1400" kern="1200" dirty="0">
            <a:solidFill>
              <a:srgbClr val="010014"/>
            </a:solidFill>
          </a:endParaRPr>
        </a:p>
      </dsp:txBody>
      <dsp:txXfrm>
        <a:off x="5682209" y="1000179"/>
        <a:ext cx="2096179" cy="1329318"/>
      </dsp:txXfrm>
    </dsp:sp>
    <dsp:sp modelId="{4B10805D-FEF6-4E63-90D4-4977DE241D61}">
      <dsp:nvSpPr>
        <dsp:cNvPr id="0" name=""/>
        <dsp:cNvSpPr/>
      </dsp:nvSpPr>
      <dsp:spPr>
        <a:xfrm>
          <a:off x="6125051" y="2370854"/>
          <a:ext cx="1936794" cy="7701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solidFill>
                <a:srgbClr val="010014"/>
              </a:solidFill>
            </a:rPr>
            <a:t>Processo de divulgação do empreendimento </a:t>
          </a:r>
          <a:endParaRPr lang="pt-BR" sz="1400" b="1" kern="1200" dirty="0">
            <a:solidFill>
              <a:srgbClr val="010014"/>
            </a:solidFill>
          </a:endParaRPr>
        </a:p>
      </dsp:txBody>
      <dsp:txXfrm>
        <a:off x="6147609" y="2393412"/>
        <a:ext cx="1891678" cy="7250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FB6B0AE-0759-4A4B-85E4-C2B994E52D3D}" type="datetimeFigureOut">
              <a:rPr lang="pt-BR" smtClean="0"/>
              <a:pPr/>
              <a:t>06/07/17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0A7E9F22-1CB9-400A-BE86-D877787A858D}" type="slidenum">
              <a:rPr lang="pt-BR" smtClean="0"/>
              <a:pPr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40876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CA4D33FA-1CE0-4C48-8F6B-B3E565C12C9E}" type="datetimeFigureOut">
              <a:rPr lang="pt-BR" smtClean="0"/>
              <a:pPr/>
              <a:t>06/07/17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BB9474D-06A3-457D-AB12-A142F553404B}" type="slidenum">
              <a:rPr lang="pt-BR" smtClean="0"/>
              <a:pPr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5139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946574" y="4861441"/>
            <a:ext cx="5206153" cy="46055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143364" name="Espaço Reservado para Número de Slide 3"/>
          <p:cNvSpPr txBox="1">
            <a:spLocks noGrp="1"/>
          </p:cNvSpPr>
          <p:nvPr/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BB295E44-5513-4F02-8388-D994A95530BF}" type="slidenum">
              <a:rPr lang="pt-BR" sz="1300">
                <a:latin typeface="Comic Sans MS" pitchFamily="66" charset="0"/>
              </a:rPr>
              <a:pPr algn="r" eaLnBrk="1" hangingPunct="1"/>
              <a:t>5</a:t>
            </a:fld>
            <a:endParaRPr lang="pt-BR" sz="130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279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946574" y="4861441"/>
            <a:ext cx="5206153" cy="46055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147460" name="Espaço Reservado para Número de Slide 3"/>
          <p:cNvSpPr txBox="1">
            <a:spLocks noGrp="1"/>
          </p:cNvSpPr>
          <p:nvPr/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1094477-7658-4599-B719-42A3ADDBF816}" type="slidenum">
              <a:rPr lang="pt-BR" sz="1300">
                <a:latin typeface="Comic Sans MS" pitchFamily="66" charset="0"/>
              </a:rPr>
              <a:pPr algn="r" eaLnBrk="1" hangingPunct="1"/>
              <a:t>6</a:t>
            </a:fld>
            <a:endParaRPr lang="pt-BR" sz="130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45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946574" y="4861441"/>
            <a:ext cx="5206153" cy="46055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149508" name="Espaço Reservado para Número de Slide 3"/>
          <p:cNvSpPr txBox="1">
            <a:spLocks noGrp="1"/>
          </p:cNvSpPr>
          <p:nvPr/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8B273E41-215E-4716-9633-C4790ED77704}" type="slidenum">
              <a:rPr lang="pt-BR" sz="1300">
                <a:latin typeface="Comic Sans MS" pitchFamily="66" charset="0"/>
              </a:rPr>
              <a:pPr algn="r" eaLnBrk="1" hangingPunct="1"/>
              <a:t>7</a:t>
            </a:fld>
            <a:endParaRPr lang="pt-BR" sz="130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79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946574" y="4861441"/>
            <a:ext cx="5206153" cy="46055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153604" name="Espaço Reservado para Número de Slide 3"/>
          <p:cNvSpPr txBox="1">
            <a:spLocks noGrp="1"/>
          </p:cNvSpPr>
          <p:nvPr/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AA11ABB4-398E-4BD1-A878-7AD9BAC66B04}" type="slidenum">
              <a:rPr lang="pt-BR" sz="1300">
                <a:latin typeface="Comic Sans MS" pitchFamily="66" charset="0"/>
              </a:rPr>
              <a:pPr algn="r" eaLnBrk="1" hangingPunct="1"/>
              <a:t>8</a:t>
            </a:fld>
            <a:endParaRPr lang="pt-BR" sz="130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92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946574" y="4861441"/>
            <a:ext cx="5206153" cy="46055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157700" name="Espaço Reservado para Número de Slide 3"/>
          <p:cNvSpPr txBox="1">
            <a:spLocks noGrp="1"/>
          </p:cNvSpPr>
          <p:nvPr/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C6AA244-B0BF-4F46-9BC3-0F342802E69A}" type="slidenum">
              <a:rPr lang="pt-BR" sz="1300">
                <a:latin typeface="Comic Sans MS" pitchFamily="66" charset="0"/>
              </a:rPr>
              <a:pPr algn="r" eaLnBrk="1" hangingPunct="1"/>
              <a:t>13</a:t>
            </a:fld>
            <a:endParaRPr lang="pt-BR" sz="130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757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946574" y="4861441"/>
            <a:ext cx="5206153" cy="4605576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159748" name="Espaço Reservado para Número de Slide 3"/>
          <p:cNvSpPr txBox="1">
            <a:spLocks noGrp="1"/>
          </p:cNvSpPr>
          <p:nvPr/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9E5F8287-4597-4431-BFDB-0192A736346F}" type="slidenum">
              <a:rPr lang="pt-BR" sz="1300">
                <a:latin typeface="Comic Sans MS" pitchFamily="66" charset="0"/>
              </a:rPr>
              <a:pPr algn="r" eaLnBrk="1" hangingPunct="1"/>
              <a:t>14</a:t>
            </a:fld>
            <a:endParaRPr lang="pt-BR" sz="130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556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/>
          </a:p>
        </p:txBody>
      </p:sp>
      <p:sp>
        <p:nvSpPr>
          <p:cNvPr id="7373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4763" indent="-309524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38098" indent="-24762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33337" indent="-24762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228576" indent="-24762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580032B-DE04-48BB-A3EC-0E8D00B840C8}" type="slidenum">
              <a:rPr lang="pt-BR" sz="1300"/>
              <a:pPr eaLnBrk="1" hangingPunct="1"/>
              <a:t>53</a:t>
            </a:fld>
            <a:endParaRPr lang="pt-BR" sz="1300"/>
          </a:p>
        </p:txBody>
      </p:sp>
    </p:spTree>
    <p:extLst>
      <p:ext uri="{BB962C8B-B14F-4D97-AF65-F5344CB8AC3E}">
        <p14:creationId xmlns:p14="http://schemas.microsoft.com/office/powerpoint/2010/main" val="466521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8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8" Type="http://schemas.openxmlformats.org/officeDocument/2006/relationships/image" Target="../media/image7.jpeg"/><Relationship Id="rId9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3.jpeg"/><Relationship Id="rId5" Type="http://schemas.openxmlformats.org/officeDocument/2006/relationships/image" Target="../media/image2.jpeg"/><Relationship Id="rId6" Type="http://schemas.openxmlformats.org/officeDocument/2006/relationships/image" Target="../media/image5.jpeg"/><Relationship Id="rId7" Type="http://schemas.openxmlformats.org/officeDocument/2006/relationships/image" Target="../media/image10.jpeg"/><Relationship Id="rId8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jpeg"/><Relationship Id="rId5" Type="http://schemas.openxmlformats.org/officeDocument/2006/relationships/image" Target="../media/image5.jpeg"/><Relationship Id="rId6" Type="http://schemas.openxmlformats.org/officeDocument/2006/relationships/image" Target="../media/image10.jpeg"/><Relationship Id="rId7" Type="http://schemas.openxmlformats.org/officeDocument/2006/relationships/image" Target="../media/image9.jpeg"/><Relationship Id="rId8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251520" y="3356992"/>
            <a:ext cx="6624736" cy="1872208"/>
          </a:xfrm>
        </p:spPr>
        <p:txBody>
          <a:bodyPr>
            <a:normAutofit/>
          </a:bodyPr>
          <a:lstStyle>
            <a:lvl1pPr>
              <a:defRPr sz="3200" b="1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t-BR" dirty="0" smtClean="0"/>
              <a:t>Profa. Dra. </a:t>
            </a:r>
            <a:r>
              <a:rPr lang="pt-BR" dirty="0" err="1" smtClean="0"/>
              <a:t>Geciane</a:t>
            </a:r>
            <a:r>
              <a:rPr lang="pt-BR" dirty="0" smtClean="0"/>
              <a:t> Porto</a:t>
            </a:r>
            <a:br>
              <a:rPr lang="pt-BR" dirty="0" smtClean="0"/>
            </a:br>
            <a:r>
              <a:rPr lang="pt-BR" dirty="0" smtClean="0"/>
              <a:t>geciane@usp.br</a:t>
            </a:r>
            <a:br>
              <a:rPr lang="pt-BR" dirty="0" smtClean="0"/>
            </a:br>
            <a:r>
              <a:rPr lang="pt-BR" dirty="0" smtClean="0"/>
              <a:t>@</a:t>
            </a:r>
            <a:r>
              <a:rPr lang="pt-BR" dirty="0" err="1" smtClean="0"/>
              <a:t>ingtecfea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www.usp.br/ingtec</a:t>
            </a:r>
            <a:endParaRPr lang="pt-BR" dirty="0"/>
          </a:p>
        </p:txBody>
      </p:sp>
      <p:pic>
        <p:nvPicPr>
          <p:cNvPr id="7" name="Picture 5" descr="C:\Users\User\Desktop\Sem títul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412776"/>
            <a:ext cx="2052000" cy="1545945"/>
          </a:xfrm>
          <a:prstGeom prst="rect">
            <a:avLst/>
          </a:prstGeom>
          <a:noFill/>
        </p:spPr>
      </p:pic>
      <p:pic>
        <p:nvPicPr>
          <p:cNvPr id="8" name="Picture 8" descr="figura5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2924944"/>
            <a:ext cx="2052000" cy="1402478"/>
          </a:xfrm>
          <a:prstGeom prst="rect">
            <a:avLst/>
          </a:prstGeom>
          <a:noFill/>
        </p:spPr>
      </p:pic>
      <p:pic>
        <p:nvPicPr>
          <p:cNvPr id="9" name="Picture 3" descr="C:\Users\User\Desktop\tecnologia.jpg"/>
          <p:cNvPicPr>
            <a:picLocks noChangeArrowheads="1"/>
          </p:cNvPicPr>
          <p:nvPr userDrawn="1"/>
        </p:nvPicPr>
        <p:blipFill>
          <a:blip r:embed="rId4" cstate="print"/>
          <a:stretch>
            <a:fillRect/>
          </a:stretch>
        </p:blipFill>
        <p:spPr bwMode="auto">
          <a:xfrm>
            <a:off x="5040280" y="0"/>
            <a:ext cx="2052000" cy="1440000"/>
          </a:xfrm>
          <a:prstGeom prst="rect">
            <a:avLst/>
          </a:prstGeom>
          <a:noFill/>
        </p:spPr>
      </p:pic>
      <p:pic>
        <p:nvPicPr>
          <p:cNvPr id="10" name="Picture 2" descr="C:\Users\User\Desktop\saúde.jpg"/>
          <p:cNvPicPr>
            <a:picLocks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0"/>
            <a:ext cx="2052000" cy="1440000"/>
          </a:xfrm>
          <a:prstGeom prst="rect">
            <a:avLst/>
          </a:prstGeom>
          <a:noFill/>
        </p:spPr>
      </p:pic>
      <p:pic>
        <p:nvPicPr>
          <p:cNvPr id="11" name="Picture 4" descr="C:\Users\User\Desktop\tic.jp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0"/>
            <a:ext cx="2052958" cy="1440000"/>
          </a:xfrm>
          <a:prstGeom prst="rect">
            <a:avLst/>
          </a:prstGeom>
          <a:noFill/>
        </p:spPr>
      </p:pic>
      <p:sp>
        <p:nvSpPr>
          <p:cNvPr id="22" name="CaixaDeTexto 21"/>
          <p:cNvSpPr txBox="1"/>
          <p:nvPr userDrawn="1"/>
        </p:nvSpPr>
        <p:spPr>
          <a:xfrm>
            <a:off x="251520" y="1919734"/>
            <a:ext cx="6552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tx2">
                    <a:lumMod val="75000"/>
                  </a:schemeClr>
                </a:solidFill>
              </a:rPr>
              <a:t>ADMINISTRAÇÃO</a:t>
            </a:r>
            <a:r>
              <a:rPr lang="pt-BR" sz="3200" b="1" baseline="0" dirty="0" smtClean="0">
                <a:solidFill>
                  <a:schemeClr val="tx2">
                    <a:lumMod val="75000"/>
                  </a:schemeClr>
                </a:solidFill>
              </a:rPr>
              <a:t> DE P&amp;D NA EMBPRESA</a:t>
            </a:r>
            <a:endParaRPr lang="pt-BR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3" name="Picture 2" descr="C:\Users\User\Desktop\ingtec.pn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114" y="5949280"/>
            <a:ext cx="3028378" cy="720080"/>
          </a:xfrm>
          <a:prstGeom prst="rect">
            <a:avLst/>
          </a:prstGeom>
          <a:noFill/>
        </p:spPr>
      </p:pic>
      <p:sp>
        <p:nvSpPr>
          <p:cNvPr id="39" name="CaixaDeTexto 38"/>
          <p:cNvSpPr txBox="1"/>
          <p:nvPr userDrawn="1"/>
        </p:nvSpPr>
        <p:spPr>
          <a:xfrm>
            <a:off x="35496" y="5517232"/>
            <a:ext cx="9108504" cy="2880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pt-BR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1" name="Picture 3" descr="C:\Users\User\Desktop\Sem título.jp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75002" y="5904656"/>
            <a:ext cx="1029046" cy="764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700DB3-DBF0-4086-B675-117E7A9610B8}" type="datetimeFigureOut">
              <a:rPr lang="pt-BR" smtClean="0"/>
              <a:pPr/>
              <a:t>06/07/17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19D8CF-8DEC-4D9F-84EE-ADF04DFF3391}" type="slidenum">
              <a:rPr lang="pt-BR" smtClean="0"/>
              <a:pPr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700DB3-DBF0-4086-B675-117E7A9610B8}" type="datetimeFigureOut">
              <a:rPr lang="pt-BR" smtClean="0"/>
              <a:pPr/>
              <a:t>06/07/17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19D8CF-8DEC-4D9F-84EE-ADF04DFF3391}" type="slidenum">
              <a:rPr lang="pt-BR" smtClean="0"/>
              <a:pPr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700DB3-DBF0-4086-B675-117E7A9610B8}" type="datetimeFigureOut">
              <a:rPr lang="pt-BR" smtClean="0"/>
              <a:pPr/>
              <a:t>06/07/17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19D8CF-8DEC-4D9F-84EE-ADF04DFF3391}" type="slidenum">
              <a:rPr lang="pt-BR" smtClean="0"/>
              <a:pPr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1923B-B088-4FCE-B1C7-FEDC7409F0D0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251520" y="3933056"/>
            <a:ext cx="6624736" cy="1152128"/>
          </a:xfrm>
        </p:spPr>
        <p:txBody>
          <a:bodyPr>
            <a:noAutofit/>
          </a:bodyPr>
          <a:lstStyle>
            <a:lvl1pPr>
              <a:defRPr sz="2800" b="1" baseline="0">
                <a:solidFill>
                  <a:srgbClr val="0070C0"/>
                </a:solidFill>
              </a:defRPr>
            </a:lvl1pPr>
          </a:lstStyle>
          <a:p>
            <a:r>
              <a:rPr lang="pt-BR" dirty="0" smtClean="0"/>
              <a:t>Profa. Dra. </a:t>
            </a:r>
            <a:r>
              <a:rPr lang="pt-BR" dirty="0" err="1" smtClean="0"/>
              <a:t>Geciane</a:t>
            </a:r>
            <a:r>
              <a:rPr lang="pt-BR" dirty="0" smtClean="0"/>
              <a:t> Porto</a:t>
            </a:r>
            <a:br>
              <a:rPr lang="pt-BR" dirty="0" smtClean="0"/>
            </a:br>
            <a:r>
              <a:rPr lang="pt-BR" dirty="0" smtClean="0"/>
              <a:t>geciane@usp.br</a:t>
            </a:r>
            <a:br>
              <a:rPr lang="pt-BR" dirty="0" smtClean="0"/>
            </a:br>
            <a:r>
              <a:rPr lang="pt-BR" dirty="0" smtClean="0"/>
              <a:t>@</a:t>
            </a:r>
            <a:r>
              <a:rPr lang="pt-BR" dirty="0" err="1" smtClean="0"/>
              <a:t>ingtecfea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www.usp.br/ingtec</a:t>
            </a:r>
            <a:endParaRPr lang="pt-BR" dirty="0"/>
          </a:p>
        </p:txBody>
      </p:sp>
      <p:pic>
        <p:nvPicPr>
          <p:cNvPr id="7" name="Picture 5" descr="C:\Users\User\Desktop\Sem títul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1412776"/>
            <a:ext cx="2052000" cy="1545945"/>
          </a:xfrm>
          <a:prstGeom prst="rect">
            <a:avLst/>
          </a:prstGeom>
          <a:noFill/>
        </p:spPr>
      </p:pic>
      <p:pic>
        <p:nvPicPr>
          <p:cNvPr id="8" name="Picture 8" descr="figura5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2924944"/>
            <a:ext cx="2052000" cy="1402478"/>
          </a:xfrm>
          <a:prstGeom prst="rect">
            <a:avLst/>
          </a:prstGeom>
          <a:noFill/>
        </p:spPr>
      </p:pic>
      <p:pic>
        <p:nvPicPr>
          <p:cNvPr id="9" name="Picture 3" descr="C:\Users\User\Desktop\tecnologia.jpg"/>
          <p:cNvPicPr>
            <a:picLocks noChangeArrowheads="1"/>
          </p:cNvPicPr>
          <p:nvPr userDrawn="1"/>
        </p:nvPicPr>
        <p:blipFill>
          <a:blip r:embed="rId4" cstate="print"/>
          <a:stretch>
            <a:fillRect/>
          </a:stretch>
        </p:blipFill>
        <p:spPr bwMode="auto">
          <a:xfrm>
            <a:off x="5040280" y="0"/>
            <a:ext cx="2052000" cy="1440000"/>
          </a:xfrm>
          <a:prstGeom prst="rect">
            <a:avLst/>
          </a:prstGeom>
          <a:noFill/>
        </p:spPr>
      </p:pic>
      <p:pic>
        <p:nvPicPr>
          <p:cNvPr id="10" name="Picture 2" descr="C:\Users\User\Desktop\saúde.jpg"/>
          <p:cNvPicPr>
            <a:picLocks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0"/>
            <a:ext cx="2052000" cy="1440000"/>
          </a:xfrm>
          <a:prstGeom prst="rect">
            <a:avLst/>
          </a:prstGeom>
          <a:noFill/>
        </p:spPr>
      </p:pic>
      <p:pic>
        <p:nvPicPr>
          <p:cNvPr id="11" name="Picture 4" descr="C:\Users\User\Desktop\tic.jp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0"/>
            <a:ext cx="2052958" cy="1440000"/>
          </a:xfrm>
          <a:prstGeom prst="rect">
            <a:avLst/>
          </a:prstGeom>
          <a:noFill/>
        </p:spPr>
      </p:pic>
      <p:pic>
        <p:nvPicPr>
          <p:cNvPr id="12" name="Picture 2" descr="C:\Users\User\Desktop\ingtec.pn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114" y="5949280"/>
            <a:ext cx="3028378" cy="720080"/>
          </a:xfrm>
          <a:prstGeom prst="rect">
            <a:avLst/>
          </a:prstGeom>
          <a:noFill/>
        </p:spPr>
      </p:pic>
      <p:sp>
        <p:nvSpPr>
          <p:cNvPr id="13" name="CaixaDeTexto 12"/>
          <p:cNvSpPr txBox="1"/>
          <p:nvPr userDrawn="1"/>
        </p:nvSpPr>
        <p:spPr>
          <a:xfrm>
            <a:off x="35496" y="5517232"/>
            <a:ext cx="9108504" cy="2880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pt-BR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4" name="Picture 3" descr="C:\Users\User\Desktop\Sem título.jp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63034" y="5904656"/>
            <a:ext cx="1029046" cy="764704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 userDrawn="1"/>
        </p:nvSpPr>
        <p:spPr>
          <a:xfrm>
            <a:off x="1184234" y="1844824"/>
            <a:ext cx="51073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ADMINISTRAÇÃO</a:t>
            </a:r>
            <a:r>
              <a:rPr lang="pt-BR" sz="3600" b="1" baseline="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P&amp;D</a:t>
            </a:r>
          </a:p>
          <a:p>
            <a:pPr algn="ctr"/>
            <a:r>
              <a:rPr lang="pt-BR" sz="3600" b="1" baseline="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EMPRESA</a:t>
            </a:r>
            <a:endParaRPr lang="pt-BR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48264" y="6056690"/>
            <a:ext cx="1224136" cy="54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User\Desktop\Sem título.jpg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840108" y="1858144"/>
            <a:ext cx="7476308" cy="4307160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07704" y="125760"/>
            <a:ext cx="7128792" cy="1070992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7DA9DF"/>
                </a:solidFill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340768"/>
            <a:ext cx="8568952" cy="518457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rgbClr val="056F28"/>
                </a:solidFill>
              </a:defRPr>
            </a:lvl2pPr>
            <a:lvl3pPr>
              <a:defRPr sz="20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pic>
        <p:nvPicPr>
          <p:cNvPr id="1026" name="Picture 2" descr="C:\Users\User\Desktop\saúde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000" y="6237312"/>
            <a:ext cx="900000" cy="620688"/>
          </a:xfrm>
          <a:prstGeom prst="rect">
            <a:avLst/>
          </a:prstGeom>
          <a:noFill/>
        </p:spPr>
      </p:pic>
      <p:pic>
        <p:nvPicPr>
          <p:cNvPr id="1027" name="Picture 3" descr="C:\Users\User\Desktop\tecnologia.jpg"/>
          <p:cNvPicPr>
            <a:picLocks noChangeArrowheads="1"/>
          </p:cNvPicPr>
          <p:nvPr userDrawn="1"/>
        </p:nvPicPr>
        <p:blipFill>
          <a:blip r:embed="rId4" cstate="print"/>
          <a:stretch>
            <a:fillRect/>
          </a:stretch>
        </p:blipFill>
        <p:spPr bwMode="auto">
          <a:xfrm>
            <a:off x="0" y="0"/>
            <a:ext cx="900000" cy="720000"/>
          </a:xfrm>
          <a:prstGeom prst="rect">
            <a:avLst/>
          </a:prstGeom>
          <a:noFill/>
        </p:spPr>
      </p:pic>
      <p:pic>
        <p:nvPicPr>
          <p:cNvPr id="9" name="Picture 8" descr="figura5"/>
          <p:cNvPicPr>
            <a:picLocks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4408" y="5517312"/>
            <a:ext cx="900000" cy="720000"/>
          </a:xfrm>
          <a:prstGeom prst="rect">
            <a:avLst/>
          </a:prstGeom>
          <a:noFill/>
        </p:spPr>
      </p:pic>
      <p:pic>
        <p:nvPicPr>
          <p:cNvPr id="1028" name="Picture 4" descr="C:\Users\User\Desktop\tic.jpg"/>
          <p:cNvPicPr>
            <a:picLocks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92696"/>
            <a:ext cx="900000" cy="720000"/>
          </a:xfrm>
          <a:prstGeom prst="rect">
            <a:avLst/>
          </a:prstGeom>
          <a:noFill/>
        </p:spPr>
      </p:pic>
      <p:pic>
        <p:nvPicPr>
          <p:cNvPr id="11" name="Picture 14" descr="C:\Users\geciane\AppData\Local\Microsoft\Windows\Temporary Internet Files\Content.IE5\8DWMUL7C\MPj04339790000[1].jpg"/>
          <p:cNvPicPr>
            <a:picLocks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592" y="0"/>
            <a:ext cx="90000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User\Desktop\Sem título.jpg"/>
          <p:cNvPicPr>
            <a:picLocks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44408" y="6237312"/>
            <a:ext cx="900000" cy="620688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 userDrawn="1"/>
        </p:nvSpPr>
        <p:spPr>
          <a:xfrm>
            <a:off x="2049107" y="6608385"/>
            <a:ext cx="5259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InGTeC</a:t>
            </a:r>
            <a:r>
              <a:rPr lang="pt-BR" sz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pt-BR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Núcleo de Pesquisas em Inovação,</a:t>
            </a:r>
            <a:r>
              <a:rPr lang="pt-BR" sz="1200" baseline="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Gestão Tecnológica e Competitividade</a:t>
            </a:r>
            <a:endParaRPr lang="pt-BR" sz="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5656" y="44624"/>
            <a:ext cx="7488832" cy="1143000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7DA9DF"/>
                </a:solidFill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pic>
        <p:nvPicPr>
          <p:cNvPr id="6" name="Picture 2" descr="C:\Users\User\Desktop\saúde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4000" y="6237312"/>
            <a:ext cx="900000" cy="620688"/>
          </a:xfrm>
          <a:prstGeom prst="rect">
            <a:avLst/>
          </a:prstGeom>
          <a:noFill/>
        </p:spPr>
      </p:pic>
      <p:pic>
        <p:nvPicPr>
          <p:cNvPr id="8" name="Picture 5" descr="C:\Users\User\Desktop\Sem título.jpg"/>
          <p:cNvPicPr>
            <a:picLocks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4408" y="6237312"/>
            <a:ext cx="900000" cy="620688"/>
          </a:xfrm>
          <a:prstGeom prst="rect">
            <a:avLst/>
          </a:prstGeom>
          <a:noFill/>
        </p:spPr>
      </p:pic>
      <p:pic>
        <p:nvPicPr>
          <p:cNvPr id="9" name="Picture 3" descr="C:\Users\User\Desktop\tecnologia.jpg"/>
          <p:cNvPicPr>
            <a:picLocks noChangeArrowheads="1"/>
          </p:cNvPicPr>
          <p:nvPr userDrawn="1"/>
        </p:nvPicPr>
        <p:blipFill>
          <a:blip r:embed="rId4" cstate="print"/>
          <a:stretch>
            <a:fillRect/>
          </a:stretch>
        </p:blipFill>
        <p:spPr bwMode="auto">
          <a:xfrm>
            <a:off x="0" y="0"/>
            <a:ext cx="900000" cy="720000"/>
          </a:xfrm>
          <a:prstGeom prst="rect">
            <a:avLst/>
          </a:prstGeom>
          <a:noFill/>
        </p:spPr>
      </p:pic>
      <p:pic>
        <p:nvPicPr>
          <p:cNvPr id="10" name="Picture 4" descr="C:\Users\User\Desktop\tic.jpg"/>
          <p:cNvPicPr>
            <a:picLocks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92696"/>
            <a:ext cx="900000" cy="720000"/>
          </a:xfrm>
          <a:prstGeom prst="rect">
            <a:avLst/>
          </a:prstGeom>
          <a:noFill/>
        </p:spPr>
      </p:pic>
      <p:pic>
        <p:nvPicPr>
          <p:cNvPr id="11" name="Picture 14" descr="C:\Users\geciane\AppData\Local\Microsoft\Windows\Temporary Internet Files\Content.IE5\8DWMUL7C\MPj04339790000[1].jpg"/>
          <p:cNvPicPr>
            <a:picLocks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0"/>
            <a:ext cx="90000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User\Desktop\Sem título.jpg"/>
          <p:cNvPicPr>
            <a:picLocks noChangeAspect="1" noChangeArrowheads="1"/>
          </p:cNvPicPr>
          <p:nvPr userDrawn="1"/>
        </p:nvPicPr>
        <p:blipFill>
          <a:blip r:embed="rId7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840108" y="1858144"/>
            <a:ext cx="7476308" cy="4307160"/>
          </a:xfrm>
          <a:prstGeom prst="rect">
            <a:avLst/>
          </a:prstGeom>
          <a:noFill/>
        </p:spPr>
      </p:pic>
      <p:pic>
        <p:nvPicPr>
          <p:cNvPr id="7" name="Picture 8" descr="figura5"/>
          <p:cNvPicPr>
            <a:picLocks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44408" y="5517312"/>
            <a:ext cx="900000" cy="720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700DB3-DBF0-4086-B675-117E7A9610B8}" type="datetimeFigureOut">
              <a:rPr lang="pt-BR" smtClean="0"/>
              <a:pPr/>
              <a:t>06/07/17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19D8CF-8DEC-4D9F-84EE-ADF04DFF3391}" type="slidenum">
              <a:rPr lang="pt-BR" smtClean="0"/>
              <a:pPr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700DB3-DBF0-4086-B675-117E7A9610B8}" type="datetimeFigureOut">
              <a:rPr lang="pt-BR" smtClean="0"/>
              <a:pPr/>
              <a:t>06/07/17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19D8CF-8DEC-4D9F-84EE-ADF04DFF3391}" type="slidenum">
              <a:rPr lang="pt-BR" smtClean="0"/>
              <a:pPr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700DB3-DBF0-4086-B675-117E7A9610B8}" type="datetimeFigureOut">
              <a:rPr lang="pt-BR" smtClean="0"/>
              <a:pPr/>
              <a:t>06/07/17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19D8CF-8DEC-4D9F-84EE-ADF04DFF3391}" type="slidenum">
              <a:rPr lang="pt-BR" smtClean="0"/>
              <a:pPr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700DB3-DBF0-4086-B675-117E7A9610B8}" type="datetimeFigureOut">
              <a:rPr lang="pt-BR" smtClean="0"/>
              <a:pPr/>
              <a:t>06/07/17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19D8CF-8DEC-4D9F-84EE-ADF04DFF3391}" type="slidenum">
              <a:rPr lang="pt-BR" smtClean="0"/>
              <a:pPr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700DB3-DBF0-4086-B675-117E7A9610B8}" type="datetimeFigureOut">
              <a:rPr lang="pt-BR" smtClean="0"/>
              <a:pPr/>
              <a:t>06/07/17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119D8CF-8DEC-4D9F-84EE-ADF04DFF3391}" type="slidenum">
              <a:rPr lang="pt-BR" smtClean="0"/>
              <a:pPr/>
              <a:t>‹n.º›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54" r:id="rId4"/>
    <p:sldLayoutId id="2147483651" r:id="rId5"/>
    <p:sldLayoutId id="2147483652" r:id="rId6"/>
    <p:sldLayoutId id="2147483653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w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51.xml"/><Relationship Id="rId4" Type="http://schemas.openxmlformats.org/officeDocument/2006/relationships/slide" Target="slide52.xml"/><Relationship Id="rId5" Type="http://schemas.openxmlformats.org/officeDocument/2006/relationships/slide" Target="slide53.xml"/><Relationship Id="rId6" Type="http://schemas.openxmlformats.org/officeDocument/2006/relationships/slide" Target="slide54.xml"/><Relationship Id="rId7" Type="http://schemas.openxmlformats.org/officeDocument/2006/relationships/slide" Target="slide47.xml"/><Relationship Id="rId8" Type="http://schemas.openxmlformats.org/officeDocument/2006/relationships/slide" Target="slide45.xml"/><Relationship Id="rId9" Type="http://schemas.openxmlformats.org/officeDocument/2006/relationships/slide" Target="slide48.xml"/><Relationship Id="rId10" Type="http://schemas.openxmlformats.org/officeDocument/2006/relationships/slide" Target="slide49.xml"/><Relationship Id="rId11" Type="http://schemas.openxmlformats.org/officeDocument/2006/relationships/slide" Target="slide50.xml"/><Relationship Id="rId1" Type="http://schemas.openxmlformats.org/officeDocument/2006/relationships/slideLayout" Target="../slideLayouts/slideLayout3.xml"/><Relationship Id="rId2" Type="http://schemas.openxmlformats.org/officeDocument/2006/relationships/slide" Target="slide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pictures.nicolas.delerue.org/japan/200407_tsukubaSpaceCity/tsukuba_space_city_4574.html" TargetMode="External"/><Relationship Id="rId4" Type="http://schemas.openxmlformats.org/officeDocument/2006/relationships/image" Target="../media/image33.jpeg"/><Relationship Id="rId5" Type="http://schemas.openxmlformats.org/officeDocument/2006/relationships/slide" Target="slide42.xm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3.taguspark.pt/arquivo_de_imagens/arquivo_imagens_inst_proprias.htm" TargetMode="External"/><Relationship Id="rId4" Type="http://schemas.openxmlformats.org/officeDocument/2006/relationships/image" Target="../media/image35.jpeg"/><Relationship Id="rId5" Type="http://schemas.openxmlformats.org/officeDocument/2006/relationships/slide" Target="slide42.xm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slide" Target="slide42.xm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slide" Target="slide42.xm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1.jpeg"/><Relationship Id="rId3" Type="http://schemas.openxmlformats.org/officeDocument/2006/relationships/slide" Target="slide4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pictures.nicolas.delerue.org/japan/200407_tsukubaSpaceCity/tsukuba_space_city_4574.html" TargetMode="External"/><Relationship Id="rId4" Type="http://schemas.openxmlformats.org/officeDocument/2006/relationships/image" Target="../media/image43.jpeg"/><Relationship Id="rId5" Type="http://schemas.openxmlformats.org/officeDocument/2006/relationships/slide" Target="slide42.xm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slide" Target="slide42.xm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slide" Target="slide42.xm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slide" Target="slide42.xm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Relationship Id="rId3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apte.org/?url=parques://list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tis-innovation.fr/" TargetMode="External"/><Relationship Id="rId4" Type="http://schemas.openxmlformats.org/officeDocument/2006/relationships/hyperlink" Target="http://www.tecparques.pt/associados.htm" TargetMode="External"/><Relationship Id="rId5" Type="http://schemas.openxmlformats.org/officeDocument/2006/relationships/hyperlink" Target="http://www.ukspa.org.uk/about" TargetMode="External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iasp.ws/publico/index.jsp?enl=2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3645024"/>
            <a:ext cx="6624736" cy="1152128"/>
          </a:xfrm>
        </p:spPr>
        <p:txBody>
          <a:bodyPr>
            <a:noAutofit/>
          </a:bodyPr>
          <a:lstStyle/>
          <a:p>
            <a:r>
              <a:rPr lang="pt-BR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Habitats de Inovação </a:t>
            </a:r>
            <a:r>
              <a:rPr lang="pt-BR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: Incubadoras e Parques Tecnológicos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4869160"/>
            <a:ext cx="8640762" cy="1309713"/>
          </a:xfrm>
        </p:spPr>
        <p:txBody>
          <a:bodyPr>
            <a:normAutofit/>
          </a:bodyPr>
          <a:lstStyle/>
          <a:p>
            <a:pPr marL="0" indent="0" algn="ctr" eaLnBrk="1" hangingPunct="1">
              <a:buFontTx/>
              <a:buNone/>
            </a:pPr>
            <a:r>
              <a:rPr lang="pt-BR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Profa. Dra. </a:t>
            </a:r>
            <a:r>
              <a:rPr lang="pt-BR" sz="20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Geciane</a:t>
            </a:r>
            <a:r>
              <a:rPr lang="pt-BR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Silveira Porto</a:t>
            </a:r>
          </a:p>
          <a:p>
            <a:pPr marL="0" indent="0" algn="ctr" eaLnBrk="1" hangingPunct="1">
              <a:buFontTx/>
              <a:buNone/>
            </a:pPr>
            <a:endParaRPr lang="pt-BR" sz="20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4870133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Setores de atuação das incubadoras brasileiras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1509713"/>
            <a:ext cx="7229475" cy="383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5496" y="6505599"/>
            <a:ext cx="2035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Fonte: ANPROTEC (2012) </a:t>
            </a:r>
            <a:endParaRPr lang="pt-BR" sz="14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3491880" y="1691516"/>
            <a:ext cx="2037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ATUALIZAR DADOS 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0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Taxonomia para Incubadoras</a:t>
            </a:r>
            <a:endParaRPr lang="pt-B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18579"/>
            <a:ext cx="6728792" cy="514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50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Perfil das empresas incubadas</a:t>
            </a:r>
            <a:endParaRPr lang="pt-B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885009"/>
            <a:ext cx="4914900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80728"/>
            <a:ext cx="4608512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1" y="1268761"/>
            <a:ext cx="4102239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9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ítulo 3"/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/>
          <a:p>
            <a:r>
              <a:rPr lang="pt-BR" smtClean="0"/>
              <a:t>Público Alvo da Incubadora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5000"/>
              </a:lnSpc>
            </a:pPr>
            <a:r>
              <a:rPr lang="pt-BR" smtClean="0"/>
              <a:t>Professores e Pesquisadores </a:t>
            </a:r>
          </a:p>
          <a:p>
            <a:pPr eaLnBrk="1" hangingPunct="1">
              <a:lnSpc>
                <a:spcPct val="125000"/>
              </a:lnSpc>
            </a:pPr>
            <a:r>
              <a:rPr lang="pt-BR" smtClean="0"/>
              <a:t>Alunos de pós-graduação;</a:t>
            </a:r>
          </a:p>
          <a:p>
            <a:pPr eaLnBrk="1" hangingPunct="1">
              <a:lnSpc>
                <a:spcPct val="125000"/>
              </a:lnSpc>
            </a:pPr>
            <a:r>
              <a:rPr lang="pt-BR" smtClean="0"/>
              <a:t>Empreendedor que queira ter o seu próprio negócio;</a:t>
            </a:r>
          </a:p>
          <a:p>
            <a:pPr eaLnBrk="1" hangingPunct="1">
              <a:lnSpc>
                <a:spcPct val="125000"/>
              </a:lnSpc>
            </a:pPr>
            <a:r>
              <a:rPr lang="pt-BR" smtClean="0"/>
              <a:t>Empresas já existentes -  Setores que priorizem o desenvolvimento tecnológico.</a:t>
            </a:r>
          </a:p>
          <a:p>
            <a:pPr eaLnBrk="1" hangingPunct="1">
              <a:buFontTx/>
              <a:buNone/>
            </a:pPr>
            <a:endParaRPr lang="pt-BR" sz="4800" smtClean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53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179388" y="1268413"/>
            <a:ext cx="896461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/>
          <a:lstStyle/>
          <a:p>
            <a:pPr marL="342900" indent="-342900" algn="just">
              <a:spcBef>
                <a:spcPct val="20000"/>
              </a:spcBef>
              <a:defRPr/>
            </a:pPr>
            <a:r>
              <a:rPr lang="pt-BR" sz="2400" dirty="0">
                <a:solidFill>
                  <a:srgbClr val="008000"/>
                </a:solidFill>
                <a:cs typeface="+mn-cs"/>
              </a:rPr>
              <a:t>	</a:t>
            </a:r>
            <a:endParaRPr lang="pt-BR" sz="2400" dirty="0">
              <a:solidFill>
                <a:srgbClr val="008000"/>
              </a:solidFill>
              <a:latin typeface="+mj-lt"/>
              <a:cs typeface="+mn-cs"/>
            </a:endParaRPr>
          </a:p>
        </p:txBody>
      </p:sp>
      <p:sp>
        <p:nvSpPr>
          <p:cNvPr id="158723" name="Título 3"/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/>
          <a:p>
            <a:r>
              <a:rPr lang="pt-BR" smtClean="0"/>
              <a:t>Resultados Esperados</a:t>
            </a:r>
          </a:p>
        </p:txBody>
      </p:sp>
      <p:sp>
        <p:nvSpPr>
          <p:cNvPr id="158724" name="Espaço Reservado para Conteúdo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lnSpc>
                <a:spcPct val="120000"/>
              </a:lnSpc>
            </a:pPr>
            <a:r>
              <a:rPr lang="pt-BR" dirty="0" smtClean="0"/>
              <a:t>Aumento da taxa de sobrevivência das empresas de pequeno porte  e criação de empresas mais competitivas;</a:t>
            </a:r>
          </a:p>
          <a:p>
            <a:pPr>
              <a:lnSpc>
                <a:spcPct val="120000"/>
              </a:lnSpc>
            </a:pPr>
            <a:r>
              <a:rPr lang="pt-BR" dirty="0" smtClean="0"/>
              <a:t>Apoio ao desenvolvimento local e regional e geração de emprego e renda;</a:t>
            </a:r>
          </a:p>
          <a:p>
            <a:pPr>
              <a:lnSpc>
                <a:spcPct val="120000"/>
              </a:lnSpc>
            </a:pPr>
            <a:r>
              <a:rPr lang="pt-BR" dirty="0"/>
              <a:t>Geração de produtos, processos e serviços decorrentes da adoção de novas tecnologias;</a:t>
            </a:r>
          </a:p>
          <a:p>
            <a:pPr>
              <a:lnSpc>
                <a:spcPct val="120000"/>
              </a:lnSpc>
            </a:pPr>
            <a:r>
              <a:rPr lang="pt-BR" dirty="0"/>
              <a:t>Transferência do conhecimento das universidades para o setor produtivo;</a:t>
            </a:r>
          </a:p>
          <a:p>
            <a:pPr>
              <a:lnSpc>
                <a:spcPct val="120000"/>
              </a:lnSpc>
            </a:pPr>
            <a:r>
              <a:rPr lang="pt-BR" dirty="0"/>
              <a:t>Possibilidade de </a:t>
            </a:r>
            <a:r>
              <a:rPr lang="pt-BR" dirty="0" err="1"/>
              <a:t>auto-sustentação</a:t>
            </a:r>
            <a:r>
              <a:rPr lang="pt-BR" dirty="0"/>
              <a:t> de incubadora</a:t>
            </a:r>
            <a:r>
              <a:rPr lang="pt-BR" dirty="0" smtClean="0"/>
              <a:t>.</a:t>
            </a:r>
          </a:p>
          <a:p>
            <a:endParaRPr lang="pt-BR" sz="2800" dirty="0" smtClean="0"/>
          </a:p>
        </p:txBody>
      </p:sp>
    </p:spTree>
    <p:extLst>
      <p:ext uri="{BB962C8B-B14F-4D97-AF65-F5344CB8AC3E}">
        <p14:creationId xmlns:p14="http://schemas.microsoft.com/office/powerpoint/2010/main" val="293319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520" y="3356992"/>
            <a:ext cx="6624736" cy="72008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t-BR" sz="4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</a:rPr>
              <a:t>Parques Tecnológicos</a:t>
            </a:r>
          </a:p>
        </p:txBody>
      </p:sp>
    </p:spTree>
    <p:extLst>
      <p:ext uri="{BB962C8B-B14F-4D97-AF65-F5344CB8AC3E}">
        <p14:creationId xmlns:p14="http://schemas.microsoft.com/office/powerpoint/2010/main" val="350727510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"/>
          <p:cNvSpPr>
            <a:spLocks noGrp="1" noChangeArrowheads="1"/>
          </p:cNvSpPr>
          <p:nvPr>
            <p:ph type="title"/>
          </p:nvPr>
        </p:nvSpPr>
        <p:spPr>
          <a:xfrm>
            <a:off x="214313" y="71438"/>
            <a:ext cx="8929687" cy="1143000"/>
          </a:xfrm>
        </p:spPr>
        <p:txBody>
          <a:bodyPr/>
          <a:lstStyle/>
          <a:p>
            <a:r>
              <a:rPr lang="pt-BR" smtClean="0"/>
              <a:t>Características</a:t>
            </a:r>
          </a:p>
        </p:txBody>
      </p:sp>
      <p:sp>
        <p:nvSpPr>
          <p:cNvPr id="19459" name="Rectangle 11"/>
          <p:cNvSpPr>
            <a:spLocks noGrp="1" noChangeArrowheads="1"/>
          </p:cNvSpPr>
          <p:nvPr>
            <p:ph idx="1"/>
          </p:nvPr>
        </p:nvSpPr>
        <p:spPr>
          <a:xfrm>
            <a:off x="500063" y="1214438"/>
            <a:ext cx="8643937" cy="5454650"/>
          </a:xfrm>
        </p:spPr>
        <p:txBody>
          <a:bodyPr>
            <a:normAutofit lnSpcReduction="10000"/>
          </a:bodyPr>
          <a:lstStyle/>
          <a:p>
            <a:r>
              <a:rPr lang="pt-BR" sz="2400" dirty="0" smtClean="0"/>
              <a:t>Empreendimentos imobiliários planejados de caráter formal e com perímetro delimitado para abrigar tanto mono como </a:t>
            </a:r>
            <a:r>
              <a:rPr lang="pt-BR" sz="2400" dirty="0" err="1" smtClean="0"/>
              <a:t>multi</a:t>
            </a:r>
            <a:r>
              <a:rPr lang="pt-BR" sz="2400" dirty="0" smtClean="0"/>
              <a:t>-setores industriais; </a:t>
            </a:r>
          </a:p>
          <a:p>
            <a:endParaRPr lang="pt-BR" sz="800" dirty="0" smtClean="0"/>
          </a:p>
          <a:p>
            <a:r>
              <a:rPr lang="pt-BR" sz="2400" dirty="0" smtClean="0"/>
              <a:t>Oferecem infraestruturas e serviços que intensificam a competitividade e a capacidade empresarial;</a:t>
            </a:r>
          </a:p>
          <a:p>
            <a:endParaRPr lang="pt-BR" sz="800" dirty="0" smtClean="0"/>
          </a:p>
          <a:p>
            <a:r>
              <a:rPr lang="pt-BR" sz="2400" dirty="0" smtClean="0"/>
              <a:t>Estimulam o fluxo de conhecimento e tecnologia entre universidades, instituições de P&amp;D, empresas e mercados; </a:t>
            </a:r>
          </a:p>
          <a:p>
            <a:r>
              <a:rPr lang="pt-BR" sz="2400" dirty="0"/>
              <a:t>Almeja o aumento da riqueza de sua comunidade pela promoção da cultura da inovação e da competitividade de suas empresas associadas e instituições C&amp;T; </a:t>
            </a:r>
            <a:endParaRPr lang="pt-BR" sz="2400" dirty="0" smtClean="0"/>
          </a:p>
          <a:p>
            <a:endParaRPr lang="pt-BR" sz="800" dirty="0" smtClean="0"/>
          </a:p>
          <a:p>
            <a:r>
              <a:rPr lang="pt-BR" sz="2400" dirty="0" smtClean="0"/>
              <a:t>Facilitam a criação e o crescimento de negócios baseados em conhecimento por meio de mecanismos de incubação e processos de “</a:t>
            </a:r>
            <a:r>
              <a:rPr lang="pt-BR" sz="2400" i="1" dirty="0" smtClean="0"/>
              <a:t>spin-off”</a:t>
            </a:r>
            <a:r>
              <a:rPr lang="pt-BR" sz="2400" dirty="0" smtClean="0"/>
              <a:t> e suporte a “</a:t>
            </a:r>
            <a:r>
              <a:rPr lang="pt-BR" sz="2400" i="1" dirty="0" smtClean="0"/>
              <a:t>star-</a:t>
            </a:r>
            <a:r>
              <a:rPr lang="pt-BR" sz="2400" i="1" dirty="0" err="1" smtClean="0"/>
              <a:t>up</a:t>
            </a:r>
            <a:r>
              <a:rPr lang="pt-BR" sz="2400" i="1" dirty="0" smtClean="0"/>
              <a:t>”</a:t>
            </a:r>
            <a:r>
              <a:rPr lang="pt-BR" sz="2400" dirty="0" smtClean="0"/>
              <a:t>;</a:t>
            </a:r>
          </a:p>
        </p:txBody>
      </p:sp>
      <p:sp>
        <p:nvSpPr>
          <p:cNvPr id="19460" name="Retângulo 5"/>
          <p:cNvSpPr>
            <a:spLocks noChangeArrowheads="1"/>
          </p:cNvSpPr>
          <p:nvPr/>
        </p:nvSpPr>
        <p:spPr bwMode="auto">
          <a:xfrm>
            <a:off x="2143125" y="6581775"/>
            <a:ext cx="7000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pt-BR" sz="1200"/>
              <a:t>Fonte: Adaptado de ANPROTEC (2002), Figlioli (2007), IASP (2009) e UKSPA(2009).</a:t>
            </a:r>
          </a:p>
        </p:txBody>
      </p:sp>
    </p:spTree>
    <p:extLst>
      <p:ext uri="{BB962C8B-B14F-4D97-AF65-F5344CB8AC3E}">
        <p14:creationId xmlns:p14="http://schemas.microsoft.com/office/powerpoint/2010/main" val="1225499320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smtClean="0"/>
              <a:t>Características</a:t>
            </a:r>
          </a:p>
        </p:txBody>
      </p:sp>
      <p:sp>
        <p:nvSpPr>
          <p:cNvPr id="2048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300" dirty="0" smtClean="0"/>
              <a:t>Estrutura administrativa institucionalizada, gerenciada por profissionais especialistas;</a:t>
            </a:r>
          </a:p>
          <a:p>
            <a:endParaRPr lang="pt-BR" sz="800" dirty="0" smtClean="0"/>
          </a:p>
          <a:p>
            <a:r>
              <a:rPr lang="pt-BR" sz="2300" dirty="0" smtClean="0"/>
              <a:t>Função de gestão ativamente relacionada com a transferência de tecnologia e habilidades de negócios;</a:t>
            </a:r>
          </a:p>
          <a:p>
            <a:endParaRPr lang="pt-BR" sz="800" dirty="0" smtClean="0"/>
          </a:p>
          <a:p>
            <a:r>
              <a:rPr lang="pt-BR" sz="2300" dirty="0" smtClean="0"/>
              <a:t>Proporciona outros serviços de valor agregado e serviços de suporte juntamente com instalações e espaço de alta qualidade;</a:t>
            </a:r>
          </a:p>
          <a:p>
            <a:endParaRPr lang="pt-BR" sz="800" dirty="0" smtClean="0"/>
          </a:p>
          <a:p>
            <a:r>
              <a:rPr lang="pt-BR" sz="2300" dirty="0" smtClean="0"/>
              <a:t>Localizam-se próximos a concentrações de conhecimento;</a:t>
            </a:r>
          </a:p>
          <a:p>
            <a:r>
              <a:rPr lang="pt-BR" sz="2300" dirty="0" smtClean="0"/>
              <a:t>Atuam como instrumentos de desenvolvimento econômico local e regional;</a:t>
            </a:r>
          </a:p>
          <a:p>
            <a:r>
              <a:rPr lang="pt-BR" sz="2300" dirty="0" smtClean="0"/>
              <a:t>Reúne um conjunto de empresas de interesse de investidores de capital de risco.</a:t>
            </a:r>
          </a:p>
        </p:txBody>
      </p:sp>
      <p:sp>
        <p:nvSpPr>
          <p:cNvPr id="20484" name="Retângulo 3"/>
          <p:cNvSpPr>
            <a:spLocks noChangeArrowheads="1"/>
          </p:cNvSpPr>
          <p:nvPr/>
        </p:nvSpPr>
        <p:spPr bwMode="auto">
          <a:xfrm>
            <a:off x="2143125" y="6581775"/>
            <a:ext cx="7000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pt-BR" sz="1200"/>
              <a:t>Fonte: Adaptado de ANPROTEC (2002), Figlioli (2007), IASP (2009) e UKSPA(2009).</a:t>
            </a:r>
          </a:p>
        </p:txBody>
      </p:sp>
    </p:spTree>
    <p:extLst>
      <p:ext uri="{BB962C8B-B14F-4D97-AF65-F5344CB8AC3E}">
        <p14:creationId xmlns:p14="http://schemas.microsoft.com/office/powerpoint/2010/main" val="401364634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Gerações de Parques Tecnológicos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974" y="1196752"/>
            <a:ext cx="6772075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160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75"/>
            <a:ext cx="9144000" cy="990600"/>
          </a:xfrm>
        </p:spPr>
        <p:txBody>
          <a:bodyPr/>
          <a:lstStyle/>
          <a:p>
            <a:pPr algn="r" eaLnBrk="1" hangingPunct="1"/>
            <a:r>
              <a:rPr lang="pt-BR" dirty="0" smtClean="0"/>
              <a:t>Tipologia dos Parques - ANPROTEC</a:t>
            </a:r>
          </a:p>
        </p:txBody>
      </p:sp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071563"/>
            <a:ext cx="7848600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tângulo 4"/>
          <p:cNvSpPr>
            <a:spLocks noChangeArrowheads="1"/>
          </p:cNvSpPr>
          <p:nvPr/>
        </p:nvSpPr>
        <p:spPr bwMode="auto">
          <a:xfrm>
            <a:off x="3643313" y="6407150"/>
            <a:ext cx="23955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1400"/>
              <a:t>Fonte: ANPROTEC (2008b)</a:t>
            </a:r>
          </a:p>
        </p:txBody>
      </p:sp>
    </p:spTree>
    <p:extLst>
      <p:ext uri="{BB962C8B-B14F-4D97-AF65-F5344CB8AC3E}">
        <p14:creationId xmlns:p14="http://schemas.microsoft.com/office/powerpoint/2010/main" val="1879340300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Agenda</a:t>
            </a:r>
          </a:p>
        </p:txBody>
      </p:sp>
      <p:sp>
        <p:nvSpPr>
          <p:cNvPr id="5129" name="Rectangle 9"/>
          <p:cNvSpPr>
            <a:spLocks noGrp="1" noChangeArrowheads="1"/>
          </p:cNvSpPr>
          <p:nvPr>
            <p:ph idx="1"/>
          </p:nvPr>
        </p:nvSpPr>
        <p:spPr>
          <a:xfrm>
            <a:off x="1403648" y="1340768"/>
            <a:ext cx="7488832" cy="518457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pt-BR" sz="1600" dirty="0" smtClean="0"/>
              <a:t>Habitats de Inovação</a:t>
            </a:r>
          </a:p>
          <a:p>
            <a:pPr>
              <a:lnSpc>
                <a:spcPct val="80000"/>
              </a:lnSpc>
            </a:pPr>
            <a:r>
              <a:rPr lang="pt-BR" sz="1600" dirty="0" smtClean="0"/>
              <a:t>Incubadoras de Empresas </a:t>
            </a:r>
          </a:p>
          <a:p>
            <a:pPr>
              <a:lnSpc>
                <a:spcPct val="80000"/>
              </a:lnSpc>
            </a:pPr>
            <a:r>
              <a:rPr lang="pt-BR" sz="1600" dirty="0" smtClean="0"/>
              <a:t>Parques Tecnológicos</a:t>
            </a:r>
          </a:p>
          <a:p>
            <a:pPr lvl="1">
              <a:lnSpc>
                <a:spcPct val="80000"/>
              </a:lnSpc>
            </a:pPr>
            <a:r>
              <a:rPr lang="pt-BR" sz="1400" dirty="0" smtClean="0"/>
              <a:t>Características</a:t>
            </a:r>
          </a:p>
          <a:p>
            <a:pPr lvl="1">
              <a:lnSpc>
                <a:spcPct val="80000"/>
              </a:lnSpc>
            </a:pPr>
            <a:r>
              <a:rPr lang="pt-BR" sz="1400" dirty="0" smtClean="0"/>
              <a:t>Parques no Mundo</a:t>
            </a:r>
          </a:p>
          <a:p>
            <a:pPr lvl="1">
              <a:lnSpc>
                <a:spcPct val="80000"/>
              </a:lnSpc>
            </a:pPr>
            <a:r>
              <a:rPr lang="pt-BR" sz="1400" dirty="0" smtClean="0"/>
              <a:t>Tipologia</a:t>
            </a:r>
          </a:p>
          <a:p>
            <a:pPr lvl="1">
              <a:lnSpc>
                <a:spcPct val="80000"/>
              </a:lnSpc>
            </a:pPr>
            <a:r>
              <a:rPr lang="pt-BR" sz="1400" dirty="0" smtClean="0"/>
              <a:t>Atores</a:t>
            </a:r>
          </a:p>
          <a:p>
            <a:pPr lvl="1">
              <a:lnSpc>
                <a:spcPct val="80000"/>
              </a:lnSpc>
            </a:pPr>
            <a:r>
              <a:rPr lang="pt-BR" sz="1400" dirty="0" smtClean="0"/>
              <a:t>Infraestruturas e Serviços Oferecidos</a:t>
            </a:r>
          </a:p>
          <a:p>
            <a:pPr>
              <a:lnSpc>
                <a:spcPct val="80000"/>
              </a:lnSpc>
            </a:pPr>
            <a:r>
              <a:rPr lang="en-US" sz="1600" dirty="0" err="1" smtClean="0"/>
              <a:t>Parques</a:t>
            </a:r>
            <a:r>
              <a:rPr lang="en-US" sz="1600" dirty="0" smtClean="0"/>
              <a:t> </a:t>
            </a:r>
            <a:r>
              <a:rPr lang="en-US" sz="1600" dirty="0" err="1" smtClean="0"/>
              <a:t>Tecnológicos</a:t>
            </a:r>
            <a:r>
              <a:rPr lang="en-US" sz="1600" dirty="0" smtClean="0"/>
              <a:t> </a:t>
            </a:r>
            <a:r>
              <a:rPr lang="en-US" sz="1600" dirty="0" err="1" smtClean="0"/>
              <a:t>como</a:t>
            </a:r>
            <a:r>
              <a:rPr lang="en-US" sz="1600" dirty="0" smtClean="0"/>
              <a:t> Habitats de Open Innovation</a:t>
            </a:r>
          </a:p>
          <a:p>
            <a:pPr lvl="1">
              <a:lnSpc>
                <a:spcPct val="80000"/>
              </a:lnSpc>
            </a:pPr>
            <a:r>
              <a:rPr lang="pt-BR" sz="1400" dirty="0" smtClean="0"/>
              <a:t>Modelos de Parques</a:t>
            </a:r>
          </a:p>
          <a:p>
            <a:pPr lvl="1">
              <a:lnSpc>
                <a:spcPct val="80000"/>
              </a:lnSpc>
            </a:pPr>
            <a:r>
              <a:rPr lang="pt-BR" sz="1400" dirty="0" smtClean="0"/>
              <a:t>Planejamento</a:t>
            </a:r>
          </a:p>
          <a:p>
            <a:pPr lvl="1">
              <a:lnSpc>
                <a:spcPct val="80000"/>
              </a:lnSpc>
            </a:pPr>
            <a:r>
              <a:rPr lang="pt-BR" sz="1400" dirty="0" smtClean="0"/>
              <a:t>Componentes</a:t>
            </a:r>
          </a:p>
          <a:p>
            <a:pPr lvl="1">
              <a:lnSpc>
                <a:spcPct val="80000"/>
              </a:lnSpc>
            </a:pPr>
            <a:r>
              <a:rPr lang="pt-BR" sz="1400" dirty="0" smtClean="0"/>
              <a:t>Resultados</a:t>
            </a:r>
          </a:p>
          <a:p>
            <a:pPr lvl="1">
              <a:lnSpc>
                <a:spcPct val="80000"/>
              </a:lnSpc>
            </a:pPr>
            <a:r>
              <a:rPr lang="pt-BR" sz="1400" dirty="0" smtClean="0"/>
              <a:t>Entidades Gestoras</a:t>
            </a:r>
          </a:p>
          <a:p>
            <a:pPr lvl="1">
              <a:lnSpc>
                <a:spcPct val="80000"/>
              </a:lnSpc>
            </a:pPr>
            <a:r>
              <a:rPr lang="pt-BR" sz="1400" dirty="0" smtClean="0"/>
              <a:t>Financiamento</a:t>
            </a:r>
          </a:p>
          <a:p>
            <a:pPr>
              <a:lnSpc>
                <a:spcPct val="80000"/>
              </a:lnSpc>
            </a:pPr>
            <a:r>
              <a:rPr lang="pt-BR" sz="1600" dirty="0" smtClean="0"/>
              <a:t>Considerações Finais</a:t>
            </a:r>
          </a:p>
          <a:p>
            <a:pPr>
              <a:lnSpc>
                <a:spcPct val="80000"/>
              </a:lnSpc>
            </a:pPr>
            <a:r>
              <a:rPr lang="pt-BR" sz="1600" dirty="0" smtClean="0"/>
              <a:t>Referencias Bibliográficas</a:t>
            </a:r>
          </a:p>
        </p:txBody>
      </p:sp>
    </p:spTree>
    <p:extLst>
      <p:ext uri="{BB962C8B-B14F-4D97-AF65-F5344CB8AC3E}">
        <p14:creationId xmlns:p14="http://schemas.microsoft.com/office/powerpoint/2010/main" val="4123980840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0" dirty="0"/>
              <a:t>“DNA” dos Parques Tecnológicos</a:t>
            </a:r>
            <a:br>
              <a:rPr lang="pt-BR" b="0" dirty="0"/>
            </a:br>
            <a:r>
              <a:rPr lang="pt-BR" b="0" dirty="0"/>
              <a:t>de sucesso no futuro</a:t>
            </a:r>
            <a:endParaRPr lang="pt-BR" dirty="0"/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>
          <a:xfrm>
            <a:off x="323528" y="1340768"/>
            <a:ext cx="8568952" cy="5517232"/>
          </a:xfrm>
        </p:spPr>
        <p:txBody>
          <a:bodyPr>
            <a:normAutofit fontScale="70000" lnSpcReduction="20000"/>
          </a:bodyPr>
          <a:lstStyle/>
          <a:p>
            <a:r>
              <a:rPr lang="pt-BR" dirty="0" smtClean="0"/>
              <a:t> uma “proposta de valor” clara e objetiva que torne o empreendimento único e relevante para o desenvolvimento das empresas instaladas e para o progresso da região onde está inserido – </a:t>
            </a:r>
          </a:p>
          <a:p>
            <a:pPr lvl="1"/>
            <a:r>
              <a:rPr lang="pt-BR" dirty="0" smtClean="0"/>
              <a:t>um </a:t>
            </a:r>
            <a:r>
              <a:rPr lang="pt-BR" dirty="0" err="1" smtClean="0"/>
              <a:t>PqT</a:t>
            </a:r>
            <a:r>
              <a:rPr lang="pt-BR" dirty="0" smtClean="0"/>
              <a:t> de sucesso é aquele que consegue potencializar as vocações locais com as grandes oportunidades do ambiente de forma a consolidar um grande diferencial competitivo que permita torná-lo único em relação a outros </a:t>
            </a:r>
            <a:r>
              <a:rPr lang="pt-BR" dirty="0" err="1" smtClean="0"/>
              <a:t>PqTs</a:t>
            </a:r>
            <a:r>
              <a:rPr lang="pt-BR" dirty="0" smtClean="0"/>
              <a:t> do país e mesmo do mundo;</a:t>
            </a:r>
          </a:p>
          <a:p>
            <a:r>
              <a:rPr lang="pt-BR" dirty="0" smtClean="0"/>
              <a:t> uma concepção inovadora para consolidar o parque como promotor de desenvolvimento científico e tecnológico em áreas prioritárias para o país</a:t>
            </a:r>
          </a:p>
          <a:p>
            <a:pPr lvl="1"/>
            <a:r>
              <a:rPr lang="pt-BR" dirty="0" smtClean="0"/>
              <a:t>O que exige investimento em projetos mobilizadores de C&amp;T </a:t>
            </a:r>
          </a:p>
          <a:p>
            <a:r>
              <a:rPr lang="pt-BR" dirty="0" smtClean="0"/>
              <a:t> uma agenda de prioridades direcionada para que o parque atue como indutor  da Política Industrial e de C&amp;T do país  </a:t>
            </a:r>
          </a:p>
          <a:p>
            <a:pPr lvl="1"/>
            <a:r>
              <a:rPr lang="pt-BR" dirty="0" smtClean="0"/>
              <a:t>o parque deve receber Centros de Pesquisa de ponta e empresas inovadoras de referência nos setores escolhidos. </a:t>
            </a:r>
          </a:p>
          <a:p>
            <a:pPr lvl="2"/>
            <a:r>
              <a:rPr lang="pt-BR" dirty="0" smtClean="0"/>
              <a:t>Parque Tecnológico de </a:t>
            </a:r>
            <a:r>
              <a:rPr lang="pt-BR" dirty="0" err="1" smtClean="0"/>
              <a:t>Hsinchu</a:t>
            </a:r>
            <a:r>
              <a:rPr lang="pt-BR" dirty="0" smtClean="0"/>
              <a:t>, em Taiwan,  “âncora” da estratégia do país na área de microeletrônica e informática e abriga empresas que respondem por mais de U$ 20 bilhões em exportações. Abriga  o ITRI – Industrial Technology </a:t>
            </a:r>
            <a:r>
              <a:rPr lang="pt-BR" dirty="0" err="1" smtClean="0"/>
              <a:t>Research</a:t>
            </a:r>
            <a:r>
              <a:rPr lang="pt-BR" dirty="0" smtClean="0"/>
              <a:t> </a:t>
            </a:r>
            <a:r>
              <a:rPr lang="pt-BR" dirty="0" err="1" smtClean="0"/>
              <a:t>Institute</a:t>
            </a:r>
            <a:r>
              <a:rPr lang="pt-BR" dirty="0" smtClean="0"/>
              <a:t>; </a:t>
            </a:r>
          </a:p>
          <a:p>
            <a:r>
              <a:rPr lang="pt-BR" dirty="0" smtClean="0"/>
              <a:t>uma Universidade empreendedora e de excelência, capaz de gerar profissionais, pesquisadores e tecnologias em quantidade e qualidade –</a:t>
            </a:r>
          </a:p>
          <a:p>
            <a:pPr lvl="1"/>
            <a:r>
              <a:rPr lang="pt-BR" dirty="0" err="1" smtClean="0"/>
              <a:t>Silicon</a:t>
            </a:r>
            <a:r>
              <a:rPr lang="pt-BR" dirty="0" smtClean="0"/>
              <a:t> Valley, em torno da Universidade de Stanford, </a:t>
            </a:r>
          </a:p>
          <a:p>
            <a:pPr lvl="1"/>
            <a:r>
              <a:rPr lang="pt-BR" dirty="0" err="1" smtClean="0"/>
              <a:t>Pólo</a:t>
            </a:r>
            <a:r>
              <a:rPr lang="pt-BR" dirty="0" smtClean="0"/>
              <a:t> Tecnológico de Boston, ao redor do MIT;  </a:t>
            </a:r>
          </a:p>
        </p:txBody>
      </p:sp>
    </p:spTree>
    <p:extLst>
      <p:ext uri="{BB962C8B-B14F-4D97-AF65-F5344CB8AC3E}">
        <p14:creationId xmlns:p14="http://schemas.microsoft.com/office/powerpoint/2010/main" val="81751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um plano de implantação e um sistema de gestão voltados para a construção de marcas fortes, vencedoras e inspiradoras –</a:t>
            </a:r>
          </a:p>
          <a:p>
            <a:pPr lvl="1"/>
            <a:r>
              <a:rPr lang="pt-BR" dirty="0"/>
              <a:t>o que implica num planejamento extremamente cuidadoso da estratégia de marketing e comunicação do parque </a:t>
            </a:r>
          </a:p>
          <a:p>
            <a:pPr lvl="1"/>
            <a:r>
              <a:rPr lang="pt-BR" dirty="0"/>
              <a:t>Ex. Hong Kong Science Park, </a:t>
            </a:r>
            <a:r>
              <a:rPr lang="pt-BR" dirty="0" smtClean="0"/>
              <a:t>se posiciona </a:t>
            </a:r>
            <a:r>
              <a:rPr lang="pt-BR" dirty="0"/>
              <a:t>como “um hub para inovação e tecnologia na Ásia”; </a:t>
            </a:r>
          </a:p>
          <a:p>
            <a:r>
              <a:rPr lang="pt-BR" dirty="0"/>
              <a:t> um conjunto de “empresas âncora” que  contribuam para a consolidação do posicionamento diferenciado do parque – </a:t>
            </a:r>
          </a:p>
          <a:p>
            <a:pPr lvl="1"/>
            <a:r>
              <a:rPr lang="pt-BR" dirty="0"/>
              <a:t>como acontece com o Parque Tecnológico do Oulu, na Finlândia, que se beneficiou fortemente com a implantação de alguns dos principais centros de P&amp;D da Nokia</a:t>
            </a:r>
            <a:r>
              <a:rPr lang="pt-BR" dirty="0" smtClean="0"/>
              <a:t>;</a:t>
            </a:r>
          </a:p>
          <a:p>
            <a:r>
              <a:rPr lang="pt-BR" dirty="0"/>
              <a:t>um conjunto de “projetos âncora de C&amp;TI”, que permitam ao parque estabelecer uma base tecnológica qualificada e instrumentos de articulação/mobilização das empresas</a:t>
            </a:r>
          </a:p>
          <a:p>
            <a:pPr lvl="1"/>
            <a:r>
              <a:rPr lang="pt-BR" dirty="0" smtClean="0"/>
              <a:t>Garantem </a:t>
            </a:r>
            <a:r>
              <a:rPr lang="pt-BR" dirty="0"/>
              <a:t>que a região alcance </a:t>
            </a:r>
            <a:r>
              <a:rPr lang="pt-BR" dirty="0" smtClean="0"/>
              <a:t>um </a:t>
            </a:r>
            <a:r>
              <a:rPr lang="pt-BR" dirty="0"/>
              <a:t>nível de excelência, </a:t>
            </a:r>
            <a:r>
              <a:rPr lang="pt-BR" dirty="0" smtClean="0"/>
              <a:t>ex.  </a:t>
            </a:r>
            <a:r>
              <a:rPr lang="pt-BR" dirty="0" err="1"/>
              <a:t>pólo</a:t>
            </a:r>
            <a:r>
              <a:rPr lang="pt-BR" dirty="0"/>
              <a:t> aeronáutico brasileiro a partir da criação do ITA e do CTA;</a:t>
            </a:r>
          </a:p>
          <a:p>
            <a:r>
              <a:rPr lang="pt-BR" dirty="0"/>
              <a:t> um modelo de viabilização fundamentado fortemente em investimentos públicos planejados, significativos e contínuos</a:t>
            </a:r>
          </a:p>
          <a:p>
            <a:pPr lvl="1"/>
            <a:r>
              <a:rPr lang="pt-BR" dirty="0"/>
              <a:t> praticamente todos os projetos inovadores e relevantes de </a:t>
            </a:r>
            <a:r>
              <a:rPr lang="pt-BR" dirty="0" err="1"/>
              <a:t>PqTs</a:t>
            </a:r>
            <a:r>
              <a:rPr lang="pt-BR" dirty="0"/>
              <a:t> implantados no mundo nos últimos 10 anos foram suportados com investimentos vultuosos do governo como parte de uma estratégia “de país”;  </a:t>
            </a:r>
          </a:p>
          <a:p>
            <a:pPr lvl="1"/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106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0" dirty="0"/>
              <a:t>“DNA” dos Parques Tecnológicos</a:t>
            </a:r>
            <a:br>
              <a:rPr lang="pt-BR" b="0" dirty="0"/>
            </a:br>
            <a:r>
              <a:rPr lang="pt-BR" b="0" dirty="0"/>
              <a:t>de sucesso no futuro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 smtClean="0"/>
              <a:t>uma estratégia para tornar o parques um espaço amigável e atraente ao capital privado e à integração com o mercado financeiro, especialmente os setores imobiliário e de Venture Capital </a:t>
            </a:r>
          </a:p>
          <a:p>
            <a:pPr lvl="1"/>
            <a:r>
              <a:rPr lang="pt-BR" dirty="0" smtClean="0"/>
              <a:t>Além do apoio público, os </a:t>
            </a:r>
            <a:r>
              <a:rPr lang="pt-BR" dirty="0" err="1" smtClean="0"/>
              <a:t>PqTs</a:t>
            </a:r>
            <a:r>
              <a:rPr lang="pt-BR" dirty="0" smtClean="0"/>
              <a:t> “vencedores” consolidam- se como opção para investimento privado seja no parque como empreendimento, seja nas empresas instaladas.; </a:t>
            </a:r>
          </a:p>
          <a:p>
            <a:r>
              <a:rPr lang="pt-BR" dirty="0" smtClean="0"/>
              <a:t>uma proposta de integração do Parque com a estratégia de desenvolvimento regional – visando ampliar o campo de atuação e impacto do parque e, ao mesmo tempo, atrair para o empreendimento os projetos de ponta necessários ao permanente processo de evolução de um polo industrial e tecnológico regional, </a:t>
            </a:r>
          </a:p>
          <a:p>
            <a:pPr lvl="1"/>
            <a:r>
              <a:rPr lang="pt-BR" dirty="0" smtClean="0"/>
              <a:t>como vem ocorrendo no Programa de Polos de Competitividade da França;  </a:t>
            </a:r>
          </a:p>
          <a:p>
            <a:r>
              <a:rPr lang="pt-BR" dirty="0" smtClean="0"/>
              <a:t>uma concepção e plano de desenvolvimento voltado para posicionar o parque como verdadeiro “hub ou ponto focal” do país no mercado internacional –</a:t>
            </a:r>
          </a:p>
          <a:p>
            <a:pPr lvl="1"/>
            <a:r>
              <a:rPr lang="pt-BR" dirty="0" smtClean="0"/>
              <a:t>Parques se tornam grandes “conexões” para realização de negócios, atração de investimentos estrangeiros e implantação de plataformas cooperativas  de exportação.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2998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Visão sistêmica e integrada com o SNI</a:t>
            </a:r>
            <a:endParaRPr lang="pt-B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83" y="1268760"/>
            <a:ext cx="7096125" cy="53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576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001125" cy="1447800"/>
          </a:xfrm>
        </p:spPr>
        <p:txBody>
          <a:bodyPr>
            <a:normAutofit/>
          </a:bodyPr>
          <a:lstStyle/>
          <a:p>
            <a:pPr algn="r" eaLnBrk="1" hangingPunct="1"/>
            <a:r>
              <a:rPr lang="pt-BR" sz="3200" b="1" dirty="0" smtClean="0">
                <a:latin typeface="Arial" charset="0"/>
              </a:rPr>
              <a:t>Principais serviços e infraestrutura oferecidos pelos parques internacionais</a:t>
            </a:r>
            <a:r>
              <a:rPr lang="pt-BR" sz="3200" dirty="0" smtClean="0">
                <a:latin typeface="Arial" charset="0"/>
              </a:rPr>
              <a:t> 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1628775"/>
            <a:ext cx="8137525" cy="49926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smtClean="0"/>
              <a:t>Infraestrutura tecnológica e de conhecimento</a:t>
            </a:r>
          </a:p>
          <a:p>
            <a:pPr eaLnBrk="1" hangingPunct="1">
              <a:lnSpc>
                <a:spcPct val="80000"/>
              </a:lnSpc>
            </a:pPr>
            <a:endParaRPr lang="pt-BR" sz="900" smtClean="0">
              <a:solidFill>
                <a:srgbClr val="FFFF33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pt-BR" smtClean="0"/>
              <a:t>Infraestrutura de comunicação e telecomunicação </a:t>
            </a:r>
          </a:p>
          <a:p>
            <a:pPr eaLnBrk="1" hangingPunct="1">
              <a:lnSpc>
                <a:spcPct val="80000"/>
              </a:lnSpc>
            </a:pPr>
            <a:endParaRPr lang="pt-BR" sz="900" smtClean="0"/>
          </a:p>
          <a:p>
            <a:pPr eaLnBrk="1" hangingPunct="1">
              <a:lnSpc>
                <a:spcPct val="80000"/>
              </a:lnSpc>
            </a:pPr>
            <a:r>
              <a:rPr lang="pt-BR" smtClean="0"/>
              <a:t>Disponibilização de serviços convencionais e tecnológicos </a:t>
            </a:r>
          </a:p>
          <a:p>
            <a:pPr eaLnBrk="1" hangingPunct="1">
              <a:lnSpc>
                <a:spcPct val="80000"/>
              </a:lnSpc>
            </a:pPr>
            <a:endParaRPr lang="pt-BR" sz="900" smtClean="0">
              <a:solidFill>
                <a:srgbClr val="FFFF33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pt-BR" smtClean="0"/>
              <a:t>Acesso a incentivos fiscais e financeiros</a:t>
            </a:r>
          </a:p>
          <a:p>
            <a:pPr eaLnBrk="1" hangingPunct="1">
              <a:lnSpc>
                <a:spcPct val="80000"/>
              </a:lnSpc>
            </a:pPr>
            <a:endParaRPr lang="pt-BR" sz="900" smtClean="0"/>
          </a:p>
          <a:p>
            <a:pPr eaLnBrk="1" hangingPunct="1">
              <a:lnSpc>
                <a:spcPct val="80000"/>
              </a:lnSpc>
            </a:pPr>
            <a:r>
              <a:rPr lang="pt-BR" smtClean="0"/>
              <a:t>Região com perfil industrial </a:t>
            </a:r>
          </a:p>
          <a:p>
            <a:pPr eaLnBrk="1" hangingPunct="1">
              <a:lnSpc>
                <a:spcPct val="80000"/>
              </a:lnSpc>
            </a:pPr>
            <a:endParaRPr lang="pt-BR" sz="900" smtClean="0"/>
          </a:p>
          <a:p>
            <a:pPr eaLnBrk="1" hangingPunct="1">
              <a:lnSpc>
                <a:spcPct val="80000"/>
              </a:lnSpc>
            </a:pPr>
            <a:r>
              <a:rPr lang="pt-BR" smtClean="0"/>
              <a:t>Infraestrutura urbana </a:t>
            </a:r>
          </a:p>
          <a:p>
            <a:pPr eaLnBrk="1" hangingPunct="1">
              <a:lnSpc>
                <a:spcPct val="80000"/>
              </a:lnSpc>
            </a:pPr>
            <a:endParaRPr lang="pt-BR" sz="900" smtClean="0"/>
          </a:p>
          <a:p>
            <a:pPr>
              <a:lnSpc>
                <a:spcPct val="90000"/>
              </a:lnSpc>
            </a:pPr>
            <a:r>
              <a:rPr lang="pt-BR" smtClean="0"/>
              <a:t>Qualidade de vida (proximidade a...)</a:t>
            </a:r>
          </a:p>
        </p:txBody>
      </p:sp>
    </p:spTree>
    <p:extLst>
      <p:ext uri="{BB962C8B-B14F-4D97-AF65-F5344CB8AC3E}">
        <p14:creationId xmlns:p14="http://schemas.microsoft.com/office/powerpoint/2010/main" val="1876461413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4" descr="C:\Users\geciane\AppData\Local\Microsoft\Windows\Temporary Internet Files\Content.IE5\LPJCEUA4\MPj0439461000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5072063"/>
            <a:ext cx="2928938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14" descr="C:\Users\geciane\AppData\Local\Microsoft\Windows\Temporary Internet Files\Content.IE5\8DWMUL7C\MPj04339790000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3" y="3929063"/>
            <a:ext cx="4300537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3286125"/>
            <a:ext cx="3344863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9838"/>
            <a:ext cx="2214563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3" descr="C:\Users\geciane\Pictures\Microsoft Media Gallery\j040097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8875"/>
            <a:ext cx="21431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7" descr="C:\Users\geciane\AppData\Local\Microsoft\Windows\Temporary Internet Files\Content.IE5\8DWMUL7C\MPj04008430000[1]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3625"/>
            <a:ext cx="214312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Espaço Reservado para Conteúdo 18"/>
          <p:cNvSpPr>
            <a:spLocks noGrp="1"/>
          </p:cNvSpPr>
          <p:nvPr>
            <p:ph idx="4294967295"/>
          </p:nvPr>
        </p:nvSpPr>
        <p:spPr>
          <a:xfrm>
            <a:off x="2268538" y="142875"/>
            <a:ext cx="6875462" cy="6500813"/>
          </a:xfrm>
        </p:spPr>
        <p:txBody>
          <a:bodyPr/>
          <a:lstStyle/>
          <a:p>
            <a:pPr algn="r"/>
            <a:r>
              <a:rPr lang="pt-BR" sz="3200" b="1" dirty="0" smtClean="0">
                <a:solidFill>
                  <a:srgbClr val="00B050"/>
                </a:solidFill>
              </a:rPr>
              <a:t>Componentes Empresariais</a:t>
            </a:r>
          </a:p>
          <a:p>
            <a:pPr lvl="1" algn="r"/>
            <a:r>
              <a:rPr lang="pt-BR" dirty="0" smtClean="0">
                <a:solidFill>
                  <a:srgbClr val="00B050"/>
                </a:solidFill>
              </a:rPr>
              <a:t>Incubadoras de empresas</a:t>
            </a:r>
          </a:p>
          <a:p>
            <a:pPr lvl="1" algn="r"/>
            <a:r>
              <a:rPr lang="pt-BR" dirty="0" smtClean="0">
                <a:solidFill>
                  <a:srgbClr val="00B050"/>
                </a:solidFill>
              </a:rPr>
              <a:t>Centros Empresariais</a:t>
            </a:r>
          </a:p>
          <a:p>
            <a:pPr lvl="1" algn="r"/>
            <a:r>
              <a:rPr lang="pt-BR" dirty="0" smtClean="0">
                <a:solidFill>
                  <a:srgbClr val="00B050"/>
                </a:solidFill>
              </a:rPr>
              <a:t>Núcleo Administrativo</a:t>
            </a:r>
          </a:p>
          <a:p>
            <a:pPr lvl="1" algn="r"/>
            <a:r>
              <a:rPr lang="pt-BR" dirty="0" smtClean="0">
                <a:solidFill>
                  <a:srgbClr val="00B050"/>
                </a:solidFill>
              </a:rPr>
              <a:t>Centro de convenções</a:t>
            </a:r>
          </a:p>
          <a:p>
            <a:pPr lvl="1" algn="r"/>
            <a:r>
              <a:rPr lang="pt-BR" dirty="0" smtClean="0">
                <a:solidFill>
                  <a:srgbClr val="00B050"/>
                </a:solidFill>
              </a:rPr>
              <a:t>Industrias sustentáveis</a:t>
            </a:r>
          </a:p>
          <a:p>
            <a:pPr lvl="1" algn="r"/>
            <a:r>
              <a:rPr lang="pt-BR" dirty="0" smtClean="0">
                <a:solidFill>
                  <a:srgbClr val="00B050"/>
                </a:solidFill>
              </a:rPr>
              <a:t>Esportes &amp; Lazer</a:t>
            </a:r>
          </a:p>
          <a:p>
            <a:pPr lvl="1" algn="r"/>
            <a:r>
              <a:rPr lang="pt-BR" dirty="0" smtClean="0">
                <a:solidFill>
                  <a:srgbClr val="00B050"/>
                </a:solidFill>
              </a:rPr>
              <a:t>Logística</a:t>
            </a:r>
          </a:p>
          <a:p>
            <a:pPr lvl="1" algn="r"/>
            <a:r>
              <a:rPr lang="pt-BR" dirty="0" smtClean="0">
                <a:solidFill>
                  <a:srgbClr val="00B050"/>
                </a:solidFill>
              </a:rPr>
              <a:t>CMO</a:t>
            </a:r>
          </a:p>
          <a:p>
            <a:pPr algn="r"/>
            <a:endParaRPr lang="pt-BR" dirty="0" smtClean="0">
              <a:solidFill>
                <a:srgbClr val="00B050"/>
              </a:solidFill>
            </a:endParaRPr>
          </a:p>
        </p:txBody>
      </p:sp>
      <p:pic>
        <p:nvPicPr>
          <p:cNvPr id="43017" name="Picture 4" descr="C:\Program Files\Microsoft Office\MEDIA\CAGCAT10\j0285360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1428750"/>
            <a:ext cx="1474787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522058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857375"/>
            <a:ext cx="1882775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10" descr="C:\Users\geciane\AppData\Local\Microsoft\Windows\Temporary Internet Files\Content.IE5\LPJCEUA4\MPj03997600000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88" y="0"/>
            <a:ext cx="27876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ítulo 1"/>
          <p:cNvSpPr>
            <a:spLocks noGrp="1"/>
          </p:cNvSpPr>
          <p:nvPr>
            <p:ph type="title"/>
          </p:nvPr>
        </p:nvSpPr>
        <p:spPr>
          <a:xfrm>
            <a:off x="457200" y="981075"/>
            <a:ext cx="3614738" cy="116205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dirty="0" smtClean="0">
                <a:solidFill>
                  <a:srgbClr val="00B050"/>
                </a:solidFill>
              </a:rPr>
              <a:t>Componentes</a:t>
            </a:r>
            <a:br>
              <a:rPr lang="pt-BR" sz="3200" dirty="0" smtClean="0">
                <a:solidFill>
                  <a:srgbClr val="00B050"/>
                </a:solidFill>
              </a:rPr>
            </a:br>
            <a:r>
              <a:rPr lang="pt-BR" sz="3200" dirty="0" smtClean="0">
                <a:solidFill>
                  <a:srgbClr val="00B050"/>
                </a:solidFill>
              </a:rPr>
              <a:t>Ciência &amp; Tecnologia </a:t>
            </a:r>
            <a:br>
              <a:rPr lang="pt-BR" sz="3200" dirty="0" smtClean="0">
                <a:solidFill>
                  <a:srgbClr val="00B050"/>
                </a:solidFill>
              </a:rPr>
            </a:br>
            <a:endParaRPr lang="pt-BR" sz="3200" dirty="0" smtClean="0">
              <a:solidFill>
                <a:srgbClr val="00B050"/>
              </a:solidFill>
            </a:endParaRPr>
          </a:p>
        </p:txBody>
      </p:sp>
      <p:pic>
        <p:nvPicPr>
          <p:cNvPr id="44037" name="Picture 2" descr="C:\Users\geciane\Pictures\Microsoft Media Gallery\j0402694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1800" y="-26988"/>
            <a:ext cx="2398713" cy="2332038"/>
          </a:xfrm>
        </p:spPr>
      </p:pic>
      <p:sp>
        <p:nvSpPr>
          <p:cNvPr id="44038" name="Espaço Reservado para Texto 10"/>
          <p:cNvSpPr>
            <a:spLocks noGrp="1"/>
          </p:cNvSpPr>
          <p:nvPr>
            <p:ph type="body" sz="half" idx="2"/>
          </p:nvPr>
        </p:nvSpPr>
        <p:spPr>
          <a:xfrm>
            <a:off x="828675" y="1906588"/>
            <a:ext cx="6048375" cy="4691062"/>
          </a:xfrm>
        </p:spPr>
        <p:txBody>
          <a:bodyPr/>
          <a:lstStyle/>
          <a:p>
            <a:r>
              <a:rPr lang="pt-BR" sz="2800" dirty="0" smtClean="0">
                <a:solidFill>
                  <a:srgbClr val="00B050"/>
                </a:solidFill>
              </a:rPr>
              <a:t/>
            </a:r>
            <a:br>
              <a:rPr lang="pt-BR" sz="2800" dirty="0" smtClean="0">
                <a:solidFill>
                  <a:srgbClr val="00B050"/>
                </a:solidFill>
              </a:rPr>
            </a:br>
            <a:r>
              <a:rPr lang="pt-BR" sz="2800" dirty="0" smtClean="0">
                <a:solidFill>
                  <a:srgbClr val="00B050"/>
                </a:solidFill>
              </a:rPr>
              <a:t/>
            </a:r>
            <a:br>
              <a:rPr lang="pt-BR" sz="2800" dirty="0" smtClean="0">
                <a:solidFill>
                  <a:srgbClr val="00B050"/>
                </a:solidFill>
              </a:rPr>
            </a:br>
            <a:r>
              <a:rPr lang="pt-BR" sz="2800" dirty="0" smtClean="0">
                <a:solidFill>
                  <a:srgbClr val="00B050"/>
                </a:solidFill>
              </a:rPr>
              <a:t>- Universidades</a:t>
            </a:r>
            <a:br>
              <a:rPr lang="pt-BR" sz="2800" dirty="0" smtClean="0">
                <a:solidFill>
                  <a:srgbClr val="00B050"/>
                </a:solidFill>
              </a:rPr>
            </a:br>
            <a:r>
              <a:rPr lang="pt-BR" sz="2800" dirty="0" smtClean="0">
                <a:solidFill>
                  <a:srgbClr val="00B050"/>
                </a:solidFill>
              </a:rPr>
              <a:t>Institutos de Pesquisa</a:t>
            </a:r>
            <a:br>
              <a:rPr lang="pt-BR" sz="2800" dirty="0" smtClean="0">
                <a:solidFill>
                  <a:srgbClr val="00B050"/>
                </a:solidFill>
              </a:rPr>
            </a:br>
            <a:r>
              <a:rPr lang="pt-BR" sz="2800" dirty="0" smtClean="0">
                <a:solidFill>
                  <a:srgbClr val="00B050"/>
                </a:solidFill>
              </a:rPr>
              <a:t>- Centros de pesquisa</a:t>
            </a:r>
            <a:br>
              <a:rPr lang="pt-BR" sz="2800" dirty="0" smtClean="0">
                <a:solidFill>
                  <a:srgbClr val="00B050"/>
                </a:solidFill>
              </a:rPr>
            </a:br>
            <a:r>
              <a:rPr lang="pt-BR" sz="2800" dirty="0" smtClean="0">
                <a:solidFill>
                  <a:srgbClr val="00B050"/>
                </a:solidFill>
              </a:rPr>
              <a:t>- Centros tecnológicos</a:t>
            </a:r>
            <a:br>
              <a:rPr lang="pt-BR" sz="2800" dirty="0" smtClean="0">
                <a:solidFill>
                  <a:srgbClr val="00B050"/>
                </a:solidFill>
              </a:rPr>
            </a:br>
            <a:r>
              <a:rPr lang="pt-BR" sz="2800" dirty="0" smtClean="0">
                <a:solidFill>
                  <a:srgbClr val="00B050"/>
                </a:solidFill>
              </a:rPr>
              <a:t>- Serviços Tecnológicos</a:t>
            </a:r>
          </a:p>
          <a:p>
            <a:r>
              <a:rPr lang="pt-BR" sz="2800" dirty="0" smtClean="0">
                <a:solidFill>
                  <a:srgbClr val="00B050"/>
                </a:solidFill>
              </a:rPr>
              <a:t>- CRO</a:t>
            </a:r>
            <a:br>
              <a:rPr lang="pt-BR" sz="2800" dirty="0" smtClean="0">
                <a:solidFill>
                  <a:srgbClr val="00B050"/>
                </a:solidFill>
              </a:rPr>
            </a:br>
            <a:r>
              <a:rPr lang="pt-BR" sz="2800" dirty="0" smtClean="0">
                <a:solidFill>
                  <a:srgbClr val="00B050"/>
                </a:solidFill>
              </a:rPr>
              <a:t/>
            </a:r>
            <a:br>
              <a:rPr lang="pt-BR" sz="2800" dirty="0" smtClean="0">
                <a:solidFill>
                  <a:srgbClr val="00B050"/>
                </a:solidFill>
              </a:rPr>
            </a:br>
            <a:endParaRPr lang="pt-BR" sz="2800" dirty="0" smtClean="0">
              <a:solidFill>
                <a:srgbClr val="00B050"/>
              </a:solidFill>
            </a:endParaRPr>
          </a:p>
        </p:txBody>
      </p:sp>
      <p:pic>
        <p:nvPicPr>
          <p:cNvPr id="44039" name="Picture 6" descr="C:\Users\geciane\AppData\Local\Microsoft\Windows\Temporary Internet Files\Content.IE5\DQKMPA2G\MPj04252610000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4643438"/>
            <a:ext cx="25717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8" descr="C:\Users\geciane\AppData\Local\Microsoft\Windows\Temporary Internet Files\Content.IE5\8DWMUL7C\MPj04004250000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75" y="2286000"/>
            <a:ext cx="2384425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25" descr="C:\Users\geciane\AppData\Local\Microsoft\Windows\Temporary Internet Files\Content.IE5\WQC90R4N\MPj04385800000[1]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5013325"/>
            <a:ext cx="2771775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887090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3600" smtClean="0"/>
              <a:t>Entidades Gestoras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pt-BR" sz="2800" dirty="0" smtClean="0"/>
              <a:t>A função administrativa de um parque tecnológico envolve: </a:t>
            </a:r>
          </a:p>
          <a:p>
            <a:pPr lvl="1" algn="just" eaLnBrk="1" hangingPunct="1">
              <a:lnSpc>
                <a:spcPct val="80000"/>
              </a:lnSpc>
              <a:defRPr/>
            </a:pP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Angariar recursos para o desenvolvimento do Parque Tecnológico;</a:t>
            </a:r>
          </a:p>
          <a:p>
            <a:pPr lvl="1" algn="just" eaLnBrk="1" hangingPunct="1">
              <a:lnSpc>
                <a:spcPct val="80000"/>
              </a:lnSpc>
              <a:defRPr/>
            </a:pP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Promover o Parque Tecnológico e identificar e atrair empresas residentes;</a:t>
            </a:r>
          </a:p>
          <a:p>
            <a:pPr lvl="1" algn="just" eaLnBrk="1" hangingPunct="1">
              <a:lnSpc>
                <a:spcPct val="80000"/>
              </a:lnSpc>
              <a:defRPr/>
            </a:pP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Prover todas as conexões importantes entre as empresas residentes e a Universidade;</a:t>
            </a:r>
          </a:p>
          <a:p>
            <a:pPr lvl="1" algn="just" eaLnBrk="1" hangingPunct="1">
              <a:lnSpc>
                <a:spcPct val="80000"/>
              </a:lnSpc>
              <a:defRPr/>
            </a:pP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Assistir empresas jovens e nascentes de alta tecnologia com planos de negócio e problemas tão logo eles surjam;</a:t>
            </a:r>
          </a:p>
          <a:p>
            <a:pPr lvl="1" algn="just" eaLnBrk="1" hangingPunct="1">
              <a:lnSpc>
                <a:spcPct val="80000"/>
              </a:lnSpc>
              <a:defRPr/>
            </a:pP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Administrar o terreno e construções no Parque Tecnológico;</a:t>
            </a:r>
          </a:p>
          <a:p>
            <a:pPr lvl="1" algn="just" eaLnBrk="1" hangingPunct="1">
              <a:lnSpc>
                <a:spcPct val="80000"/>
              </a:lnSpc>
              <a:defRPr/>
            </a:pP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Planejar o Parque Tecnológico e sua estratégia, e tomar decisões sobre investimentos. </a:t>
            </a:r>
          </a:p>
          <a:p>
            <a:pPr lvl="1" algn="just" eaLnBrk="1" hangingPunct="1">
              <a:lnSpc>
                <a:spcPct val="80000"/>
              </a:lnSpc>
              <a:defRPr/>
            </a:pPr>
            <a:endParaRPr lang="pt-BR" sz="2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8132" name="Retângulo 3"/>
          <p:cNvSpPr>
            <a:spLocks noChangeArrowheads="1"/>
          </p:cNvSpPr>
          <p:nvPr/>
        </p:nvSpPr>
        <p:spPr bwMode="auto">
          <a:xfrm>
            <a:off x="7537450" y="6550025"/>
            <a:ext cx="1606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1400"/>
              <a:t>Rowe (1987, p.1) </a:t>
            </a:r>
          </a:p>
        </p:txBody>
      </p:sp>
    </p:spTree>
    <p:extLst>
      <p:ext uri="{BB962C8B-B14F-4D97-AF65-F5344CB8AC3E}">
        <p14:creationId xmlns:p14="http://schemas.microsoft.com/office/powerpoint/2010/main" val="1321654655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Os PTecs no Mundo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 smtClean="0"/>
              <a:t>Várias iniciativas pelo mundo </a:t>
            </a:r>
          </a:p>
          <a:p>
            <a:r>
              <a:rPr lang="pt-BR" dirty="0" smtClean="0">
                <a:hlinkClick r:id="rId2" action="ppaction://hlinksldjump"/>
              </a:rPr>
              <a:t>França</a:t>
            </a:r>
            <a:r>
              <a:rPr lang="en-US" dirty="0" smtClean="0"/>
              <a:t>: </a:t>
            </a:r>
            <a:r>
              <a:rPr lang="pt-BR" dirty="0" smtClean="0"/>
              <a:t>52 parques (</a:t>
            </a:r>
            <a:r>
              <a:rPr lang="pt-BR" dirty="0" err="1" smtClean="0"/>
              <a:t>Retis</a:t>
            </a:r>
            <a:r>
              <a:rPr lang="pt-BR" dirty="0" smtClean="0"/>
              <a:t>, 2008);</a:t>
            </a:r>
            <a:endParaRPr lang="en-US" dirty="0" smtClean="0"/>
          </a:p>
          <a:p>
            <a:r>
              <a:rPr lang="pt-BR" dirty="0" smtClean="0">
                <a:hlinkClick r:id="rId3" action="ppaction://hlinksldjump"/>
              </a:rPr>
              <a:t>Portugal</a:t>
            </a:r>
            <a:r>
              <a:rPr lang="en-US" dirty="0" smtClean="0">
                <a:hlinkClick r:id="rId3" action="ppaction://hlinksldjump"/>
              </a:rPr>
              <a:t> </a:t>
            </a:r>
            <a:r>
              <a:rPr lang="en-US" dirty="0" smtClean="0"/>
              <a:t>: 12 </a:t>
            </a:r>
            <a:r>
              <a:rPr lang="en-US" dirty="0" err="1" smtClean="0"/>
              <a:t>parques</a:t>
            </a:r>
            <a:r>
              <a:rPr lang="en-US" dirty="0" smtClean="0"/>
              <a:t> (TECPARQUES, 2008);</a:t>
            </a:r>
          </a:p>
          <a:p>
            <a:r>
              <a:rPr lang="en-US" dirty="0" err="1" smtClean="0">
                <a:hlinkClick r:id="rId4" action="ppaction://hlinksldjump"/>
              </a:rPr>
              <a:t>Espanha</a:t>
            </a:r>
            <a:r>
              <a:rPr lang="en-US" dirty="0" smtClean="0"/>
              <a:t>: 47 </a:t>
            </a:r>
            <a:r>
              <a:rPr lang="en-US" dirty="0" err="1" smtClean="0"/>
              <a:t>parques</a:t>
            </a:r>
            <a:r>
              <a:rPr lang="en-US" dirty="0" smtClean="0"/>
              <a:t> (APTE, 2008);</a:t>
            </a:r>
          </a:p>
          <a:p>
            <a:r>
              <a:rPr lang="pt-BR" dirty="0" smtClean="0">
                <a:hlinkClick r:id="rId5" action="ppaction://hlinksldjump"/>
              </a:rPr>
              <a:t>Estados Unidos</a:t>
            </a:r>
            <a:r>
              <a:rPr lang="pt-BR" dirty="0" smtClean="0"/>
              <a:t>: 123 parques (PHAN, SIEGEL, WRIGHT, 2005);</a:t>
            </a:r>
          </a:p>
          <a:p>
            <a:r>
              <a:rPr lang="pt-BR" dirty="0" smtClean="0">
                <a:hlinkClick r:id="rId6" action="ppaction://hlinksldjump"/>
              </a:rPr>
              <a:t>Reino Unido</a:t>
            </a:r>
            <a:r>
              <a:rPr lang="en-US" dirty="0" smtClean="0">
                <a:hlinkClick r:id="rId6" action="ppaction://hlinksldjump"/>
              </a:rPr>
              <a:t> </a:t>
            </a:r>
            <a:r>
              <a:rPr lang="en-US" dirty="0" smtClean="0"/>
              <a:t>: 77 </a:t>
            </a:r>
            <a:r>
              <a:rPr lang="en-US" dirty="0" err="1" smtClean="0"/>
              <a:t>parques</a:t>
            </a:r>
            <a:r>
              <a:rPr lang="en-US" dirty="0" smtClean="0"/>
              <a:t> (UKSPA, 2009);</a:t>
            </a:r>
          </a:p>
          <a:p>
            <a:r>
              <a:rPr lang="pt-BR" dirty="0" smtClean="0"/>
              <a:t>Ásia (PHAN, SIEGEL, WRIGHT, 2005): </a:t>
            </a:r>
          </a:p>
          <a:p>
            <a:pPr lvl="1"/>
            <a:r>
              <a:rPr lang="pt-BR" dirty="0" smtClean="0">
                <a:hlinkClick r:id="rId7" action="ppaction://hlinksldjump"/>
              </a:rPr>
              <a:t>Japão</a:t>
            </a:r>
            <a:r>
              <a:rPr lang="pt-BR" dirty="0" smtClean="0"/>
              <a:t>:111 parques; </a:t>
            </a:r>
          </a:p>
          <a:p>
            <a:pPr lvl="1"/>
            <a:r>
              <a:rPr lang="pt-BR" dirty="0" smtClean="0"/>
              <a:t>China: 100 iniciativas;</a:t>
            </a:r>
          </a:p>
          <a:p>
            <a:pPr lvl="1"/>
            <a:r>
              <a:rPr lang="pt-BR" dirty="0" smtClean="0"/>
              <a:t>Índia: 1 - </a:t>
            </a:r>
            <a:r>
              <a:rPr lang="pt-BR" dirty="0" err="1" smtClean="0"/>
              <a:t>India’s</a:t>
            </a:r>
            <a:r>
              <a:rPr lang="pt-BR" dirty="0" smtClean="0"/>
              <a:t> </a:t>
            </a:r>
            <a:r>
              <a:rPr lang="pt-BR" dirty="0" err="1" smtClean="0"/>
              <a:t>Silicon</a:t>
            </a:r>
            <a:r>
              <a:rPr lang="pt-BR" dirty="0" smtClean="0"/>
              <a:t> Valley; </a:t>
            </a:r>
          </a:p>
          <a:p>
            <a:pPr lvl="1"/>
            <a:r>
              <a:rPr lang="pt-BR" dirty="0" smtClean="0"/>
              <a:t>Hong-Kong e Coréia do Sul: 2 parques cada país;</a:t>
            </a:r>
          </a:p>
          <a:p>
            <a:pPr lvl="1"/>
            <a:r>
              <a:rPr lang="pt-BR" dirty="0" smtClean="0"/>
              <a:t>Macau, Malásia, Cingapura, </a:t>
            </a:r>
            <a:r>
              <a:rPr lang="pt-BR" dirty="0" smtClean="0">
                <a:hlinkClick r:id="rId8" action="ppaction://hlinksldjump"/>
              </a:rPr>
              <a:t>Taiwan</a:t>
            </a:r>
            <a:r>
              <a:rPr lang="pt-BR" dirty="0" smtClean="0"/>
              <a:t> e Tailândia: 01 por país.</a:t>
            </a:r>
          </a:p>
          <a:p>
            <a:r>
              <a:rPr lang="pt-BR" dirty="0" smtClean="0"/>
              <a:t>Brasil: mais de 78 iniciativas  </a:t>
            </a:r>
          </a:p>
          <a:p>
            <a:pPr lvl="1"/>
            <a:r>
              <a:rPr lang="pt-BR" dirty="0" err="1" smtClean="0">
                <a:hlinkClick r:id="rId9" action="ppaction://hlinksldjump"/>
              </a:rPr>
              <a:t>Tecnopuc</a:t>
            </a:r>
            <a:endParaRPr lang="pt-BR" dirty="0" smtClean="0"/>
          </a:p>
          <a:p>
            <a:pPr lvl="1"/>
            <a:r>
              <a:rPr lang="pt-BR" dirty="0" smtClean="0">
                <a:hlinkClick r:id="rId10" action="ppaction://hlinksldjump"/>
              </a:rPr>
              <a:t>Parque Tecnológico do Rio</a:t>
            </a:r>
            <a:endParaRPr lang="pt-BR" dirty="0" smtClean="0"/>
          </a:p>
          <a:p>
            <a:pPr lvl="1"/>
            <a:r>
              <a:rPr lang="pt-BR" dirty="0" smtClean="0"/>
              <a:t>SUPERA Parque </a:t>
            </a:r>
            <a:r>
              <a:rPr lang="pt-BR" dirty="0" err="1" smtClean="0"/>
              <a:t>Tecnologico</a:t>
            </a:r>
            <a:r>
              <a:rPr lang="pt-BR" dirty="0" smtClean="0"/>
              <a:t> </a:t>
            </a:r>
          </a:p>
          <a:p>
            <a:pPr lvl="1"/>
            <a:r>
              <a:rPr lang="pt-BR" dirty="0" smtClean="0">
                <a:hlinkClick r:id="rId11" action="ppaction://hlinksldjump"/>
              </a:rPr>
              <a:t>Parque Tecnológico de São José dos Campos</a:t>
            </a: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642172416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7" descr="sophia_amade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31132"/>
            <a:ext cx="2992041" cy="456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782241"/>
            <a:ext cx="5372100" cy="742951"/>
          </a:xfrm>
        </p:spPr>
        <p:txBody>
          <a:bodyPr/>
          <a:lstStyle/>
          <a:p>
            <a:pPr eaLnBrk="1" hangingPunct="1"/>
            <a:r>
              <a:rPr lang="pt-BR" sz="2700"/>
              <a:t>França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628900" y="998935"/>
            <a:ext cx="5372100" cy="3314700"/>
          </a:xfrm>
        </p:spPr>
        <p:txBody>
          <a:bodyPr/>
          <a:lstStyle/>
          <a:p>
            <a:pPr algn="r" eaLnBrk="1" hangingPunct="1">
              <a:defRPr/>
            </a:pPr>
            <a:r>
              <a:rPr lang="pt-BR"/>
              <a:t>Sophia Antipolis</a:t>
            </a:r>
          </a:p>
          <a:p>
            <a:pPr lvl="1" algn="r" eaLnBrk="1" hangingPunct="1">
              <a:defRPr/>
            </a:pPr>
            <a:r>
              <a:rPr lang="pt-BR" sz="1500">
                <a:solidFill>
                  <a:schemeClr val="tx2">
                    <a:lumMod val="75000"/>
                  </a:schemeClr>
                </a:solidFill>
              </a:rPr>
              <a:t>Ocupa uma área de 2300 hectares</a:t>
            </a:r>
          </a:p>
          <a:p>
            <a:pPr lvl="1" algn="r" eaLnBrk="1" hangingPunct="1">
              <a:defRPr/>
            </a:pPr>
            <a:r>
              <a:rPr lang="pt-BR" sz="1500">
                <a:solidFill>
                  <a:schemeClr val="tx2">
                    <a:lumMod val="75000"/>
                  </a:schemeClr>
                </a:solidFill>
              </a:rPr>
              <a:t>Abriga1260 empresas </a:t>
            </a:r>
          </a:p>
          <a:p>
            <a:pPr lvl="1" algn="r" eaLnBrk="1" hangingPunct="1">
              <a:buFontTx/>
              <a:buNone/>
              <a:defRPr/>
            </a:pPr>
            <a:r>
              <a:rPr lang="pt-BR" sz="1500">
                <a:solidFill>
                  <a:schemeClr val="tx2">
                    <a:lumMod val="75000"/>
                  </a:schemeClr>
                </a:solidFill>
              </a:rPr>
              <a:t>que geram 25911 empregos diretos </a:t>
            </a:r>
          </a:p>
          <a:p>
            <a:pPr lvl="1" algn="r" eaLnBrk="1" hangingPunct="1">
              <a:defRPr/>
            </a:pPr>
            <a:r>
              <a:rPr lang="pt-BR" sz="1500">
                <a:solidFill>
                  <a:schemeClr val="tx2">
                    <a:lumMod val="75000"/>
                  </a:schemeClr>
                </a:solidFill>
              </a:rPr>
              <a:t>Iniciado em 1969, com a criação da Associação.</a:t>
            </a:r>
          </a:p>
          <a:p>
            <a:pPr lvl="1" algn="r" eaLnBrk="1" hangingPunct="1">
              <a:defRPr/>
            </a:pPr>
            <a:r>
              <a:rPr lang="pt-BR" sz="1500">
                <a:solidFill>
                  <a:schemeClr val="tx2">
                    <a:lumMod val="75000"/>
                  </a:schemeClr>
                </a:solidFill>
              </a:rPr>
              <a:t>A base tecnológica do parque está ligada aos laboratórios da École de Mines de Paris, a Universidade de Nice e o ISI- Instituto </a:t>
            </a:r>
          </a:p>
          <a:p>
            <a:pPr lvl="1" algn="r" eaLnBrk="1" hangingPunct="1">
              <a:buFontTx/>
              <a:buNone/>
              <a:defRPr/>
            </a:pPr>
            <a:r>
              <a:rPr lang="pt-BR" sz="1500">
                <a:solidFill>
                  <a:schemeClr val="tx2">
                    <a:lumMod val="75000"/>
                  </a:schemeClr>
                </a:solidFill>
              </a:rPr>
              <a:t>Superior de Informática.</a:t>
            </a:r>
          </a:p>
        </p:txBody>
      </p:sp>
      <p:pic>
        <p:nvPicPr>
          <p:cNvPr id="61445" name="Picture 5" descr="5_allerga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878" y="3459957"/>
            <a:ext cx="3356372" cy="22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 Box 6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7002067" y="5731670"/>
            <a:ext cx="972740" cy="253916"/>
          </a:xfrm>
          <a:prstGeom prst="rect">
            <a:avLst/>
          </a:prstGeom>
          <a:noFill/>
          <a:ln w="9525">
            <a:solidFill>
              <a:srgbClr val="01001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050" b="1">
                <a:solidFill>
                  <a:srgbClr val="010014"/>
                </a:solidFill>
              </a:rPr>
              <a:t>Voltar</a:t>
            </a:r>
          </a:p>
        </p:txBody>
      </p:sp>
    </p:spTree>
    <p:extLst>
      <p:ext uri="{BB962C8B-B14F-4D97-AF65-F5344CB8AC3E}">
        <p14:creationId xmlns:p14="http://schemas.microsoft.com/office/powerpoint/2010/main" val="999416786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>
          <a:xfrm>
            <a:off x="785813" y="71438"/>
            <a:ext cx="8358187" cy="1143000"/>
          </a:xfrm>
        </p:spPr>
        <p:txBody>
          <a:bodyPr/>
          <a:lstStyle/>
          <a:p>
            <a:pPr eaLnBrk="1" hangingPunct="1"/>
            <a:r>
              <a:rPr lang="pt-BR" smtClean="0"/>
              <a:t>Habitats de Inovação</a:t>
            </a:r>
          </a:p>
        </p:txBody>
      </p:sp>
      <p:sp>
        <p:nvSpPr>
          <p:cNvPr id="14339" name="Rectangle 5"/>
          <p:cNvSpPr>
            <a:spLocks noGrp="1" noChangeArrowheads="1"/>
          </p:cNvSpPr>
          <p:nvPr>
            <p:ph idx="1"/>
          </p:nvPr>
        </p:nvSpPr>
        <p:spPr>
          <a:xfrm>
            <a:off x="900113" y="1341438"/>
            <a:ext cx="7993062" cy="51117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smtClean="0"/>
              <a:t>Ambientes que atuam como instrumentos de incentivo à geração de inovações: </a:t>
            </a:r>
          </a:p>
          <a:p>
            <a:pPr eaLnBrk="1" hangingPunct="1">
              <a:lnSpc>
                <a:spcPct val="90000"/>
              </a:lnSpc>
            </a:pPr>
            <a:endParaRPr lang="pt-BR" smtClean="0"/>
          </a:p>
          <a:p>
            <a:pPr eaLnBrk="1" hangingPunct="1">
              <a:lnSpc>
                <a:spcPct val="90000"/>
              </a:lnSpc>
            </a:pPr>
            <a:r>
              <a:rPr lang="pt-BR" smtClean="0"/>
              <a:t>Tecnópoles</a:t>
            </a:r>
          </a:p>
          <a:p>
            <a:pPr eaLnBrk="1" hangingPunct="1">
              <a:lnSpc>
                <a:spcPct val="90000"/>
              </a:lnSpc>
            </a:pPr>
            <a:r>
              <a:rPr lang="pt-BR" smtClean="0"/>
              <a:t>Pólos Tecnológicos</a:t>
            </a:r>
          </a:p>
          <a:p>
            <a:pPr eaLnBrk="1" hangingPunct="1">
              <a:lnSpc>
                <a:spcPct val="90000"/>
              </a:lnSpc>
            </a:pPr>
            <a:r>
              <a:rPr lang="pt-BR" smtClean="0"/>
              <a:t>Parques Científicos (Science Park)</a:t>
            </a:r>
          </a:p>
          <a:p>
            <a:pPr eaLnBrk="1" hangingPunct="1">
              <a:lnSpc>
                <a:spcPct val="90000"/>
              </a:lnSpc>
            </a:pPr>
            <a:r>
              <a:rPr lang="pt-BR" smtClean="0"/>
              <a:t>Parque de Pesquisa (Research Park )</a:t>
            </a:r>
          </a:p>
          <a:p>
            <a:pPr eaLnBrk="1" hangingPunct="1">
              <a:lnSpc>
                <a:spcPct val="90000"/>
              </a:lnSpc>
            </a:pPr>
            <a:r>
              <a:rPr lang="pt-BR" smtClean="0"/>
              <a:t>Parques Tecnológicos (Technology Park)</a:t>
            </a:r>
          </a:p>
          <a:p>
            <a:pPr eaLnBrk="1" hangingPunct="1">
              <a:lnSpc>
                <a:spcPct val="90000"/>
              </a:lnSpc>
            </a:pPr>
            <a:r>
              <a:rPr lang="pt-BR" smtClean="0"/>
              <a:t>Incubadoras de Empresas </a:t>
            </a:r>
          </a:p>
        </p:txBody>
      </p:sp>
    </p:spTree>
    <p:extLst>
      <p:ext uri="{BB962C8B-B14F-4D97-AF65-F5344CB8AC3E}">
        <p14:creationId xmlns:p14="http://schemas.microsoft.com/office/powerpoint/2010/main" val="3045245493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32361" y="910829"/>
            <a:ext cx="6268640" cy="857250"/>
          </a:xfrm>
        </p:spPr>
        <p:txBody>
          <a:bodyPr/>
          <a:lstStyle/>
          <a:p>
            <a:pPr eaLnBrk="1" hangingPunct="1"/>
            <a:r>
              <a:rPr lang="pt-BR" sz="2700"/>
              <a:t>Portugal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32361" y="1768078"/>
            <a:ext cx="6268640" cy="4090988"/>
          </a:xfrm>
        </p:spPr>
        <p:txBody>
          <a:bodyPr/>
          <a:lstStyle/>
          <a:p>
            <a:pPr eaLnBrk="1" hangingPunct="1"/>
            <a:r>
              <a:rPr lang="pt-BR" smtClean="0"/>
              <a:t>Taguspark</a:t>
            </a:r>
          </a:p>
        </p:txBody>
      </p:sp>
      <p:pic>
        <p:nvPicPr>
          <p:cNvPr id="62468" name="Picture 5" descr="bcp_15_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3345657"/>
            <a:ext cx="3752850" cy="2655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7" descr="isq_0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402683"/>
            <a:ext cx="3213497" cy="2907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Rectangle 8"/>
          <p:cNvSpPr>
            <a:spLocks noChangeArrowheads="1"/>
          </p:cNvSpPr>
          <p:nvPr/>
        </p:nvSpPr>
        <p:spPr bwMode="auto">
          <a:xfrm>
            <a:off x="4895851" y="1545150"/>
            <a:ext cx="297061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20000"/>
              </a:spcBef>
              <a:buFontTx/>
              <a:buChar char="-"/>
            </a:pPr>
            <a:r>
              <a:rPr lang="pt-BR" sz="1500"/>
              <a:t>Área de 111 hectares</a:t>
            </a:r>
            <a:r>
              <a:rPr lang="en-US" sz="1500"/>
              <a:t> </a:t>
            </a:r>
          </a:p>
          <a:p>
            <a:pPr>
              <a:spcBef>
                <a:spcPct val="20000"/>
              </a:spcBef>
              <a:buFontTx/>
              <a:buChar char="-"/>
            </a:pPr>
            <a:r>
              <a:rPr lang="en-US" sz="1500"/>
              <a:t>Lançado em 1995</a:t>
            </a:r>
          </a:p>
          <a:p>
            <a:pPr>
              <a:spcBef>
                <a:spcPct val="20000"/>
              </a:spcBef>
              <a:buFontTx/>
              <a:buChar char="-"/>
            </a:pPr>
            <a:r>
              <a:rPr lang="en-US" sz="1500"/>
              <a:t>Setores prioritários: </a:t>
            </a:r>
            <a:r>
              <a:rPr lang="pt-BR" sz="1500"/>
              <a:t>ao setor.de telecomunicação, eletrônica e tecnologias da informação</a:t>
            </a:r>
            <a:r>
              <a:rPr lang="en-US" sz="1500"/>
              <a:t> </a:t>
            </a:r>
          </a:p>
        </p:txBody>
      </p:sp>
      <p:sp>
        <p:nvSpPr>
          <p:cNvPr id="62471" name="Text Box 7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1818086" y="5731670"/>
            <a:ext cx="972740" cy="253916"/>
          </a:xfrm>
          <a:prstGeom prst="rect">
            <a:avLst/>
          </a:prstGeom>
          <a:noFill/>
          <a:ln w="9525">
            <a:solidFill>
              <a:srgbClr val="01001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050" b="1">
                <a:solidFill>
                  <a:srgbClr val="010014"/>
                </a:solidFill>
              </a:rPr>
              <a:t>Voltar</a:t>
            </a:r>
          </a:p>
        </p:txBody>
      </p:sp>
    </p:spTree>
    <p:extLst>
      <p:ext uri="{BB962C8B-B14F-4D97-AF65-F5344CB8AC3E}">
        <p14:creationId xmlns:p14="http://schemas.microsoft.com/office/powerpoint/2010/main" val="1728319115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32361" y="910829"/>
            <a:ext cx="6268640" cy="857250"/>
          </a:xfrm>
        </p:spPr>
        <p:txBody>
          <a:bodyPr/>
          <a:lstStyle/>
          <a:p>
            <a:pPr eaLnBrk="1" hangingPunct="1"/>
            <a:r>
              <a:rPr lang="pt-BR" sz="2700"/>
              <a:t>Espanha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43000" y="1679972"/>
            <a:ext cx="5372100" cy="3314700"/>
          </a:xfrm>
        </p:spPr>
        <p:txBody>
          <a:bodyPr/>
          <a:lstStyle/>
          <a:p>
            <a:pPr eaLnBrk="1" hangingPunct="1"/>
            <a:r>
              <a:rPr lang="pt-BR"/>
              <a:t>Parque Tecnológico de Andaluzia</a:t>
            </a:r>
            <a:r>
              <a:rPr lang="en-US"/>
              <a:t> </a:t>
            </a:r>
            <a:endParaRPr lang="pt-BR"/>
          </a:p>
        </p:txBody>
      </p:sp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3383758" y="4361260"/>
            <a:ext cx="453747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sz="1200"/>
              <a:t>Área de aproximadamente 1,9 milhões de metros quadrados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sz="1200"/>
              <a:t>Concebido em 1988.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sz="1200"/>
              <a:t> O setor mais desenvolvido: telecomunicações, mas não há restrições (deve existir atividades de P&amp;D). 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sz="1200"/>
              <a:t> Cerca de 300 empresas instaladas, que geram por volta de 4.500 empregos</a:t>
            </a:r>
            <a:r>
              <a:rPr lang="en-US" sz="1200"/>
              <a:t> </a:t>
            </a:r>
            <a:endParaRPr lang="pt-BR" sz="1200"/>
          </a:p>
        </p:txBody>
      </p:sp>
      <p:pic>
        <p:nvPicPr>
          <p:cNvPr id="63493" name="Picture 7" descr="5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34878"/>
            <a:ext cx="2239566" cy="316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9" descr="5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532" y="2132410"/>
            <a:ext cx="3969544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Text Box 7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7002067" y="5731670"/>
            <a:ext cx="972740" cy="253916"/>
          </a:xfrm>
          <a:prstGeom prst="rect">
            <a:avLst/>
          </a:prstGeom>
          <a:noFill/>
          <a:ln w="9525">
            <a:solidFill>
              <a:srgbClr val="01001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050" b="1" dirty="0">
                <a:solidFill>
                  <a:srgbClr val="010014"/>
                </a:solidFill>
              </a:rPr>
              <a:t>Voltar</a:t>
            </a:r>
          </a:p>
        </p:txBody>
      </p:sp>
    </p:spTree>
    <p:extLst>
      <p:ext uri="{BB962C8B-B14F-4D97-AF65-F5344CB8AC3E}">
        <p14:creationId xmlns:p14="http://schemas.microsoft.com/office/powerpoint/2010/main" val="995556483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850106"/>
            <a:ext cx="5372100" cy="742950"/>
          </a:xfrm>
        </p:spPr>
        <p:txBody>
          <a:bodyPr/>
          <a:lstStyle/>
          <a:p>
            <a:pPr eaLnBrk="1" hangingPunct="1"/>
            <a:r>
              <a:rPr lang="pt-BR" sz="2700"/>
              <a:t>Estados Unidos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43000" y="1646635"/>
            <a:ext cx="5372100" cy="3314700"/>
          </a:xfrm>
        </p:spPr>
        <p:txBody>
          <a:bodyPr/>
          <a:lstStyle/>
          <a:p>
            <a:pPr eaLnBrk="1" hangingPunct="1">
              <a:defRPr/>
            </a:pPr>
            <a:r>
              <a:rPr lang="pt-BR" dirty="0" err="1"/>
              <a:t>Research</a:t>
            </a:r>
            <a:r>
              <a:rPr lang="pt-BR" dirty="0"/>
              <a:t> </a:t>
            </a:r>
            <a:r>
              <a:rPr lang="pt-BR" dirty="0" err="1"/>
              <a:t>Triangle</a:t>
            </a:r>
            <a:r>
              <a:rPr lang="pt-BR" dirty="0"/>
              <a:t> Park</a:t>
            </a:r>
          </a:p>
          <a:p>
            <a:pPr lvl="1" eaLnBrk="1" hangingPunct="1">
              <a:defRPr/>
            </a:pPr>
            <a:endParaRPr lang="pt-B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3924300" y="3914776"/>
            <a:ext cx="399573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Char char="-"/>
            </a:pPr>
            <a:r>
              <a:rPr lang="en-US" sz="1350"/>
              <a:t>Área de 7.000 acres</a:t>
            </a:r>
          </a:p>
          <a:p>
            <a:pPr algn="r" eaLnBrk="1" hangingPunct="1">
              <a:spcBef>
                <a:spcPct val="50000"/>
              </a:spcBef>
              <a:buFontTx/>
              <a:buChar char="-"/>
            </a:pPr>
            <a:r>
              <a:rPr lang="en-US" sz="1350"/>
              <a:t>Setor principal:  biotecnologia. </a:t>
            </a:r>
          </a:p>
          <a:p>
            <a:pPr algn="r" eaLnBrk="1" hangingPunct="1">
              <a:spcBef>
                <a:spcPct val="50000"/>
              </a:spcBef>
              <a:buFontTx/>
              <a:buChar char="-"/>
            </a:pPr>
            <a:r>
              <a:rPr lang="en-US" sz="1350"/>
              <a:t>- Aproximadamente 145 empresas instaladas</a:t>
            </a:r>
          </a:p>
          <a:p>
            <a:pPr algn="r" eaLnBrk="1" hangingPunct="1">
              <a:spcBef>
                <a:spcPct val="50000"/>
              </a:spcBef>
              <a:buFontTx/>
              <a:buChar char="-"/>
            </a:pPr>
            <a:r>
              <a:rPr lang="en-US" sz="1350"/>
              <a:t>-119 entidades relacionadas à P&amp;D</a:t>
            </a:r>
          </a:p>
          <a:p>
            <a:pPr algn="r" eaLnBrk="1" hangingPunct="1">
              <a:spcBef>
                <a:spcPct val="50000"/>
              </a:spcBef>
              <a:buFontTx/>
              <a:buChar char="-"/>
            </a:pPr>
            <a:r>
              <a:rPr lang="en-US" sz="1350"/>
              <a:t>39.000 funcionários trabalhando  (82% alocados em empresas multinacionais </a:t>
            </a:r>
            <a:endParaRPr lang="pt-BR" sz="1350"/>
          </a:p>
        </p:txBody>
      </p:sp>
      <p:pic>
        <p:nvPicPr>
          <p:cNvPr id="64517" name="Picture 6" descr="central_01l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681" y="2187180"/>
            <a:ext cx="4286250" cy="177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8" descr="mainbuil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57" y="2564607"/>
            <a:ext cx="2474119" cy="343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10" descr="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742" y="890589"/>
            <a:ext cx="2268140" cy="146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0" name="Text Box 8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7002067" y="5731670"/>
            <a:ext cx="972740" cy="253916"/>
          </a:xfrm>
          <a:prstGeom prst="rect">
            <a:avLst/>
          </a:prstGeom>
          <a:noFill/>
          <a:ln w="9525">
            <a:solidFill>
              <a:srgbClr val="01001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050" b="1">
                <a:solidFill>
                  <a:srgbClr val="010014"/>
                </a:solidFill>
              </a:rPr>
              <a:t>Voltar</a:t>
            </a:r>
          </a:p>
        </p:txBody>
      </p:sp>
    </p:spTree>
    <p:extLst>
      <p:ext uri="{BB962C8B-B14F-4D97-AF65-F5344CB8AC3E}">
        <p14:creationId xmlns:p14="http://schemas.microsoft.com/office/powerpoint/2010/main" val="1272716004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32361" y="910829"/>
            <a:ext cx="6268640" cy="857250"/>
          </a:xfrm>
        </p:spPr>
        <p:txBody>
          <a:bodyPr/>
          <a:lstStyle/>
          <a:p>
            <a:pPr eaLnBrk="1" hangingPunct="1"/>
            <a:r>
              <a:rPr lang="pt-BR" sz="2700"/>
              <a:t>Reino Unido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628900" y="1916906"/>
            <a:ext cx="5372100" cy="3314700"/>
          </a:xfrm>
        </p:spPr>
        <p:txBody>
          <a:bodyPr/>
          <a:lstStyle/>
          <a:p>
            <a:pPr eaLnBrk="1" hangingPunct="1"/>
            <a:r>
              <a:rPr lang="pt-BR" dirty="0">
                <a:solidFill>
                  <a:srgbClr val="00B050"/>
                </a:solidFill>
              </a:rPr>
              <a:t>Warwick Science Park</a:t>
            </a:r>
          </a:p>
          <a:p>
            <a:pPr lvl="1" eaLnBrk="1" hangingPunct="1"/>
            <a:r>
              <a:rPr lang="pt-BR" dirty="0">
                <a:solidFill>
                  <a:srgbClr val="00B050"/>
                </a:solidFill>
              </a:rPr>
              <a:t>Iniciou suas atividades em 1984</a:t>
            </a:r>
          </a:p>
          <a:p>
            <a:pPr lvl="1" eaLnBrk="1" hangingPunct="1"/>
            <a:r>
              <a:rPr lang="pt-BR" dirty="0">
                <a:solidFill>
                  <a:srgbClr val="00B050"/>
                </a:solidFill>
              </a:rPr>
              <a:t>Possui uma área de 120 mil m</a:t>
            </a:r>
            <a:r>
              <a:rPr lang="pt-BR" baseline="30000" dirty="0">
                <a:solidFill>
                  <a:srgbClr val="00B050"/>
                </a:solidFill>
              </a:rPr>
              <a:t>2</a:t>
            </a:r>
          </a:p>
          <a:p>
            <a:pPr lvl="1" eaLnBrk="1" hangingPunct="1"/>
            <a:r>
              <a:rPr lang="pt-BR" dirty="0">
                <a:solidFill>
                  <a:srgbClr val="00B050"/>
                </a:solidFill>
              </a:rPr>
              <a:t>Abriga 125 empresas</a:t>
            </a:r>
          </a:p>
        </p:txBody>
      </p:sp>
      <p:pic>
        <p:nvPicPr>
          <p:cNvPr id="65540" name="Picture 5" descr="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699273"/>
            <a:ext cx="6858000" cy="230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 Box 5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6893719" y="3375423"/>
            <a:ext cx="972741" cy="253916"/>
          </a:xfrm>
          <a:prstGeom prst="rect">
            <a:avLst/>
          </a:prstGeom>
          <a:noFill/>
          <a:ln w="9525">
            <a:solidFill>
              <a:srgbClr val="01001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050" b="1">
                <a:solidFill>
                  <a:srgbClr val="010014"/>
                </a:solidFill>
              </a:rPr>
              <a:t>Voltar</a:t>
            </a:r>
          </a:p>
        </p:txBody>
      </p:sp>
    </p:spTree>
    <p:extLst>
      <p:ext uri="{BB962C8B-B14F-4D97-AF65-F5344CB8AC3E}">
        <p14:creationId xmlns:p14="http://schemas.microsoft.com/office/powerpoint/2010/main" val="1600755108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1" y="1160860"/>
            <a:ext cx="1303735" cy="385763"/>
          </a:xfrm>
        </p:spPr>
        <p:txBody>
          <a:bodyPr anchor="b">
            <a:normAutofit fontScale="90000"/>
          </a:bodyPr>
          <a:lstStyle/>
          <a:p>
            <a:r>
              <a:rPr lang="pt-BR" sz="2550" b="1"/>
              <a:t>Japão</a:t>
            </a:r>
          </a:p>
        </p:txBody>
      </p:sp>
      <p:sp>
        <p:nvSpPr>
          <p:cNvPr id="66563" name="Espaço Reservado para Conteúdo 8"/>
          <p:cNvSpPr>
            <a:spLocks noGrp="1"/>
          </p:cNvSpPr>
          <p:nvPr>
            <p:ph idx="4294967295"/>
          </p:nvPr>
        </p:nvSpPr>
        <p:spPr>
          <a:xfrm>
            <a:off x="4167187" y="3161110"/>
            <a:ext cx="3833813" cy="2786063"/>
          </a:xfrm>
        </p:spPr>
        <p:txBody>
          <a:bodyPr/>
          <a:lstStyle/>
          <a:p>
            <a:pPr algn="r">
              <a:buFontTx/>
              <a:buChar char="-"/>
            </a:pPr>
            <a:r>
              <a:rPr lang="pt-BR" sz="1200"/>
              <a:t>Área de 28.400ha (NE de Tokio )</a:t>
            </a:r>
          </a:p>
          <a:p>
            <a:pPr algn="r">
              <a:buFontTx/>
              <a:buChar char="-"/>
            </a:pPr>
            <a:r>
              <a:rPr lang="pt-BR" sz="1200"/>
              <a:t> 46 instituições de pesquisa nacionais e educacionais.</a:t>
            </a:r>
          </a:p>
          <a:p>
            <a:pPr algn="r">
              <a:buFontTx/>
              <a:buChar char="-"/>
            </a:pPr>
            <a:r>
              <a:rPr lang="pt-BR" sz="1200"/>
              <a:t>Cerca de 13.000 funcionários trabalham nos institutos nacionais, sendo que 8.500 são pesquisadores </a:t>
            </a:r>
          </a:p>
          <a:p>
            <a:pPr algn="r">
              <a:buFontTx/>
              <a:buChar char="-"/>
            </a:pPr>
            <a:r>
              <a:rPr lang="pt-BR" sz="1200"/>
              <a:t> Diversas Instituições de pesquisa privadas:</a:t>
            </a:r>
          </a:p>
          <a:p>
            <a:pPr lvl="1" algn="r"/>
            <a:r>
              <a:rPr lang="pt-BR" sz="1200"/>
              <a:t> principalmente da área de medicina, química, eletrônica e elétrica, engenharia mecânica e construção. </a:t>
            </a:r>
          </a:p>
          <a:p>
            <a:pPr lvl="1" algn="r">
              <a:buFontTx/>
              <a:buChar char="-"/>
            </a:pPr>
            <a:r>
              <a:rPr lang="pt-BR" sz="1200"/>
              <a:t>cerca de 4.500 pesquisadores). </a:t>
            </a:r>
          </a:p>
          <a:p>
            <a:pPr algn="r"/>
            <a:endParaRPr lang="pt-BR" sz="1200"/>
          </a:p>
        </p:txBody>
      </p:sp>
      <p:sp>
        <p:nvSpPr>
          <p:cNvPr id="6656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43000" y="2025254"/>
            <a:ext cx="2862263" cy="32385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pt-BR"/>
              <a:t>Tsukuba Science City </a:t>
            </a:r>
          </a:p>
        </p:txBody>
      </p:sp>
      <p:pic>
        <p:nvPicPr>
          <p:cNvPr id="66565" name="Picture 5" descr="Tsukuba Science C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78" y="857251"/>
            <a:ext cx="3375422" cy="227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7" descr="Tsukuba's radio telescope (tsukuba_space_city_4574.jpg)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3624262"/>
            <a:ext cx="3564731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7" name="Text Box 7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6893719" y="5643563"/>
            <a:ext cx="972741" cy="253916"/>
          </a:xfrm>
          <a:prstGeom prst="rect">
            <a:avLst/>
          </a:prstGeom>
          <a:noFill/>
          <a:ln w="9525">
            <a:solidFill>
              <a:srgbClr val="01001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050" b="1">
                <a:solidFill>
                  <a:srgbClr val="010014"/>
                </a:solidFill>
              </a:rPr>
              <a:t>Voltar</a:t>
            </a:r>
          </a:p>
        </p:txBody>
      </p:sp>
    </p:spTree>
    <p:extLst>
      <p:ext uri="{BB962C8B-B14F-4D97-AF65-F5344CB8AC3E}">
        <p14:creationId xmlns:p14="http://schemas.microsoft.com/office/powerpoint/2010/main" val="215970540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1" y="857250"/>
            <a:ext cx="6750844" cy="1085850"/>
          </a:xfrm>
        </p:spPr>
        <p:txBody>
          <a:bodyPr/>
          <a:lstStyle/>
          <a:p>
            <a:r>
              <a:rPr lang="pt-BR" sz="3000"/>
              <a:t>Hsinchu Science Park - Taiwan</a:t>
            </a:r>
          </a:p>
        </p:txBody>
      </p:sp>
      <p:pic>
        <p:nvPicPr>
          <p:cNvPr id="67587" name="Picture 5" descr="IMG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257" y="3482578"/>
            <a:ext cx="3283744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20" y="1808560"/>
            <a:ext cx="329446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 Box 7"/>
          <p:cNvSpPr txBox="1">
            <a:spLocks noChangeArrowheads="1"/>
          </p:cNvSpPr>
          <p:nvPr/>
        </p:nvSpPr>
        <p:spPr bwMode="auto">
          <a:xfrm>
            <a:off x="4733925" y="1916907"/>
            <a:ext cx="3267075" cy="144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Char char="-"/>
            </a:pPr>
            <a:r>
              <a:rPr lang="pt-BR" sz="1350"/>
              <a:t>700 hectares</a:t>
            </a:r>
          </a:p>
          <a:p>
            <a:pPr algn="ctr" eaLnBrk="1" hangingPunct="1">
              <a:spcBef>
                <a:spcPct val="50000"/>
              </a:spcBef>
              <a:buFontTx/>
              <a:buChar char="-"/>
            </a:pPr>
            <a:r>
              <a:rPr lang="pt-BR" sz="1350"/>
              <a:t> 400 empresas de alta tecnologia</a:t>
            </a:r>
          </a:p>
          <a:p>
            <a:pPr algn="ctr" eaLnBrk="1" hangingPunct="1">
              <a:spcBef>
                <a:spcPct val="50000"/>
              </a:spcBef>
              <a:buFontTx/>
              <a:buChar char="-"/>
            </a:pPr>
            <a:r>
              <a:rPr lang="pt-BR" sz="1350"/>
              <a:t> 111 mil empregos</a:t>
            </a:r>
          </a:p>
          <a:p>
            <a:pPr algn="ctr" eaLnBrk="1" hangingPunct="1">
              <a:spcBef>
                <a:spcPct val="50000"/>
              </a:spcBef>
              <a:buFontTx/>
              <a:buChar char="-"/>
            </a:pPr>
            <a:r>
              <a:rPr lang="pt-BR" sz="1350"/>
              <a:t> US$ 1,6 bilhões de investimento público</a:t>
            </a:r>
          </a:p>
        </p:txBody>
      </p:sp>
      <p:sp>
        <p:nvSpPr>
          <p:cNvPr id="67590" name="Text Box 8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1925242" y="5697142"/>
            <a:ext cx="972740" cy="253916"/>
          </a:xfrm>
          <a:prstGeom prst="rect">
            <a:avLst/>
          </a:prstGeom>
          <a:noFill/>
          <a:ln w="9525">
            <a:solidFill>
              <a:srgbClr val="01001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050" b="1">
                <a:solidFill>
                  <a:srgbClr val="010014"/>
                </a:solidFill>
              </a:rPr>
              <a:t>Voltar</a:t>
            </a:r>
          </a:p>
        </p:txBody>
      </p:sp>
    </p:spTree>
    <p:extLst>
      <p:ext uri="{BB962C8B-B14F-4D97-AF65-F5344CB8AC3E}">
        <p14:creationId xmlns:p14="http://schemas.microsoft.com/office/powerpoint/2010/main" val="569502350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818085" y="857250"/>
            <a:ext cx="6075759" cy="1085850"/>
          </a:xfrm>
        </p:spPr>
        <p:txBody>
          <a:bodyPr/>
          <a:lstStyle/>
          <a:p>
            <a:pPr algn="l"/>
            <a:r>
              <a:rPr lang="pt-BR" sz="3000"/>
              <a:t>Tecnopuc</a:t>
            </a: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316" y="1701403"/>
            <a:ext cx="3186113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470" y="1052512"/>
            <a:ext cx="2521744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197" y="3861199"/>
            <a:ext cx="2890838" cy="201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1601391" y="4185048"/>
            <a:ext cx="329565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350"/>
              <a:t>- 5,4 ha do Campus Central da PUCRS</a:t>
            </a:r>
          </a:p>
          <a:p>
            <a:pPr algn="ctr" eaLnBrk="1" hangingPunct="1">
              <a:spcBef>
                <a:spcPct val="50000"/>
              </a:spcBef>
              <a:buFontTx/>
              <a:buChar char="-"/>
            </a:pPr>
            <a:r>
              <a:rPr lang="pt-BR" sz="1350" b="1"/>
              <a:t>25 empresas</a:t>
            </a:r>
            <a:r>
              <a:rPr lang="pt-BR" sz="1350"/>
              <a:t>, além das incubadas na RAIAR</a:t>
            </a:r>
          </a:p>
          <a:p>
            <a:pPr algn="ctr" eaLnBrk="1" hangingPunct="1">
              <a:spcBef>
                <a:spcPct val="50000"/>
              </a:spcBef>
              <a:buFontTx/>
              <a:buChar char="-"/>
            </a:pPr>
            <a:r>
              <a:rPr lang="pt-BR" sz="1350"/>
              <a:t> </a:t>
            </a:r>
            <a:r>
              <a:rPr lang="pt-BR" sz="1350" b="1"/>
              <a:t>2.600 pessoas</a:t>
            </a:r>
            <a:r>
              <a:rPr lang="pt-BR" sz="1350"/>
              <a:t> em média no parque diariamente</a:t>
            </a:r>
          </a:p>
        </p:txBody>
      </p:sp>
      <p:sp>
        <p:nvSpPr>
          <p:cNvPr id="68615" name="Text Box 7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1925242" y="5643563"/>
            <a:ext cx="972740" cy="253916"/>
          </a:xfrm>
          <a:prstGeom prst="rect">
            <a:avLst/>
          </a:prstGeom>
          <a:noFill/>
          <a:ln w="9525">
            <a:solidFill>
              <a:srgbClr val="01001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050" b="1">
                <a:solidFill>
                  <a:srgbClr val="010014"/>
                </a:solidFill>
              </a:rPr>
              <a:t>Voltar</a:t>
            </a:r>
          </a:p>
        </p:txBody>
      </p:sp>
    </p:spTree>
    <p:extLst>
      <p:ext uri="{BB962C8B-B14F-4D97-AF65-F5344CB8AC3E}">
        <p14:creationId xmlns:p14="http://schemas.microsoft.com/office/powerpoint/2010/main" val="291381771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1" y="857250"/>
            <a:ext cx="6750844" cy="1085850"/>
          </a:xfrm>
        </p:spPr>
        <p:txBody>
          <a:bodyPr/>
          <a:lstStyle/>
          <a:p>
            <a:r>
              <a:rPr lang="pt-BR" sz="3000"/>
              <a:t>Parque Tecnológico do Rio</a:t>
            </a: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160" y="1916907"/>
            <a:ext cx="3294459" cy="201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4023124"/>
            <a:ext cx="3244454" cy="197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5057775" y="1883569"/>
            <a:ext cx="29432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200"/>
              <a:t>- Área de 350 mil m dentro do Campus da UFRJ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sz="1200"/>
              <a:t>- Estimativa: </a:t>
            </a:r>
            <a:r>
              <a:rPr lang="pt-BR" sz="1200" b="1"/>
              <a:t>200 empresas</a:t>
            </a:r>
          </a:p>
          <a:p>
            <a:pPr algn="ctr" eaLnBrk="1" hangingPunct="1">
              <a:spcBef>
                <a:spcPct val="50000"/>
              </a:spcBef>
              <a:buFontTx/>
              <a:buChar char="-"/>
            </a:pPr>
            <a:r>
              <a:rPr lang="pt-BR" sz="1200"/>
              <a:t>Centros: o Centro de Pesquisa em Energia Elétrica (CEPEL) ,</a:t>
            </a:r>
          </a:p>
          <a:p>
            <a:pPr algn="ctr" eaLnBrk="1" hangingPunct="1">
              <a:spcBef>
                <a:spcPct val="50000"/>
              </a:spcBef>
              <a:buFontTx/>
              <a:buChar char="-"/>
            </a:pPr>
            <a:r>
              <a:rPr lang="pt-BR" sz="1200"/>
              <a:t>Centro de Tecnologia Mineral (CETEM),</a:t>
            </a:r>
          </a:p>
          <a:p>
            <a:pPr algn="ctr" eaLnBrk="1" hangingPunct="1">
              <a:spcBef>
                <a:spcPct val="50000"/>
              </a:spcBef>
              <a:buFontTx/>
              <a:buChar char="-"/>
            </a:pPr>
            <a:r>
              <a:rPr lang="pt-BR" sz="1200"/>
              <a:t> o Instituto de Engenharia Nuclear (IEN),  - o Centro de Pesquisas da Petrobras (CENPES)</a:t>
            </a:r>
          </a:p>
        </p:txBody>
      </p:sp>
      <p:sp>
        <p:nvSpPr>
          <p:cNvPr id="69638" name="Text Box 6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1925242" y="5643563"/>
            <a:ext cx="972740" cy="253916"/>
          </a:xfrm>
          <a:prstGeom prst="rect">
            <a:avLst/>
          </a:prstGeom>
          <a:noFill/>
          <a:ln w="9525">
            <a:solidFill>
              <a:srgbClr val="01001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050" b="1" dirty="0">
                <a:solidFill>
                  <a:srgbClr val="010014"/>
                </a:solidFill>
              </a:rPr>
              <a:t>Voltar</a:t>
            </a:r>
          </a:p>
        </p:txBody>
      </p:sp>
    </p:spTree>
    <p:extLst>
      <p:ext uri="{BB962C8B-B14F-4D97-AF65-F5344CB8AC3E}">
        <p14:creationId xmlns:p14="http://schemas.microsoft.com/office/powerpoint/2010/main" val="990710037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411" y="3699272"/>
            <a:ext cx="3501628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Rectangle 3"/>
          <p:cNvSpPr>
            <a:spLocks noGrp="1" noChangeArrowheads="1"/>
          </p:cNvSpPr>
          <p:nvPr>
            <p:ph type="title"/>
          </p:nvPr>
        </p:nvSpPr>
        <p:spPr>
          <a:xfrm>
            <a:off x="1143001" y="857250"/>
            <a:ext cx="6750844" cy="1085850"/>
          </a:xfrm>
        </p:spPr>
        <p:txBody>
          <a:bodyPr/>
          <a:lstStyle/>
          <a:p>
            <a:r>
              <a:rPr lang="pt-BR" sz="3000"/>
              <a:t>Parque Tecnológico de São José do Campos</a:t>
            </a:r>
          </a:p>
        </p:txBody>
      </p:sp>
      <p:pic>
        <p:nvPicPr>
          <p:cNvPr id="70660" name="Picture 4" descr="Fachada_Centro_Te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241" y="2026444"/>
            <a:ext cx="37814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1980011" y="5643563"/>
            <a:ext cx="972740" cy="253916"/>
          </a:xfrm>
          <a:prstGeom prst="rect">
            <a:avLst/>
          </a:prstGeom>
          <a:noFill/>
          <a:ln w="9525">
            <a:solidFill>
              <a:srgbClr val="01001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050" b="1" dirty="0">
                <a:solidFill>
                  <a:srgbClr val="010014"/>
                </a:solidFill>
              </a:rPr>
              <a:t>Voltar</a:t>
            </a:r>
          </a:p>
        </p:txBody>
      </p:sp>
    </p:spTree>
    <p:extLst>
      <p:ext uri="{BB962C8B-B14F-4D97-AF65-F5344CB8AC3E}">
        <p14:creationId xmlns:p14="http://schemas.microsoft.com/office/powerpoint/2010/main" val="1422876668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338394" y="-113106"/>
            <a:ext cx="4639613" cy="687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749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4000" smtClean="0"/>
              <a:t>Incubadoras de Empresas</a:t>
            </a:r>
          </a:p>
        </p:txBody>
      </p:sp>
    </p:spTree>
    <p:extLst>
      <p:ext uri="{BB962C8B-B14F-4D97-AF65-F5344CB8AC3E}">
        <p14:creationId xmlns:p14="http://schemas.microsoft.com/office/powerpoint/2010/main" val="185489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Maquete</a:t>
            </a:r>
            <a:r>
              <a:rPr lang="en-US" dirty="0" smtClean="0"/>
              <a:t> do </a:t>
            </a:r>
            <a:r>
              <a:rPr lang="en-US" dirty="0" err="1" smtClean="0"/>
              <a:t>Projeto</a:t>
            </a:r>
            <a:r>
              <a:rPr lang="en-US" smtClean="0"/>
              <a:t> 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754814"/>
            <a:ext cx="6858000" cy="38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776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143000"/>
            <a:ext cx="6858000" cy="457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83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133476"/>
            <a:ext cx="6858000" cy="457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151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Atores e suas Motivações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smtClean="0"/>
              <a:t>Governo, autoridades e agências de desenvolvimento</a:t>
            </a:r>
          </a:p>
          <a:p>
            <a:pPr lvl="1"/>
            <a:r>
              <a:rPr lang="en-US" smtClean="0"/>
              <a:t>Desenvolvimento econômico, tecnológico e social</a:t>
            </a:r>
          </a:p>
          <a:p>
            <a:pPr lvl="1"/>
            <a:r>
              <a:rPr lang="en-US" smtClean="0"/>
              <a:t>Geração de emprego e renda </a:t>
            </a:r>
          </a:p>
          <a:p>
            <a:pPr lvl="1"/>
            <a:r>
              <a:rPr lang="en-US" smtClean="0"/>
              <a:t>Arrecadação de Impostos</a:t>
            </a:r>
          </a:p>
          <a:p>
            <a:pPr lvl="1"/>
            <a:r>
              <a:rPr lang="en-US" smtClean="0"/>
              <a:t>Recuperação de áreas urbanas degradadas</a:t>
            </a:r>
            <a:endParaRPr lang="pt-BR" smtClean="0"/>
          </a:p>
          <a:p>
            <a:r>
              <a:rPr lang="pt-BR" smtClean="0"/>
              <a:t>Universidades e institutos de pesquisa: </a:t>
            </a:r>
          </a:p>
          <a:p>
            <a:pPr lvl="1"/>
            <a:r>
              <a:rPr lang="pt-BR" smtClean="0"/>
              <a:t>Transferência de tecnologia a fim de transformar conhecimento em riqueza</a:t>
            </a:r>
          </a:p>
          <a:p>
            <a:pPr lvl="1"/>
            <a:r>
              <a:rPr lang="pt-BR" smtClean="0"/>
              <a:t>Possibilidade de aumentar suas receitas por meio de uma maior aproximação com as empresas </a:t>
            </a:r>
          </a:p>
          <a:p>
            <a:pPr lvl="1"/>
            <a:r>
              <a:rPr lang="pt-BR" smtClean="0"/>
              <a:t>possibilidade da atualização/ expansão das agendas de pesquisa</a:t>
            </a:r>
          </a:p>
          <a:p>
            <a:pPr lvl="1"/>
            <a:r>
              <a:rPr lang="en-US" smtClean="0"/>
              <a:t>Geração de oportunidades de estágio/emprego para estudantes</a:t>
            </a:r>
          </a:p>
          <a:p>
            <a:pPr lvl="1"/>
            <a:r>
              <a:rPr lang="en-US" smtClean="0"/>
              <a:t>Ampliar a visibilidade institucional</a:t>
            </a:r>
          </a:p>
          <a:p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597647391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Atores e suas Motivações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smtClean="0"/>
              <a:t>Empresários e os chamados acadêmico-empresários</a:t>
            </a:r>
          </a:p>
          <a:p>
            <a:pPr lvl="1"/>
            <a:r>
              <a:rPr lang="en-US" smtClean="0"/>
              <a:t>Aumento de competitividade (ambiente propício)</a:t>
            </a:r>
          </a:p>
          <a:p>
            <a:pPr lvl="1"/>
            <a:r>
              <a:rPr lang="en-US" smtClean="0"/>
              <a:t>Intensificação das redes de negócio</a:t>
            </a:r>
          </a:p>
          <a:p>
            <a:pPr lvl="1"/>
            <a:r>
              <a:rPr lang="en-US" smtClean="0"/>
              <a:t>Possibilidade de acesso a tecnologias do meio científico</a:t>
            </a:r>
          </a:p>
          <a:p>
            <a:pPr lvl="1"/>
            <a:r>
              <a:rPr lang="en-US" smtClean="0"/>
              <a:t>Ambiente mais acolhedor para novos negócios de base tecnológica</a:t>
            </a:r>
          </a:p>
          <a:p>
            <a:pPr lvl="1"/>
            <a:r>
              <a:rPr lang="en-US" smtClean="0"/>
              <a:t>Infraestrutura de negócios e tecnológica que solucionam gargalos empresariais</a:t>
            </a:r>
          </a:p>
          <a:p>
            <a:pPr lvl="1"/>
            <a:r>
              <a:rPr lang="en-US" smtClean="0"/>
              <a:t>Imagem da empresa</a:t>
            </a:r>
          </a:p>
          <a:p>
            <a:r>
              <a:rPr lang="pt-BR" smtClean="0"/>
              <a:t>Agentes financeiros e venture capital:</a:t>
            </a:r>
          </a:p>
          <a:p>
            <a:pPr lvl="1"/>
            <a:r>
              <a:rPr lang="en-US" smtClean="0"/>
              <a:t>Novas formas de financiamento (empresas que apresentam riscos e taxas de retorno geralmente altas)</a:t>
            </a:r>
          </a:p>
          <a:p>
            <a:pPr lvl="1"/>
            <a:r>
              <a:rPr lang="en-US" smtClean="0"/>
              <a:t>Oportunidade de identificar novos investimentos</a:t>
            </a:r>
          </a:p>
          <a:p>
            <a:r>
              <a:rPr lang="pt-BR" smtClean="0"/>
              <a:t>Investidores Imobiliários:</a:t>
            </a:r>
          </a:p>
          <a:p>
            <a:pPr lvl="1"/>
            <a:r>
              <a:rPr lang="en-US" smtClean="0"/>
              <a:t>Novo perfil de negócio que alavanca negócios atuais</a:t>
            </a:r>
          </a:p>
          <a:p>
            <a:pPr lvl="1"/>
            <a:r>
              <a:rPr lang="en-US" smtClean="0"/>
              <a:t>Empreendimento imobiliário com maiores taxas de sucesso</a:t>
            </a:r>
          </a:p>
          <a:p>
            <a:pPr lvl="1"/>
            <a:r>
              <a:rPr lang="en-US" smtClean="0"/>
              <a:t>Imagem</a:t>
            </a:r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741721664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Retângulo de cantos arredondados 249"/>
          <p:cNvSpPr/>
          <p:nvPr/>
        </p:nvSpPr>
        <p:spPr>
          <a:xfrm>
            <a:off x="785813" y="1500188"/>
            <a:ext cx="8358187" cy="53578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3600" smtClean="0"/>
              <a:t>Modelo Proposto pelo SPPT</a:t>
            </a:r>
          </a:p>
        </p:txBody>
      </p:sp>
      <p:grpSp>
        <p:nvGrpSpPr>
          <p:cNvPr id="32772" name="Grupo 200"/>
          <p:cNvGrpSpPr>
            <a:grpSpLocks/>
          </p:cNvGrpSpPr>
          <p:nvPr/>
        </p:nvGrpSpPr>
        <p:grpSpPr bwMode="auto">
          <a:xfrm>
            <a:off x="714375" y="1857375"/>
            <a:ext cx="8443913" cy="4857750"/>
            <a:chOff x="935431" y="1196975"/>
            <a:chExt cx="8637697" cy="5184775"/>
          </a:xfrm>
        </p:grpSpPr>
        <p:sp>
          <p:nvSpPr>
            <p:cNvPr id="32773" name="Text Box 7" descr="Diagonal para baixo clara"/>
            <p:cNvSpPr txBox="1">
              <a:spLocks noChangeArrowheads="1"/>
            </p:cNvSpPr>
            <p:nvPr/>
          </p:nvSpPr>
          <p:spPr bwMode="auto">
            <a:xfrm>
              <a:off x="2847975" y="2720975"/>
              <a:ext cx="2495550" cy="1201738"/>
            </a:xfrm>
            <a:prstGeom prst="rect">
              <a:avLst/>
            </a:prstGeom>
            <a:pattFill prst="ltDnDiag">
              <a:fgClr>
                <a:schemeClr val="accent1">
                  <a:alpha val="59999"/>
                </a:schemeClr>
              </a:fgClr>
              <a:bgClr>
                <a:schemeClr val="bg1">
                  <a:alpha val="59999"/>
                </a:schemeClr>
              </a:bgClr>
            </a:patt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sz="1800" b="1">
                  <a:latin typeface="Times New Roman" pitchFamily="18" charset="0"/>
                </a:rPr>
                <a:t>Parque Tecnológico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pt-BR" sz="1800" b="1" u="sng">
                  <a:latin typeface="Times New Roman" pitchFamily="18" charset="0"/>
                </a:rPr>
                <a:t>Master Developer</a:t>
              </a:r>
            </a:p>
            <a:p>
              <a:pPr algn="ctr" eaLnBrk="1" hangingPunct="1">
                <a:spcBef>
                  <a:spcPct val="50000"/>
                </a:spcBef>
              </a:pPr>
              <a:endParaRPr lang="pt-BR" sz="1800" b="1" u="sng">
                <a:latin typeface="Times New Roman" pitchFamily="18" charset="0"/>
              </a:endParaRPr>
            </a:p>
          </p:txBody>
        </p:sp>
        <p:sp>
          <p:nvSpPr>
            <p:cNvPr id="32774" name="Text Box 8"/>
            <p:cNvSpPr txBox="1">
              <a:spLocks noChangeArrowheads="1"/>
            </p:cNvSpPr>
            <p:nvPr/>
          </p:nvSpPr>
          <p:spPr bwMode="auto">
            <a:xfrm>
              <a:off x="3236913" y="1196975"/>
              <a:ext cx="1716087" cy="37623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sz="1800" b="1">
                  <a:latin typeface="Times New Roman" pitchFamily="18" charset="0"/>
                </a:rPr>
                <a:t>Acionistas</a:t>
              </a:r>
            </a:p>
          </p:txBody>
        </p:sp>
        <p:sp>
          <p:nvSpPr>
            <p:cNvPr id="32775" name="Text Box 11" descr="50%"/>
            <p:cNvSpPr txBox="1">
              <a:spLocks noChangeArrowheads="1"/>
            </p:cNvSpPr>
            <p:nvPr/>
          </p:nvSpPr>
          <p:spPr bwMode="auto">
            <a:xfrm>
              <a:off x="2690813" y="4808538"/>
              <a:ext cx="5303837" cy="376237"/>
            </a:xfrm>
            <a:prstGeom prst="rect">
              <a:avLst/>
            </a:prstGeom>
            <a:pattFill prst="pct50">
              <a:fgClr>
                <a:srgbClr val="FF9900">
                  <a:alpha val="50195"/>
                </a:srgbClr>
              </a:fgClr>
              <a:bgClr>
                <a:schemeClr val="bg1">
                  <a:alpha val="50195"/>
                </a:schemeClr>
              </a:bgClr>
            </a:patt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sz="1800" b="1">
                  <a:latin typeface="Times New Roman" pitchFamily="18" charset="0"/>
                </a:rPr>
                <a:t>Parque Tecnológico – Entidade C&amp;T</a:t>
              </a:r>
            </a:p>
          </p:txBody>
        </p:sp>
        <p:sp>
          <p:nvSpPr>
            <p:cNvPr id="32776" name="Line 12"/>
            <p:cNvSpPr>
              <a:spLocks noChangeShapeType="1"/>
            </p:cNvSpPr>
            <p:nvPr/>
          </p:nvSpPr>
          <p:spPr bwMode="auto">
            <a:xfrm>
              <a:off x="3003550" y="3979863"/>
              <a:ext cx="4763" cy="757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777" name="Rectangle 13"/>
            <p:cNvSpPr>
              <a:spLocks noChangeArrowheads="1"/>
            </p:cNvSpPr>
            <p:nvPr/>
          </p:nvSpPr>
          <p:spPr bwMode="auto">
            <a:xfrm>
              <a:off x="2847975" y="3729038"/>
              <a:ext cx="311150" cy="2159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 sz="1800"/>
            </a:p>
          </p:txBody>
        </p:sp>
        <p:sp>
          <p:nvSpPr>
            <p:cNvPr id="32778" name="Text Box 14"/>
            <p:cNvSpPr txBox="1">
              <a:spLocks noChangeArrowheads="1"/>
            </p:cNvSpPr>
            <p:nvPr/>
          </p:nvSpPr>
          <p:spPr bwMode="auto">
            <a:xfrm>
              <a:off x="4173538" y="1965325"/>
              <a:ext cx="18732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sz="1200">
                  <a:latin typeface="Times New Roman" pitchFamily="18" charset="0"/>
                </a:rPr>
                <a:t>Capital + Gestão + Garantias</a:t>
              </a:r>
            </a:p>
          </p:txBody>
        </p:sp>
        <p:sp>
          <p:nvSpPr>
            <p:cNvPr id="32779" name="Text Box 15"/>
            <p:cNvSpPr txBox="1">
              <a:spLocks noChangeArrowheads="1"/>
            </p:cNvSpPr>
            <p:nvPr/>
          </p:nvSpPr>
          <p:spPr bwMode="auto">
            <a:xfrm>
              <a:off x="2301875" y="2051050"/>
              <a:ext cx="1871663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sz="1200">
                  <a:latin typeface="Times New Roman" pitchFamily="18" charset="0"/>
                </a:rPr>
                <a:t>Resultado – R$</a:t>
              </a:r>
            </a:p>
          </p:txBody>
        </p:sp>
        <p:sp>
          <p:nvSpPr>
            <p:cNvPr id="32780" name="Text Box 16"/>
            <p:cNvSpPr txBox="1">
              <a:spLocks noChangeArrowheads="1"/>
            </p:cNvSpPr>
            <p:nvPr/>
          </p:nvSpPr>
          <p:spPr bwMode="auto">
            <a:xfrm>
              <a:off x="2378075" y="4102100"/>
              <a:ext cx="858838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sz="1200">
                  <a:latin typeface="Times New Roman" pitchFamily="18" charset="0"/>
                </a:rPr>
                <a:t>Share</a:t>
              </a:r>
            </a:p>
          </p:txBody>
        </p:sp>
        <p:sp>
          <p:nvSpPr>
            <p:cNvPr id="32781" name="Line 17"/>
            <p:cNvSpPr>
              <a:spLocks noChangeShapeType="1"/>
            </p:cNvSpPr>
            <p:nvPr/>
          </p:nvSpPr>
          <p:spPr bwMode="auto">
            <a:xfrm flipV="1">
              <a:off x="3236913" y="3908425"/>
              <a:ext cx="0" cy="8286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782" name="Text Box 18"/>
            <p:cNvSpPr txBox="1">
              <a:spLocks noChangeArrowheads="1"/>
            </p:cNvSpPr>
            <p:nvPr/>
          </p:nvSpPr>
          <p:spPr bwMode="auto">
            <a:xfrm>
              <a:off x="3159125" y="4102100"/>
              <a:ext cx="547688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sz="1200">
                  <a:latin typeface="Times New Roman" pitchFamily="18" charset="0"/>
                </a:rPr>
                <a:t>Veto</a:t>
              </a:r>
            </a:p>
          </p:txBody>
        </p:sp>
        <p:sp>
          <p:nvSpPr>
            <p:cNvPr id="32783" name="Line 19"/>
            <p:cNvSpPr>
              <a:spLocks noChangeShapeType="1"/>
            </p:cNvSpPr>
            <p:nvPr/>
          </p:nvSpPr>
          <p:spPr bwMode="auto">
            <a:xfrm>
              <a:off x="4875213" y="3621088"/>
              <a:ext cx="0" cy="93662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784" name="Text Box 20"/>
            <p:cNvSpPr txBox="1">
              <a:spLocks noChangeArrowheads="1"/>
            </p:cNvSpPr>
            <p:nvPr/>
          </p:nvSpPr>
          <p:spPr bwMode="auto">
            <a:xfrm>
              <a:off x="3783013" y="4318000"/>
              <a:ext cx="1169987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sz="1200">
                  <a:latin typeface="Times New Roman" pitchFamily="18" charset="0"/>
                </a:rPr>
                <a:t>% Resultado</a:t>
              </a:r>
            </a:p>
          </p:txBody>
        </p:sp>
        <p:sp>
          <p:nvSpPr>
            <p:cNvPr id="32785" name="Line 21"/>
            <p:cNvSpPr>
              <a:spLocks noChangeShapeType="1"/>
            </p:cNvSpPr>
            <p:nvPr/>
          </p:nvSpPr>
          <p:spPr bwMode="auto">
            <a:xfrm flipV="1">
              <a:off x="5110163" y="3622675"/>
              <a:ext cx="0" cy="93503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786" name="Text Box 22"/>
            <p:cNvSpPr txBox="1">
              <a:spLocks noChangeArrowheads="1"/>
            </p:cNvSpPr>
            <p:nvPr/>
          </p:nvSpPr>
          <p:spPr bwMode="auto">
            <a:xfrm>
              <a:off x="5110163" y="4318000"/>
              <a:ext cx="11684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sz="1200">
                  <a:latin typeface="Times New Roman" pitchFamily="18" charset="0"/>
                </a:rPr>
                <a:t>Política C&amp;T</a:t>
              </a:r>
            </a:p>
          </p:txBody>
        </p:sp>
        <p:cxnSp>
          <p:nvCxnSpPr>
            <p:cNvPr id="32787" name="AutoShape 23"/>
            <p:cNvCxnSpPr>
              <a:cxnSpLocks noChangeShapeType="1"/>
              <a:endCxn id="32785" idx="0"/>
            </p:cNvCxnSpPr>
            <p:nvPr/>
          </p:nvCxnSpPr>
          <p:spPr bwMode="auto">
            <a:xfrm>
              <a:off x="4894263" y="4576763"/>
              <a:ext cx="215900" cy="1587"/>
            </a:xfrm>
            <a:prstGeom prst="bentConnector4">
              <a:avLst>
                <a:gd name="adj1" fmla="val 0"/>
                <a:gd name="adj2" fmla="val 14400005"/>
              </a:avLst>
            </a:prstGeom>
            <a:noFill/>
            <a:ln w="38100">
              <a:solidFill>
                <a:srgbClr val="FF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2788" name="Text Box 24"/>
            <p:cNvSpPr txBox="1">
              <a:spLocks noChangeArrowheads="1"/>
            </p:cNvSpPr>
            <p:nvPr/>
          </p:nvSpPr>
          <p:spPr bwMode="auto">
            <a:xfrm>
              <a:off x="7291388" y="2720975"/>
              <a:ext cx="1016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sz="1200">
                  <a:latin typeface="Times New Roman" pitchFamily="18" charset="0"/>
                </a:rPr>
                <a:t>Soluções Imobiliárias</a:t>
              </a:r>
            </a:p>
          </p:txBody>
        </p:sp>
        <p:sp>
          <p:nvSpPr>
            <p:cNvPr id="32789" name="Text Box 25"/>
            <p:cNvSpPr txBox="1">
              <a:spLocks noChangeArrowheads="1"/>
            </p:cNvSpPr>
            <p:nvPr/>
          </p:nvSpPr>
          <p:spPr bwMode="auto">
            <a:xfrm>
              <a:off x="7446963" y="3405188"/>
              <a:ext cx="10160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sz="1200">
                  <a:latin typeface="Times New Roman" pitchFamily="18" charset="0"/>
                </a:rPr>
                <a:t>R$</a:t>
              </a:r>
            </a:p>
          </p:txBody>
        </p:sp>
        <p:cxnSp>
          <p:nvCxnSpPr>
            <p:cNvPr id="32790" name="AutoShape 26"/>
            <p:cNvCxnSpPr>
              <a:cxnSpLocks noChangeShapeType="1"/>
              <a:stCxn id="32775" idx="3"/>
            </p:cNvCxnSpPr>
            <p:nvPr/>
          </p:nvCxnSpPr>
          <p:spPr bwMode="auto">
            <a:xfrm flipV="1">
              <a:off x="7994650" y="3657600"/>
              <a:ext cx="1016000" cy="1339850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2791" name="Text Box 27"/>
            <p:cNvSpPr txBox="1">
              <a:spLocks noChangeArrowheads="1"/>
            </p:cNvSpPr>
            <p:nvPr/>
          </p:nvSpPr>
          <p:spPr bwMode="auto">
            <a:xfrm>
              <a:off x="7450138" y="3981450"/>
              <a:ext cx="187325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sz="1200">
                  <a:latin typeface="Times New Roman" pitchFamily="18" charset="0"/>
                </a:rPr>
                <a:t>Soluções</a:t>
              </a:r>
            </a:p>
          </p:txBody>
        </p:sp>
        <p:sp>
          <p:nvSpPr>
            <p:cNvPr id="32792" name="Text Box 28" descr="90%"/>
            <p:cNvSpPr txBox="1">
              <a:spLocks noChangeArrowheads="1"/>
            </p:cNvSpPr>
            <p:nvPr/>
          </p:nvSpPr>
          <p:spPr bwMode="auto">
            <a:xfrm>
              <a:off x="1008505" y="2798156"/>
              <a:ext cx="1388410" cy="689837"/>
            </a:xfrm>
            <a:prstGeom prst="rect">
              <a:avLst/>
            </a:prstGeom>
            <a:pattFill prst="pct90">
              <a:fgClr>
                <a:srgbClr val="DAD264">
                  <a:alpha val="59999"/>
                </a:srgbClr>
              </a:fgClr>
              <a:bgClr>
                <a:schemeClr val="bg1">
                  <a:alpha val="59999"/>
                </a:schemeClr>
              </a:bgClr>
            </a:patt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sz="1800" b="1">
                  <a:latin typeface="Times New Roman" pitchFamily="18" charset="0"/>
                </a:rPr>
                <a:t>Poder Público</a:t>
              </a:r>
            </a:p>
          </p:txBody>
        </p:sp>
        <p:sp>
          <p:nvSpPr>
            <p:cNvPr id="32793" name="Text Box 29"/>
            <p:cNvSpPr txBox="1">
              <a:spLocks noChangeArrowheads="1"/>
            </p:cNvSpPr>
            <p:nvPr/>
          </p:nvSpPr>
          <p:spPr bwMode="auto">
            <a:xfrm>
              <a:off x="3649663" y="5854700"/>
              <a:ext cx="1501775" cy="314325"/>
            </a:xfrm>
            <a:prstGeom prst="rect">
              <a:avLst/>
            </a:prstGeom>
            <a:solidFill>
              <a:srgbClr val="99FF33">
                <a:alpha val="59999"/>
              </a:srgbClr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sz="1400" b="1">
                  <a:latin typeface="Times New Roman" pitchFamily="18" charset="0"/>
                </a:rPr>
                <a:t>Universidades</a:t>
              </a:r>
            </a:p>
          </p:txBody>
        </p:sp>
        <p:sp>
          <p:nvSpPr>
            <p:cNvPr id="32794" name="Text Box 30"/>
            <p:cNvSpPr txBox="1">
              <a:spLocks noChangeArrowheads="1"/>
            </p:cNvSpPr>
            <p:nvPr/>
          </p:nvSpPr>
          <p:spPr bwMode="auto">
            <a:xfrm>
              <a:off x="1639888" y="5854700"/>
              <a:ext cx="1638300" cy="527050"/>
            </a:xfrm>
            <a:prstGeom prst="rect">
              <a:avLst/>
            </a:prstGeom>
            <a:solidFill>
              <a:srgbClr val="99FF33">
                <a:alpha val="59999"/>
              </a:srgbClr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sz="1400" b="1">
                  <a:latin typeface="Times New Roman" pitchFamily="18" charset="0"/>
                </a:rPr>
                <a:t>Centros de Pesquisas</a:t>
              </a:r>
            </a:p>
          </p:txBody>
        </p:sp>
        <p:sp>
          <p:nvSpPr>
            <p:cNvPr id="32795" name="AutoShape 31"/>
            <p:cNvSpPr>
              <a:spLocks noChangeArrowheads="1"/>
            </p:cNvSpPr>
            <p:nvPr/>
          </p:nvSpPr>
          <p:spPr bwMode="auto">
            <a:xfrm rot="10800000" flipH="1">
              <a:off x="1650839" y="3661756"/>
              <a:ext cx="819150" cy="1728787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4145 h 21600"/>
                <a:gd name="T14" fmla="*/ 18682 w 21600"/>
                <a:gd name="T15" fmla="*/ 80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2427" y="0"/>
                  </a:lnTo>
                  <a:lnTo>
                    <a:pt x="12427" y="4145"/>
                  </a:lnTo>
                  <a:cubicBezTo>
                    <a:pt x="5564" y="4145"/>
                    <a:pt x="0" y="7733"/>
                    <a:pt x="0" y="12158"/>
                  </a:cubicBezTo>
                  <a:lnTo>
                    <a:pt x="0" y="21600"/>
                  </a:lnTo>
                  <a:lnTo>
                    <a:pt x="3954" y="21600"/>
                  </a:lnTo>
                  <a:lnTo>
                    <a:pt x="3954" y="12158"/>
                  </a:lnTo>
                  <a:cubicBezTo>
                    <a:pt x="3954" y="9869"/>
                    <a:pt x="7747" y="8013"/>
                    <a:pt x="12427" y="8013"/>
                  </a:cubicBezTo>
                  <a:lnTo>
                    <a:pt x="12427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2796" name="Text Box 36"/>
            <p:cNvSpPr txBox="1">
              <a:spLocks noChangeArrowheads="1"/>
            </p:cNvSpPr>
            <p:nvPr/>
          </p:nvSpPr>
          <p:spPr bwMode="auto">
            <a:xfrm>
              <a:off x="935431" y="4018103"/>
              <a:ext cx="949965" cy="59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sz="1200">
                  <a:latin typeface="Times New Roman" pitchFamily="18" charset="0"/>
                </a:rPr>
                <a:t>Recursos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pt-BR" sz="1200">
                  <a:latin typeface="Times New Roman" pitchFamily="18" charset="0"/>
                </a:rPr>
                <a:t>Políticas</a:t>
              </a:r>
            </a:p>
          </p:txBody>
        </p:sp>
        <p:sp>
          <p:nvSpPr>
            <p:cNvPr id="32797" name="Text Box 37"/>
            <p:cNvSpPr txBox="1">
              <a:spLocks noChangeArrowheads="1"/>
            </p:cNvSpPr>
            <p:nvPr/>
          </p:nvSpPr>
          <p:spPr bwMode="auto">
            <a:xfrm>
              <a:off x="5367338" y="5854700"/>
              <a:ext cx="1500187" cy="314325"/>
            </a:xfrm>
            <a:prstGeom prst="rect">
              <a:avLst/>
            </a:prstGeom>
            <a:solidFill>
              <a:srgbClr val="99FF33">
                <a:alpha val="59999"/>
              </a:srgbClr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sz="1400" b="1">
                  <a:latin typeface="Times New Roman" pitchFamily="18" charset="0"/>
                </a:rPr>
                <a:t>Incubadoras</a:t>
              </a:r>
            </a:p>
          </p:txBody>
        </p:sp>
        <p:sp>
          <p:nvSpPr>
            <p:cNvPr id="32798" name="Text Box 40"/>
            <p:cNvSpPr txBox="1">
              <a:spLocks noChangeArrowheads="1"/>
            </p:cNvSpPr>
            <p:nvPr/>
          </p:nvSpPr>
          <p:spPr bwMode="auto">
            <a:xfrm>
              <a:off x="7083425" y="5854700"/>
              <a:ext cx="1501775" cy="314325"/>
            </a:xfrm>
            <a:prstGeom prst="rect">
              <a:avLst/>
            </a:prstGeom>
            <a:solidFill>
              <a:srgbClr val="99FF33">
                <a:alpha val="59999"/>
              </a:srgbClr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sz="1400" b="1">
                  <a:latin typeface="Times New Roman" pitchFamily="18" charset="0"/>
                </a:rPr>
                <a:t>Outros</a:t>
              </a:r>
            </a:p>
          </p:txBody>
        </p:sp>
        <p:sp>
          <p:nvSpPr>
            <p:cNvPr id="32799" name="Line 43"/>
            <p:cNvSpPr>
              <a:spLocks noChangeShapeType="1"/>
            </p:cNvSpPr>
            <p:nvPr/>
          </p:nvSpPr>
          <p:spPr bwMode="auto">
            <a:xfrm>
              <a:off x="7448550" y="3224213"/>
              <a:ext cx="781050" cy="0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pt-BR"/>
            </a:p>
          </p:txBody>
        </p:sp>
        <p:sp>
          <p:nvSpPr>
            <p:cNvPr id="32800" name="Line 44"/>
            <p:cNvSpPr>
              <a:spLocks noChangeShapeType="1"/>
            </p:cNvSpPr>
            <p:nvPr/>
          </p:nvSpPr>
          <p:spPr bwMode="auto">
            <a:xfrm flipH="1">
              <a:off x="7446963" y="3368675"/>
              <a:ext cx="703262" cy="0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pt-BR"/>
            </a:p>
          </p:txBody>
        </p:sp>
        <p:sp>
          <p:nvSpPr>
            <p:cNvPr id="32801" name="AutoShape 45"/>
            <p:cNvSpPr>
              <a:spLocks/>
            </p:cNvSpPr>
            <p:nvPr/>
          </p:nvSpPr>
          <p:spPr bwMode="auto">
            <a:xfrm>
              <a:off x="7215188" y="2432050"/>
              <a:ext cx="234950" cy="1728788"/>
            </a:xfrm>
            <a:prstGeom prst="rightBrace">
              <a:avLst>
                <a:gd name="adj1" fmla="val 61318"/>
                <a:gd name="adj2" fmla="val 50000"/>
              </a:avLst>
            </a:prstGeom>
            <a:noFill/>
            <a:ln w="952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pt-BR" sz="1800">
                <a:solidFill>
                  <a:srgbClr val="00B050"/>
                </a:solidFill>
              </a:endParaRPr>
            </a:p>
          </p:txBody>
        </p:sp>
        <p:sp>
          <p:nvSpPr>
            <p:cNvPr id="32802" name="Rectangle 46"/>
            <p:cNvSpPr>
              <a:spLocks noChangeArrowheads="1"/>
            </p:cNvSpPr>
            <p:nvPr/>
          </p:nvSpPr>
          <p:spPr bwMode="auto">
            <a:xfrm>
              <a:off x="5965825" y="2432050"/>
              <a:ext cx="1249363" cy="360363"/>
            </a:xfrm>
            <a:prstGeom prst="rect">
              <a:avLst/>
            </a:prstGeom>
            <a:solidFill>
              <a:srgbClr val="CC3300">
                <a:alpha val="61176"/>
              </a:srgbClr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pt-BR" sz="1800"/>
            </a:p>
          </p:txBody>
        </p:sp>
        <p:sp>
          <p:nvSpPr>
            <p:cNvPr id="32803" name="Text Box 47"/>
            <p:cNvSpPr txBox="1">
              <a:spLocks noChangeArrowheads="1"/>
            </p:cNvSpPr>
            <p:nvPr/>
          </p:nvSpPr>
          <p:spPr bwMode="auto">
            <a:xfrm>
              <a:off x="6124575" y="2505075"/>
              <a:ext cx="101282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sz="1200" b="1"/>
                <a:t>Developer 1</a:t>
              </a:r>
            </a:p>
          </p:txBody>
        </p:sp>
        <p:sp>
          <p:nvSpPr>
            <p:cNvPr id="32804" name="Rectangle 48"/>
            <p:cNvSpPr>
              <a:spLocks noChangeArrowheads="1"/>
            </p:cNvSpPr>
            <p:nvPr/>
          </p:nvSpPr>
          <p:spPr bwMode="auto">
            <a:xfrm>
              <a:off x="5965825" y="2936875"/>
              <a:ext cx="1249363" cy="360363"/>
            </a:xfrm>
            <a:prstGeom prst="rect">
              <a:avLst/>
            </a:prstGeom>
            <a:solidFill>
              <a:srgbClr val="CC3300">
                <a:alpha val="61176"/>
              </a:srgbClr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pt-BR" sz="1800"/>
            </a:p>
          </p:txBody>
        </p:sp>
        <p:sp>
          <p:nvSpPr>
            <p:cNvPr id="32805" name="Text Box 49"/>
            <p:cNvSpPr txBox="1">
              <a:spLocks noChangeArrowheads="1"/>
            </p:cNvSpPr>
            <p:nvPr/>
          </p:nvSpPr>
          <p:spPr bwMode="auto">
            <a:xfrm>
              <a:off x="6124575" y="3009900"/>
              <a:ext cx="101282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sz="1200" b="1"/>
                <a:t>Developer 2</a:t>
              </a:r>
            </a:p>
          </p:txBody>
        </p:sp>
        <p:sp>
          <p:nvSpPr>
            <p:cNvPr id="32806" name="Rectangle 50"/>
            <p:cNvSpPr>
              <a:spLocks noChangeArrowheads="1"/>
            </p:cNvSpPr>
            <p:nvPr/>
          </p:nvSpPr>
          <p:spPr bwMode="auto">
            <a:xfrm>
              <a:off x="5965825" y="3800475"/>
              <a:ext cx="1249363" cy="360363"/>
            </a:xfrm>
            <a:prstGeom prst="rect">
              <a:avLst/>
            </a:prstGeom>
            <a:solidFill>
              <a:srgbClr val="CC3300">
                <a:alpha val="61176"/>
              </a:srgbClr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pt-BR" sz="1800"/>
            </a:p>
          </p:txBody>
        </p:sp>
        <p:sp>
          <p:nvSpPr>
            <p:cNvPr id="32807" name="Text Box 51"/>
            <p:cNvSpPr txBox="1">
              <a:spLocks noChangeArrowheads="1"/>
            </p:cNvSpPr>
            <p:nvPr/>
          </p:nvSpPr>
          <p:spPr bwMode="auto">
            <a:xfrm>
              <a:off x="6124575" y="3906838"/>
              <a:ext cx="101282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sz="1200" b="1"/>
                <a:t>Developer n</a:t>
              </a:r>
            </a:p>
          </p:txBody>
        </p:sp>
        <p:sp>
          <p:nvSpPr>
            <p:cNvPr id="32808" name="Line 52"/>
            <p:cNvSpPr>
              <a:spLocks noChangeShapeType="1"/>
            </p:cNvSpPr>
            <p:nvPr/>
          </p:nvSpPr>
          <p:spPr bwMode="auto">
            <a:xfrm>
              <a:off x="6669088" y="3368675"/>
              <a:ext cx="0" cy="360363"/>
            </a:xfrm>
            <a:prstGeom prst="line">
              <a:avLst/>
            </a:prstGeom>
            <a:noFill/>
            <a:ln w="50800">
              <a:solidFill>
                <a:srgbClr val="CC33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pt-BR"/>
            </a:p>
          </p:txBody>
        </p:sp>
        <p:sp>
          <p:nvSpPr>
            <p:cNvPr id="32809" name="AutoShape 53"/>
            <p:cNvSpPr>
              <a:spLocks/>
            </p:cNvSpPr>
            <p:nvPr/>
          </p:nvSpPr>
          <p:spPr bwMode="auto">
            <a:xfrm rot="10800000">
              <a:off x="5653088" y="2432050"/>
              <a:ext cx="234950" cy="1728788"/>
            </a:xfrm>
            <a:prstGeom prst="rightBrace">
              <a:avLst>
                <a:gd name="adj1" fmla="val 61318"/>
                <a:gd name="adj2" fmla="val 50000"/>
              </a:avLst>
            </a:prstGeom>
            <a:noFill/>
            <a:ln w="952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pt-BR" sz="1800"/>
            </a:p>
          </p:txBody>
        </p:sp>
        <p:sp>
          <p:nvSpPr>
            <p:cNvPr id="32810" name="Text Box 55"/>
            <p:cNvSpPr txBox="1">
              <a:spLocks noChangeArrowheads="1"/>
            </p:cNvSpPr>
            <p:nvPr/>
          </p:nvSpPr>
          <p:spPr bwMode="auto">
            <a:xfrm>
              <a:off x="8242853" y="2924175"/>
              <a:ext cx="1330275" cy="689837"/>
            </a:xfrm>
            <a:prstGeom prst="rect">
              <a:avLst/>
            </a:prstGeom>
            <a:solidFill>
              <a:srgbClr val="FF9900">
                <a:alpha val="59999"/>
              </a:srgbClr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sz="1800" b="1">
                  <a:latin typeface="Times New Roman" pitchFamily="18" charset="0"/>
                </a:rPr>
                <a:t>Mercado / Empresas</a:t>
              </a:r>
            </a:p>
          </p:txBody>
        </p:sp>
        <p:sp>
          <p:nvSpPr>
            <p:cNvPr id="32811" name="Line 56"/>
            <p:cNvSpPr>
              <a:spLocks noChangeShapeType="1"/>
            </p:cNvSpPr>
            <p:nvPr/>
          </p:nvSpPr>
          <p:spPr bwMode="auto">
            <a:xfrm>
              <a:off x="2865438" y="5300663"/>
              <a:ext cx="0" cy="433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812" name="Line 57"/>
            <p:cNvSpPr>
              <a:spLocks noChangeShapeType="1"/>
            </p:cNvSpPr>
            <p:nvPr/>
          </p:nvSpPr>
          <p:spPr bwMode="auto">
            <a:xfrm flipV="1">
              <a:off x="3081338" y="5300663"/>
              <a:ext cx="0" cy="433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813" name="Line 58"/>
            <p:cNvSpPr>
              <a:spLocks noChangeShapeType="1"/>
            </p:cNvSpPr>
            <p:nvPr/>
          </p:nvSpPr>
          <p:spPr bwMode="auto">
            <a:xfrm>
              <a:off x="4449763" y="5300663"/>
              <a:ext cx="0" cy="433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814" name="Line 59"/>
            <p:cNvSpPr>
              <a:spLocks noChangeShapeType="1"/>
            </p:cNvSpPr>
            <p:nvPr/>
          </p:nvSpPr>
          <p:spPr bwMode="auto">
            <a:xfrm flipV="1">
              <a:off x="4665663" y="5300663"/>
              <a:ext cx="0" cy="433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815" name="Line 60"/>
            <p:cNvSpPr>
              <a:spLocks noChangeShapeType="1"/>
            </p:cNvSpPr>
            <p:nvPr/>
          </p:nvSpPr>
          <p:spPr bwMode="auto">
            <a:xfrm>
              <a:off x="6105525" y="5300663"/>
              <a:ext cx="0" cy="433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816" name="Line 61"/>
            <p:cNvSpPr>
              <a:spLocks noChangeShapeType="1"/>
            </p:cNvSpPr>
            <p:nvPr/>
          </p:nvSpPr>
          <p:spPr bwMode="auto">
            <a:xfrm flipV="1">
              <a:off x="6321425" y="5300663"/>
              <a:ext cx="0" cy="433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817" name="Line 62"/>
            <p:cNvSpPr>
              <a:spLocks noChangeShapeType="1"/>
            </p:cNvSpPr>
            <p:nvPr/>
          </p:nvSpPr>
          <p:spPr bwMode="auto">
            <a:xfrm>
              <a:off x="7616825" y="5300663"/>
              <a:ext cx="0" cy="433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818" name="Line 63"/>
            <p:cNvSpPr>
              <a:spLocks noChangeShapeType="1"/>
            </p:cNvSpPr>
            <p:nvPr/>
          </p:nvSpPr>
          <p:spPr bwMode="auto">
            <a:xfrm flipV="1">
              <a:off x="7832725" y="5300663"/>
              <a:ext cx="0" cy="433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819" name="Line 64"/>
            <p:cNvSpPr>
              <a:spLocks noChangeShapeType="1"/>
            </p:cNvSpPr>
            <p:nvPr/>
          </p:nvSpPr>
          <p:spPr bwMode="auto">
            <a:xfrm>
              <a:off x="3873500" y="1628775"/>
              <a:ext cx="0" cy="9366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820" name="Line 65"/>
            <p:cNvSpPr>
              <a:spLocks noChangeShapeType="1"/>
            </p:cNvSpPr>
            <p:nvPr/>
          </p:nvSpPr>
          <p:spPr bwMode="auto">
            <a:xfrm flipV="1">
              <a:off x="4305300" y="1628775"/>
              <a:ext cx="0" cy="9366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992010836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eta para a direita listrada 66"/>
          <p:cNvSpPr/>
          <p:nvPr/>
        </p:nvSpPr>
        <p:spPr>
          <a:xfrm>
            <a:off x="1643042" y="500042"/>
            <a:ext cx="7500958" cy="6215106"/>
          </a:xfrm>
          <a:prstGeom prst="striped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 bwMode="auto">
          <a:xfrm>
            <a:off x="285720" y="1190399"/>
            <a:ext cx="8715436" cy="5167559"/>
            <a:chOff x="1451" y="6096"/>
            <a:chExt cx="8640" cy="4320"/>
          </a:xfrm>
          <a:noFill/>
        </p:grpSpPr>
        <p:sp>
          <p:nvSpPr>
            <p:cNvPr id="270397" name="AutoShape 61"/>
            <p:cNvSpPr>
              <a:spLocks noChangeAspect="1" noChangeArrowheads="1" noTextEdit="1"/>
            </p:cNvSpPr>
            <p:nvPr/>
          </p:nvSpPr>
          <p:spPr bwMode="auto">
            <a:xfrm>
              <a:off x="1451" y="6096"/>
              <a:ext cx="8640" cy="4320"/>
            </a:xfrm>
            <a:prstGeom prst="rect">
              <a:avLst/>
            </a:prstGeom>
            <a:grpFill/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pic>
          <p:nvPicPr>
            <p:cNvPr id="270396" name="Picture 6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31" y="8141"/>
              <a:ext cx="3240" cy="1915"/>
            </a:xfrm>
            <a:prstGeom prst="rect">
              <a:avLst/>
            </a:prstGeom>
            <a:noFill/>
          </p:spPr>
        </p:pic>
        <p:sp>
          <p:nvSpPr>
            <p:cNvPr id="270395" name="Text Box 59"/>
            <p:cNvSpPr txBox="1">
              <a:spLocks noChangeAspect="1" noChangeArrowheads="1"/>
            </p:cNvSpPr>
            <p:nvPr/>
          </p:nvSpPr>
          <p:spPr bwMode="auto">
            <a:xfrm>
              <a:off x="7837" y="8867"/>
              <a:ext cx="2101" cy="31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52733" tIns="26367" rIns="52733" bIns="26367"/>
            <a:lstStyle/>
            <a:p>
              <a:pPr>
                <a:defRPr/>
              </a:pPr>
              <a:r>
                <a:rPr lang="pt-BR">
                  <a:solidFill>
                    <a:srgbClr val="000000"/>
                  </a:solidFill>
                  <a:latin typeface="Calibri" pitchFamily="34" charset="0"/>
                  <a:ea typeface="Times New Roman" pitchFamily="18" charset="0"/>
                  <a:cs typeface="Arial" pitchFamily="34" charset="0"/>
                </a:rPr>
                <a:t>Mercado atual</a:t>
              </a:r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0392" name="Text Box 56"/>
            <p:cNvSpPr txBox="1">
              <a:spLocks noChangeArrowheads="1"/>
            </p:cNvSpPr>
            <p:nvPr/>
          </p:nvSpPr>
          <p:spPr bwMode="auto">
            <a:xfrm>
              <a:off x="6390" y="8079"/>
              <a:ext cx="1510" cy="30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52733" tIns="26367" rIns="52733" bIns="26367"/>
            <a:lstStyle/>
            <a:p>
              <a:pPr>
                <a:defRPr/>
              </a:pPr>
              <a:r>
                <a:rPr lang="pt-BR" i="1">
                  <a:solidFill>
                    <a:srgbClr val="000000"/>
                  </a:solidFill>
                  <a:latin typeface="Calibri" pitchFamily="34" charset="0"/>
                  <a:ea typeface="Times New Roman" pitchFamily="18" charset="0"/>
                  <a:cs typeface="Arial" pitchFamily="34" charset="0"/>
                </a:rPr>
                <a:t>Spin-offs</a:t>
              </a:r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0391" name="Text Box 55"/>
            <p:cNvSpPr txBox="1">
              <a:spLocks noChangeArrowheads="1"/>
            </p:cNvSpPr>
            <p:nvPr/>
          </p:nvSpPr>
          <p:spPr bwMode="auto">
            <a:xfrm>
              <a:off x="5404" y="7560"/>
              <a:ext cx="1774" cy="30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52733" tIns="26367" rIns="52733" bIns="26367"/>
            <a:lstStyle/>
            <a:p>
              <a:pPr>
                <a:defRPr/>
              </a:pPr>
              <a:r>
                <a:rPr lang="pt-BR" i="1">
                  <a:solidFill>
                    <a:srgbClr val="000000"/>
                  </a:solidFill>
                  <a:latin typeface="Calibri" pitchFamily="34" charset="0"/>
                  <a:ea typeface="Times New Roman" pitchFamily="18" charset="0"/>
                  <a:cs typeface="Arial" pitchFamily="34" charset="0"/>
                </a:rPr>
                <a:t>Licenciamento</a:t>
              </a:r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0390" name="Text Box 54"/>
            <p:cNvSpPr txBox="1">
              <a:spLocks noChangeArrowheads="1"/>
            </p:cNvSpPr>
            <p:nvPr/>
          </p:nvSpPr>
          <p:spPr bwMode="auto">
            <a:xfrm>
              <a:off x="2771" y="7947"/>
              <a:ext cx="1200" cy="1096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52733" tIns="26367" rIns="52733" bIns="26367"/>
            <a:lstStyle/>
            <a:p>
              <a:pPr>
                <a:defRPr/>
              </a:pPr>
              <a:r>
                <a:rPr lang="pt-BR">
                  <a:solidFill>
                    <a:srgbClr val="000000"/>
                  </a:solidFill>
                  <a:latin typeface="Calibri" pitchFamily="34" charset="0"/>
                  <a:ea typeface="Times New Roman" pitchFamily="18" charset="0"/>
                  <a:cs typeface="Arial" pitchFamily="34" charset="0"/>
                </a:rPr>
                <a:t>Base Tecnológica Interna</a:t>
              </a:r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0389" name="Text Box 53"/>
            <p:cNvSpPr txBox="1">
              <a:spLocks noChangeArrowheads="1"/>
            </p:cNvSpPr>
            <p:nvPr/>
          </p:nvSpPr>
          <p:spPr bwMode="auto">
            <a:xfrm>
              <a:off x="2771" y="9195"/>
              <a:ext cx="1200" cy="1096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52733" tIns="26367" rIns="52733" bIns="26367"/>
            <a:lstStyle/>
            <a:p>
              <a:pPr>
                <a:defRPr/>
              </a:pPr>
              <a:r>
                <a:rPr lang="pt-BR">
                  <a:solidFill>
                    <a:srgbClr val="000000"/>
                  </a:solidFill>
                  <a:latin typeface="Calibri" pitchFamily="34" charset="0"/>
                  <a:ea typeface="Times New Roman" pitchFamily="18" charset="0"/>
                  <a:cs typeface="Arial" pitchFamily="34" charset="0"/>
                </a:rPr>
                <a:t>Base Tecnológica Externa</a:t>
              </a:r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0388" name="Text Box 52"/>
            <p:cNvSpPr txBox="1">
              <a:spLocks noChangeArrowheads="1"/>
            </p:cNvSpPr>
            <p:nvPr/>
          </p:nvSpPr>
          <p:spPr bwMode="auto">
            <a:xfrm>
              <a:off x="5571" y="9984"/>
              <a:ext cx="3080" cy="33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52733" tIns="26367" rIns="52733" bIns="26367"/>
            <a:lstStyle/>
            <a:p>
              <a:pPr>
                <a:defRPr/>
              </a:pPr>
              <a:r>
                <a:rPr lang="pt-BR" i="1">
                  <a:solidFill>
                    <a:srgbClr val="000000"/>
                  </a:solidFill>
                  <a:latin typeface="Calibri" pitchFamily="34" charset="0"/>
                  <a:ea typeface="Times New Roman" pitchFamily="18" charset="0"/>
                  <a:cs typeface="Arial" pitchFamily="34" charset="0"/>
                </a:rPr>
                <a:t>Internalização de tecnologia</a:t>
              </a:r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0387" name="Oval 51"/>
            <p:cNvSpPr>
              <a:spLocks noChangeArrowheads="1"/>
            </p:cNvSpPr>
            <p:nvPr/>
          </p:nvSpPr>
          <p:spPr bwMode="auto">
            <a:xfrm>
              <a:off x="4682" y="8604"/>
              <a:ext cx="66" cy="1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86" name="Oval 50"/>
            <p:cNvSpPr>
              <a:spLocks noChangeArrowheads="1"/>
            </p:cNvSpPr>
            <p:nvPr/>
          </p:nvSpPr>
          <p:spPr bwMode="auto">
            <a:xfrm>
              <a:off x="4550" y="8867"/>
              <a:ext cx="66" cy="13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85" name="Oval 49"/>
            <p:cNvSpPr>
              <a:spLocks noChangeArrowheads="1"/>
            </p:cNvSpPr>
            <p:nvPr/>
          </p:nvSpPr>
          <p:spPr bwMode="auto">
            <a:xfrm>
              <a:off x="4813" y="9000"/>
              <a:ext cx="67" cy="13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84" name="Oval 48"/>
            <p:cNvSpPr>
              <a:spLocks noChangeArrowheads="1"/>
            </p:cNvSpPr>
            <p:nvPr/>
          </p:nvSpPr>
          <p:spPr bwMode="auto">
            <a:xfrm>
              <a:off x="4616" y="9195"/>
              <a:ext cx="67" cy="1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83" name="Oval 47"/>
            <p:cNvSpPr>
              <a:spLocks noChangeArrowheads="1"/>
            </p:cNvSpPr>
            <p:nvPr/>
          </p:nvSpPr>
          <p:spPr bwMode="auto">
            <a:xfrm>
              <a:off x="4747" y="9262"/>
              <a:ext cx="66" cy="13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82" name="Oval 46"/>
            <p:cNvSpPr>
              <a:spLocks noChangeArrowheads="1"/>
            </p:cNvSpPr>
            <p:nvPr/>
          </p:nvSpPr>
          <p:spPr bwMode="auto">
            <a:xfrm>
              <a:off x="4682" y="9524"/>
              <a:ext cx="66" cy="13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81" name="Oval 45"/>
            <p:cNvSpPr>
              <a:spLocks noChangeArrowheads="1"/>
            </p:cNvSpPr>
            <p:nvPr/>
          </p:nvSpPr>
          <p:spPr bwMode="auto">
            <a:xfrm>
              <a:off x="5272" y="8670"/>
              <a:ext cx="67" cy="13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80" name="Oval 44"/>
            <p:cNvSpPr>
              <a:spLocks noChangeArrowheads="1"/>
            </p:cNvSpPr>
            <p:nvPr/>
          </p:nvSpPr>
          <p:spPr bwMode="auto">
            <a:xfrm>
              <a:off x="5272" y="8998"/>
              <a:ext cx="67" cy="1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79" name="Oval 43"/>
            <p:cNvSpPr>
              <a:spLocks noChangeArrowheads="1"/>
            </p:cNvSpPr>
            <p:nvPr/>
          </p:nvSpPr>
          <p:spPr bwMode="auto">
            <a:xfrm>
              <a:off x="5075" y="8539"/>
              <a:ext cx="67" cy="1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78" name="Oval 42"/>
            <p:cNvSpPr>
              <a:spLocks noChangeArrowheads="1"/>
            </p:cNvSpPr>
            <p:nvPr/>
          </p:nvSpPr>
          <p:spPr bwMode="auto">
            <a:xfrm>
              <a:off x="5207" y="9392"/>
              <a:ext cx="67" cy="1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77" name="Oval 41"/>
            <p:cNvSpPr>
              <a:spLocks noChangeArrowheads="1"/>
            </p:cNvSpPr>
            <p:nvPr/>
          </p:nvSpPr>
          <p:spPr bwMode="auto">
            <a:xfrm>
              <a:off x="5339" y="9195"/>
              <a:ext cx="67" cy="1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76" name="Oval 40"/>
            <p:cNvSpPr>
              <a:spLocks noChangeArrowheads="1"/>
            </p:cNvSpPr>
            <p:nvPr/>
          </p:nvSpPr>
          <p:spPr bwMode="auto">
            <a:xfrm>
              <a:off x="7703" y="8998"/>
              <a:ext cx="66" cy="132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75" name="Oval 39"/>
            <p:cNvSpPr>
              <a:spLocks noChangeArrowheads="1"/>
            </p:cNvSpPr>
            <p:nvPr/>
          </p:nvSpPr>
          <p:spPr bwMode="auto">
            <a:xfrm>
              <a:off x="6652" y="8998"/>
              <a:ext cx="67" cy="1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74" name="Oval 38"/>
            <p:cNvSpPr>
              <a:spLocks noChangeArrowheads="1"/>
            </p:cNvSpPr>
            <p:nvPr/>
          </p:nvSpPr>
          <p:spPr bwMode="auto">
            <a:xfrm>
              <a:off x="6979" y="8998"/>
              <a:ext cx="67" cy="1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73" name="Oval 37"/>
            <p:cNvSpPr>
              <a:spLocks noChangeArrowheads="1"/>
            </p:cNvSpPr>
            <p:nvPr/>
          </p:nvSpPr>
          <p:spPr bwMode="auto">
            <a:xfrm>
              <a:off x="7242" y="9000"/>
              <a:ext cx="66" cy="13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72" name="Oval 36"/>
            <p:cNvSpPr>
              <a:spLocks noChangeArrowheads="1"/>
            </p:cNvSpPr>
            <p:nvPr/>
          </p:nvSpPr>
          <p:spPr bwMode="auto">
            <a:xfrm>
              <a:off x="7440" y="8998"/>
              <a:ext cx="67" cy="131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71" name="Line 35"/>
            <p:cNvSpPr>
              <a:spLocks noChangeShapeType="1"/>
            </p:cNvSpPr>
            <p:nvPr/>
          </p:nvSpPr>
          <p:spPr bwMode="auto">
            <a:xfrm>
              <a:off x="3971" y="8616"/>
              <a:ext cx="360" cy="1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70" name="Line 34"/>
            <p:cNvSpPr>
              <a:spLocks noChangeShapeType="1"/>
            </p:cNvSpPr>
            <p:nvPr/>
          </p:nvSpPr>
          <p:spPr bwMode="auto">
            <a:xfrm>
              <a:off x="3971" y="9516"/>
              <a:ext cx="360" cy="1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69" name="Line 33"/>
            <p:cNvSpPr>
              <a:spLocks noChangeShapeType="1"/>
            </p:cNvSpPr>
            <p:nvPr/>
          </p:nvSpPr>
          <p:spPr bwMode="auto">
            <a:xfrm>
              <a:off x="3971" y="10181"/>
              <a:ext cx="1519" cy="1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68" name="Oval 32"/>
            <p:cNvSpPr>
              <a:spLocks noChangeArrowheads="1"/>
            </p:cNvSpPr>
            <p:nvPr/>
          </p:nvSpPr>
          <p:spPr bwMode="auto">
            <a:xfrm>
              <a:off x="5930" y="9589"/>
              <a:ext cx="66" cy="130"/>
            </a:xfrm>
            <a:prstGeom prst="ellipse">
              <a:avLst/>
            </a:prstGeom>
            <a:grpFill/>
            <a:ln w="31750">
              <a:solidFill>
                <a:srgbClr val="0000FF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67" name="Oval 31"/>
            <p:cNvSpPr>
              <a:spLocks noChangeArrowheads="1"/>
            </p:cNvSpPr>
            <p:nvPr/>
          </p:nvSpPr>
          <p:spPr bwMode="auto">
            <a:xfrm>
              <a:off x="5863" y="9130"/>
              <a:ext cx="67" cy="130"/>
            </a:xfrm>
            <a:prstGeom prst="ellipse">
              <a:avLst/>
            </a:prstGeom>
            <a:grpFill/>
            <a:ln w="31750">
              <a:solidFill>
                <a:srgbClr val="0000FF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66" name="Oval 30"/>
            <p:cNvSpPr>
              <a:spLocks noChangeArrowheads="1"/>
            </p:cNvSpPr>
            <p:nvPr/>
          </p:nvSpPr>
          <p:spPr bwMode="auto">
            <a:xfrm>
              <a:off x="6127" y="8867"/>
              <a:ext cx="66" cy="130"/>
            </a:xfrm>
            <a:prstGeom prst="ellipse">
              <a:avLst/>
            </a:prstGeom>
            <a:grpFill/>
            <a:ln w="31750">
              <a:solidFill>
                <a:srgbClr val="0000FF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65" name="Oval 29"/>
            <p:cNvSpPr>
              <a:spLocks noChangeArrowheads="1"/>
            </p:cNvSpPr>
            <p:nvPr/>
          </p:nvSpPr>
          <p:spPr bwMode="auto">
            <a:xfrm>
              <a:off x="6455" y="9130"/>
              <a:ext cx="67" cy="130"/>
            </a:xfrm>
            <a:prstGeom prst="ellipse">
              <a:avLst/>
            </a:prstGeom>
            <a:grpFill/>
            <a:ln w="31750">
              <a:solidFill>
                <a:srgbClr val="0000FF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64" name="Oval 28"/>
            <p:cNvSpPr>
              <a:spLocks noChangeArrowheads="1"/>
            </p:cNvSpPr>
            <p:nvPr/>
          </p:nvSpPr>
          <p:spPr bwMode="auto">
            <a:xfrm>
              <a:off x="5798" y="8867"/>
              <a:ext cx="67" cy="130"/>
            </a:xfrm>
            <a:prstGeom prst="ellipse">
              <a:avLst/>
            </a:prstGeom>
            <a:grpFill/>
            <a:ln w="31750">
              <a:solidFill>
                <a:srgbClr val="0000FF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63" name="Oval 27"/>
            <p:cNvSpPr>
              <a:spLocks noChangeArrowheads="1"/>
            </p:cNvSpPr>
            <p:nvPr/>
          </p:nvSpPr>
          <p:spPr bwMode="auto">
            <a:xfrm>
              <a:off x="5591" y="8665"/>
              <a:ext cx="67" cy="131"/>
            </a:xfrm>
            <a:prstGeom prst="ellipse">
              <a:avLst/>
            </a:prstGeom>
            <a:grpFill/>
            <a:ln w="31750">
              <a:solidFill>
                <a:srgbClr val="0000FF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62" name="Oval 26"/>
            <p:cNvSpPr>
              <a:spLocks noChangeArrowheads="1"/>
            </p:cNvSpPr>
            <p:nvPr/>
          </p:nvSpPr>
          <p:spPr bwMode="auto">
            <a:xfrm>
              <a:off x="6127" y="9130"/>
              <a:ext cx="66" cy="130"/>
            </a:xfrm>
            <a:prstGeom prst="ellipse">
              <a:avLst/>
            </a:prstGeom>
            <a:grpFill/>
            <a:ln w="31750">
              <a:solidFill>
                <a:srgbClr val="0000FF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61" name="Oval 25"/>
            <p:cNvSpPr>
              <a:spLocks noChangeArrowheads="1"/>
            </p:cNvSpPr>
            <p:nvPr/>
          </p:nvSpPr>
          <p:spPr bwMode="auto">
            <a:xfrm>
              <a:off x="5601" y="8998"/>
              <a:ext cx="67" cy="131"/>
            </a:xfrm>
            <a:prstGeom prst="ellipse">
              <a:avLst/>
            </a:prstGeom>
            <a:grpFill/>
            <a:ln w="31750">
              <a:solidFill>
                <a:srgbClr val="0000FF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60" name="Oval 24"/>
            <p:cNvSpPr>
              <a:spLocks noChangeArrowheads="1"/>
            </p:cNvSpPr>
            <p:nvPr/>
          </p:nvSpPr>
          <p:spPr bwMode="auto">
            <a:xfrm>
              <a:off x="5601" y="9327"/>
              <a:ext cx="67" cy="130"/>
            </a:xfrm>
            <a:prstGeom prst="ellipse">
              <a:avLst/>
            </a:prstGeom>
            <a:grpFill/>
            <a:ln w="31750">
              <a:solidFill>
                <a:srgbClr val="0000FF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59" name="Oval 23"/>
            <p:cNvSpPr>
              <a:spLocks noChangeArrowheads="1"/>
            </p:cNvSpPr>
            <p:nvPr/>
          </p:nvSpPr>
          <p:spPr bwMode="auto">
            <a:xfrm>
              <a:off x="6322" y="9392"/>
              <a:ext cx="67" cy="131"/>
            </a:xfrm>
            <a:prstGeom prst="ellipse">
              <a:avLst/>
            </a:prstGeom>
            <a:grpFill/>
            <a:ln w="31750">
              <a:solidFill>
                <a:srgbClr val="0000FF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58" name="Oval 22"/>
            <p:cNvSpPr>
              <a:spLocks noChangeArrowheads="1"/>
            </p:cNvSpPr>
            <p:nvPr/>
          </p:nvSpPr>
          <p:spPr bwMode="auto">
            <a:xfrm>
              <a:off x="6586" y="8407"/>
              <a:ext cx="66" cy="131"/>
            </a:xfrm>
            <a:prstGeom prst="ellipse">
              <a:avLst/>
            </a:prstGeom>
            <a:grpFill/>
            <a:ln w="31750">
              <a:solidFill>
                <a:srgbClr val="0000FF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57" name="Oval 21"/>
            <p:cNvSpPr>
              <a:spLocks noChangeArrowheads="1"/>
            </p:cNvSpPr>
            <p:nvPr/>
          </p:nvSpPr>
          <p:spPr bwMode="auto">
            <a:xfrm>
              <a:off x="7046" y="8539"/>
              <a:ext cx="67" cy="131"/>
            </a:xfrm>
            <a:prstGeom prst="ellipse">
              <a:avLst/>
            </a:prstGeom>
            <a:grpFill/>
            <a:ln w="31750">
              <a:solidFill>
                <a:srgbClr val="0000FF"/>
              </a:solidFill>
              <a:round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56" name="Line 20"/>
            <p:cNvSpPr>
              <a:spLocks noChangeShapeType="1"/>
            </p:cNvSpPr>
            <p:nvPr/>
          </p:nvSpPr>
          <p:spPr bwMode="auto">
            <a:xfrm flipV="1">
              <a:off x="5272" y="7882"/>
              <a:ext cx="264" cy="525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55" name="Line 19"/>
            <p:cNvSpPr>
              <a:spLocks noChangeShapeType="1"/>
            </p:cNvSpPr>
            <p:nvPr/>
          </p:nvSpPr>
          <p:spPr bwMode="auto">
            <a:xfrm>
              <a:off x="6311" y="7817"/>
              <a:ext cx="1332" cy="1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54" name="Line 18"/>
            <p:cNvSpPr>
              <a:spLocks noChangeShapeType="1"/>
            </p:cNvSpPr>
            <p:nvPr/>
          </p:nvSpPr>
          <p:spPr bwMode="auto">
            <a:xfrm flipV="1">
              <a:off x="6192" y="8539"/>
              <a:ext cx="328" cy="197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53" name="Line 17"/>
            <p:cNvSpPr>
              <a:spLocks noChangeShapeType="1"/>
            </p:cNvSpPr>
            <p:nvPr/>
          </p:nvSpPr>
          <p:spPr bwMode="auto">
            <a:xfrm flipV="1">
              <a:off x="6455" y="8604"/>
              <a:ext cx="526" cy="263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52" name="Line 16"/>
            <p:cNvSpPr>
              <a:spLocks noChangeShapeType="1"/>
            </p:cNvSpPr>
            <p:nvPr/>
          </p:nvSpPr>
          <p:spPr bwMode="auto">
            <a:xfrm>
              <a:off x="6717" y="8473"/>
              <a:ext cx="920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51" name="Line 15"/>
            <p:cNvSpPr>
              <a:spLocks noChangeShapeType="1"/>
            </p:cNvSpPr>
            <p:nvPr/>
          </p:nvSpPr>
          <p:spPr bwMode="auto">
            <a:xfrm>
              <a:off x="7178" y="8604"/>
              <a:ext cx="525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50" name="Line 14"/>
            <p:cNvSpPr>
              <a:spLocks noChangeShapeType="1"/>
            </p:cNvSpPr>
            <p:nvPr/>
          </p:nvSpPr>
          <p:spPr bwMode="auto">
            <a:xfrm flipH="1" flipV="1">
              <a:off x="5930" y="9786"/>
              <a:ext cx="0" cy="264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49" name="Line 13"/>
            <p:cNvSpPr>
              <a:spLocks noChangeShapeType="1"/>
            </p:cNvSpPr>
            <p:nvPr/>
          </p:nvSpPr>
          <p:spPr bwMode="auto">
            <a:xfrm flipH="1" flipV="1">
              <a:off x="6324" y="9656"/>
              <a:ext cx="0" cy="394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48" name="Line 12"/>
            <p:cNvSpPr>
              <a:spLocks noChangeShapeType="1"/>
            </p:cNvSpPr>
            <p:nvPr/>
          </p:nvSpPr>
          <p:spPr bwMode="auto">
            <a:xfrm flipH="1" flipV="1">
              <a:off x="6981" y="9327"/>
              <a:ext cx="0" cy="723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47" name="Line 11"/>
            <p:cNvSpPr>
              <a:spLocks noChangeShapeType="1"/>
            </p:cNvSpPr>
            <p:nvPr/>
          </p:nvSpPr>
          <p:spPr bwMode="auto">
            <a:xfrm>
              <a:off x="5951" y="6636"/>
              <a:ext cx="1" cy="1049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prstDash val="dash"/>
              <a:round/>
              <a:headEnd/>
              <a:tailEnd type="triangle" w="sm" len="med"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46" name="Text Box 10"/>
            <p:cNvSpPr txBox="1">
              <a:spLocks noChangeArrowheads="1"/>
            </p:cNvSpPr>
            <p:nvPr/>
          </p:nvSpPr>
          <p:spPr bwMode="auto">
            <a:xfrm>
              <a:off x="4204" y="6176"/>
              <a:ext cx="3441" cy="529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 prstMaterial="clear"/>
          </p:spPr>
          <p:txBody>
            <a:bodyPr lIns="52733" tIns="26367" rIns="52733" bIns="26367"/>
            <a:lstStyle/>
            <a:p>
              <a:pPr algn="ctr">
                <a:defRPr/>
              </a:pPr>
              <a:r>
                <a:rPr lang="pt-BR" b="1" dirty="0">
                  <a:solidFill>
                    <a:srgbClr val="000000"/>
                  </a:solidFill>
                  <a:latin typeface="Calibri" pitchFamily="34" charset="0"/>
                  <a:ea typeface="Times New Roman" pitchFamily="18" charset="0"/>
                  <a:cs typeface="Arial" pitchFamily="34" charset="0"/>
                </a:rPr>
                <a:t>Parque Tecnológico</a:t>
              </a:r>
              <a:endParaRPr lang="pt-BR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0345" name="Text Box 9"/>
            <p:cNvSpPr txBox="1">
              <a:spLocks noChangeArrowheads="1"/>
            </p:cNvSpPr>
            <p:nvPr/>
          </p:nvSpPr>
          <p:spPr bwMode="auto">
            <a:xfrm>
              <a:off x="7751" y="6816"/>
              <a:ext cx="2260" cy="360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52733" tIns="26367" rIns="52733" bIns="26367"/>
            <a:lstStyle/>
            <a:p>
              <a:pPr>
                <a:defRPr/>
              </a:pPr>
              <a:r>
                <a:rPr lang="pt-BR" sz="1500" dirty="0">
                  <a:solidFill>
                    <a:srgbClr val="000000"/>
                  </a:solidFill>
                  <a:latin typeface="Calibri" pitchFamily="34" charset="0"/>
                  <a:ea typeface="Times New Roman" pitchFamily="18" charset="0"/>
                  <a:cs typeface="Arial" pitchFamily="34" charset="0"/>
                </a:rPr>
                <a:t>Incubadora de Empresas</a:t>
              </a:r>
              <a:endParaRPr lang="pt-BR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0344" name="AutoShape 8"/>
            <p:cNvSpPr>
              <a:spLocks noChangeShapeType="1"/>
            </p:cNvSpPr>
            <p:nvPr/>
          </p:nvSpPr>
          <p:spPr bwMode="auto">
            <a:xfrm>
              <a:off x="6972" y="6456"/>
              <a:ext cx="1830" cy="360"/>
            </a:xfrm>
            <a:prstGeom prst="bentConnector2">
              <a:avLst/>
            </a:prstGeom>
            <a:grpFill/>
            <a:ln w="9525">
              <a:solidFill>
                <a:srgbClr val="000000"/>
              </a:solidFill>
              <a:prstDash val="dash"/>
              <a:miter lim="800000"/>
              <a:headEnd/>
              <a:tailEnd type="triangle" w="med" len="sm"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43" name="AutoShape 7"/>
            <p:cNvSpPr>
              <a:spLocks noChangeShapeType="1"/>
            </p:cNvSpPr>
            <p:nvPr/>
          </p:nvSpPr>
          <p:spPr bwMode="auto">
            <a:xfrm>
              <a:off x="8802" y="7176"/>
              <a:ext cx="18" cy="377"/>
            </a:xfrm>
            <a:prstGeom prst="straightConnector1">
              <a:avLst/>
            </a:prstGeom>
            <a:grp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42" name="Line 6"/>
            <p:cNvSpPr>
              <a:spLocks noChangeShapeType="1"/>
            </p:cNvSpPr>
            <p:nvPr/>
          </p:nvSpPr>
          <p:spPr bwMode="auto">
            <a:xfrm flipV="1">
              <a:off x="6851" y="7176"/>
              <a:ext cx="900" cy="90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prstDash val="dash"/>
              <a:round/>
              <a:headEnd/>
              <a:tailEnd type="triangle" w="med" len="sm"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41" name="Text Box 5"/>
            <p:cNvSpPr txBox="1">
              <a:spLocks noChangeArrowheads="1"/>
            </p:cNvSpPr>
            <p:nvPr/>
          </p:nvSpPr>
          <p:spPr bwMode="auto">
            <a:xfrm>
              <a:off x="1751" y="6816"/>
              <a:ext cx="1526" cy="824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52733" tIns="26367" rIns="52733" bIns="26367"/>
            <a:lstStyle/>
            <a:p>
              <a:pPr>
                <a:defRPr/>
              </a:pPr>
              <a:r>
                <a:rPr lang="pt-BR">
                  <a:solidFill>
                    <a:srgbClr val="000000"/>
                  </a:solidFill>
                  <a:latin typeface="Calibri" pitchFamily="34" charset="0"/>
                  <a:ea typeface="Times New Roman" pitchFamily="18" charset="0"/>
                  <a:cs typeface="Arial" pitchFamily="34" charset="0"/>
                </a:rPr>
                <a:t>Universidades e Institutos de Pesquisa</a:t>
              </a:r>
              <a:endParaRPr lang="pt-B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0340" name="AutoShape 4"/>
            <p:cNvSpPr>
              <a:spLocks noChangeShapeType="1"/>
            </p:cNvSpPr>
            <p:nvPr/>
          </p:nvSpPr>
          <p:spPr bwMode="auto">
            <a:xfrm rot="10800000" flipV="1">
              <a:off x="2514" y="6456"/>
              <a:ext cx="2357" cy="360"/>
            </a:xfrm>
            <a:prstGeom prst="bentConnector2">
              <a:avLst/>
            </a:prstGeom>
            <a:grpFill/>
            <a:ln w="9525">
              <a:solidFill>
                <a:srgbClr val="000000"/>
              </a:solidFill>
              <a:prstDash val="dash"/>
              <a:miter lim="800000"/>
              <a:headEnd/>
              <a:tailEnd type="triangle" w="med" len="sm"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39" name="AutoShape 3"/>
            <p:cNvSpPr>
              <a:spLocks noChangeShapeType="1"/>
            </p:cNvSpPr>
            <p:nvPr/>
          </p:nvSpPr>
          <p:spPr bwMode="auto">
            <a:xfrm rot="16200000" flipH="1">
              <a:off x="2215" y="7939"/>
              <a:ext cx="855" cy="257"/>
            </a:xfrm>
            <a:prstGeom prst="bentConnector2">
              <a:avLst/>
            </a:prstGeom>
            <a:grpFill/>
            <a:ln w="9525">
              <a:solidFill>
                <a:srgbClr val="000000"/>
              </a:solidFill>
              <a:prstDash val="dash"/>
              <a:miter lim="800000"/>
              <a:headEnd/>
              <a:tailEnd type="triangle" w="med" len="sm"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38" name="AutoShape 2"/>
            <p:cNvSpPr>
              <a:spLocks noChangeShapeType="1"/>
            </p:cNvSpPr>
            <p:nvPr/>
          </p:nvSpPr>
          <p:spPr bwMode="auto">
            <a:xfrm rot="16200000" flipH="1">
              <a:off x="1591" y="8563"/>
              <a:ext cx="2103" cy="257"/>
            </a:xfrm>
            <a:prstGeom prst="bentConnector2">
              <a:avLst/>
            </a:prstGeom>
            <a:grpFill/>
            <a:ln w="9525">
              <a:solidFill>
                <a:srgbClr val="000000"/>
              </a:solidFill>
              <a:prstDash val="dash"/>
              <a:miter lim="800000"/>
              <a:headEnd/>
              <a:tailEnd type="triangle" w="med" len="sm"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270393" name="Text Box 57"/>
            <p:cNvSpPr txBox="1">
              <a:spLocks noChangeArrowheads="1"/>
            </p:cNvSpPr>
            <p:nvPr/>
          </p:nvSpPr>
          <p:spPr bwMode="auto">
            <a:xfrm>
              <a:off x="7829" y="7556"/>
              <a:ext cx="2102" cy="539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52733" tIns="26367" rIns="52733" bIns="26367"/>
            <a:lstStyle/>
            <a:p>
              <a:pPr>
                <a:defRPr/>
              </a:pPr>
              <a:r>
                <a:rPr lang="pt-BR" dirty="0">
                  <a:solidFill>
                    <a:srgbClr val="000000"/>
                  </a:solidFill>
                  <a:latin typeface="Calibri" pitchFamily="34" charset="0"/>
                  <a:ea typeface="Times New Roman" pitchFamily="18" charset="0"/>
                  <a:cs typeface="Arial" pitchFamily="34" charset="0"/>
                </a:rPr>
                <a:t>Mercado de outras empresas</a:t>
              </a:r>
              <a:endParaRPr lang="pt-BR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0394" name="Text Box 58"/>
            <p:cNvSpPr txBox="1">
              <a:spLocks noChangeArrowheads="1"/>
            </p:cNvSpPr>
            <p:nvPr/>
          </p:nvSpPr>
          <p:spPr bwMode="auto">
            <a:xfrm>
              <a:off x="7837" y="8342"/>
              <a:ext cx="2101" cy="316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52733" tIns="26367" rIns="52733" bIns="26367"/>
            <a:lstStyle/>
            <a:p>
              <a:pPr>
                <a:defRPr/>
              </a:pPr>
              <a:r>
                <a:rPr lang="pt-BR" dirty="0">
                  <a:solidFill>
                    <a:srgbClr val="000000"/>
                  </a:solidFill>
                  <a:latin typeface="Calibri" pitchFamily="34" charset="0"/>
                  <a:ea typeface="Times New Roman" pitchFamily="18" charset="0"/>
                  <a:cs typeface="Arial" pitchFamily="34" charset="0"/>
                </a:rPr>
                <a:t>Novo mercado</a:t>
              </a:r>
              <a:endParaRPr lang="pt-BR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3794" name="Título 1"/>
          <p:cNvSpPr>
            <a:spLocks noGrp="1"/>
          </p:cNvSpPr>
          <p:nvPr>
            <p:ph type="title"/>
          </p:nvPr>
        </p:nvSpPr>
        <p:spPr>
          <a:xfrm>
            <a:off x="785813" y="142875"/>
            <a:ext cx="8358187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400" smtClean="0"/>
              <a:t>A influência dos Parques Tecnológicos na dinâmica do processo de Open Innovation de uma empresa</a:t>
            </a:r>
            <a:r>
              <a:rPr lang="pt-BR" sz="2400" b="1" smtClean="0"/>
              <a:t/>
            </a:r>
            <a:br>
              <a:rPr lang="pt-BR" sz="2400" b="1" smtClean="0"/>
            </a:br>
            <a:endParaRPr lang="pt-BR" sz="2400" smtClean="0"/>
          </a:p>
        </p:txBody>
      </p:sp>
      <p:sp>
        <p:nvSpPr>
          <p:cNvPr id="33795" name="Rectangle 6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 sz="1800"/>
          </a:p>
        </p:txBody>
      </p:sp>
      <p:sp>
        <p:nvSpPr>
          <p:cNvPr id="33797" name="Retângulo 65"/>
          <p:cNvSpPr>
            <a:spLocks noChangeArrowheads="1"/>
          </p:cNvSpPr>
          <p:nvPr/>
        </p:nvSpPr>
        <p:spPr bwMode="auto">
          <a:xfrm>
            <a:off x="2286000" y="6500813"/>
            <a:ext cx="67151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pt-BR" sz="1000"/>
              <a:t>Fonte: Adaptado de Chesbrough, Vanhaverbeke and West (2006)</a:t>
            </a:r>
          </a:p>
        </p:txBody>
      </p:sp>
    </p:spTree>
    <p:extLst>
      <p:ext uri="{BB962C8B-B14F-4D97-AF65-F5344CB8AC3E}">
        <p14:creationId xmlns:p14="http://schemas.microsoft.com/office/powerpoint/2010/main" val="2228667733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ítulo 1"/>
          <p:cNvSpPr>
            <a:spLocks noGrp="1"/>
          </p:cNvSpPr>
          <p:nvPr>
            <p:ph type="title"/>
          </p:nvPr>
        </p:nvSpPr>
        <p:spPr>
          <a:xfrm>
            <a:off x="214313" y="71438"/>
            <a:ext cx="8929687" cy="1143000"/>
          </a:xfrm>
        </p:spPr>
        <p:txBody>
          <a:bodyPr/>
          <a:lstStyle/>
          <a:p>
            <a:r>
              <a:rPr lang="pt-BR" smtClean="0"/>
              <a:t>Fases de Implantação</a:t>
            </a:r>
          </a:p>
        </p:txBody>
      </p:sp>
      <p:graphicFrame>
        <p:nvGraphicFramePr>
          <p:cNvPr id="5" name="Diagrama 4"/>
          <p:cNvGraphicFramePr/>
          <p:nvPr/>
        </p:nvGraphicFramePr>
        <p:xfrm>
          <a:off x="1643042" y="1142984"/>
          <a:ext cx="6572296" cy="5715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0267071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ítulo 1"/>
          <p:cNvSpPr>
            <a:spLocks noGrp="1"/>
          </p:cNvSpPr>
          <p:nvPr>
            <p:ph type="title"/>
          </p:nvPr>
        </p:nvSpPr>
        <p:spPr>
          <a:xfrm>
            <a:off x="214313" y="71438"/>
            <a:ext cx="8929687" cy="1143000"/>
          </a:xfrm>
        </p:spPr>
        <p:txBody>
          <a:bodyPr/>
          <a:lstStyle/>
          <a:p>
            <a:r>
              <a:rPr lang="pt-BR" smtClean="0"/>
              <a:t>Fase I  - Concepção </a:t>
            </a:r>
          </a:p>
        </p:txBody>
      </p:sp>
      <p:graphicFrame>
        <p:nvGraphicFramePr>
          <p:cNvPr id="5" name="Diagrama 4"/>
          <p:cNvGraphicFramePr/>
          <p:nvPr/>
        </p:nvGraphicFramePr>
        <p:xfrm>
          <a:off x="1000100" y="1142984"/>
          <a:ext cx="7929618" cy="5500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2191229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Grp="1" noChangeArrowheads="1"/>
          </p:cNvSpPr>
          <p:nvPr>
            <p:ph type="title"/>
          </p:nvPr>
        </p:nvSpPr>
        <p:spPr>
          <a:xfrm>
            <a:off x="785813" y="71438"/>
            <a:ext cx="8358187" cy="1143000"/>
          </a:xfrm>
        </p:spPr>
        <p:txBody>
          <a:bodyPr/>
          <a:lstStyle/>
          <a:p>
            <a:pPr eaLnBrk="1" hangingPunct="1"/>
            <a:r>
              <a:rPr lang="pt-BR" sz="4000" smtClean="0"/>
              <a:t>Fase II - Planejamento</a:t>
            </a:r>
          </a:p>
        </p:txBody>
      </p:sp>
      <p:graphicFrame>
        <p:nvGraphicFramePr>
          <p:cNvPr id="4" name="Diagrama 3"/>
          <p:cNvGraphicFramePr/>
          <p:nvPr/>
        </p:nvGraphicFramePr>
        <p:xfrm>
          <a:off x="936656" y="1214422"/>
          <a:ext cx="8064500" cy="5416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4777332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spAutoFit/>
          </a:bodyPr>
          <a:lstStyle/>
          <a:p>
            <a:pPr eaLnBrk="1" hangingPunct="1"/>
            <a:r>
              <a:rPr lang="pt-BR" smtClean="0"/>
              <a:t>O que é uma Incubadora de Empresas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dirty="0" smtClean="0"/>
              <a:t>É uma ferramenta importante na geração de empresas competitivas, por meio do escoamento da produção científica e tecnológica, oriunda das universidades e centros de excelência, para o mercado; </a:t>
            </a:r>
          </a:p>
          <a:p>
            <a:pPr algn="just"/>
            <a:endParaRPr lang="pt-BR" dirty="0"/>
          </a:p>
          <a:p>
            <a:pPr algn="just" eaLnBrk="1" hangingPunct="1"/>
            <a:r>
              <a:rPr lang="pt-BR" dirty="0" smtClean="0"/>
              <a:t>“</a:t>
            </a:r>
            <a:r>
              <a:rPr lang="pt-BR" dirty="0"/>
              <a:t>São empreendimentos que oferecem espaço físico, por tempo limitado, para a instalação de empresas, de base tecnológica ou tradicional, e que disponham de uma equipe técnica para dar suporte e consultoria a estas empresa”</a:t>
            </a:r>
          </a:p>
          <a:p>
            <a:pPr lvl="4">
              <a:buNone/>
            </a:pPr>
            <a:r>
              <a:rPr lang="pt-BR" sz="2400" dirty="0"/>
              <a:t>				</a:t>
            </a:r>
            <a:r>
              <a:rPr lang="pt-BR" sz="2400" dirty="0">
                <a:solidFill>
                  <a:srgbClr val="008000"/>
                </a:solidFill>
              </a:rPr>
              <a:t>   Panorama - ANPROTEC</a:t>
            </a:r>
          </a:p>
        </p:txBody>
      </p:sp>
    </p:spTree>
    <p:extLst>
      <p:ext uri="{BB962C8B-B14F-4D97-AF65-F5344CB8AC3E}">
        <p14:creationId xmlns:p14="http://schemas.microsoft.com/office/powerpoint/2010/main" val="284994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1438"/>
            <a:ext cx="9144000" cy="765175"/>
          </a:xfrm>
        </p:spPr>
        <p:txBody>
          <a:bodyPr/>
          <a:lstStyle/>
          <a:p>
            <a:pPr eaLnBrk="1" hangingPunct="1"/>
            <a:r>
              <a:rPr lang="pt-BR" smtClean="0"/>
              <a:t>Fase III -  Implantação</a:t>
            </a:r>
          </a:p>
        </p:txBody>
      </p:sp>
      <p:graphicFrame>
        <p:nvGraphicFramePr>
          <p:cNvPr id="5" name="Diagrama 4"/>
          <p:cNvGraphicFramePr/>
          <p:nvPr/>
        </p:nvGraphicFramePr>
        <p:xfrm>
          <a:off x="1028700" y="903273"/>
          <a:ext cx="8064500" cy="3714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1988" name="Rectangle 5"/>
          <p:cNvSpPr txBox="1">
            <a:spLocks noChangeArrowheads="1"/>
          </p:cNvSpPr>
          <p:nvPr/>
        </p:nvSpPr>
        <p:spPr bwMode="auto">
          <a:xfrm>
            <a:off x="250825" y="4868863"/>
            <a:ext cx="8893175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pt-BR" sz="3200">
                <a:solidFill>
                  <a:schemeClr val="folHlink"/>
                </a:solidFill>
                <a:latin typeface="Arial Black" pitchFamily="34" charset="0"/>
              </a:rPr>
              <a:t>Fase IV: Instalação das empresas  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pt-BR" sz="1000">
              <a:solidFill>
                <a:schemeClr val="folHlink"/>
              </a:solidFill>
              <a:latin typeface="Arial Black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pt-BR" sz="3200">
                <a:solidFill>
                  <a:schemeClr val="folHlink"/>
                </a:solidFill>
                <a:latin typeface="Arial Black" pitchFamily="34" charset="0"/>
              </a:rPr>
              <a:t>Fase V: Consolidação do empreendimento 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1214438" y="1512888"/>
            <a:ext cx="250031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pt-BR" sz="2000" kern="0" dirty="0">
                <a:latin typeface="+mn-lt"/>
                <a:cs typeface="+mn-cs"/>
              </a:rPr>
              <a:t>Fase III:</a:t>
            </a:r>
          </a:p>
        </p:txBody>
      </p:sp>
    </p:spTree>
    <p:extLst>
      <p:ext uri="{BB962C8B-B14F-4D97-AF65-F5344CB8AC3E}">
        <p14:creationId xmlns:p14="http://schemas.microsoft.com/office/powerpoint/2010/main" val="3905928413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2538"/>
            <a:ext cx="5429250" cy="560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itle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675687" cy="863600"/>
          </a:xfrm>
        </p:spPr>
        <p:txBody>
          <a:bodyPr/>
          <a:lstStyle/>
          <a:p>
            <a:r>
              <a:rPr lang="pt-BR" sz="3200" smtClean="0"/>
              <a:t>Parque Tecnológico de Andalucia/ Espanha</a:t>
            </a:r>
            <a:endParaRPr lang="en-US" sz="3200" smtClean="0"/>
          </a:p>
        </p:txBody>
      </p:sp>
      <p:sp>
        <p:nvSpPr>
          <p:cNvPr id="49156" name="CaixaDeTexto 4"/>
          <p:cNvSpPr txBox="1">
            <a:spLocks noChangeArrowheads="1"/>
          </p:cNvSpPr>
          <p:nvPr/>
        </p:nvSpPr>
        <p:spPr bwMode="auto">
          <a:xfrm>
            <a:off x="1571625" y="1571625"/>
            <a:ext cx="2214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b="1">
                <a:solidFill>
                  <a:schemeClr val="bg1"/>
                </a:solidFill>
              </a:rPr>
              <a:t>Área  de ampliação do parque</a:t>
            </a:r>
          </a:p>
        </p:txBody>
      </p:sp>
      <p:sp>
        <p:nvSpPr>
          <p:cNvPr id="49157" name="CaixaDeTexto 5"/>
          <p:cNvSpPr txBox="1">
            <a:spLocks noChangeArrowheads="1"/>
          </p:cNvSpPr>
          <p:nvPr/>
        </p:nvSpPr>
        <p:spPr bwMode="auto">
          <a:xfrm>
            <a:off x="5500688" y="3286125"/>
            <a:ext cx="2643187" cy="3046413"/>
          </a:xfrm>
          <a:prstGeom prst="rect">
            <a:avLst/>
          </a:prstGeom>
          <a:solidFill>
            <a:srgbClr val="92D050">
              <a:alpha val="2392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/>
              <a:t>Sede da Organização Gestora do Parque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Centros Tecnológicos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Empresas em plantas individuais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Centros Empresariais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Incubadoras</a:t>
            </a:r>
          </a:p>
          <a:p>
            <a:pPr eaLnBrk="1" hangingPunct="1"/>
            <a:endParaRPr lang="pt-BR"/>
          </a:p>
        </p:txBody>
      </p:sp>
      <p:sp>
        <p:nvSpPr>
          <p:cNvPr id="57" name="Elipse 56"/>
          <p:cNvSpPr/>
          <p:nvPr/>
        </p:nvSpPr>
        <p:spPr>
          <a:xfrm rot="1307990">
            <a:off x="2836863" y="4171950"/>
            <a:ext cx="549275" cy="3333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58" name="Elipse 57"/>
          <p:cNvSpPr/>
          <p:nvPr/>
        </p:nvSpPr>
        <p:spPr>
          <a:xfrm rot="20342541">
            <a:off x="3779838" y="5851525"/>
            <a:ext cx="1674812" cy="622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59" name="Elipse 58"/>
          <p:cNvSpPr/>
          <p:nvPr/>
        </p:nvSpPr>
        <p:spPr>
          <a:xfrm rot="5010528">
            <a:off x="651669" y="4593432"/>
            <a:ext cx="752475" cy="566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60" name="Elipse 59"/>
          <p:cNvSpPr/>
          <p:nvPr/>
        </p:nvSpPr>
        <p:spPr>
          <a:xfrm rot="1652646">
            <a:off x="441325" y="2144713"/>
            <a:ext cx="2205038" cy="8953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61" name="Elipse 60"/>
          <p:cNvSpPr/>
          <p:nvPr/>
        </p:nvSpPr>
        <p:spPr>
          <a:xfrm rot="18309546">
            <a:off x="1210469" y="5341144"/>
            <a:ext cx="771525" cy="566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62" name="Elipse 61"/>
          <p:cNvSpPr/>
          <p:nvPr/>
        </p:nvSpPr>
        <p:spPr>
          <a:xfrm rot="19965628">
            <a:off x="2405063" y="5010150"/>
            <a:ext cx="1296987" cy="12366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63" name="Elipse 62"/>
          <p:cNvSpPr/>
          <p:nvPr/>
        </p:nvSpPr>
        <p:spPr>
          <a:xfrm rot="418178">
            <a:off x="3451225" y="4727575"/>
            <a:ext cx="2413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65" name="Elipse 64"/>
          <p:cNvSpPr/>
          <p:nvPr/>
        </p:nvSpPr>
        <p:spPr>
          <a:xfrm rot="418178">
            <a:off x="3155950" y="4654550"/>
            <a:ext cx="195263" cy="2127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66" name="Elipse 65"/>
          <p:cNvSpPr/>
          <p:nvPr/>
        </p:nvSpPr>
        <p:spPr>
          <a:xfrm rot="418178">
            <a:off x="2727325" y="4479925"/>
            <a:ext cx="331788" cy="23177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67" name="Elipse 66"/>
          <p:cNvSpPr/>
          <p:nvPr/>
        </p:nvSpPr>
        <p:spPr>
          <a:xfrm rot="19874186">
            <a:off x="3965575" y="5268913"/>
            <a:ext cx="1312863" cy="3667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68" name="Elipse 67"/>
          <p:cNvSpPr/>
          <p:nvPr/>
        </p:nvSpPr>
        <p:spPr>
          <a:xfrm rot="418178">
            <a:off x="3727450" y="4940300"/>
            <a:ext cx="195263" cy="212725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69" name="Elipse 68"/>
          <p:cNvSpPr/>
          <p:nvPr/>
        </p:nvSpPr>
        <p:spPr>
          <a:xfrm rot="418178">
            <a:off x="3370263" y="4462463"/>
            <a:ext cx="331787" cy="23336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70" name="Elipse 69"/>
          <p:cNvSpPr/>
          <p:nvPr/>
        </p:nvSpPr>
        <p:spPr>
          <a:xfrm rot="418178">
            <a:off x="3800475" y="4157663"/>
            <a:ext cx="269875" cy="404812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71" name="Elipse 70"/>
          <p:cNvSpPr/>
          <p:nvPr/>
        </p:nvSpPr>
        <p:spPr>
          <a:xfrm rot="19967199">
            <a:off x="2276475" y="4275138"/>
            <a:ext cx="552450" cy="25558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72" name="Elipse 71"/>
          <p:cNvSpPr/>
          <p:nvPr/>
        </p:nvSpPr>
        <p:spPr>
          <a:xfrm rot="418178">
            <a:off x="1870075" y="4419600"/>
            <a:ext cx="195263" cy="21272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73" name="Elipse 72"/>
          <p:cNvSpPr/>
          <p:nvPr/>
        </p:nvSpPr>
        <p:spPr>
          <a:xfrm rot="19013450">
            <a:off x="1854200" y="4951413"/>
            <a:ext cx="633413" cy="38417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74" name="Elipse 73"/>
          <p:cNvSpPr/>
          <p:nvPr/>
        </p:nvSpPr>
        <p:spPr>
          <a:xfrm rot="17541549">
            <a:off x="1024731" y="4845844"/>
            <a:ext cx="739775" cy="45243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75" name="Elipse 74"/>
          <p:cNvSpPr/>
          <p:nvPr/>
        </p:nvSpPr>
        <p:spPr>
          <a:xfrm rot="14350956">
            <a:off x="715963" y="4021138"/>
            <a:ext cx="531812" cy="39211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76" name="Elipse 75"/>
          <p:cNvSpPr/>
          <p:nvPr/>
        </p:nvSpPr>
        <p:spPr>
          <a:xfrm rot="14350956">
            <a:off x="939801" y="3741737"/>
            <a:ext cx="361950" cy="23177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77" name="Elipse 76"/>
          <p:cNvSpPr/>
          <p:nvPr/>
        </p:nvSpPr>
        <p:spPr>
          <a:xfrm rot="3412173">
            <a:off x="1207293" y="3955257"/>
            <a:ext cx="398463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78" name="Elipse 77"/>
          <p:cNvSpPr/>
          <p:nvPr/>
        </p:nvSpPr>
        <p:spPr>
          <a:xfrm rot="418178">
            <a:off x="2233613" y="3617913"/>
            <a:ext cx="390525" cy="33655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79" name="Elipse 78"/>
          <p:cNvSpPr/>
          <p:nvPr/>
        </p:nvSpPr>
        <p:spPr>
          <a:xfrm rot="3412173">
            <a:off x="1564482" y="3455194"/>
            <a:ext cx="398462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80" name="Elipse 79"/>
          <p:cNvSpPr/>
          <p:nvPr/>
        </p:nvSpPr>
        <p:spPr>
          <a:xfrm rot="418178">
            <a:off x="1863725" y="4705350"/>
            <a:ext cx="195263" cy="212725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81" name="Elipse 80"/>
          <p:cNvSpPr/>
          <p:nvPr/>
        </p:nvSpPr>
        <p:spPr>
          <a:xfrm rot="15705908">
            <a:off x="7696994" y="3445669"/>
            <a:ext cx="250825" cy="252413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82" name="Elipse 81"/>
          <p:cNvSpPr/>
          <p:nvPr/>
        </p:nvSpPr>
        <p:spPr>
          <a:xfrm rot="19874186">
            <a:off x="7758113" y="4610100"/>
            <a:ext cx="219075" cy="234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83" name="Elipse 82"/>
          <p:cNvSpPr/>
          <p:nvPr/>
        </p:nvSpPr>
        <p:spPr>
          <a:xfrm rot="19874186">
            <a:off x="7739063" y="4110038"/>
            <a:ext cx="219075" cy="2349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84" name="Elipse 83"/>
          <p:cNvSpPr/>
          <p:nvPr/>
        </p:nvSpPr>
        <p:spPr>
          <a:xfrm rot="19874186">
            <a:off x="7758113" y="5253038"/>
            <a:ext cx="219075" cy="23495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85" name="Elipse 84"/>
          <p:cNvSpPr/>
          <p:nvPr/>
        </p:nvSpPr>
        <p:spPr>
          <a:xfrm rot="19874186">
            <a:off x="7758113" y="5799138"/>
            <a:ext cx="219075" cy="23495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34" name="Elipse 33"/>
          <p:cNvSpPr/>
          <p:nvPr/>
        </p:nvSpPr>
        <p:spPr>
          <a:xfrm rot="418178">
            <a:off x="2233613" y="3665538"/>
            <a:ext cx="390525" cy="33655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1750902937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3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ítulo 1"/>
          <p:cNvSpPr>
            <a:spLocks noGrp="1"/>
          </p:cNvSpPr>
          <p:nvPr>
            <p:ph type="title"/>
          </p:nvPr>
        </p:nvSpPr>
        <p:spPr>
          <a:xfrm>
            <a:off x="157163" y="142875"/>
            <a:ext cx="8439150" cy="990600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pt-BR" sz="3200" dirty="0" smtClean="0"/>
              <a:t>    Elementos de sucesso do Parque e Desenvolvimento Econômico</a:t>
            </a:r>
          </a:p>
        </p:txBody>
      </p:sp>
      <p:pic>
        <p:nvPicPr>
          <p:cNvPr id="75779" name="Diagrama 2"/>
          <p:cNvPicPr>
            <a:picLocks noChangeArrowheads="1"/>
          </p:cNvPicPr>
          <p:nvPr/>
        </p:nvPicPr>
        <p:blipFill>
          <a:blip r:embed="rId2" cstate="print"/>
          <a:srcRect l="-20061" r="-20306" b="-249"/>
          <a:stretch>
            <a:fillRect/>
          </a:stretch>
        </p:blipFill>
        <p:spPr bwMode="auto">
          <a:xfrm>
            <a:off x="214282" y="1000108"/>
            <a:ext cx="9001188" cy="5572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prstMaterial="matte"/>
        </p:spPr>
      </p:pic>
      <p:sp>
        <p:nvSpPr>
          <p:cNvPr id="55300" name="Retângulo 8"/>
          <p:cNvSpPr>
            <a:spLocks noChangeArrowheads="1"/>
          </p:cNvSpPr>
          <p:nvPr/>
        </p:nvSpPr>
        <p:spPr bwMode="auto">
          <a:xfrm>
            <a:off x="6938963" y="6572250"/>
            <a:ext cx="22050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1000"/>
              <a:t>Fonte: Bowditch e Schwehm (2009)</a:t>
            </a:r>
          </a:p>
        </p:txBody>
      </p:sp>
      <p:sp>
        <p:nvSpPr>
          <p:cNvPr id="6" name="Estrela de 8 pontas 5"/>
          <p:cNvSpPr/>
          <p:nvPr/>
        </p:nvSpPr>
        <p:spPr>
          <a:xfrm>
            <a:off x="857224" y="642918"/>
            <a:ext cx="7643866" cy="6286544"/>
          </a:xfrm>
          <a:prstGeom prst="star8">
            <a:avLst/>
          </a:prstGeom>
          <a:scene3d>
            <a:camera prst="orthographicFront"/>
            <a:lightRig rig="sunset" dir="t"/>
          </a:scene3d>
          <a:sp3d prstMaterial="clear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56326" name="CaixaDeTexto 7"/>
          <p:cNvSpPr txBox="1">
            <a:spLocks noChangeArrowheads="1"/>
          </p:cNvSpPr>
          <p:nvPr/>
        </p:nvSpPr>
        <p:spPr bwMode="auto">
          <a:xfrm rot="-5400000">
            <a:off x="-1913731" y="3301206"/>
            <a:ext cx="6181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1800" b="1"/>
              <a:t>MODELO DE GESTÃODO CONJUNTO DE INTERFACES</a:t>
            </a:r>
          </a:p>
          <a:p>
            <a:pPr algn="ctr" eaLnBrk="1" hangingPunct="1"/>
            <a:r>
              <a:rPr lang="pt-BR" sz="1800" b="1"/>
              <a:t>A PARTIR DO OPEN INNOVATION </a:t>
            </a:r>
          </a:p>
        </p:txBody>
      </p:sp>
    </p:spTree>
    <p:extLst>
      <p:ext uri="{BB962C8B-B14F-4D97-AF65-F5344CB8AC3E}">
        <p14:creationId xmlns:p14="http://schemas.microsoft.com/office/powerpoint/2010/main" val="3880831547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0" y="0"/>
            <a:ext cx="5072063" cy="6858000"/>
            <a:chOff x="675" y="180"/>
            <a:chExt cx="4095" cy="4140"/>
          </a:xfrm>
        </p:grpSpPr>
        <p:sp>
          <p:nvSpPr>
            <p:cNvPr id="56328" name="AutoShape 91" descr="42-15241710"/>
            <p:cNvSpPr>
              <a:spLocks noChangeArrowheads="1"/>
            </p:cNvSpPr>
            <p:nvPr/>
          </p:nvSpPr>
          <p:spPr bwMode="auto">
            <a:xfrm>
              <a:off x="675" y="180"/>
              <a:ext cx="4095" cy="4140"/>
            </a:xfrm>
            <a:prstGeom prst="upArrowCallout">
              <a:avLst>
                <a:gd name="adj1" fmla="val 103093"/>
                <a:gd name="adj2" fmla="val 68940"/>
                <a:gd name="adj3" fmla="val 0"/>
                <a:gd name="adj4" fmla="val 83662"/>
              </a:avLst>
            </a:pr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sz="1800"/>
            </a:p>
          </p:txBody>
        </p:sp>
        <p:sp>
          <p:nvSpPr>
            <p:cNvPr id="56329" name="Text Box 10"/>
            <p:cNvSpPr txBox="1">
              <a:spLocks noChangeArrowheads="1"/>
            </p:cNvSpPr>
            <p:nvPr/>
          </p:nvSpPr>
          <p:spPr bwMode="auto">
            <a:xfrm>
              <a:off x="956" y="270"/>
              <a:ext cx="11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pt-BR" sz="3200"/>
            </a:p>
          </p:txBody>
        </p:sp>
      </p:grpSp>
      <p:pic>
        <p:nvPicPr>
          <p:cNvPr id="5632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0"/>
            <a:ext cx="4686300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1692275" y="3236913"/>
            <a:ext cx="1944688" cy="3000375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pic>
        <p:nvPicPr>
          <p:cNvPr id="56325" name="Picture 8" descr="mapa_programas1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9338" y="2500313"/>
            <a:ext cx="2889250" cy="2857500"/>
          </a:xfrm>
          <a:noFill/>
        </p:spPr>
      </p:pic>
      <p:sp>
        <p:nvSpPr>
          <p:cNvPr id="13" name="Texto explicativo retangular 12"/>
          <p:cNvSpPr/>
          <p:nvPr/>
        </p:nvSpPr>
        <p:spPr>
          <a:xfrm rot="10800000">
            <a:off x="5072066" y="4786321"/>
            <a:ext cx="4071934" cy="2071702"/>
          </a:xfrm>
          <a:prstGeom prst="wedgeRectCallout">
            <a:avLst>
              <a:gd name="adj1" fmla="val 70445"/>
              <a:gd name="adj2" fmla="val 97179"/>
            </a:avLst>
          </a:prstGeom>
          <a:solidFill>
            <a:srgbClr val="666633"/>
          </a:solidFill>
          <a:scene3d>
            <a:camera prst="orthographicFront"/>
            <a:lightRig rig="freezing" dir="t"/>
          </a:scene3d>
          <a:sp3d prstMaterial="powder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/>
          </a:p>
        </p:txBody>
      </p:sp>
      <p:sp>
        <p:nvSpPr>
          <p:cNvPr id="56327" name="CaixaDeTexto 13"/>
          <p:cNvSpPr txBox="1">
            <a:spLocks noChangeArrowheads="1"/>
          </p:cNvSpPr>
          <p:nvPr/>
        </p:nvSpPr>
        <p:spPr bwMode="auto">
          <a:xfrm>
            <a:off x="5143500" y="4857750"/>
            <a:ext cx="40005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1800"/>
              <a:t>Um Parque Tecnológico utilizando a estratégia do Open Innovation !!!</a:t>
            </a:r>
          </a:p>
          <a:p>
            <a:pPr eaLnBrk="1" hangingPunct="1"/>
            <a:r>
              <a:rPr lang="pt-BR" sz="1800"/>
              <a:t>Amplia as chances de sucesso e </a:t>
            </a:r>
          </a:p>
          <a:p>
            <a:pPr eaLnBrk="1" hangingPunct="1"/>
            <a:r>
              <a:rPr lang="pt-BR" sz="1800"/>
              <a:t>Permite que todos os atores mantenham seus papeis com mínimo de interferência organizacional</a:t>
            </a:r>
          </a:p>
          <a:p>
            <a:pPr eaLnBrk="1" hangingPunct="1"/>
            <a:r>
              <a:rPr lang="pt-BR" sz="1800"/>
              <a:t>Porque Não???</a:t>
            </a:r>
          </a:p>
        </p:txBody>
      </p:sp>
    </p:spTree>
    <p:extLst>
      <p:ext uri="{BB962C8B-B14F-4D97-AF65-F5344CB8AC3E}">
        <p14:creationId xmlns:p14="http://schemas.microsoft.com/office/powerpoint/2010/main" val="1722084459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001125" cy="981075"/>
          </a:xfrm>
        </p:spPr>
        <p:txBody>
          <a:bodyPr/>
          <a:lstStyle/>
          <a:p>
            <a:r>
              <a:rPr lang="pt-BR" sz="4000" smtClean="0"/>
              <a:t>Considerações Finais</a:t>
            </a:r>
          </a:p>
        </p:txBody>
      </p:sp>
      <p:sp>
        <p:nvSpPr>
          <p:cNvPr id="5734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4213" y="836613"/>
            <a:ext cx="8459787" cy="56165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pt-BR" sz="2400" smtClean="0"/>
              <a:t>Habitats de Inovação como Parques Tecnológicos são complementares e completam o Modelo do Open Innovation</a:t>
            </a:r>
          </a:p>
          <a:p>
            <a:pPr>
              <a:lnSpc>
                <a:spcPct val="80000"/>
              </a:lnSpc>
            </a:pPr>
            <a:endParaRPr lang="pt-BR" sz="800" smtClean="0"/>
          </a:p>
          <a:p>
            <a:pPr>
              <a:lnSpc>
                <a:spcPct val="80000"/>
              </a:lnSpc>
            </a:pPr>
            <a:r>
              <a:rPr lang="pt-BR" sz="2400" smtClean="0"/>
              <a:t>O desenho do Modelo de Gestão dos Parques Tecnológicos mais apropriado a cada tipo de projeto é o grande desafio </a:t>
            </a:r>
          </a:p>
          <a:p>
            <a:pPr>
              <a:lnSpc>
                <a:spcPct val="80000"/>
              </a:lnSpc>
            </a:pPr>
            <a:endParaRPr lang="pt-BR" sz="800" smtClean="0"/>
          </a:p>
          <a:p>
            <a:pPr>
              <a:lnSpc>
                <a:spcPct val="80000"/>
              </a:lnSpc>
            </a:pPr>
            <a:r>
              <a:rPr lang="pt-BR" sz="2400" smtClean="0"/>
              <a:t>Os recursos públicos são insuficientes para a implantação de um PTec, assim deve-se desenhar a estruturação do empreendimento como um negocio de C&amp;T&amp;I e Imobiliário viável financeiramente</a:t>
            </a:r>
          </a:p>
          <a:p>
            <a:pPr>
              <a:lnSpc>
                <a:spcPct val="80000"/>
              </a:lnSpc>
            </a:pPr>
            <a:endParaRPr lang="pt-BR" sz="800" smtClean="0"/>
          </a:p>
          <a:p>
            <a:pPr>
              <a:lnSpc>
                <a:spcPct val="80000"/>
              </a:lnSpc>
            </a:pPr>
            <a:r>
              <a:rPr lang="pt-BR" sz="2400" smtClean="0"/>
              <a:t>Os PTec podem ser alavancas poderosas em prol do desenvolvimento econômico, tecnológico e social sustentável desde que a componente técnica consiga não ser abafada pela componente política</a:t>
            </a:r>
          </a:p>
          <a:p>
            <a:pPr>
              <a:lnSpc>
                <a:spcPct val="80000"/>
              </a:lnSpc>
            </a:pPr>
            <a:endParaRPr lang="pt-BR" sz="800" smtClean="0"/>
          </a:p>
          <a:p>
            <a:pPr>
              <a:lnSpc>
                <a:spcPct val="80000"/>
              </a:lnSpc>
            </a:pPr>
            <a:r>
              <a:rPr lang="pt-BR" sz="2400" smtClean="0"/>
              <a:t>Políticas Públicas consistentes de fomento à PTec, embora não viabilizem o empreendimento na sua integra, são fundamentais para o seu início exitoso</a:t>
            </a:r>
          </a:p>
        </p:txBody>
      </p:sp>
    </p:spTree>
    <p:extLst>
      <p:ext uri="{BB962C8B-B14F-4D97-AF65-F5344CB8AC3E}">
        <p14:creationId xmlns:p14="http://schemas.microsoft.com/office/powerpoint/2010/main" val="2798716202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71438"/>
            <a:ext cx="8929687" cy="1143000"/>
          </a:xfrm>
        </p:spPr>
        <p:txBody>
          <a:bodyPr/>
          <a:lstStyle/>
          <a:p>
            <a:pPr eaLnBrk="1" hangingPunct="1"/>
            <a:r>
              <a:rPr lang="en-US" smtClean="0"/>
              <a:t>Referências</a:t>
            </a:r>
            <a:endParaRPr lang="pt-BR" smtClean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857250" y="1214438"/>
            <a:ext cx="8286750" cy="5454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pt-BR" sz="1500" smtClean="0"/>
              <a:t>ANPROTEC. </a:t>
            </a:r>
            <a:r>
              <a:rPr lang="pt-BR" sz="1500" b="1" smtClean="0"/>
              <a:t>Portfólio de Parques Tecnológicos no Brasil</a:t>
            </a:r>
            <a:r>
              <a:rPr lang="pt-BR" sz="1500" smtClean="0"/>
              <a:t>. Brasília: ANPROTEC, 2008.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pt-BR" sz="1500" smtClean="0"/>
              <a:t>______. </a:t>
            </a:r>
            <a:r>
              <a:rPr lang="pt-BR" sz="1500" b="1" smtClean="0"/>
              <a:t>Parques Tecnológicos no Brasil</a:t>
            </a:r>
            <a:r>
              <a:rPr lang="pt-BR" sz="1500" smtClean="0"/>
              <a:t>: estudo, análise e proposições. Brasília: ANPROTEC, 2008.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pt-BR" sz="1500" smtClean="0"/>
              <a:t>______. </a:t>
            </a:r>
            <a:r>
              <a:rPr lang="pt-BR" sz="1500" b="1" smtClean="0"/>
              <a:t>Glossário</a:t>
            </a:r>
            <a:r>
              <a:rPr lang="pt-BR" sz="1500" smtClean="0"/>
              <a:t> </a:t>
            </a:r>
            <a:r>
              <a:rPr lang="pt-BR" sz="1500" b="1" smtClean="0"/>
              <a:t>dinâmico de termos na área de tecnópolis</a:t>
            </a:r>
            <a:r>
              <a:rPr lang="pt-BR" sz="1500" smtClean="0"/>
              <a:t>, </a:t>
            </a:r>
            <a:r>
              <a:rPr lang="pt-BR" sz="1500" b="1" smtClean="0"/>
              <a:t>parques tecnológicos e incubadoras de empresas</a:t>
            </a:r>
            <a:r>
              <a:rPr lang="pt-BR" sz="1500" smtClean="0"/>
              <a:t>. Brasília: ANPROTEC, 2002.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pt-BR" sz="1500" smtClean="0"/>
              <a:t>APTE. Disponível em: </a:t>
            </a:r>
            <a:r>
              <a:rPr lang="pt-BR" sz="1500" u="sng" smtClean="0">
                <a:hlinkClick r:id="rId2"/>
              </a:rPr>
              <a:t>http://www.apte.org/?url=parques://list</a:t>
            </a:r>
            <a:r>
              <a:rPr lang="pt-BR" sz="1500" smtClean="0"/>
              <a:t> .Acesso em: 04/08/2009.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pt-BR" sz="1500" smtClean="0"/>
              <a:t>BIGLIARDI, Barbara; DORMIO, Alberto Ivo; NOSELLA, Anna; PETRINI, Giorgio. </a:t>
            </a:r>
            <a:r>
              <a:rPr lang="en-US" sz="1500" b="1" smtClean="0"/>
              <a:t>Assessing science parks’ performances: directions from selected Italian case studies</a:t>
            </a:r>
            <a:r>
              <a:rPr lang="en-US" sz="1500" smtClean="0"/>
              <a:t>. </a:t>
            </a:r>
            <a:r>
              <a:rPr lang="pt-BR" sz="1500" smtClean="0"/>
              <a:t>Technovation xx , 2005 .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en-US" sz="1500" smtClean="0"/>
              <a:t>BOLTON, W. </a:t>
            </a:r>
            <a:r>
              <a:rPr lang="en-US" sz="1500" b="1" smtClean="0"/>
              <a:t>The university handbook on enterprise development</a:t>
            </a:r>
            <a:r>
              <a:rPr lang="en-US" sz="1500" smtClean="0"/>
              <a:t>. </a:t>
            </a:r>
            <a:r>
              <a:rPr lang="pt-BR" sz="1500" smtClean="0"/>
              <a:t>Paris: Columbus Handbooks, 1997.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en-US" sz="1500" smtClean="0"/>
              <a:t>BOWDITCH, B. ; SCHWEHM, V. K. </a:t>
            </a:r>
            <a:r>
              <a:rPr lang="en-US" sz="1500" b="1" smtClean="0"/>
              <a:t>Leadership, Partnerships, and Networks</a:t>
            </a:r>
            <a:r>
              <a:rPr lang="en-US" sz="1500" smtClean="0"/>
              <a:t>: Navigating 50 Years of Dynamic Growth in the Research Triangle Park. XXVI IASP World Conference on Science and Technology Parks. Raleigh, 2009.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en-US" sz="1500" smtClean="0"/>
              <a:t>CHESBROUGH, H. W. </a:t>
            </a:r>
            <a:r>
              <a:rPr lang="en-US" sz="1500" b="1" smtClean="0"/>
              <a:t>Why companies should have open business models</a:t>
            </a:r>
            <a:r>
              <a:rPr lang="en-US" sz="1500" smtClean="0"/>
              <a:t>. MIT Sloan Management Review, winter 2007.</a:t>
            </a:r>
            <a:endParaRPr lang="pt-BR" sz="1500" smtClean="0"/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pt-BR" sz="1500" smtClean="0"/>
              <a:t>______. The era of Open Innovation. MIT Sloan Management Review: Spring, 2003.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en-US" sz="1500" smtClean="0"/>
              <a:t>CHESBROUGH, H.; VANHAVERBEKE, W.;WEST, J. </a:t>
            </a:r>
            <a:r>
              <a:rPr lang="en-US" sz="1500" b="1" smtClean="0"/>
              <a:t>Open Innovation: researching a new paradigm</a:t>
            </a:r>
            <a:r>
              <a:rPr lang="en-US" sz="1500" smtClean="0"/>
              <a:t>. </a:t>
            </a:r>
            <a:r>
              <a:rPr lang="es-ES" sz="1500" smtClean="0"/>
              <a:t>Berkeley: Oxford University Press, 2006.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es-ES" sz="1500" smtClean="0"/>
              <a:t>FIGLIOLI, A. </a:t>
            </a:r>
            <a:r>
              <a:rPr lang="es-ES" sz="1500" b="1" smtClean="0"/>
              <a:t>Perspectivas de financiamento de Parques Tecnológicos</a:t>
            </a:r>
            <a:r>
              <a:rPr lang="es-ES" sz="1500" smtClean="0"/>
              <a:t>. Dissertação (Mestrado). FEARP/USP. Ribeirão Preto: 2007. 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en-US" sz="1500" smtClean="0"/>
              <a:t>GOWER, S.; HARRIS, F.  </a:t>
            </a:r>
            <a:r>
              <a:rPr lang="en-US" sz="1500" b="1" smtClean="0"/>
              <a:t>The Funding of, and Investment in, British Science Parks: A Review</a:t>
            </a:r>
            <a:r>
              <a:rPr lang="en-US" sz="1500" smtClean="0"/>
              <a:t>. </a:t>
            </a:r>
            <a:r>
              <a:rPr lang="pt-BR" sz="1500" smtClean="0"/>
              <a:t>Journal of Property Finance, Vol. 5 No. 3, 1994.</a:t>
            </a:r>
          </a:p>
        </p:txBody>
      </p:sp>
    </p:spTree>
    <p:extLst>
      <p:ext uri="{BB962C8B-B14F-4D97-AF65-F5344CB8AC3E}">
        <p14:creationId xmlns:p14="http://schemas.microsoft.com/office/powerpoint/2010/main" val="1202802990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ítulo 1"/>
          <p:cNvSpPr>
            <a:spLocks noGrp="1"/>
          </p:cNvSpPr>
          <p:nvPr>
            <p:ph type="title"/>
          </p:nvPr>
        </p:nvSpPr>
        <p:spPr>
          <a:xfrm>
            <a:off x="214313" y="71438"/>
            <a:ext cx="8929687" cy="1143000"/>
          </a:xfrm>
        </p:spPr>
        <p:txBody>
          <a:bodyPr/>
          <a:lstStyle/>
          <a:p>
            <a:r>
              <a:rPr lang="pt-BR" smtClean="0"/>
              <a:t>Referências</a:t>
            </a:r>
          </a:p>
        </p:txBody>
      </p:sp>
      <p:sp>
        <p:nvSpPr>
          <p:cNvPr id="59395" name="Espaço Reservado para Conteúdo 2"/>
          <p:cNvSpPr>
            <a:spLocks noGrp="1"/>
          </p:cNvSpPr>
          <p:nvPr>
            <p:ph idx="1"/>
          </p:nvPr>
        </p:nvSpPr>
        <p:spPr>
          <a:xfrm>
            <a:off x="857250" y="1403350"/>
            <a:ext cx="8215313" cy="5454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pt-BR" sz="1500" smtClean="0"/>
              <a:t>IASP. </a:t>
            </a:r>
            <a:r>
              <a:rPr lang="pt-BR" sz="1500" b="1" smtClean="0"/>
              <a:t>Definitions</a:t>
            </a:r>
            <a:r>
              <a:rPr lang="pt-BR" sz="1500" smtClean="0"/>
              <a:t>. Disponivel em: </a:t>
            </a:r>
            <a:r>
              <a:rPr lang="pt-BR" sz="1500" smtClean="0">
                <a:hlinkClick r:id="rId2"/>
              </a:rPr>
              <a:t>http://www.iasp.ws/publico/index.jsp?enl=2</a:t>
            </a:r>
            <a:r>
              <a:rPr lang="pt-BR" sz="1500" smtClean="0"/>
              <a:t> . </a:t>
            </a:r>
            <a:r>
              <a:rPr lang="en-US" sz="1500" smtClean="0"/>
              <a:t>Acesso em 03/08/2009</a:t>
            </a:r>
            <a:endParaRPr lang="es-ES" sz="1500" smtClean="0"/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en-US" sz="1500" smtClean="0"/>
              <a:t>JÄRVELIN,  A; KOSKELA,  H. </a:t>
            </a:r>
            <a:r>
              <a:rPr lang="en-US" sz="1500" b="1" smtClean="0"/>
              <a:t>The Role of Science Parks in Developing Company Networks</a:t>
            </a:r>
            <a:r>
              <a:rPr lang="en-US" sz="1500" smtClean="0"/>
              <a:t>. Frontiers of E-Business Research, 2004.</a:t>
            </a:r>
            <a:endParaRPr lang="en-US" sz="1500" smtClean="0"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en-US" sz="1500" smtClean="0">
                <a:cs typeface="Times New Roman" pitchFamily="18" charset="0"/>
              </a:rPr>
              <a:t>KANG, B. </a:t>
            </a:r>
            <a:r>
              <a:rPr lang="en-US" sz="1500" b="1" smtClean="0">
                <a:cs typeface="Times New Roman" pitchFamily="18" charset="0"/>
              </a:rPr>
              <a:t>A Study on the Establishing Development Model for Research Parks</a:t>
            </a:r>
            <a:r>
              <a:rPr lang="en-US" sz="1500" smtClean="0">
                <a:cs typeface="Times New Roman" pitchFamily="18" charset="0"/>
              </a:rPr>
              <a:t>. Journal of Technology Transfer, 29, 2, Apr 2004.</a:t>
            </a:r>
            <a:endParaRPr lang="en-US" sz="1500" smtClean="0"/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en-US" sz="1500" smtClean="0"/>
              <a:t>LAFFITTE, Pierre. </a:t>
            </a:r>
            <a:r>
              <a:rPr lang="en-US" sz="1500" b="1" smtClean="0"/>
              <a:t>The paradigm transition theory</a:t>
            </a:r>
            <a:r>
              <a:rPr lang="en-US" sz="1500" smtClean="0"/>
              <a:t>. In Proceedings V World Conference on Science Parks. </a:t>
            </a:r>
            <a:r>
              <a:rPr lang="pt-BR" sz="1500" smtClean="0"/>
              <a:t>Rio de Janeiro, October 29-31, 1996. Rio de Janeiro: UFRJ, 1996.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en-US" sz="1500" smtClean="0"/>
              <a:t>MAYER, Sabine e BLAAS, Wolfgang .</a:t>
            </a:r>
            <a:r>
              <a:rPr lang="en-US" sz="1500" b="1" smtClean="0"/>
              <a:t>Technology Transfer: An Opportunity for Small Open Economies</a:t>
            </a:r>
            <a:r>
              <a:rPr lang="en-US" sz="1500" smtClean="0"/>
              <a:t>. Journal of Technology Transfer; Jun 2002.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pt-BR" sz="1500" smtClean="0"/>
              <a:t>PHAN, P. H.; SIEGEL, D. S.; WRIGHT, D. </a:t>
            </a:r>
            <a:r>
              <a:rPr lang="pt-BR" sz="1500" b="1" smtClean="0"/>
              <a:t>Science parks and Incubators</a:t>
            </a:r>
            <a:r>
              <a:rPr lang="pt-BR" sz="1500" smtClean="0"/>
              <a:t>: observations, synthesis and future research. Jounarl of Business Venturing 20, 2005.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pt-BR" sz="1500" smtClean="0"/>
              <a:t>PORTER, Michael E. </a:t>
            </a:r>
            <a:r>
              <a:rPr lang="pt-BR" sz="1500" b="1" smtClean="0"/>
              <a:t>Competição</a:t>
            </a:r>
            <a:r>
              <a:rPr lang="pt-BR" sz="1500" smtClean="0"/>
              <a:t>: estratégias competitivas essenciais. 6ª. ed.  Tradução: Afonso Celso da Cunha Serra. Rio de Janeiro: Campus, 1999.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pt-BR" sz="1500" smtClean="0"/>
              <a:t>RETIS. Disponível em: </a:t>
            </a:r>
            <a:r>
              <a:rPr lang="pt-BR" sz="1500" u="sng" smtClean="0">
                <a:hlinkClick r:id="rId3"/>
              </a:rPr>
              <a:t>http://www.retis-innovation.fr/</a:t>
            </a:r>
            <a:r>
              <a:rPr lang="pt-BR" sz="1500" smtClean="0"/>
              <a:t> .Acesso em: 04/08/2009.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en-US" sz="1500" smtClean="0"/>
              <a:t>ROWE, D.N.E. </a:t>
            </a:r>
            <a:r>
              <a:rPr lang="en-US" sz="1500" b="1" smtClean="0"/>
              <a:t>The University's role in assembling resources to establish and develop a Science Park</a:t>
            </a:r>
            <a:r>
              <a:rPr lang="en-US" sz="1500" smtClean="0"/>
              <a:t>. </a:t>
            </a:r>
            <a:r>
              <a:rPr lang="pt-BR" sz="1500" smtClean="0"/>
              <a:t>OECD Conference Paper, Paris, 1987.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pt-BR" sz="1500" smtClean="0"/>
              <a:t>TECPARQUES. Disponível em: </a:t>
            </a:r>
            <a:r>
              <a:rPr lang="pt-BR" sz="1500" u="sng" smtClean="0">
                <a:hlinkClick r:id="rId4"/>
              </a:rPr>
              <a:t>http://www.tecparques.pt/associados.htm</a:t>
            </a:r>
            <a:r>
              <a:rPr lang="pt-BR" sz="1500" smtClean="0"/>
              <a:t> .Acesso em: 04/08/2009.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pt-BR" sz="1500" smtClean="0"/>
              <a:t>UKSPA. Disponível em: </a:t>
            </a:r>
            <a:r>
              <a:rPr lang="pt-BR" sz="1500" smtClean="0">
                <a:hlinkClick r:id="rId5"/>
              </a:rPr>
              <a:t>http://www.ukspa.org.uk/about</a:t>
            </a:r>
            <a:r>
              <a:rPr lang="pt-BR" sz="1500" smtClean="0"/>
              <a:t> . Acesso em : 03/08/2009.</a:t>
            </a:r>
          </a:p>
        </p:txBody>
      </p:sp>
    </p:spTree>
    <p:extLst>
      <p:ext uri="{BB962C8B-B14F-4D97-AF65-F5344CB8AC3E}">
        <p14:creationId xmlns:p14="http://schemas.microsoft.com/office/powerpoint/2010/main" val="236344506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spAutoFit/>
          </a:bodyPr>
          <a:lstStyle/>
          <a:p>
            <a:pPr eaLnBrk="1" hangingPunct="1"/>
            <a:r>
              <a:rPr lang="pt-BR" smtClean="0"/>
              <a:t>As Diferentes Modalidades de Incubação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58775" indent="-358775" defTabSz="957263" eaLnBrk="1" hangingPunct="1">
              <a:lnSpc>
                <a:spcPct val="90000"/>
              </a:lnSpc>
            </a:pPr>
            <a:r>
              <a:rPr lang="pt-BR" sz="2800" dirty="0" smtClean="0"/>
              <a:t> Hotel de projetos </a:t>
            </a:r>
          </a:p>
          <a:p>
            <a:pPr marL="758825" lvl="1" indent="-358775" defTabSz="957263" eaLnBrk="1" hangingPunct="1">
              <a:lnSpc>
                <a:spcPct val="90000"/>
              </a:lnSpc>
            </a:pPr>
            <a:r>
              <a:rPr lang="pt-BR" sz="2000" dirty="0" smtClean="0"/>
              <a:t>período de tempo em que o empreendedor poderá levantar a viabilidade técnica e as reais possibilidades de sucesso econômico do seu produto, criar uma rede de contatos e capacitar-se como empresário.</a:t>
            </a:r>
          </a:p>
          <a:p>
            <a:pPr marL="358775" indent="-358775" defTabSz="957263" eaLnBrk="1" hangingPunct="1">
              <a:lnSpc>
                <a:spcPct val="90000"/>
              </a:lnSpc>
            </a:pPr>
            <a:r>
              <a:rPr lang="pt-BR" sz="2800" dirty="0" err="1" smtClean="0"/>
              <a:t>Pré</a:t>
            </a:r>
            <a:r>
              <a:rPr lang="pt-BR" sz="2800" dirty="0" smtClean="0"/>
              <a:t>-residência</a:t>
            </a:r>
          </a:p>
          <a:p>
            <a:pPr marL="758825" lvl="1" indent="-358775" defTabSz="957263" eaLnBrk="1" hangingPunct="1">
              <a:lnSpc>
                <a:spcPct val="90000"/>
              </a:lnSpc>
            </a:pPr>
            <a:r>
              <a:rPr lang="pt-BR" sz="2000" dirty="0" smtClean="0"/>
              <a:t>período de tempo em que o empreendedor poderá estar finalizando seu projeto utilizando toda a instalação e os </a:t>
            </a:r>
            <a:r>
              <a:rPr lang="pt-BR" sz="2000" dirty="0" err="1" smtClean="0"/>
              <a:t>os</a:t>
            </a:r>
            <a:r>
              <a:rPr lang="pt-BR" sz="2000" dirty="0" smtClean="0"/>
              <a:t> serviços da incubadora; </a:t>
            </a:r>
          </a:p>
          <a:p>
            <a:pPr marL="358775" indent="-358775" defTabSz="957263" eaLnBrk="1" hangingPunct="1">
              <a:lnSpc>
                <a:spcPct val="90000"/>
              </a:lnSpc>
            </a:pPr>
            <a:r>
              <a:rPr lang="pt-BR" sz="2800" dirty="0" smtClean="0"/>
              <a:t>Empresas residentes</a:t>
            </a:r>
          </a:p>
          <a:p>
            <a:pPr marL="758825" lvl="1" indent="-358775" defTabSz="957263" eaLnBrk="1" hangingPunct="1">
              <a:lnSpc>
                <a:spcPct val="90000"/>
              </a:lnSpc>
            </a:pPr>
            <a:r>
              <a:rPr lang="pt-BR" sz="2000" dirty="0" smtClean="0"/>
              <a:t>empresas constituídas ou em fase de constituição, instaladas na incubadora, que já tenham dominado a tecnologia, o processo de produção e disponham de capital mínimo que permita o início da operação de seu negócio; </a:t>
            </a:r>
          </a:p>
        </p:txBody>
      </p:sp>
    </p:spTree>
    <p:extLst>
      <p:ext uri="{BB962C8B-B14F-4D97-AF65-F5344CB8AC3E}">
        <p14:creationId xmlns:p14="http://schemas.microsoft.com/office/powerpoint/2010/main" val="239860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spAutoFit/>
          </a:bodyPr>
          <a:lstStyle/>
          <a:p>
            <a:pPr eaLnBrk="1" hangingPunct="1"/>
            <a:r>
              <a:rPr lang="pt-BR" smtClean="0"/>
              <a:t>As Diferentes Modalidades de Incubação (cont.)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58775" indent="-358775" defTabSz="957263" eaLnBrk="1" hangingPunct="1">
              <a:lnSpc>
                <a:spcPct val="90000"/>
              </a:lnSpc>
            </a:pPr>
            <a:r>
              <a:rPr lang="pt-BR" smtClean="0"/>
              <a:t>Empresas associadas</a:t>
            </a:r>
          </a:p>
          <a:p>
            <a:pPr marL="758825" lvl="1" indent="-358775" defTabSz="957263" eaLnBrk="1" hangingPunct="1">
              <a:lnSpc>
                <a:spcPct val="90000"/>
              </a:lnSpc>
            </a:pPr>
            <a:r>
              <a:rPr lang="pt-BR" smtClean="0"/>
              <a:t>empresas já constituídas que mantém um vínculo com a incubadora, sem contudo, ocupar um espaço físico e que buscam, através da utilização dos produtos e serviços, a melhoria da competitividade da empresa; </a:t>
            </a:r>
          </a:p>
          <a:p>
            <a:pPr marL="358775" indent="-358775" defTabSz="957263" eaLnBrk="1" hangingPunct="1">
              <a:lnSpc>
                <a:spcPct val="90000"/>
              </a:lnSpc>
            </a:pPr>
            <a:r>
              <a:rPr lang="pt-BR" smtClean="0"/>
              <a:t>Empresas graduadas</a:t>
            </a:r>
          </a:p>
          <a:p>
            <a:pPr marL="758825" lvl="1" indent="-358775" defTabSz="957263" eaLnBrk="1" hangingPunct="1">
              <a:lnSpc>
                <a:spcPct val="90000"/>
              </a:lnSpc>
            </a:pPr>
            <a:r>
              <a:rPr lang="pt-BR" smtClean="0"/>
              <a:t>são empresas que completaram seu período de incubação. Podendo após esta fase, manter o vínculo com a incubadora.</a:t>
            </a:r>
          </a:p>
          <a:p>
            <a:pPr marL="358775" indent="-358775" defTabSz="957263" eaLnBrk="1" hangingPunct="1">
              <a:lnSpc>
                <a:spcPct val="90000"/>
              </a:lnSpc>
            </a:pPr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417686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 Box 2"/>
          <p:cNvSpPr txBox="1">
            <a:spLocks noChangeArrowheads="1"/>
          </p:cNvSpPr>
          <p:nvPr/>
        </p:nvSpPr>
        <p:spPr bwMode="auto">
          <a:xfrm>
            <a:off x="3260725" y="955675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pt-BR" sz="1200">
              <a:solidFill>
                <a:srgbClr val="008000"/>
              </a:solidFill>
            </a:endParaRP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428625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 anchor="ctr"/>
          <a:lstStyle/>
          <a:p>
            <a:endParaRPr lang="pt-BR" sz="4000">
              <a:solidFill>
                <a:srgbClr val="008000"/>
              </a:solidFill>
              <a:latin typeface="Comic Sans MS" pitchFamily="66" charset="0"/>
            </a:endParaRPr>
          </a:p>
        </p:txBody>
      </p:sp>
      <p:sp>
        <p:nvSpPr>
          <p:cNvPr id="152580" name="Rectangle 4"/>
          <p:cNvSpPr>
            <a:spLocks noChangeArrowheads="1"/>
          </p:cNvSpPr>
          <p:nvPr/>
        </p:nvSpPr>
        <p:spPr bwMode="auto">
          <a:xfrm>
            <a:off x="200025" y="3267075"/>
            <a:ext cx="873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581" name="Rectangle 5"/>
          <p:cNvSpPr>
            <a:spLocks noChangeArrowheads="1"/>
          </p:cNvSpPr>
          <p:nvPr/>
        </p:nvSpPr>
        <p:spPr bwMode="auto">
          <a:xfrm>
            <a:off x="273050" y="3263900"/>
            <a:ext cx="523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 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582" name="Rectangle 6"/>
          <p:cNvSpPr>
            <a:spLocks noChangeArrowheads="1"/>
          </p:cNvSpPr>
          <p:nvPr/>
        </p:nvSpPr>
        <p:spPr bwMode="auto">
          <a:xfrm>
            <a:off x="457200" y="3263900"/>
            <a:ext cx="12795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Espaço Físico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583" name="Rectangle 7"/>
          <p:cNvSpPr>
            <a:spLocks noChangeArrowheads="1"/>
          </p:cNvSpPr>
          <p:nvPr/>
        </p:nvSpPr>
        <p:spPr bwMode="auto">
          <a:xfrm>
            <a:off x="200025" y="3992563"/>
            <a:ext cx="873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584" name="Rectangle 8"/>
          <p:cNvSpPr>
            <a:spLocks noChangeArrowheads="1"/>
          </p:cNvSpPr>
          <p:nvPr/>
        </p:nvSpPr>
        <p:spPr bwMode="auto">
          <a:xfrm>
            <a:off x="273050" y="3987800"/>
            <a:ext cx="523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 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585" name="Rectangle 9"/>
          <p:cNvSpPr>
            <a:spLocks noChangeArrowheads="1"/>
          </p:cNvSpPr>
          <p:nvPr/>
        </p:nvSpPr>
        <p:spPr bwMode="auto">
          <a:xfrm>
            <a:off x="457200" y="3987800"/>
            <a:ext cx="7953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Serviços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586" name="Rectangle 10"/>
          <p:cNvSpPr>
            <a:spLocks noChangeArrowheads="1"/>
          </p:cNvSpPr>
          <p:nvPr/>
        </p:nvSpPr>
        <p:spPr bwMode="auto">
          <a:xfrm>
            <a:off x="457200" y="4178300"/>
            <a:ext cx="14398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Administrativos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587" name="Rectangle 11"/>
          <p:cNvSpPr>
            <a:spLocks noChangeArrowheads="1"/>
          </p:cNvSpPr>
          <p:nvPr/>
        </p:nvSpPr>
        <p:spPr bwMode="auto">
          <a:xfrm>
            <a:off x="200025" y="4616450"/>
            <a:ext cx="873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588" name="Rectangle 12"/>
          <p:cNvSpPr>
            <a:spLocks noChangeArrowheads="1"/>
          </p:cNvSpPr>
          <p:nvPr/>
        </p:nvSpPr>
        <p:spPr bwMode="auto">
          <a:xfrm>
            <a:off x="273050" y="4611688"/>
            <a:ext cx="523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 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589" name="Rectangle 13"/>
          <p:cNvSpPr>
            <a:spLocks noChangeArrowheads="1"/>
          </p:cNvSpPr>
          <p:nvPr/>
        </p:nvSpPr>
        <p:spPr bwMode="auto">
          <a:xfrm>
            <a:off x="457200" y="4611688"/>
            <a:ext cx="7318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Sistema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590" name="Rectangle 14"/>
          <p:cNvSpPr>
            <a:spLocks noChangeArrowheads="1"/>
          </p:cNvSpPr>
          <p:nvPr/>
        </p:nvSpPr>
        <p:spPr bwMode="auto">
          <a:xfrm>
            <a:off x="457200" y="4799013"/>
            <a:ext cx="9509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Telefônico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591" name="Rectangle 15"/>
          <p:cNvSpPr>
            <a:spLocks noChangeArrowheads="1"/>
          </p:cNvSpPr>
          <p:nvPr/>
        </p:nvSpPr>
        <p:spPr bwMode="auto">
          <a:xfrm>
            <a:off x="200025" y="5192713"/>
            <a:ext cx="873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592" name="Rectangle 16"/>
          <p:cNvSpPr>
            <a:spLocks noChangeArrowheads="1"/>
          </p:cNvSpPr>
          <p:nvPr/>
        </p:nvSpPr>
        <p:spPr bwMode="auto">
          <a:xfrm>
            <a:off x="273050" y="5189538"/>
            <a:ext cx="523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 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593" name="Rectangle 17"/>
          <p:cNvSpPr>
            <a:spLocks noChangeArrowheads="1"/>
          </p:cNvSpPr>
          <p:nvPr/>
        </p:nvSpPr>
        <p:spPr bwMode="auto">
          <a:xfrm>
            <a:off x="457200" y="5189538"/>
            <a:ext cx="838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Acesso à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594" name="Rectangle 18"/>
          <p:cNvSpPr>
            <a:spLocks noChangeArrowheads="1"/>
          </p:cNvSpPr>
          <p:nvPr/>
        </p:nvSpPr>
        <p:spPr bwMode="auto">
          <a:xfrm>
            <a:off x="457200" y="5391150"/>
            <a:ext cx="698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Internet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595" name="Rectangle 19"/>
          <p:cNvSpPr>
            <a:spLocks noChangeArrowheads="1"/>
          </p:cNvSpPr>
          <p:nvPr/>
        </p:nvSpPr>
        <p:spPr bwMode="auto">
          <a:xfrm>
            <a:off x="200025" y="5657850"/>
            <a:ext cx="873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596" name="Rectangle 20"/>
          <p:cNvSpPr>
            <a:spLocks noChangeArrowheads="1"/>
          </p:cNvSpPr>
          <p:nvPr/>
        </p:nvSpPr>
        <p:spPr bwMode="auto">
          <a:xfrm>
            <a:off x="273050" y="5653088"/>
            <a:ext cx="523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 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597" name="Rectangle 21"/>
          <p:cNvSpPr>
            <a:spLocks noChangeArrowheads="1"/>
          </p:cNvSpPr>
          <p:nvPr/>
        </p:nvSpPr>
        <p:spPr bwMode="auto">
          <a:xfrm>
            <a:off x="457200" y="5653088"/>
            <a:ext cx="909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Acesso à </a:t>
            </a:r>
          </a:p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Biblioteca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598" name="Rectangle 22"/>
          <p:cNvSpPr>
            <a:spLocks noChangeArrowheads="1"/>
          </p:cNvSpPr>
          <p:nvPr/>
        </p:nvSpPr>
        <p:spPr bwMode="auto">
          <a:xfrm>
            <a:off x="273050" y="5845175"/>
            <a:ext cx="523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 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599" name="Rectangle 23"/>
          <p:cNvSpPr>
            <a:spLocks noChangeArrowheads="1"/>
          </p:cNvSpPr>
          <p:nvPr/>
        </p:nvSpPr>
        <p:spPr bwMode="auto">
          <a:xfrm>
            <a:off x="273050" y="6040438"/>
            <a:ext cx="523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 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00" name="Rectangle 24"/>
          <p:cNvSpPr>
            <a:spLocks noChangeArrowheads="1"/>
          </p:cNvSpPr>
          <p:nvPr/>
        </p:nvSpPr>
        <p:spPr bwMode="auto">
          <a:xfrm>
            <a:off x="2000250" y="3267075"/>
            <a:ext cx="873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01" name="Rectangle 25"/>
          <p:cNvSpPr>
            <a:spLocks noChangeArrowheads="1"/>
          </p:cNvSpPr>
          <p:nvPr/>
        </p:nvSpPr>
        <p:spPr bwMode="auto">
          <a:xfrm>
            <a:off x="2066925" y="3263900"/>
            <a:ext cx="523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 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02" name="Rectangle 26"/>
          <p:cNvSpPr>
            <a:spLocks noChangeArrowheads="1"/>
          </p:cNvSpPr>
          <p:nvPr/>
        </p:nvSpPr>
        <p:spPr bwMode="auto">
          <a:xfrm>
            <a:off x="2201863" y="3263900"/>
            <a:ext cx="12922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Recepcionista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03" name="Rectangle 27"/>
          <p:cNvSpPr>
            <a:spLocks noChangeArrowheads="1"/>
          </p:cNvSpPr>
          <p:nvPr/>
        </p:nvSpPr>
        <p:spPr bwMode="auto">
          <a:xfrm>
            <a:off x="2000250" y="3549650"/>
            <a:ext cx="873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04" name="Rectangle 28"/>
          <p:cNvSpPr>
            <a:spLocks noChangeArrowheads="1"/>
          </p:cNvSpPr>
          <p:nvPr/>
        </p:nvSpPr>
        <p:spPr bwMode="auto">
          <a:xfrm>
            <a:off x="2066925" y="3546475"/>
            <a:ext cx="523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 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05" name="Rectangle 29"/>
          <p:cNvSpPr>
            <a:spLocks noChangeArrowheads="1"/>
          </p:cNvSpPr>
          <p:nvPr/>
        </p:nvSpPr>
        <p:spPr bwMode="auto">
          <a:xfrm>
            <a:off x="2201863" y="3546475"/>
            <a:ext cx="9413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Office-boy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06" name="Rectangle 30"/>
          <p:cNvSpPr>
            <a:spLocks noChangeArrowheads="1"/>
          </p:cNvSpPr>
          <p:nvPr/>
        </p:nvSpPr>
        <p:spPr bwMode="auto">
          <a:xfrm>
            <a:off x="2000250" y="3806825"/>
            <a:ext cx="873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07" name="Rectangle 31"/>
          <p:cNvSpPr>
            <a:spLocks noChangeArrowheads="1"/>
          </p:cNvSpPr>
          <p:nvPr/>
        </p:nvSpPr>
        <p:spPr bwMode="auto">
          <a:xfrm>
            <a:off x="2066925" y="3803650"/>
            <a:ext cx="523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 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08" name="Rectangle 32"/>
          <p:cNvSpPr>
            <a:spLocks noChangeArrowheads="1"/>
          </p:cNvSpPr>
          <p:nvPr/>
        </p:nvSpPr>
        <p:spPr bwMode="auto">
          <a:xfrm>
            <a:off x="2201863" y="3803650"/>
            <a:ext cx="4762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Copa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09" name="Rectangle 33"/>
          <p:cNvSpPr>
            <a:spLocks noChangeArrowheads="1"/>
          </p:cNvSpPr>
          <p:nvPr/>
        </p:nvSpPr>
        <p:spPr bwMode="auto">
          <a:xfrm>
            <a:off x="3548063" y="3267075"/>
            <a:ext cx="873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10" name="Rectangle 34"/>
          <p:cNvSpPr>
            <a:spLocks noChangeArrowheads="1"/>
          </p:cNvSpPr>
          <p:nvPr/>
        </p:nvSpPr>
        <p:spPr bwMode="auto">
          <a:xfrm>
            <a:off x="3613150" y="3263900"/>
            <a:ext cx="523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 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11" name="Rectangle 35"/>
          <p:cNvSpPr>
            <a:spLocks noChangeArrowheads="1"/>
          </p:cNvSpPr>
          <p:nvPr/>
        </p:nvSpPr>
        <p:spPr bwMode="auto">
          <a:xfrm>
            <a:off x="3803650" y="3263900"/>
            <a:ext cx="13557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Universidades/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12" name="Rectangle 36"/>
          <p:cNvSpPr>
            <a:spLocks noChangeArrowheads="1"/>
          </p:cNvSpPr>
          <p:nvPr/>
        </p:nvSpPr>
        <p:spPr bwMode="auto">
          <a:xfrm>
            <a:off x="3803650" y="3436938"/>
            <a:ext cx="11239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Acadêmicos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13" name="Rectangle 37"/>
          <p:cNvSpPr>
            <a:spLocks noChangeArrowheads="1"/>
          </p:cNvSpPr>
          <p:nvPr/>
        </p:nvSpPr>
        <p:spPr bwMode="auto">
          <a:xfrm>
            <a:off x="3548063" y="3789363"/>
            <a:ext cx="873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14" name="Rectangle 38"/>
          <p:cNvSpPr>
            <a:spLocks noChangeArrowheads="1"/>
          </p:cNvSpPr>
          <p:nvPr/>
        </p:nvSpPr>
        <p:spPr bwMode="auto">
          <a:xfrm>
            <a:off x="3613150" y="3786188"/>
            <a:ext cx="523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 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15" name="Rectangle 39"/>
          <p:cNvSpPr>
            <a:spLocks noChangeArrowheads="1"/>
          </p:cNvSpPr>
          <p:nvPr/>
        </p:nvSpPr>
        <p:spPr bwMode="auto">
          <a:xfrm>
            <a:off x="3803650" y="3786188"/>
            <a:ext cx="952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Potenciais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16" name="Rectangle 40"/>
          <p:cNvSpPr>
            <a:spLocks noChangeArrowheads="1"/>
          </p:cNvSpPr>
          <p:nvPr/>
        </p:nvSpPr>
        <p:spPr bwMode="auto">
          <a:xfrm>
            <a:off x="3803650" y="3959225"/>
            <a:ext cx="7413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Clientes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17" name="Rectangle 41"/>
          <p:cNvSpPr>
            <a:spLocks noChangeArrowheads="1"/>
          </p:cNvSpPr>
          <p:nvPr/>
        </p:nvSpPr>
        <p:spPr bwMode="auto">
          <a:xfrm>
            <a:off x="3548063" y="4313238"/>
            <a:ext cx="873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18" name="Rectangle 42"/>
          <p:cNvSpPr>
            <a:spLocks noChangeArrowheads="1"/>
          </p:cNvSpPr>
          <p:nvPr/>
        </p:nvSpPr>
        <p:spPr bwMode="auto">
          <a:xfrm>
            <a:off x="3613150" y="4308475"/>
            <a:ext cx="523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 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19" name="Rectangle 43"/>
          <p:cNvSpPr>
            <a:spLocks noChangeArrowheads="1"/>
          </p:cNvSpPr>
          <p:nvPr/>
        </p:nvSpPr>
        <p:spPr bwMode="auto">
          <a:xfrm>
            <a:off x="3803650" y="4308475"/>
            <a:ext cx="4857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Mídia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20" name="Rectangle 44"/>
          <p:cNvSpPr>
            <a:spLocks noChangeArrowheads="1"/>
          </p:cNvSpPr>
          <p:nvPr/>
        </p:nvSpPr>
        <p:spPr bwMode="auto">
          <a:xfrm>
            <a:off x="3548063" y="4656138"/>
            <a:ext cx="873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21" name="Rectangle 45"/>
          <p:cNvSpPr>
            <a:spLocks noChangeArrowheads="1"/>
          </p:cNvSpPr>
          <p:nvPr/>
        </p:nvSpPr>
        <p:spPr bwMode="auto">
          <a:xfrm>
            <a:off x="3613150" y="4652963"/>
            <a:ext cx="523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 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22" name="Rectangle 46"/>
          <p:cNvSpPr>
            <a:spLocks noChangeArrowheads="1"/>
          </p:cNvSpPr>
          <p:nvPr/>
        </p:nvSpPr>
        <p:spPr bwMode="auto">
          <a:xfrm>
            <a:off x="3803650" y="4652963"/>
            <a:ext cx="9413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Órgãos de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23" name="Rectangle 47"/>
          <p:cNvSpPr>
            <a:spLocks noChangeArrowheads="1"/>
          </p:cNvSpPr>
          <p:nvPr/>
        </p:nvSpPr>
        <p:spPr bwMode="auto">
          <a:xfrm>
            <a:off x="3803650" y="4826000"/>
            <a:ext cx="13430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Financiamento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24" name="Rectangle 48"/>
          <p:cNvSpPr>
            <a:spLocks noChangeArrowheads="1"/>
          </p:cNvSpPr>
          <p:nvPr/>
        </p:nvSpPr>
        <p:spPr bwMode="auto">
          <a:xfrm>
            <a:off x="3548063" y="5180013"/>
            <a:ext cx="873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25" name="Rectangle 49"/>
          <p:cNvSpPr>
            <a:spLocks noChangeArrowheads="1"/>
          </p:cNvSpPr>
          <p:nvPr/>
        </p:nvSpPr>
        <p:spPr bwMode="auto">
          <a:xfrm>
            <a:off x="3613150" y="5175250"/>
            <a:ext cx="523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 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26" name="Rectangle 50"/>
          <p:cNvSpPr>
            <a:spLocks noChangeArrowheads="1"/>
          </p:cNvSpPr>
          <p:nvPr/>
        </p:nvSpPr>
        <p:spPr bwMode="auto">
          <a:xfrm>
            <a:off x="3803650" y="5175250"/>
            <a:ext cx="1449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Investidores de </a:t>
            </a:r>
          </a:p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risco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27" name="Rectangle 51"/>
          <p:cNvSpPr>
            <a:spLocks noChangeArrowheads="1"/>
          </p:cNvSpPr>
          <p:nvPr/>
        </p:nvSpPr>
        <p:spPr bwMode="auto">
          <a:xfrm>
            <a:off x="3548063" y="5661025"/>
            <a:ext cx="873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28" name="Rectangle 52"/>
          <p:cNvSpPr>
            <a:spLocks noChangeArrowheads="1"/>
          </p:cNvSpPr>
          <p:nvPr/>
        </p:nvSpPr>
        <p:spPr bwMode="auto">
          <a:xfrm>
            <a:off x="3613150" y="5657850"/>
            <a:ext cx="523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 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29" name="Rectangle 53"/>
          <p:cNvSpPr>
            <a:spLocks noChangeArrowheads="1"/>
          </p:cNvSpPr>
          <p:nvPr/>
        </p:nvSpPr>
        <p:spPr bwMode="auto">
          <a:xfrm>
            <a:off x="3803650" y="5657850"/>
            <a:ext cx="16271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Outros Incubados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30" name="Rectangle 54"/>
          <p:cNvSpPr>
            <a:spLocks noChangeArrowheads="1"/>
          </p:cNvSpPr>
          <p:nvPr/>
        </p:nvSpPr>
        <p:spPr bwMode="auto">
          <a:xfrm>
            <a:off x="5256213" y="3267075"/>
            <a:ext cx="873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31" name="Rectangle 55"/>
          <p:cNvSpPr>
            <a:spLocks noChangeArrowheads="1"/>
          </p:cNvSpPr>
          <p:nvPr/>
        </p:nvSpPr>
        <p:spPr bwMode="auto">
          <a:xfrm>
            <a:off x="5321300" y="3263900"/>
            <a:ext cx="523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 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32" name="Rectangle 56"/>
          <p:cNvSpPr>
            <a:spLocks noChangeArrowheads="1"/>
          </p:cNvSpPr>
          <p:nvPr/>
        </p:nvSpPr>
        <p:spPr bwMode="auto">
          <a:xfrm>
            <a:off x="5510213" y="3263900"/>
            <a:ext cx="9747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Gestão em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33" name="Rectangle 57"/>
          <p:cNvSpPr>
            <a:spLocks noChangeArrowheads="1"/>
          </p:cNvSpPr>
          <p:nvPr/>
        </p:nvSpPr>
        <p:spPr bwMode="auto">
          <a:xfrm>
            <a:off x="5510213" y="3455988"/>
            <a:ext cx="8572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Negócios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34" name="Rectangle 58"/>
          <p:cNvSpPr>
            <a:spLocks noChangeArrowheads="1"/>
          </p:cNvSpPr>
          <p:nvPr/>
        </p:nvSpPr>
        <p:spPr bwMode="auto">
          <a:xfrm>
            <a:off x="5256213" y="3703638"/>
            <a:ext cx="873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35" name="Rectangle 59"/>
          <p:cNvSpPr>
            <a:spLocks noChangeArrowheads="1"/>
          </p:cNvSpPr>
          <p:nvPr/>
        </p:nvSpPr>
        <p:spPr bwMode="auto">
          <a:xfrm>
            <a:off x="5321300" y="3700463"/>
            <a:ext cx="523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 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36" name="Rectangle 60"/>
          <p:cNvSpPr>
            <a:spLocks noChangeArrowheads="1"/>
          </p:cNvSpPr>
          <p:nvPr/>
        </p:nvSpPr>
        <p:spPr bwMode="auto">
          <a:xfrm>
            <a:off x="5510213" y="3700463"/>
            <a:ext cx="11112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Pesquisa de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37" name="Rectangle 61"/>
          <p:cNvSpPr>
            <a:spLocks noChangeArrowheads="1"/>
          </p:cNvSpPr>
          <p:nvPr/>
        </p:nvSpPr>
        <p:spPr bwMode="auto">
          <a:xfrm>
            <a:off x="5510213" y="3875088"/>
            <a:ext cx="7842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Mercado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38" name="Rectangle 62"/>
          <p:cNvSpPr>
            <a:spLocks noChangeArrowheads="1"/>
          </p:cNvSpPr>
          <p:nvPr/>
        </p:nvSpPr>
        <p:spPr bwMode="auto">
          <a:xfrm>
            <a:off x="5256213" y="4183063"/>
            <a:ext cx="873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39" name="Rectangle 63"/>
          <p:cNvSpPr>
            <a:spLocks noChangeArrowheads="1"/>
          </p:cNvSpPr>
          <p:nvPr/>
        </p:nvSpPr>
        <p:spPr bwMode="auto">
          <a:xfrm>
            <a:off x="5321300" y="4178300"/>
            <a:ext cx="523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 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40" name="Rectangle 64"/>
          <p:cNvSpPr>
            <a:spLocks noChangeArrowheads="1"/>
          </p:cNvSpPr>
          <p:nvPr/>
        </p:nvSpPr>
        <p:spPr bwMode="auto">
          <a:xfrm>
            <a:off x="5510213" y="4178300"/>
            <a:ext cx="13319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Consultoria de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41" name="Rectangle 65"/>
          <p:cNvSpPr>
            <a:spLocks noChangeArrowheads="1"/>
          </p:cNvSpPr>
          <p:nvPr/>
        </p:nvSpPr>
        <p:spPr bwMode="auto">
          <a:xfrm>
            <a:off x="5510213" y="4356100"/>
            <a:ext cx="9112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marketing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42" name="Rectangle 66"/>
          <p:cNvSpPr>
            <a:spLocks noChangeArrowheads="1"/>
          </p:cNvSpPr>
          <p:nvPr/>
        </p:nvSpPr>
        <p:spPr bwMode="auto">
          <a:xfrm>
            <a:off x="5256213" y="4656138"/>
            <a:ext cx="873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43" name="Rectangle 67"/>
          <p:cNvSpPr>
            <a:spLocks noChangeArrowheads="1"/>
          </p:cNvSpPr>
          <p:nvPr/>
        </p:nvSpPr>
        <p:spPr bwMode="auto">
          <a:xfrm>
            <a:off x="5321300" y="4652963"/>
            <a:ext cx="523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 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44" name="Rectangle 68"/>
          <p:cNvSpPr>
            <a:spLocks noChangeArrowheads="1"/>
          </p:cNvSpPr>
          <p:nvPr/>
        </p:nvSpPr>
        <p:spPr bwMode="auto">
          <a:xfrm>
            <a:off x="5619750" y="4652963"/>
            <a:ext cx="1617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Acesso a Órgãos</a:t>
            </a:r>
          </a:p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de Financiamento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45" name="Rectangle 69"/>
          <p:cNvSpPr>
            <a:spLocks noChangeArrowheads="1"/>
          </p:cNvSpPr>
          <p:nvPr/>
        </p:nvSpPr>
        <p:spPr bwMode="auto">
          <a:xfrm>
            <a:off x="5256213" y="5191125"/>
            <a:ext cx="873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46" name="Rectangle 70"/>
          <p:cNvSpPr>
            <a:spLocks noChangeArrowheads="1"/>
          </p:cNvSpPr>
          <p:nvPr/>
        </p:nvSpPr>
        <p:spPr bwMode="auto">
          <a:xfrm>
            <a:off x="5321300" y="5184775"/>
            <a:ext cx="523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 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47" name="Rectangle 71"/>
          <p:cNvSpPr>
            <a:spLocks noChangeArrowheads="1"/>
          </p:cNvSpPr>
          <p:nvPr/>
        </p:nvSpPr>
        <p:spPr bwMode="auto">
          <a:xfrm>
            <a:off x="5510213" y="5184775"/>
            <a:ext cx="12382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Planejamento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48" name="Rectangle 72"/>
          <p:cNvSpPr>
            <a:spLocks noChangeArrowheads="1"/>
          </p:cNvSpPr>
          <p:nvPr/>
        </p:nvSpPr>
        <p:spPr bwMode="auto">
          <a:xfrm>
            <a:off x="5510213" y="5359400"/>
            <a:ext cx="10779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Econômico/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49" name="Rectangle 73"/>
          <p:cNvSpPr>
            <a:spLocks noChangeArrowheads="1"/>
          </p:cNvSpPr>
          <p:nvPr/>
        </p:nvSpPr>
        <p:spPr bwMode="auto">
          <a:xfrm>
            <a:off x="5510213" y="5535613"/>
            <a:ext cx="9620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Financeiro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50" name="Rectangle 74"/>
          <p:cNvSpPr>
            <a:spLocks noChangeArrowheads="1"/>
          </p:cNvSpPr>
          <p:nvPr/>
        </p:nvSpPr>
        <p:spPr bwMode="auto">
          <a:xfrm>
            <a:off x="5256213" y="5800725"/>
            <a:ext cx="873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51" name="Rectangle 75"/>
          <p:cNvSpPr>
            <a:spLocks noChangeArrowheads="1"/>
          </p:cNvSpPr>
          <p:nvPr/>
        </p:nvSpPr>
        <p:spPr bwMode="auto">
          <a:xfrm>
            <a:off x="5321300" y="5797550"/>
            <a:ext cx="523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 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52" name="Rectangle 76"/>
          <p:cNvSpPr>
            <a:spLocks noChangeArrowheads="1"/>
          </p:cNvSpPr>
          <p:nvPr/>
        </p:nvSpPr>
        <p:spPr bwMode="auto">
          <a:xfrm>
            <a:off x="5510213" y="5797550"/>
            <a:ext cx="15049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Comercialização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53" name="Rectangle 77"/>
          <p:cNvSpPr>
            <a:spLocks noChangeArrowheads="1"/>
          </p:cNvSpPr>
          <p:nvPr/>
        </p:nvSpPr>
        <p:spPr bwMode="auto">
          <a:xfrm>
            <a:off x="5510213" y="5967413"/>
            <a:ext cx="12779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de Tecnologia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54" name="Rectangle 78"/>
          <p:cNvSpPr>
            <a:spLocks noChangeArrowheads="1"/>
          </p:cNvSpPr>
          <p:nvPr/>
        </p:nvSpPr>
        <p:spPr bwMode="auto">
          <a:xfrm>
            <a:off x="5256213" y="6229350"/>
            <a:ext cx="873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55" name="Rectangle 79"/>
          <p:cNvSpPr>
            <a:spLocks noChangeArrowheads="1"/>
          </p:cNvSpPr>
          <p:nvPr/>
        </p:nvSpPr>
        <p:spPr bwMode="auto">
          <a:xfrm>
            <a:off x="5321300" y="6224588"/>
            <a:ext cx="523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 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56" name="Rectangle 80"/>
          <p:cNvSpPr>
            <a:spLocks noChangeArrowheads="1"/>
          </p:cNvSpPr>
          <p:nvPr/>
        </p:nvSpPr>
        <p:spPr bwMode="auto">
          <a:xfrm>
            <a:off x="5510213" y="6224588"/>
            <a:ext cx="6667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Órgãos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57" name="Rectangle 81"/>
          <p:cNvSpPr>
            <a:spLocks noChangeArrowheads="1"/>
          </p:cNvSpPr>
          <p:nvPr/>
        </p:nvSpPr>
        <p:spPr bwMode="auto">
          <a:xfrm>
            <a:off x="5510213" y="6400800"/>
            <a:ext cx="11636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Regulatórios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58" name="Rectangle 82"/>
          <p:cNvSpPr>
            <a:spLocks noChangeArrowheads="1"/>
          </p:cNvSpPr>
          <p:nvPr/>
        </p:nvSpPr>
        <p:spPr bwMode="auto">
          <a:xfrm>
            <a:off x="6902450" y="3267075"/>
            <a:ext cx="873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59" name="Rectangle 83"/>
          <p:cNvSpPr>
            <a:spLocks noChangeArrowheads="1"/>
          </p:cNvSpPr>
          <p:nvPr/>
        </p:nvSpPr>
        <p:spPr bwMode="auto">
          <a:xfrm>
            <a:off x="6965950" y="3263900"/>
            <a:ext cx="523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 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60" name="Rectangle 84"/>
          <p:cNvSpPr>
            <a:spLocks noChangeArrowheads="1"/>
          </p:cNvSpPr>
          <p:nvPr/>
        </p:nvSpPr>
        <p:spPr bwMode="auto">
          <a:xfrm>
            <a:off x="7154863" y="3263900"/>
            <a:ext cx="14382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Consultorias de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61" name="Rectangle 85"/>
          <p:cNvSpPr>
            <a:spLocks noChangeArrowheads="1"/>
          </p:cNvSpPr>
          <p:nvPr/>
        </p:nvSpPr>
        <p:spPr bwMode="auto">
          <a:xfrm>
            <a:off x="7154863" y="3436938"/>
            <a:ext cx="6461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Gestão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62" name="Rectangle 86"/>
          <p:cNvSpPr>
            <a:spLocks noChangeArrowheads="1"/>
          </p:cNvSpPr>
          <p:nvPr/>
        </p:nvSpPr>
        <p:spPr bwMode="auto">
          <a:xfrm>
            <a:off x="6902450" y="3789363"/>
            <a:ext cx="873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63" name="Rectangle 87"/>
          <p:cNvSpPr>
            <a:spLocks noChangeArrowheads="1"/>
          </p:cNvSpPr>
          <p:nvPr/>
        </p:nvSpPr>
        <p:spPr bwMode="auto">
          <a:xfrm>
            <a:off x="6965950" y="3786188"/>
            <a:ext cx="523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 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64" name="Rectangle 88"/>
          <p:cNvSpPr>
            <a:spLocks noChangeArrowheads="1"/>
          </p:cNvSpPr>
          <p:nvPr/>
        </p:nvSpPr>
        <p:spPr bwMode="auto">
          <a:xfrm>
            <a:off x="7140575" y="3786188"/>
            <a:ext cx="20955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Apoio na Contratação</a:t>
            </a:r>
          </a:p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 de Serviços Contábeis</a:t>
            </a:r>
          </a:p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 e Jurídicos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65" name="Text Box 89"/>
          <p:cNvSpPr txBox="1">
            <a:spLocks noChangeArrowheads="1"/>
          </p:cNvSpPr>
          <p:nvPr/>
        </p:nvSpPr>
        <p:spPr bwMode="auto">
          <a:xfrm>
            <a:off x="1423988" y="1495425"/>
            <a:ext cx="5891212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1905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algn="ctr">
              <a:spcAft>
                <a:spcPts val="1400"/>
              </a:spcAft>
            </a:pPr>
            <a:r>
              <a:rPr lang="pt-BR" sz="1900" b="1">
                <a:solidFill>
                  <a:srgbClr val="008000"/>
                </a:solidFill>
                <a:latin typeface="Times New Roman" pitchFamily="18" charset="0"/>
              </a:rPr>
              <a:t>Evolução do Apoio ao Empreendedor</a:t>
            </a:r>
          </a:p>
        </p:txBody>
      </p:sp>
      <p:sp>
        <p:nvSpPr>
          <p:cNvPr id="152666" name="AutoShape 90"/>
          <p:cNvSpPr>
            <a:spLocks noChangeArrowheads="1"/>
          </p:cNvSpPr>
          <p:nvPr/>
        </p:nvSpPr>
        <p:spPr bwMode="auto">
          <a:xfrm>
            <a:off x="33338" y="1970088"/>
            <a:ext cx="2014537" cy="892175"/>
          </a:xfrm>
          <a:prstGeom prst="chevron">
            <a:avLst>
              <a:gd name="adj" fmla="val 56450"/>
            </a:avLst>
          </a:prstGeom>
          <a:solidFill>
            <a:srgbClr val="FFCC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 wrap="none" lIns="91434" tIns="45717" rIns="91434" bIns="45717" anchor="ctr">
            <a:flatTx/>
          </a:bodyPr>
          <a:lstStyle/>
          <a:p>
            <a:pPr algn="ctr" eaLnBrk="0" hangingPunct="0"/>
            <a:endParaRPr lang="pt-BR" sz="1400" b="1">
              <a:solidFill>
                <a:srgbClr val="056F28"/>
              </a:solidFill>
            </a:endParaRPr>
          </a:p>
        </p:txBody>
      </p:sp>
      <p:sp>
        <p:nvSpPr>
          <p:cNvPr id="152667" name="AutoShape 91"/>
          <p:cNvSpPr>
            <a:spLocks noChangeArrowheads="1"/>
          </p:cNvSpPr>
          <p:nvPr/>
        </p:nvSpPr>
        <p:spPr bwMode="auto">
          <a:xfrm>
            <a:off x="1758950" y="1970088"/>
            <a:ext cx="2093913" cy="892175"/>
          </a:xfrm>
          <a:prstGeom prst="chevron">
            <a:avLst>
              <a:gd name="adj" fmla="val 58674"/>
            </a:avLst>
          </a:prstGeom>
          <a:solidFill>
            <a:srgbClr val="FFCC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 wrap="none" lIns="91434" tIns="45717" rIns="91434" bIns="45717" anchor="ctr">
            <a:flatTx/>
          </a:bodyPr>
          <a:lstStyle/>
          <a:p>
            <a:pPr algn="ctr" eaLnBrk="0" hangingPunct="0"/>
            <a:endParaRPr lang="pt-BR" sz="1400" b="1">
              <a:solidFill>
                <a:srgbClr val="056F28"/>
              </a:solidFill>
            </a:endParaRPr>
          </a:p>
        </p:txBody>
      </p:sp>
      <p:sp>
        <p:nvSpPr>
          <p:cNvPr id="152668" name="AutoShape 92"/>
          <p:cNvSpPr>
            <a:spLocks noChangeArrowheads="1"/>
          </p:cNvSpPr>
          <p:nvPr/>
        </p:nvSpPr>
        <p:spPr bwMode="auto">
          <a:xfrm>
            <a:off x="3511550" y="1970088"/>
            <a:ext cx="2093913" cy="892175"/>
          </a:xfrm>
          <a:prstGeom prst="chevron">
            <a:avLst>
              <a:gd name="adj" fmla="val 58674"/>
            </a:avLst>
          </a:prstGeom>
          <a:solidFill>
            <a:srgbClr val="FFCC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 wrap="none" lIns="91434" tIns="45717" rIns="91434" bIns="45717" anchor="ctr">
            <a:flatTx/>
          </a:bodyPr>
          <a:lstStyle/>
          <a:p>
            <a:pPr algn="ctr" eaLnBrk="0" hangingPunct="0"/>
            <a:endParaRPr lang="pt-BR" sz="1400" b="1">
              <a:solidFill>
                <a:srgbClr val="056F28"/>
              </a:solidFill>
            </a:endParaRPr>
          </a:p>
        </p:txBody>
      </p:sp>
      <p:sp>
        <p:nvSpPr>
          <p:cNvPr id="152669" name="AutoShape 93"/>
          <p:cNvSpPr>
            <a:spLocks noChangeArrowheads="1"/>
          </p:cNvSpPr>
          <p:nvPr/>
        </p:nvSpPr>
        <p:spPr bwMode="auto">
          <a:xfrm>
            <a:off x="5221288" y="1970088"/>
            <a:ext cx="2093912" cy="892175"/>
          </a:xfrm>
          <a:prstGeom prst="chevron">
            <a:avLst>
              <a:gd name="adj" fmla="val 58674"/>
            </a:avLst>
          </a:prstGeom>
          <a:solidFill>
            <a:srgbClr val="FFCC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 wrap="none" lIns="91434" tIns="45717" rIns="91434" bIns="45717" anchor="ctr">
            <a:flatTx/>
          </a:bodyPr>
          <a:lstStyle/>
          <a:p>
            <a:pPr algn="ctr" eaLnBrk="0" hangingPunct="0"/>
            <a:endParaRPr lang="pt-BR" sz="1400" b="1">
              <a:solidFill>
                <a:srgbClr val="056F28"/>
              </a:solidFill>
            </a:endParaRPr>
          </a:p>
        </p:txBody>
      </p:sp>
      <p:sp>
        <p:nvSpPr>
          <p:cNvPr id="152670" name="AutoShape 94"/>
          <p:cNvSpPr>
            <a:spLocks noChangeArrowheads="1"/>
          </p:cNvSpPr>
          <p:nvPr/>
        </p:nvSpPr>
        <p:spPr bwMode="auto">
          <a:xfrm>
            <a:off x="6904038" y="1970088"/>
            <a:ext cx="2093912" cy="892175"/>
          </a:xfrm>
          <a:prstGeom prst="chevron">
            <a:avLst>
              <a:gd name="adj" fmla="val 58674"/>
            </a:avLst>
          </a:prstGeom>
          <a:solidFill>
            <a:srgbClr val="FFCC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 wrap="none" lIns="91434" tIns="45717" rIns="91434" bIns="45717" anchor="ctr">
            <a:flatTx/>
          </a:bodyPr>
          <a:lstStyle/>
          <a:p>
            <a:pPr algn="ctr" eaLnBrk="0" hangingPunct="0"/>
            <a:endParaRPr lang="pt-BR" sz="1400" b="1">
              <a:solidFill>
                <a:srgbClr val="056F28"/>
              </a:solidFill>
            </a:endParaRPr>
          </a:p>
        </p:txBody>
      </p:sp>
      <p:sp>
        <p:nvSpPr>
          <p:cNvPr id="152671" name="Text Box 95"/>
          <p:cNvSpPr txBox="1">
            <a:spLocks noChangeArrowheads="1"/>
          </p:cNvSpPr>
          <p:nvPr/>
        </p:nvSpPr>
        <p:spPr bwMode="auto">
          <a:xfrm>
            <a:off x="292100" y="2205038"/>
            <a:ext cx="1675447" cy="35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pt-BR" sz="1700" b="1">
                <a:solidFill>
                  <a:srgbClr val="056F28"/>
                </a:solidFill>
              </a:rPr>
              <a:t>Infra-estrutura</a:t>
            </a:r>
          </a:p>
        </p:txBody>
      </p:sp>
      <p:sp>
        <p:nvSpPr>
          <p:cNvPr id="152672" name="Text Box 96"/>
          <p:cNvSpPr txBox="1">
            <a:spLocks noChangeArrowheads="1"/>
          </p:cNvSpPr>
          <p:nvPr/>
        </p:nvSpPr>
        <p:spPr bwMode="auto">
          <a:xfrm>
            <a:off x="2322513" y="2108200"/>
            <a:ext cx="1096763" cy="61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pt-BR" sz="1700" b="1">
                <a:solidFill>
                  <a:srgbClr val="056F28"/>
                </a:solidFill>
              </a:rPr>
              <a:t>Serviços</a:t>
            </a:r>
          </a:p>
          <a:p>
            <a:r>
              <a:rPr lang="pt-BR" sz="1700" b="1">
                <a:solidFill>
                  <a:srgbClr val="056F28"/>
                </a:solidFill>
              </a:rPr>
              <a:t>Básicos</a:t>
            </a:r>
          </a:p>
        </p:txBody>
      </p:sp>
      <p:sp>
        <p:nvSpPr>
          <p:cNvPr id="152673" name="Text Box 97"/>
          <p:cNvSpPr txBox="1">
            <a:spLocks noChangeArrowheads="1"/>
          </p:cNvSpPr>
          <p:nvPr/>
        </p:nvSpPr>
        <p:spPr bwMode="auto">
          <a:xfrm>
            <a:off x="3933825" y="2193925"/>
            <a:ext cx="1372479" cy="35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pt-BR" sz="1700" b="1">
                <a:solidFill>
                  <a:srgbClr val="056F28"/>
                </a:solidFill>
              </a:rPr>
              <a:t>Networking</a:t>
            </a:r>
          </a:p>
        </p:txBody>
      </p:sp>
      <p:sp>
        <p:nvSpPr>
          <p:cNvPr id="152674" name="Text Box 98"/>
          <p:cNvSpPr txBox="1">
            <a:spLocks noChangeArrowheads="1"/>
          </p:cNvSpPr>
          <p:nvPr/>
        </p:nvSpPr>
        <p:spPr bwMode="auto">
          <a:xfrm>
            <a:off x="5694363" y="2108200"/>
            <a:ext cx="1351640" cy="61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pt-BR" sz="1700" b="1">
                <a:solidFill>
                  <a:srgbClr val="056F28"/>
                </a:solidFill>
              </a:rPr>
              <a:t>Assessoria</a:t>
            </a:r>
          </a:p>
          <a:p>
            <a:r>
              <a:rPr lang="pt-BR" sz="1700" b="1">
                <a:solidFill>
                  <a:srgbClr val="056F28"/>
                </a:solidFill>
              </a:rPr>
              <a:t>Negócios</a:t>
            </a:r>
          </a:p>
        </p:txBody>
      </p:sp>
      <p:sp>
        <p:nvSpPr>
          <p:cNvPr id="152675" name="Text Box 99"/>
          <p:cNvSpPr txBox="1">
            <a:spLocks noChangeArrowheads="1"/>
          </p:cNvSpPr>
          <p:nvPr/>
        </p:nvSpPr>
        <p:spPr bwMode="auto">
          <a:xfrm>
            <a:off x="7388225" y="2125663"/>
            <a:ext cx="1341958" cy="61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4" tIns="45717" rIns="91434" bIns="45717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pt-BR" sz="1700" b="1">
                <a:solidFill>
                  <a:srgbClr val="056F28"/>
                </a:solidFill>
              </a:rPr>
              <a:t>Serviços</a:t>
            </a:r>
          </a:p>
          <a:p>
            <a:r>
              <a:rPr lang="pt-BR" sz="1700" b="1">
                <a:solidFill>
                  <a:srgbClr val="056F28"/>
                </a:solidFill>
              </a:rPr>
              <a:t> Adicionais</a:t>
            </a:r>
          </a:p>
        </p:txBody>
      </p:sp>
      <p:sp>
        <p:nvSpPr>
          <p:cNvPr id="152676" name="Rectangle 100"/>
          <p:cNvSpPr>
            <a:spLocks noChangeArrowheads="1"/>
          </p:cNvSpPr>
          <p:nvPr/>
        </p:nvSpPr>
        <p:spPr bwMode="auto">
          <a:xfrm>
            <a:off x="73025" y="3508375"/>
            <a:ext cx="523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 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77" name="Rectangle 101"/>
          <p:cNvSpPr>
            <a:spLocks noChangeArrowheads="1"/>
          </p:cNvSpPr>
          <p:nvPr/>
        </p:nvSpPr>
        <p:spPr bwMode="auto">
          <a:xfrm>
            <a:off x="476250" y="3546475"/>
            <a:ext cx="15430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Salas Individuais</a:t>
            </a:r>
          </a:p>
        </p:txBody>
      </p:sp>
      <p:sp>
        <p:nvSpPr>
          <p:cNvPr id="152678" name="Rectangle 102"/>
          <p:cNvSpPr>
            <a:spLocks noChangeArrowheads="1"/>
          </p:cNvSpPr>
          <p:nvPr/>
        </p:nvSpPr>
        <p:spPr bwMode="auto">
          <a:xfrm>
            <a:off x="233363" y="3511550"/>
            <a:ext cx="873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79" name="Rectangle 103"/>
          <p:cNvSpPr>
            <a:spLocks noChangeArrowheads="1"/>
          </p:cNvSpPr>
          <p:nvPr/>
        </p:nvSpPr>
        <p:spPr bwMode="auto">
          <a:xfrm>
            <a:off x="1981200" y="4151313"/>
            <a:ext cx="873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  <a:latin typeface="Wingdings" pitchFamily="2" charset="2"/>
              </a:rPr>
              <a:t>§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80" name="Rectangle 104"/>
          <p:cNvSpPr>
            <a:spLocks noChangeArrowheads="1"/>
          </p:cNvSpPr>
          <p:nvPr/>
        </p:nvSpPr>
        <p:spPr bwMode="auto">
          <a:xfrm>
            <a:off x="2044700" y="4148138"/>
            <a:ext cx="523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 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81" name="Rectangle 105"/>
          <p:cNvSpPr>
            <a:spLocks noChangeArrowheads="1"/>
          </p:cNvSpPr>
          <p:nvPr/>
        </p:nvSpPr>
        <p:spPr bwMode="auto">
          <a:xfrm>
            <a:off x="2182813" y="4148138"/>
            <a:ext cx="14716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t-BR" sz="1500" b="1">
                <a:solidFill>
                  <a:srgbClr val="008000"/>
                </a:solidFill>
              </a:rPr>
              <a:t>Estacionamento</a:t>
            </a:r>
            <a:endParaRPr lang="pt-BR" sz="15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52682" name="Título 107"/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/>
          <a:p>
            <a:r>
              <a:rPr lang="pt-BR" smtClean="0"/>
              <a:t>Serviços e facilidades oferecidas</a:t>
            </a:r>
            <a:br>
              <a:rPr lang="pt-BR" smtClean="0"/>
            </a:br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32236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Perfil das Incubadoras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 </a:t>
            </a:r>
            <a:r>
              <a:rPr lang="pt-BR" b="1" dirty="0" smtClean="0"/>
              <a:t>Incubadoras </a:t>
            </a:r>
            <a:r>
              <a:rPr lang="pt-BR" b="1" dirty="0"/>
              <a:t>de economia solidária: </a:t>
            </a:r>
            <a:r>
              <a:rPr lang="pt-BR" dirty="0"/>
              <a:t>empreendimentos </a:t>
            </a:r>
            <a:r>
              <a:rPr lang="pt-BR" dirty="0" smtClean="0"/>
              <a:t> promovidos </a:t>
            </a:r>
            <a:r>
              <a:rPr lang="pt-BR" dirty="0"/>
              <a:t>geralmente envolvem uma quantidade expressiva de pessoas desde o nascimento</a:t>
            </a:r>
            <a:r>
              <a:rPr lang="pt-BR" dirty="0" smtClean="0"/>
              <a:t>, mas </a:t>
            </a:r>
            <a:r>
              <a:rPr lang="pt-BR" dirty="0"/>
              <a:t>têm seu crescimento limitado por características geográficas e </a:t>
            </a:r>
            <a:r>
              <a:rPr lang="pt-BR" dirty="0" smtClean="0"/>
              <a:t>organizacionais</a:t>
            </a:r>
          </a:p>
          <a:p>
            <a:pPr lvl="1"/>
            <a:r>
              <a:rPr lang="pt-BR" dirty="0" smtClean="0"/>
              <a:t>exemplo: cooperativas</a:t>
            </a:r>
          </a:p>
          <a:p>
            <a:pPr lvl="1"/>
            <a:r>
              <a:rPr lang="pt-BR" dirty="0" smtClean="0"/>
              <a:t>o </a:t>
            </a:r>
            <a:r>
              <a:rPr lang="pt-BR" dirty="0"/>
              <a:t>tamanho médio dos empreendimentos graduados </a:t>
            </a:r>
            <a:r>
              <a:rPr lang="pt-BR" dirty="0" smtClean="0"/>
              <a:t>- 15,51 postos de trabalho</a:t>
            </a:r>
            <a:endParaRPr lang="pt-BR" dirty="0"/>
          </a:p>
          <a:p>
            <a:r>
              <a:rPr lang="pt-BR" b="1" dirty="0" smtClean="0"/>
              <a:t>Incubadoras </a:t>
            </a:r>
            <a:r>
              <a:rPr lang="pt-BR" b="1" dirty="0"/>
              <a:t>de empresas de base tecnológica: </a:t>
            </a:r>
            <a:r>
              <a:rPr lang="pt-BR" dirty="0"/>
              <a:t>os empreendimentos são, geralmente, </a:t>
            </a:r>
            <a:r>
              <a:rPr lang="pt-BR" dirty="0" smtClean="0"/>
              <a:t>individuais ou </a:t>
            </a:r>
            <a:r>
              <a:rPr lang="pt-BR" dirty="0"/>
              <a:t>de um grupo pequeno de sócios. A produção de bens e serviços de alto valor </a:t>
            </a:r>
            <a:r>
              <a:rPr lang="pt-BR" dirty="0" smtClean="0"/>
              <a:t>agregado e </a:t>
            </a:r>
            <a:r>
              <a:rPr lang="pt-BR" dirty="0"/>
              <a:t>potencial de mercado se traduz em tendência ao crescimento ao longo do </a:t>
            </a:r>
            <a:r>
              <a:rPr lang="pt-BR" dirty="0" smtClean="0"/>
              <a:t>processo de </a:t>
            </a:r>
            <a:r>
              <a:rPr lang="pt-BR" dirty="0"/>
              <a:t>incubação e de consolidação como graduadas. </a:t>
            </a:r>
            <a:endParaRPr lang="pt-BR" dirty="0" smtClean="0"/>
          </a:p>
          <a:p>
            <a:pPr lvl="1"/>
            <a:r>
              <a:rPr lang="pt-BR" dirty="0" smtClean="0"/>
              <a:t>média </a:t>
            </a:r>
            <a:r>
              <a:rPr lang="pt-BR" dirty="0"/>
              <a:t>de tamanho das </a:t>
            </a:r>
            <a:r>
              <a:rPr lang="pt-BR" dirty="0" smtClean="0"/>
              <a:t>empresas multiplica-se </a:t>
            </a:r>
            <a:r>
              <a:rPr lang="pt-BR" dirty="0"/>
              <a:t>por quase 2,5 vezes quando se comparam as incubadas e graduadas (6,21 </a:t>
            </a:r>
            <a:r>
              <a:rPr lang="pt-BR" dirty="0" smtClean="0"/>
              <a:t>para 15,06 </a:t>
            </a:r>
            <a:r>
              <a:rPr lang="pt-BR" dirty="0"/>
              <a:t>postos de trabalho).</a:t>
            </a:r>
          </a:p>
          <a:p>
            <a:r>
              <a:rPr lang="pt-BR" dirty="0" smtClean="0"/>
              <a:t> </a:t>
            </a:r>
            <a:r>
              <a:rPr lang="pt-BR" b="1" dirty="0"/>
              <a:t>Incubadoras de empresas com foco em produtos e tecnologias </a:t>
            </a:r>
            <a:r>
              <a:rPr lang="pt-BR" b="1" dirty="0" smtClean="0"/>
              <a:t>tradicionais</a:t>
            </a:r>
            <a:endParaRPr lang="pt-BR" dirty="0"/>
          </a:p>
          <a:p>
            <a:pPr lvl="1"/>
            <a:r>
              <a:rPr lang="pt-BR" dirty="0"/>
              <a:t>apresentou a maior razão entre os tamanhos médios das empresas graduadas e incubadas. </a:t>
            </a:r>
            <a:r>
              <a:rPr lang="pt-BR" dirty="0" smtClean="0"/>
              <a:t>O  tamanho </a:t>
            </a:r>
            <a:r>
              <a:rPr lang="pt-BR" dirty="0"/>
              <a:t>médio passou de 2,79 postos de trabalho nas empresas </a:t>
            </a:r>
            <a:r>
              <a:rPr lang="pt-BR" dirty="0" smtClean="0"/>
              <a:t>incubadas para </a:t>
            </a:r>
            <a:r>
              <a:rPr lang="pt-BR" dirty="0"/>
              <a:t>11,64 nas graduadas, </a:t>
            </a:r>
            <a:r>
              <a:rPr lang="pt-BR" dirty="0" smtClean="0"/>
              <a:t>( </a:t>
            </a:r>
            <a:r>
              <a:rPr lang="pt-BR" dirty="0"/>
              <a:t>crescimento </a:t>
            </a:r>
            <a:r>
              <a:rPr lang="pt-BR" dirty="0" smtClean="0"/>
              <a:t>  4 X) .</a:t>
            </a:r>
            <a:endParaRPr lang="pt-BR" dirty="0"/>
          </a:p>
          <a:p>
            <a:r>
              <a:rPr lang="pt-BR" dirty="0"/>
              <a:t>Incubadora Mista</a:t>
            </a:r>
          </a:p>
          <a:p>
            <a:pPr lvl="1"/>
            <a:r>
              <a:rPr lang="pt-BR" dirty="0"/>
              <a:t>apoia tanto empresas de base tecnológica como de setores tradicionais.</a:t>
            </a:r>
          </a:p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395536" y="6444044"/>
            <a:ext cx="1777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ANPROTEC, 2012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9494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3077</TotalTime>
  <Words>3480</Words>
  <Application>Microsoft Macintosh PowerPoint</Application>
  <PresentationFormat>Apresentação na tela (4:3)</PresentationFormat>
  <Paragraphs>523</Paragraphs>
  <Slides>56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56</vt:i4>
      </vt:variant>
    </vt:vector>
  </HeadingPairs>
  <TitlesOfParts>
    <vt:vector size="65" baseType="lpstr">
      <vt:lpstr>Arial Black</vt:lpstr>
      <vt:lpstr>Calibri</vt:lpstr>
      <vt:lpstr>Comic Sans MS</vt:lpstr>
      <vt:lpstr>Impact</vt:lpstr>
      <vt:lpstr>Tahoma</vt:lpstr>
      <vt:lpstr>Times New Roman</vt:lpstr>
      <vt:lpstr>Wingdings</vt:lpstr>
      <vt:lpstr>Arial</vt:lpstr>
      <vt:lpstr>Tema do Office</vt:lpstr>
      <vt:lpstr>Habitats de Inovação : Incubadoras e Parques Tecnológicos</vt:lpstr>
      <vt:lpstr>Agenda</vt:lpstr>
      <vt:lpstr>Habitats de Inovação</vt:lpstr>
      <vt:lpstr>Incubadoras de Empresas</vt:lpstr>
      <vt:lpstr>O que é uma Incubadora de Empresas </vt:lpstr>
      <vt:lpstr>As Diferentes Modalidades de Incubação</vt:lpstr>
      <vt:lpstr>As Diferentes Modalidades de Incubação (cont.)</vt:lpstr>
      <vt:lpstr>Serviços e facilidades oferecidas </vt:lpstr>
      <vt:lpstr>Perfil das Incubadoras </vt:lpstr>
      <vt:lpstr>Setores de atuação das incubadoras brasileiras</vt:lpstr>
      <vt:lpstr>Taxonomia para Incubadoras</vt:lpstr>
      <vt:lpstr>Perfil das empresas incubadas</vt:lpstr>
      <vt:lpstr>Público Alvo da Incubadora</vt:lpstr>
      <vt:lpstr>Resultados Esperados</vt:lpstr>
      <vt:lpstr>Parques Tecnológicos</vt:lpstr>
      <vt:lpstr>Características</vt:lpstr>
      <vt:lpstr>Características</vt:lpstr>
      <vt:lpstr>Gerações de Parques Tecnológicos</vt:lpstr>
      <vt:lpstr>Tipologia dos Parques - ANPROTEC</vt:lpstr>
      <vt:lpstr>“DNA” dos Parques Tecnológicos de sucesso no futuro</vt:lpstr>
      <vt:lpstr>Apresentação do PowerPoint</vt:lpstr>
      <vt:lpstr>“DNA” dos Parques Tecnológicos de sucesso no futuro</vt:lpstr>
      <vt:lpstr>Visão sistêmica e integrada com o SNI</vt:lpstr>
      <vt:lpstr>Principais serviços e infraestrutura oferecidos pelos parques internacionais </vt:lpstr>
      <vt:lpstr>Apresentação do PowerPoint</vt:lpstr>
      <vt:lpstr>Componentes Ciência &amp; Tecnologia  </vt:lpstr>
      <vt:lpstr>Entidades Gestoras</vt:lpstr>
      <vt:lpstr>Os PTecs no Mundo</vt:lpstr>
      <vt:lpstr>França</vt:lpstr>
      <vt:lpstr>Portugal</vt:lpstr>
      <vt:lpstr>Espanha</vt:lpstr>
      <vt:lpstr>Estados Unidos</vt:lpstr>
      <vt:lpstr>Reino Unido</vt:lpstr>
      <vt:lpstr>Japão</vt:lpstr>
      <vt:lpstr>Hsinchu Science Park - Taiwan</vt:lpstr>
      <vt:lpstr>Tecnopuc</vt:lpstr>
      <vt:lpstr>Parque Tecnológico do Rio</vt:lpstr>
      <vt:lpstr>Parque Tecnológico de São José do Campos</vt:lpstr>
      <vt:lpstr>Apresentação do PowerPoint</vt:lpstr>
      <vt:lpstr>Maquete do Projeto </vt:lpstr>
      <vt:lpstr>Apresentação do PowerPoint</vt:lpstr>
      <vt:lpstr>Apresentação do PowerPoint</vt:lpstr>
      <vt:lpstr>Atores e suas Motivações</vt:lpstr>
      <vt:lpstr>Atores e suas Motivações</vt:lpstr>
      <vt:lpstr>Modelo Proposto pelo SPPT</vt:lpstr>
      <vt:lpstr>A influência dos Parques Tecnológicos na dinâmica do processo de Open Innovation de uma empresa </vt:lpstr>
      <vt:lpstr>Fases de Implantação</vt:lpstr>
      <vt:lpstr>Fase I  - Concepção </vt:lpstr>
      <vt:lpstr>Fase II - Planejamento</vt:lpstr>
      <vt:lpstr>Fase III -  Implantação</vt:lpstr>
      <vt:lpstr>Parque Tecnológico de Andalucia/ Espanha</vt:lpstr>
      <vt:lpstr>    Elementos de sucesso do Parque e Desenvolvimento Econômico</vt:lpstr>
      <vt:lpstr>Apresentação do PowerPoint</vt:lpstr>
      <vt:lpstr>Considerações Finais</vt:lpstr>
      <vt:lpstr>Referências</vt:lpstr>
      <vt:lpstr>Referências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Geciane</cp:lastModifiedBy>
  <cp:revision>280</cp:revision>
  <dcterms:created xsi:type="dcterms:W3CDTF">2011-02-15T13:13:19Z</dcterms:created>
  <dcterms:modified xsi:type="dcterms:W3CDTF">2017-07-06T14:24:17Z</dcterms:modified>
</cp:coreProperties>
</file>