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CD5A-E432-4EE7-8BF8-C8F33B391A38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39D3995-79A2-4B45-B90D-DB6501E8499F}" type="slidenum">
              <a:rPr lang="pt-BR" smtClean="0"/>
              <a:t>‹#›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686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CD5A-E432-4EE7-8BF8-C8F33B391A38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3995-79A2-4B45-B90D-DB6501E8499F}" type="slidenum">
              <a:rPr lang="pt-BR" smtClean="0"/>
              <a:t>‹#›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31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CD5A-E432-4EE7-8BF8-C8F33B391A38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3995-79A2-4B45-B90D-DB6501E8499F}" type="slidenum">
              <a:rPr lang="pt-BR" smtClean="0"/>
              <a:t>‹#›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33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CD5A-E432-4EE7-8BF8-C8F33B391A38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3995-79A2-4B45-B90D-DB6501E8499F}" type="slidenum">
              <a:rPr lang="pt-BR" smtClean="0"/>
              <a:t>‹#›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CD5A-E432-4EE7-8BF8-C8F33B391A38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3995-79A2-4B45-B90D-DB6501E8499F}" type="slidenum">
              <a:rPr lang="pt-BR" smtClean="0"/>
              <a:t>‹#›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95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CD5A-E432-4EE7-8BF8-C8F33B391A38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3995-79A2-4B45-B90D-DB6501E8499F}" type="slidenum">
              <a:rPr lang="pt-BR" smtClean="0"/>
              <a:t>‹#›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98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CD5A-E432-4EE7-8BF8-C8F33B391A38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3995-79A2-4B45-B90D-DB6501E8499F}" type="slidenum">
              <a:rPr lang="pt-BR" smtClean="0"/>
              <a:t>‹#›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270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CD5A-E432-4EE7-8BF8-C8F33B391A38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3995-79A2-4B45-B90D-DB6501E8499F}" type="slidenum">
              <a:rPr lang="pt-BR" smtClean="0"/>
              <a:t>‹#›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334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CD5A-E432-4EE7-8BF8-C8F33B391A38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3995-79A2-4B45-B90D-DB6501E8499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36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CD5A-E432-4EE7-8BF8-C8F33B391A38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3995-79A2-4B45-B90D-DB6501E8499F}" type="slidenum">
              <a:rPr lang="pt-BR" smtClean="0"/>
              <a:t>‹#›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53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0807CD5A-E432-4EE7-8BF8-C8F33B391A38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3995-79A2-4B45-B90D-DB6501E8499F}" type="slidenum">
              <a:rPr lang="pt-BR" smtClean="0"/>
              <a:t>‹#›</a:t>
            </a:fld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1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7CD5A-E432-4EE7-8BF8-C8F33B391A38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39D3995-79A2-4B45-B90D-DB6501E8499F}" type="slidenum">
              <a:rPr lang="pt-BR" smtClean="0"/>
              <a:t>‹#›</a:t>
            </a:fld>
            <a:endParaRPr lang="pt-BR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6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atrix.pro.br/index.php/o-barroco-na-musica-1600-175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6" y="264572"/>
            <a:ext cx="8561747" cy="1120391"/>
          </a:xfrm>
        </p:spPr>
        <p:txBody>
          <a:bodyPr>
            <a:normAutofit/>
          </a:bodyPr>
          <a:lstStyle/>
          <a:p>
            <a:r>
              <a:rPr lang="pt-BR" sz="4800" dirty="0" smtClean="0"/>
              <a:t>O Período Barroco</a:t>
            </a:r>
            <a:endParaRPr lang="pt-BR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1384963"/>
            <a:ext cx="8642151" cy="2368351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1400" dirty="0" smtClean="0"/>
              <a:t>iNTRODUÇão ao período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1400" dirty="0" smtClean="0"/>
              <a:t>Principais compositores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1400" dirty="0" smtClean="0"/>
              <a:t>Instrumentos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1400" dirty="0" smtClean="0"/>
              <a:t>Formas musicais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1400" dirty="0" smtClean="0"/>
              <a:t>Suites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65546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220319"/>
            <a:ext cx="9520158" cy="1049235"/>
          </a:xfrm>
        </p:spPr>
        <p:txBody>
          <a:bodyPr/>
          <a:lstStyle/>
          <a:p>
            <a:r>
              <a:rPr lang="pt-BR" dirty="0" smtClean="0"/>
              <a:t>Instrumentos</a:t>
            </a:r>
            <a:endParaRPr lang="pt-BR" dirty="0"/>
          </a:p>
        </p:txBody>
      </p:sp>
      <p:pic>
        <p:nvPicPr>
          <p:cNvPr id="2050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696" y="1269554"/>
            <a:ext cx="2713900" cy="460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re-1735 German (Nuremberg) Oboe in C at the Metropolitan Museum of Art, New Y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96" y="1253679"/>
            <a:ext cx="2904632" cy="461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Giosue Esposito | Bassoon | Italian | The M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228" y="947292"/>
            <a:ext cx="3174144" cy="4924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21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220319"/>
            <a:ext cx="9520158" cy="1049235"/>
          </a:xfrm>
        </p:spPr>
        <p:txBody>
          <a:bodyPr/>
          <a:lstStyle/>
          <a:p>
            <a:r>
              <a:rPr lang="pt-BR" dirty="0" smtClean="0"/>
              <a:t>Instrumentos</a:t>
            </a:r>
            <a:endParaRPr lang="pt-BR" dirty="0"/>
          </a:p>
        </p:txBody>
      </p:sp>
      <p:pic>
        <p:nvPicPr>
          <p:cNvPr id="3074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6" y="1584505"/>
            <a:ext cx="2536825" cy="3876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211" y="1165227"/>
            <a:ext cx="5086350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65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220319"/>
            <a:ext cx="9520158" cy="1049235"/>
          </a:xfrm>
        </p:spPr>
        <p:txBody>
          <a:bodyPr/>
          <a:lstStyle/>
          <a:p>
            <a:r>
              <a:rPr lang="pt-BR" dirty="0" smtClean="0"/>
              <a:t>Instrumentos</a:t>
            </a:r>
            <a:endParaRPr lang="pt-BR" dirty="0"/>
          </a:p>
        </p:txBody>
      </p:sp>
      <p:pic>
        <p:nvPicPr>
          <p:cNvPr id="4098" name="Picture 2" descr="Baroque-Timpa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294" y="2268538"/>
            <a:ext cx="7612962" cy="307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2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220319"/>
            <a:ext cx="9520158" cy="1049235"/>
          </a:xfrm>
        </p:spPr>
        <p:txBody>
          <a:bodyPr/>
          <a:lstStyle/>
          <a:p>
            <a:r>
              <a:rPr lang="pt-BR" dirty="0" smtClean="0"/>
              <a:t>Instrumentos</a:t>
            </a:r>
            <a:endParaRPr lang="pt-BR" dirty="0"/>
          </a:p>
        </p:txBody>
      </p:sp>
      <p:pic>
        <p:nvPicPr>
          <p:cNvPr id="5122" name="Picture 2" descr="l'ancêtre du piano - Recherche Goo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696" y="1803399"/>
            <a:ext cx="4004092" cy="4018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286" y="1262416"/>
            <a:ext cx="3419475" cy="455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21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335495"/>
            <a:ext cx="10581104" cy="1272588"/>
          </a:xfrm>
        </p:spPr>
        <p:txBody>
          <a:bodyPr>
            <a:normAutofit fontScale="90000"/>
          </a:bodyPr>
          <a:lstStyle/>
          <a:p>
            <a:r>
              <a:rPr lang="pt-BR" dirty="0"/>
              <a:t>A visão dos músicos no século XVII e o surgimento das formas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1247163"/>
            <a:ext cx="9520158" cy="3450613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Para os músicos do século XVII, não era visto da mesma forma entre a arte do renascentista e a arte do barroco mas tinham o objetivo de resgatar a arte antiga.</a:t>
            </a:r>
          </a:p>
          <a:p>
            <a:r>
              <a:rPr lang="pt-BR" dirty="0"/>
              <a:t>Surge novas formas musicais como ópera, o oratório, a suíte, a fuga, a sonata e o concerto. </a:t>
            </a:r>
          </a:p>
          <a:p>
            <a:r>
              <a:rPr lang="pt-BR" dirty="0"/>
              <a:t>Essas formas eram empregadas de modo binário e ternário para:</a:t>
            </a:r>
          </a:p>
          <a:p>
            <a:r>
              <a:rPr lang="pt-BR" dirty="0"/>
              <a:t>- aria da capo;</a:t>
            </a:r>
          </a:p>
          <a:p>
            <a:r>
              <a:rPr lang="pt-BR" dirty="0"/>
              <a:t>- rondó;</a:t>
            </a:r>
          </a:p>
          <a:p>
            <a:r>
              <a:rPr lang="pt-BR" dirty="0"/>
              <a:t>- ritornelo;</a:t>
            </a:r>
          </a:p>
          <a:p>
            <a:r>
              <a:rPr lang="pt-BR" dirty="0"/>
              <a:t>- fuga;</a:t>
            </a:r>
          </a:p>
          <a:p>
            <a:r>
              <a:rPr lang="pt-BR" dirty="0"/>
              <a:t>-  chacona, passacaglia e baixo ostinato que também são incluídas nessas variações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4159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1072533"/>
            <a:ext cx="10581104" cy="911668"/>
          </a:xfrm>
        </p:spPr>
        <p:txBody>
          <a:bodyPr>
            <a:normAutofit fontScale="90000"/>
          </a:bodyPr>
          <a:lstStyle/>
          <a:p>
            <a:r>
              <a:rPr lang="pt-BR" dirty="0"/>
              <a:t>As formas mais frequentes do barroco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1247163"/>
            <a:ext cx="9520158" cy="3450613"/>
          </a:xfrm>
        </p:spPr>
        <p:txBody>
          <a:bodyPr>
            <a:normAutofit lnSpcReduction="10000"/>
          </a:bodyPr>
          <a:lstStyle/>
          <a:p>
            <a:r>
              <a:rPr lang="pt-BR" dirty="0"/>
              <a:t>Os tipos mais frequentes eram coral, recitativo e ária, ópera, oratório e cantata, abertura italiana, abertura francesa, tocata, preludio coral, suíte de danças, sonata de câmara, sonata de chiesa, concerto grosso e concerto solo.</a:t>
            </a:r>
          </a:p>
          <a:p>
            <a:r>
              <a:rPr lang="pt-BR" dirty="0"/>
              <a:t>Os ritmos são energéticos e a música exuberante. As melodias são extensas e fluentes com muitos ornamentos como, por exemplo, trinados, apojaturas, arpejos, mordentes etc. </a:t>
            </a:r>
          </a:p>
          <a:p>
            <a:r>
              <a:rPr lang="pt-BR" dirty="0"/>
              <a:t>A improvisação era muito comum nessa época, nem sequer constava nas partituras os ornamentos, pois era criada durante a execução pelo próprio intérprete </a:t>
            </a:r>
          </a:p>
        </p:txBody>
      </p:sp>
    </p:spTree>
    <p:extLst>
      <p:ext uri="{BB962C8B-B14F-4D97-AF65-F5344CB8AC3E}">
        <p14:creationId xmlns:p14="http://schemas.microsoft.com/office/powerpoint/2010/main" val="3392856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Fuga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1381170"/>
            <a:ext cx="9520158" cy="3450613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A música passa a ter a mesma importância que a vocal no período barroco. Ainda era usado formas comuns da Renascença pelos os compositores, mas através destas formas que vieram outras novas concepções como a fuga, a sonata, o prelúdio coral, a suíte e o concerto.</a:t>
            </a:r>
          </a:p>
          <a:p>
            <a:r>
              <a:rPr lang="pt-BR" dirty="0"/>
              <a:t>A fuga é uma peça contrapontística que comumente é escrita em três ou quatro partes que podemos chamar de vozes, sendo ela instrumental ou vocal. O tema é repetido por outras vozes que entram sucessivamente e continuam de maneira entrelaçadas. No início do tema, entra uma das vozes isoladamente e depois é imitado pelas outras vozes, cada qual de uma vez e em sua altura adequada. </a:t>
            </a:r>
          </a:p>
          <a:p>
            <a:r>
              <a:rPr lang="pt-BR" dirty="0"/>
              <a:t>J.S. Bach utiliza essas técnicas estilísticas em várias das suas peças como das suas invenções, das aberturas, partitas, tocatas, e especialmente usada nas fugas. Ele utiliza ao máximo das demais técnicas da forma de tema e variação na fuga, que, como o próprio nome já indica, as vozes parecem como se estivessem fugindo uma da outra, enquanto conduz o tema ou um de seus contrapontos com diversas variações.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2289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201488"/>
            <a:ext cx="9520158" cy="1049235"/>
          </a:xfrm>
        </p:spPr>
        <p:txBody>
          <a:bodyPr/>
          <a:lstStyle/>
          <a:p>
            <a:r>
              <a:rPr lang="pt-BR" dirty="0" smtClean="0"/>
              <a:t>Sonatas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1290519"/>
            <a:ext cx="9520158" cy="3450613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Uma boa parte das sonatas barrocas foram compostas para dois violinos e contínuo. Na origem do termo sonata, do latim “</a:t>
            </a:r>
            <a:r>
              <a:rPr lang="pt-BR" i="1" dirty="0"/>
              <a:t>sonare</a:t>
            </a:r>
            <a:r>
              <a:rPr lang="pt-BR" dirty="0"/>
              <a:t>”, significa soar, que é uma peça para ser tocada (em oposição à </a:t>
            </a:r>
            <a:r>
              <a:rPr lang="pt-BR" i="1" dirty="0"/>
              <a:t>cantata</a:t>
            </a:r>
            <a:r>
              <a:rPr lang="pt-BR" dirty="0"/>
              <a:t>, música para ser cantada).</a:t>
            </a:r>
          </a:p>
          <a:p>
            <a:r>
              <a:rPr lang="pt-BR" dirty="0"/>
              <a:t>É um tipo de composição musical feita para pequeno conjunto ou para um só instrumento melódico, ao lado do contínuo.</a:t>
            </a:r>
          </a:p>
          <a:p>
            <a:r>
              <a:rPr lang="pt-BR" dirty="0"/>
              <a:t>No período barroco, as sonatas eram compostas para solistas de instrumentos de sopros ou cordas acompanhadas de baixo contínuo como o órgão e, talvez, o fagote. </a:t>
            </a:r>
          </a:p>
          <a:p>
            <a:r>
              <a:rPr lang="pt-BR" dirty="0"/>
              <a:t>Havia duas espécies: a sonata de câmara e a da </a:t>
            </a:r>
            <a:r>
              <a:rPr lang="pt-BR" i="1" dirty="0"/>
              <a:t>chiesa</a:t>
            </a:r>
            <a:r>
              <a:rPr lang="pt-BR" dirty="0"/>
              <a:t>. A sonata de câmara era praticamente uma suíte que incluía danças. Já a </a:t>
            </a:r>
            <a:r>
              <a:rPr lang="pt-BR" i="1" dirty="0"/>
              <a:t>chiesa</a:t>
            </a:r>
            <a:r>
              <a:rPr lang="pt-BR" dirty="0"/>
              <a:t> tinha um caráter sério, que muitas das vezes eram escritos em estilo de fuga.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4895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201488"/>
            <a:ext cx="9520158" cy="1049235"/>
          </a:xfrm>
        </p:spPr>
        <p:txBody>
          <a:bodyPr/>
          <a:lstStyle/>
          <a:p>
            <a:r>
              <a:rPr lang="pt-BR" dirty="0" smtClean="0"/>
              <a:t>Concerto Grosso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1250723"/>
            <a:ext cx="9520158" cy="3450613"/>
          </a:xfrm>
        </p:spPr>
        <p:txBody>
          <a:bodyPr/>
          <a:lstStyle/>
          <a:p>
            <a:r>
              <a:rPr lang="pt-BR" dirty="0"/>
              <a:t>Tem ideias de oposições e contraste acentuada que levou à concepção do concerto grosso barroco. </a:t>
            </a:r>
          </a:p>
          <a:p>
            <a:r>
              <a:rPr lang="pt-BR" dirty="0"/>
              <a:t>Os compositores colocavam um pequeno grupo de solistas que eram chamados de “</a:t>
            </a:r>
            <a:r>
              <a:rPr lang="pt-BR" i="1" dirty="0"/>
              <a:t>concertino</a:t>
            </a:r>
            <a:r>
              <a:rPr lang="pt-BR" dirty="0"/>
              <a:t>” (dois violinos e um violoncelo), contra uma orquestra de cordas conhecido por </a:t>
            </a:r>
            <a:r>
              <a:rPr lang="pt-BR" i="1" dirty="0"/>
              <a:t>tutti </a:t>
            </a:r>
            <a:r>
              <a:rPr lang="pt-BR" dirty="0"/>
              <a:t>ou </a:t>
            </a:r>
            <a:r>
              <a:rPr lang="pt-BR" i="1" dirty="0"/>
              <a:t>ripieno.</a:t>
            </a:r>
            <a:endParaRPr lang="pt-BR" dirty="0"/>
          </a:p>
          <a:p>
            <a:r>
              <a:rPr lang="pt-BR" dirty="0"/>
              <a:t>O uso do cravo ou o órgão era para enriquecer a tessitura do </a:t>
            </a:r>
            <a:r>
              <a:rPr lang="pt-BR" i="1" dirty="0"/>
              <a:t>ripieno</a:t>
            </a:r>
            <a:r>
              <a:rPr lang="pt-BR" dirty="0"/>
              <a:t>, fornecendo as harmonias de apoio para os solistas.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9819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189664"/>
            <a:ext cx="9520158" cy="1049235"/>
          </a:xfrm>
        </p:spPr>
        <p:txBody>
          <a:bodyPr/>
          <a:lstStyle/>
          <a:p>
            <a:r>
              <a:rPr lang="pt-BR" dirty="0" smtClean="0"/>
              <a:t>Concerto Solo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1195925"/>
            <a:ext cx="9520158" cy="3450613"/>
          </a:xfrm>
        </p:spPr>
        <p:txBody>
          <a:bodyPr/>
          <a:lstStyle/>
          <a:p>
            <a:r>
              <a:rPr lang="pt-BR" dirty="0"/>
              <a:t>Do concerto grosso surgi o concerto solo, com o intuito de um único instrumento tocar acompanhado com uma orquestra de cordas.</a:t>
            </a:r>
          </a:p>
          <a:p>
            <a:r>
              <a:rPr lang="pt-BR" dirty="0"/>
              <a:t>As obras eram normalmente escritas por três movimentos (rápido, lento e rápido), os dois movimentos rápidos eram apresentados por uma forma </a:t>
            </a:r>
            <a:r>
              <a:rPr lang="pt-BR" i="1" dirty="0"/>
              <a:t>ritornello</a:t>
            </a:r>
            <a:r>
              <a:rPr lang="pt-BR" dirty="0"/>
              <a:t>.</a:t>
            </a:r>
          </a:p>
          <a:p>
            <a:r>
              <a:rPr lang="pt-BR" dirty="0"/>
              <a:t> O compositor fornecia ao solista algumas passagens difíceis e expressivas.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975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829" y="332340"/>
            <a:ext cx="9693394" cy="1683392"/>
          </a:xfrm>
        </p:spPr>
        <p:txBody>
          <a:bodyPr>
            <a:noAutofit/>
          </a:bodyPr>
          <a:lstStyle/>
          <a:p>
            <a:r>
              <a:rPr lang="pt-BR" sz="4000" cap="all" dirty="0"/>
              <a:t>O </a:t>
            </a:r>
            <a:r>
              <a:rPr lang="pt-BR" sz="4000" cap="all" dirty="0" smtClean="0"/>
              <a:t>início do Barroco </a:t>
            </a:r>
            <a:r>
              <a:rPr lang="pt-BR" sz="4000" cap="all" dirty="0"/>
              <a:t>na </a:t>
            </a:r>
            <a:r>
              <a:rPr lang="pt-BR" sz="4000" cap="all" dirty="0" smtClean="0"/>
              <a:t>música</a:t>
            </a:r>
            <a:r>
              <a:rPr lang="pt-BR" sz="4800" dirty="0"/>
              <a:t/>
            </a:r>
            <a:br>
              <a:rPr lang="pt-BR" sz="4800" dirty="0"/>
            </a:br>
            <a:endParaRPr lang="pt-BR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829" y="1351980"/>
            <a:ext cx="9520158" cy="3450613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No período barroco surgiu o desenvolvimento tonal, como: tons dissonantes, que por sua vez, vem das escalas diatônicas (modos gregos). Características mais importantes: baixo contínuo e a harmonia tonal. Dois modos gregos que começaram a ser utilizado: Modo jônico (maior) e mono eólio (menor).</a:t>
            </a:r>
          </a:p>
          <a:p>
            <a:r>
              <a:rPr lang="pt-BR" dirty="0"/>
              <a:t>O barroco deu continuidade com recursos que eram utilizados na Renascença, de recuperar a música da antiguidade clássica. A música grega não era tão bem entendida, o que serviu de ponte para ser explorado.  Houve uma reunião, relacionado às artes, para que houvesse uma discussão sobre o tema. Dentre eles, o canto dos dramas gregos antigos. Um grupo se reunia na casa de Conde de Vernio, que foi onde houve a conciliação do tema.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595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193605"/>
            <a:ext cx="9520158" cy="1049235"/>
          </a:xfrm>
        </p:spPr>
        <p:txBody>
          <a:bodyPr/>
          <a:lstStyle/>
          <a:p>
            <a:r>
              <a:rPr lang="pt-BR" dirty="0" smtClean="0"/>
              <a:t>Suíte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927" y="1294460"/>
            <a:ext cx="2048018" cy="3450613"/>
          </a:xfrm>
        </p:spPr>
        <p:txBody>
          <a:bodyPr/>
          <a:lstStyle/>
          <a:p>
            <a:r>
              <a:rPr lang="pt-BR" dirty="0"/>
              <a:t>Suíte </a:t>
            </a:r>
            <a:r>
              <a:rPr lang="pt-BR" dirty="0" smtClean="0"/>
              <a:t>Barroca:</a:t>
            </a:r>
          </a:p>
          <a:p>
            <a:r>
              <a:rPr lang="pt-BR" dirty="0" smtClean="0"/>
              <a:t>Allemande</a:t>
            </a:r>
          </a:p>
          <a:p>
            <a:r>
              <a:rPr lang="pt-BR" dirty="0" smtClean="0"/>
              <a:t>Courante</a:t>
            </a:r>
            <a:r>
              <a:rPr lang="pt-BR" dirty="0"/>
              <a:t>	</a:t>
            </a:r>
            <a:endParaRPr lang="pt-BR" dirty="0" smtClean="0"/>
          </a:p>
          <a:p>
            <a:r>
              <a:rPr lang="pt-BR" dirty="0" smtClean="0"/>
              <a:t>Sarabanda</a:t>
            </a:r>
          </a:p>
          <a:p>
            <a:r>
              <a:rPr lang="pt-BR" dirty="0" smtClean="0"/>
              <a:t>Giga</a:t>
            </a:r>
            <a:endParaRPr lang="pt-B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665669" y="1324677"/>
            <a:ext cx="7492376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Galanteries</a:t>
            </a:r>
            <a:r>
              <a:rPr lang="pt-BR" dirty="0" smtClean="0"/>
              <a:t>:</a:t>
            </a:r>
          </a:p>
          <a:p>
            <a:r>
              <a:rPr lang="pt-BR" dirty="0" smtClean="0"/>
              <a:t>Ar </a:t>
            </a:r>
          </a:p>
          <a:p>
            <a:r>
              <a:rPr lang="pt-BR" dirty="0" smtClean="0"/>
              <a:t>Bourrée </a:t>
            </a:r>
          </a:p>
          <a:p>
            <a:r>
              <a:rPr lang="pt-BR" dirty="0" smtClean="0"/>
              <a:t>Gavota </a:t>
            </a:r>
          </a:p>
          <a:p>
            <a:r>
              <a:rPr lang="pt-BR" dirty="0" smtClean="0"/>
              <a:t>Minueto </a:t>
            </a:r>
          </a:p>
          <a:p>
            <a:r>
              <a:rPr lang="pt-BR" dirty="0" smtClean="0"/>
              <a:t>Chaconne </a:t>
            </a:r>
          </a:p>
          <a:p>
            <a:r>
              <a:rPr lang="pt-BR" dirty="0" smtClean="0"/>
              <a:t>Passacaglia </a:t>
            </a:r>
          </a:p>
          <a:p>
            <a:r>
              <a:rPr lang="pt-BR" dirty="0" smtClean="0"/>
              <a:t>Passepied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2398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205430"/>
            <a:ext cx="9520158" cy="1049235"/>
          </a:xfrm>
        </p:spPr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1373287"/>
            <a:ext cx="9520158" cy="3450613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CANDÉ, Roland. História Universal da Música. São Paulo: Martins Fontes, 1994</a:t>
            </a:r>
          </a:p>
          <a:p>
            <a:r>
              <a:rPr lang="pt-BR" dirty="0"/>
              <a:t>O barroco na música (1600-1750). </a:t>
            </a:r>
            <a:r>
              <a:rPr lang="pt-BR" b="1" dirty="0"/>
              <a:t>Beatrix</a:t>
            </a:r>
            <a:r>
              <a:rPr lang="pt-BR" dirty="0"/>
              <a:t>, 2008. Disponível em: &lt;</a:t>
            </a:r>
            <a:r>
              <a:rPr lang="pt-BR" u="sng" dirty="0">
                <a:hlinkClick r:id="rId2"/>
              </a:rPr>
              <a:t>http://www.beatrix.pro.br/index.php/o-barroco-na-musica-1600-1750/</a:t>
            </a:r>
            <a:r>
              <a:rPr lang="pt-BR" dirty="0"/>
              <a:t>&gt;. Acesso em: 05 de set. de 2020.</a:t>
            </a:r>
          </a:p>
          <a:p>
            <a:r>
              <a:rPr lang="pt-BR" dirty="0"/>
              <a:t>https://www.britannica.com/biography</a:t>
            </a:r>
          </a:p>
          <a:p>
            <a:r>
              <a:rPr lang="pt-BR" dirty="0"/>
              <a:t>https://gredos.usal.es/bitstream/handle/10366/29110/THIV~N44~P114-121.pdf?sequence=3</a:t>
            </a:r>
          </a:p>
          <a:p>
            <a:r>
              <a:rPr lang="pt-BR" dirty="0"/>
              <a:t>https://edisciplinas.usp.br/pluginfile.php/5547671/mod_resource/content/0/Raynor%2C%20pp.%20209-231%20-%20O%20per%C3%ADodo%20barroco.pdf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7775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708312"/>
            <a:ext cx="9781584" cy="1307420"/>
          </a:xfrm>
        </p:spPr>
        <p:txBody>
          <a:bodyPr>
            <a:normAutofit fontScale="90000"/>
          </a:bodyPr>
          <a:lstStyle/>
          <a:p>
            <a:r>
              <a:rPr lang="pt-BR" sz="3100" cap="all" dirty="0"/>
              <a:t>Camerata Florentina (academia informal de aristocratas humanistas)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1607011"/>
            <a:ext cx="10603152" cy="4417560"/>
          </a:xfrm>
        </p:spPr>
        <p:txBody>
          <a:bodyPr>
            <a:normAutofit lnSpcReduction="10000"/>
          </a:bodyPr>
          <a:lstStyle/>
          <a:p>
            <a:r>
              <a:rPr lang="pt-BR" sz="1600" dirty="0"/>
              <a:t>A camerata por sua vez, criticava o uso excessivo da polifonia. Nisso, procuravam adicionar elementos da cultura grega para a música, como por exemplo, a </a:t>
            </a:r>
            <a:r>
              <a:rPr lang="pt-BR" sz="1600" i="1" dirty="0"/>
              <a:t>tragédia</a:t>
            </a:r>
            <a:r>
              <a:rPr lang="pt-BR" sz="1600" dirty="0"/>
              <a:t> e a </a:t>
            </a:r>
            <a:r>
              <a:rPr lang="pt-BR" sz="1600" i="1" dirty="0"/>
              <a:t>retórica</a:t>
            </a:r>
            <a:r>
              <a:rPr lang="pt-BR" sz="1600" dirty="0"/>
              <a:t> (que, segundo eles, representavam ou transmitiam melhor os estados de alma e as paixões, através das inflexões da voz). – Falar sobre Doutrina dos afetos </a:t>
            </a:r>
            <a:r>
              <a:rPr lang="pt-BR" sz="1600" i="1" dirty="0"/>
              <a:t>(seconda pratica).</a:t>
            </a:r>
            <a:endParaRPr lang="pt-BR" sz="1600" dirty="0"/>
          </a:p>
          <a:p>
            <a:r>
              <a:rPr lang="pt-BR" sz="1600" dirty="0"/>
              <a:t>A doutrina dos afetos (ou </a:t>
            </a:r>
            <a:r>
              <a:rPr lang="pt-BR" sz="1600" i="1" dirty="0"/>
              <a:t>seconda pratica</a:t>
            </a:r>
            <a:r>
              <a:rPr lang="pt-BR" sz="1600" dirty="0"/>
              <a:t>) foi um estilo que tinha como uma das funções, estabelecer “leis” para a música em geral. Onde a polifonia era um tanto “bagunçada”, essa lei, por sua vez, cada compositor deveria utilizar as características para juntar as vozes juntamente com a linguagem, de maneira que ficasse entendível para os ouvintes.</a:t>
            </a:r>
          </a:p>
          <a:p>
            <a:r>
              <a:rPr lang="pt-BR" sz="1600" dirty="0"/>
              <a:t>O estilo foi logo conhecido como </a:t>
            </a:r>
            <a:r>
              <a:rPr lang="pt-BR" sz="1600" i="1" dirty="0"/>
              <a:t>seconda pratica, </a:t>
            </a:r>
            <a:r>
              <a:rPr lang="pt-BR" sz="1600" dirty="0"/>
              <a:t>para contrastar com a polifonia renascentista tradicional ou </a:t>
            </a:r>
            <a:r>
              <a:rPr lang="pt-BR" sz="1600" i="1" dirty="0"/>
              <a:t>prima pratica,</a:t>
            </a:r>
            <a:r>
              <a:rPr lang="pt-BR" sz="1600" dirty="0"/>
              <a:t> que era composto por uma única parte vocal acompanhada por uma parte instrumental (Falar sobre baixo contínuo).</a:t>
            </a:r>
          </a:p>
          <a:p>
            <a:r>
              <a:rPr lang="pt-BR" sz="1600" dirty="0"/>
              <a:t>No que diz respeito no baixo contínuo, onde tem a função de sustentar o grupo de intérpretes dos instrumentistas, ficou logo designada como monodia. Com a monodia, não precisava seguir as regras do contraponto, permitindo uma interpretação mais livre.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178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Principais Compositores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1454095"/>
            <a:ext cx="5463004" cy="3450613"/>
          </a:xfrm>
        </p:spPr>
        <p:txBody>
          <a:bodyPr>
            <a:noAutofit/>
          </a:bodyPr>
          <a:lstStyle/>
          <a:p>
            <a:r>
              <a:rPr lang="pt-BR" sz="1400" b="1" dirty="0"/>
              <a:t>Alemanha</a:t>
            </a:r>
          </a:p>
          <a:p>
            <a:r>
              <a:rPr lang="pt-BR" sz="1400" b="1" dirty="0"/>
              <a:t>Johann Sebastian Bach (1685- 1750)</a:t>
            </a:r>
            <a:endParaRPr lang="pt-BR" sz="1400" dirty="0"/>
          </a:p>
          <a:p>
            <a:r>
              <a:rPr lang="pt-BR" sz="1400" dirty="0"/>
              <a:t>Compositor, multi-instrumentista, professor, cantor e maestro.</a:t>
            </a:r>
          </a:p>
          <a:p>
            <a:r>
              <a:rPr lang="pt-BR" sz="1400" b="1" dirty="0"/>
              <a:t>Principais Obras:</a:t>
            </a:r>
            <a:r>
              <a:rPr lang="pt-BR" sz="1400" dirty="0"/>
              <a:t> Concertos De Brandenburgo;</a:t>
            </a:r>
          </a:p>
          <a:p>
            <a:r>
              <a:rPr lang="pt-BR" sz="1400" dirty="0"/>
              <a:t>A Arte da Fuga;</a:t>
            </a:r>
          </a:p>
          <a:p>
            <a:r>
              <a:rPr lang="pt-BR" sz="1400" dirty="0"/>
              <a:t>Variações Goldberg;</a:t>
            </a:r>
          </a:p>
          <a:p>
            <a:r>
              <a:rPr lang="pt-BR" sz="1400" dirty="0"/>
              <a:t>Paixão Segundo São Mateus e</a:t>
            </a:r>
          </a:p>
          <a:p>
            <a:r>
              <a:rPr lang="pt-BR" sz="1400" dirty="0"/>
              <a:t>O Cravo bem temperado</a:t>
            </a:r>
            <a:r>
              <a:rPr lang="pt-BR" sz="1400" dirty="0" smtClean="0"/>
              <a:t>.</a:t>
            </a:r>
            <a:endParaRPr lang="pt-BR" sz="1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88150" y="1454095"/>
            <a:ext cx="5463004" cy="46673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dirty="0"/>
              <a:t>Georg Friedrich Handel (1685- 1759)</a:t>
            </a:r>
            <a:endParaRPr lang="pt-BR" sz="1400" dirty="0"/>
          </a:p>
          <a:p>
            <a:r>
              <a:rPr lang="pt-BR" sz="1400" dirty="0"/>
              <a:t>Compositor</a:t>
            </a:r>
          </a:p>
          <a:p>
            <a:r>
              <a:rPr lang="pt-BR" sz="1400" dirty="0"/>
              <a:t>Foi conhecido por suas óperas, oratórios e composições instrumentais.</a:t>
            </a:r>
          </a:p>
          <a:p>
            <a:r>
              <a:rPr lang="pt-BR" sz="1400" b="1" dirty="0"/>
              <a:t>Principais Obras:</a:t>
            </a:r>
            <a:r>
              <a:rPr lang="pt-BR" sz="1400" dirty="0"/>
              <a:t> Música Aquática;</a:t>
            </a:r>
          </a:p>
          <a:p>
            <a:r>
              <a:rPr lang="pt-BR" sz="1400" dirty="0"/>
              <a:t>O Messias</a:t>
            </a:r>
          </a:p>
          <a:p>
            <a:r>
              <a:rPr lang="pt-BR" sz="1400" dirty="0"/>
              <a:t>Alcina e </a:t>
            </a:r>
          </a:p>
          <a:p>
            <a:r>
              <a:rPr lang="pt-BR" sz="1400" dirty="0"/>
              <a:t>Suítes para Cravo solo.</a:t>
            </a:r>
          </a:p>
          <a:p>
            <a:r>
              <a:rPr lang="pt-BR" sz="1400" dirty="0"/>
              <a:t>Ambos sintetizam nas suas músicas aspecto do barroco italiano e francês, com as </a:t>
            </a:r>
          </a:p>
          <a:p>
            <a:r>
              <a:rPr lang="pt-BR" sz="1400" dirty="0"/>
              <a:t>características do pensamento musical alemão, principalmente elementos do </a:t>
            </a:r>
          </a:p>
          <a:p>
            <a:r>
              <a:rPr lang="pt-BR" sz="1400" dirty="0"/>
              <a:t>contraponto.</a:t>
            </a:r>
          </a:p>
        </p:txBody>
      </p:sp>
    </p:spTree>
    <p:extLst>
      <p:ext uri="{BB962C8B-B14F-4D97-AF65-F5344CB8AC3E}">
        <p14:creationId xmlns:p14="http://schemas.microsoft.com/office/powerpoint/2010/main" val="34868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Principais Compositores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1329136"/>
            <a:ext cx="8542754" cy="3450613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/>
              <a:t>França </a:t>
            </a:r>
          </a:p>
          <a:p>
            <a:r>
              <a:rPr lang="pt-BR" b="1" dirty="0"/>
              <a:t>Jean- Philippe Romeau (1683- 1764)</a:t>
            </a:r>
            <a:endParaRPr lang="pt-BR" dirty="0"/>
          </a:p>
          <a:p>
            <a:r>
              <a:rPr lang="pt-BR" dirty="0"/>
              <a:t>Compositor, coreografo, musicólogo, teórico musical, organista e cravista.</a:t>
            </a:r>
          </a:p>
          <a:p>
            <a:r>
              <a:rPr lang="pt-BR" b="1" dirty="0"/>
              <a:t>Principais Obras:</a:t>
            </a:r>
            <a:r>
              <a:rPr lang="pt-BR" dirty="0"/>
              <a:t> Piéces de Clavecin en Concerts ( Concerto para peças de Cravo) e</a:t>
            </a:r>
          </a:p>
          <a:p>
            <a:r>
              <a:rPr lang="pt-BR" dirty="0"/>
              <a:t>Hippolyte et Aricie.</a:t>
            </a:r>
          </a:p>
          <a:p>
            <a:r>
              <a:rPr lang="pt-BR" dirty="0"/>
              <a:t>Em suas óperas possuem características únicas do estilo francês, por seu mais contido </a:t>
            </a:r>
          </a:p>
          <a:p>
            <a:r>
              <a:rPr lang="pt-BR" dirty="0"/>
              <a:t>e “elegante" que o italiano, que é mais virtuoso e dramático. No estilo francês, as </a:t>
            </a:r>
          </a:p>
          <a:p>
            <a:r>
              <a:rPr lang="pt-BR" dirty="0"/>
              <a:t>ornamentações são mais discretas e os ritmos mais baseados nas danças da corte</a:t>
            </a:r>
          </a:p>
          <a:p>
            <a:r>
              <a:rPr lang="pt-BR" dirty="0"/>
              <a:t>Itália </a:t>
            </a:r>
          </a:p>
        </p:txBody>
      </p:sp>
    </p:spTree>
    <p:extLst>
      <p:ext uri="{BB962C8B-B14F-4D97-AF65-F5344CB8AC3E}">
        <p14:creationId xmlns:p14="http://schemas.microsoft.com/office/powerpoint/2010/main" val="423808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Principais Compositores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1551386"/>
            <a:ext cx="8244304" cy="3450613"/>
          </a:xfrm>
        </p:spPr>
        <p:txBody>
          <a:bodyPr>
            <a:normAutofit/>
          </a:bodyPr>
          <a:lstStyle/>
          <a:p>
            <a:r>
              <a:rPr lang="pt-BR" sz="1600" b="1" dirty="0"/>
              <a:t>Antônio Vivaldi (1678- 1741)</a:t>
            </a:r>
            <a:endParaRPr lang="pt-BR" sz="1600" dirty="0"/>
          </a:p>
          <a:p>
            <a:r>
              <a:rPr lang="pt-BR" sz="1600" dirty="0"/>
              <a:t>Musico, compositor e padre.</a:t>
            </a:r>
          </a:p>
          <a:p>
            <a:r>
              <a:rPr lang="pt-BR" sz="1600" b="1" dirty="0"/>
              <a:t>Principais Obras:</a:t>
            </a:r>
            <a:r>
              <a:rPr lang="pt-BR" sz="1600" dirty="0"/>
              <a:t> Concertos Op. 8 No. 1 a 4 ( As Quatro Estações) e Concerto para </a:t>
            </a:r>
          </a:p>
          <a:p>
            <a:r>
              <a:rPr lang="pt-BR" sz="1600" dirty="0"/>
              <a:t>Flauta e Cordas, Op. 10 ( Lá Tempesta di Mare).</a:t>
            </a:r>
          </a:p>
          <a:p>
            <a:r>
              <a:rPr lang="pt-BR" sz="1600" dirty="0"/>
              <a:t>Foi o responsável por estabelecer definitivamente a forma do concerto, que continua a </a:t>
            </a:r>
          </a:p>
          <a:p>
            <a:r>
              <a:rPr lang="pt-BR" sz="1600" dirty="0"/>
              <a:t>ser composta até os dias atuais.</a:t>
            </a:r>
          </a:p>
        </p:txBody>
      </p:sp>
    </p:spTree>
    <p:extLst>
      <p:ext uri="{BB962C8B-B14F-4D97-AF65-F5344CB8AC3E}">
        <p14:creationId xmlns:p14="http://schemas.microsoft.com/office/powerpoint/2010/main" val="320659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Principais Compositores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1551386"/>
            <a:ext cx="8777704" cy="3757214"/>
          </a:xfrm>
        </p:spPr>
        <p:txBody>
          <a:bodyPr>
            <a:noAutofit/>
          </a:bodyPr>
          <a:lstStyle/>
          <a:p>
            <a:r>
              <a:rPr lang="pt-BR" sz="1600" b="1" dirty="0"/>
              <a:t>Claudio Monteverdi (1567- 1643)</a:t>
            </a:r>
            <a:endParaRPr lang="pt-BR" sz="1600" dirty="0"/>
          </a:p>
          <a:p>
            <a:r>
              <a:rPr lang="pt-BR" sz="1600" dirty="0"/>
              <a:t>Compositor, mestre de coro e padre</a:t>
            </a:r>
          </a:p>
          <a:p>
            <a:r>
              <a:rPr lang="pt-BR" sz="1600" b="1" dirty="0"/>
              <a:t>Principais Obras:</a:t>
            </a:r>
            <a:r>
              <a:rPr lang="pt-BR" sz="1600" dirty="0"/>
              <a:t> L'Orfeo;</a:t>
            </a:r>
          </a:p>
          <a:p>
            <a:r>
              <a:rPr lang="pt-BR" sz="1600" dirty="0"/>
              <a:t>L'Arianna;</a:t>
            </a:r>
          </a:p>
          <a:p>
            <a:r>
              <a:rPr lang="pt-BR" sz="1600" dirty="0"/>
              <a:t>L'incoronazione di Poppea;</a:t>
            </a:r>
          </a:p>
          <a:p>
            <a:r>
              <a:rPr lang="pt-BR" sz="1600" dirty="0"/>
              <a:t>e Madrigais.</a:t>
            </a:r>
          </a:p>
          <a:p>
            <a:r>
              <a:rPr lang="pt-BR" sz="1600" dirty="0"/>
              <a:t>Um dos responsáveis pela transição da música renascentista para o barroco. Sua obra “ </a:t>
            </a:r>
          </a:p>
          <a:p>
            <a:r>
              <a:rPr lang="pt-BR" sz="1600" dirty="0"/>
              <a:t>Oitavo livro de Madrigais" mostra muito bem o estilo polifônico renascentista com o </a:t>
            </a:r>
          </a:p>
          <a:p>
            <a:r>
              <a:rPr lang="pt-BR" sz="1600" dirty="0"/>
              <a:t>surgimento do barroco</a:t>
            </a:r>
            <a:r>
              <a:rPr lang="pt-BR" sz="1600" dirty="0" smtClean="0"/>
              <a:t>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12042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220319"/>
            <a:ext cx="9520158" cy="1049235"/>
          </a:xfrm>
        </p:spPr>
        <p:txBody>
          <a:bodyPr/>
          <a:lstStyle/>
          <a:p>
            <a:r>
              <a:rPr lang="pt-BR" dirty="0" smtClean="0"/>
              <a:t>Instrumentos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1269554"/>
            <a:ext cx="9520158" cy="3450613"/>
          </a:xfrm>
        </p:spPr>
        <p:txBody>
          <a:bodyPr/>
          <a:lstStyle/>
          <a:p>
            <a:r>
              <a:rPr lang="pt-BR" dirty="0" smtClean="0"/>
              <a:t>Cordas: Violinos, Violas, Cellos e Contrabaixos.</a:t>
            </a:r>
          </a:p>
          <a:p>
            <a:r>
              <a:rPr lang="pt-BR" dirty="0" smtClean="0"/>
              <a:t>Sopros: Flautas e Flautas de madeira, oboés e fagotes.</a:t>
            </a:r>
          </a:p>
          <a:p>
            <a:r>
              <a:rPr lang="pt-BR" dirty="0" smtClean="0"/>
              <a:t>Metais: Trompetes (as vezes) e trompas (sem valvulas).</a:t>
            </a:r>
          </a:p>
          <a:p>
            <a:r>
              <a:rPr lang="pt-BR" dirty="0" smtClean="0"/>
              <a:t>Tímpanos</a:t>
            </a:r>
          </a:p>
          <a:p>
            <a:r>
              <a:rPr lang="pt-BR" dirty="0" smtClean="0"/>
              <a:t>Teclas: cravo e orgão.</a:t>
            </a:r>
          </a:p>
        </p:txBody>
      </p:sp>
    </p:spTree>
    <p:extLst>
      <p:ext uri="{BB962C8B-B14F-4D97-AF65-F5344CB8AC3E}">
        <p14:creationId xmlns:p14="http://schemas.microsoft.com/office/powerpoint/2010/main" val="1521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220319"/>
            <a:ext cx="9520158" cy="1049235"/>
          </a:xfrm>
        </p:spPr>
        <p:txBody>
          <a:bodyPr/>
          <a:lstStyle/>
          <a:p>
            <a:r>
              <a:rPr lang="pt-BR" dirty="0" smtClean="0"/>
              <a:t>Instrumentos</a:t>
            </a:r>
            <a:endParaRPr lang="pt-BR" dirty="0"/>
          </a:p>
        </p:txBody>
      </p:sp>
      <p:pic>
        <p:nvPicPr>
          <p:cNvPr id="1034" name="Picture 10" descr="Fine violins for sale | Fine instruments for sale | Fine cellos for sale | Ingles &amp; Hayd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667" y="2515857"/>
            <a:ext cx="2064847" cy="361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A viola by Matteo Goffriller Venice, c. 1700 “Sinsheimer, Fuchs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606" y="2065630"/>
            <a:ext cx="2881312" cy="406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Artist Cello for the Bach, Baroque Lov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18918" y="926848"/>
            <a:ext cx="1953532" cy="520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Double Bass Violin Gofriller replica mod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063" y="68805"/>
            <a:ext cx="3689350" cy="6060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33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172</TotalTime>
  <Words>1537</Words>
  <Application>Microsoft Office PowerPoint</Application>
  <PresentationFormat>Widescreen</PresentationFormat>
  <Paragraphs>121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Palatino Linotype</vt:lpstr>
      <vt:lpstr>Wingdings</vt:lpstr>
      <vt:lpstr>Gallery</vt:lpstr>
      <vt:lpstr>O Período Barroco</vt:lpstr>
      <vt:lpstr>O início do Barroco na música </vt:lpstr>
      <vt:lpstr>Camerata Florentina (academia informal de aristocratas humanistas) </vt:lpstr>
      <vt:lpstr>Principais Compositores </vt:lpstr>
      <vt:lpstr>Principais Compositores </vt:lpstr>
      <vt:lpstr>Principais Compositores </vt:lpstr>
      <vt:lpstr>Principais Compositores </vt:lpstr>
      <vt:lpstr>Instrumentos</vt:lpstr>
      <vt:lpstr>Instrumentos</vt:lpstr>
      <vt:lpstr>Instrumentos</vt:lpstr>
      <vt:lpstr>Instrumentos</vt:lpstr>
      <vt:lpstr>Instrumentos</vt:lpstr>
      <vt:lpstr>Instrumentos</vt:lpstr>
      <vt:lpstr>A visão dos músicos no século XVII e o surgimento das formas </vt:lpstr>
      <vt:lpstr>As formas mais frequentes do barroco  </vt:lpstr>
      <vt:lpstr>Fuga </vt:lpstr>
      <vt:lpstr>Sonatas</vt:lpstr>
      <vt:lpstr>Concerto Grosso</vt:lpstr>
      <vt:lpstr>Concerto Solo</vt:lpstr>
      <vt:lpstr>Suíte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Periodo Barroco</dc:title>
  <dc:creator>luiso</dc:creator>
  <cp:lastModifiedBy>luiso</cp:lastModifiedBy>
  <cp:revision>14</cp:revision>
  <dcterms:created xsi:type="dcterms:W3CDTF">2020-09-14T14:46:52Z</dcterms:created>
  <dcterms:modified xsi:type="dcterms:W3CDTF">2020-09-14T17:43:55Z</dcterms:modified>
</cp:coreProperties>
</file>