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57" r:id="rId3"/>
    <p:sldId id="258" r:id="rId4"/>
    <p:sldId id="259" r:id="rId5"/>
    <p:sldId id="256"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pt-BR"/>
              <a:t>Clique para editar o título Mestre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a:t>Clique para editar o estilo do subtítulo Mestre</a:t>
            </a:r>
            <a:endParaRPr kumimoji="0" lang="en-US"/>
          </a:p>
        </p:txBody>
      </p:sp>
      <p:sp>
        <p:nvSpPr>
          <p:cNvPr id="7" name="Date Placeholder 6"/>
          <p:cNvSpPr>
            <a:spLocks noGrp="1"/>
          </p:cNvSpPr>
          <p:nvPr>
            <p:ph type="dt" sz="half" idx="10"/>
          </p:nvPr>
        </p:nvSpPr>
        <p:spPr/>
        <p:txBody>
          <a:bodyPr/>
          <a:lstStyle/>
          <a:p>
            <a:fld id="{98016895-C60A-4BFF-AB12-4BD7ABC03AC9}" type="datetimeFigureOut">
              <a:rPr lang="pt-BR" smtClean="0"/>
              <a:t>10/11/2019</a:t>
            </a:fld>
            <a:endParaRPr lang="pt-BR"/>
          </a:p>
        </p:txBody>
      </p:sp>
      <p:sp>
        <p:nvSpPr>
          <p:cNvPr id="20" name="Footer Placeholder 19"/>
          <p:cNvSpPr>
            <a:spLocks noGrp="1"/>
          </p:cNvSpPr>
          <p:nvPr>
            <p:ph type="ftr" sz="quarter" idx="11"/>
          </p:nvPr>
        </p:nvSpPr>
        <p:spPr/>
        <p:txBody>
          <a:bodyPr/>
          <a:lstStyle/>
          <a:p>
            <a:endParaRPr lang="pt-BR"/>
          </a:p>
        </p:txBody>
      </p:sp>
      <p:sp>
        <p:nvSpPr>
          <p:cNvPr id="10" name="Slide Number Placeholder 9"/>
          <p:cNvSpPr>
            <a:spLocks noGrp="1"/>
          </p:cNvSpPr>
          <p:nvPr>
            <p:ph type="sldNum" sz="quarter" idx="12"/>
          </p:nvPr>
        </p:nvSpPr>
        <p:spPr/>
        <p:txBody>
          <a:bodyPr/>
          <a:lstStyle/>
          <a:p>
            <a:fld id="{7CE628D9-0B6E-46B2-831C-50CAC4AC3E5E}" type="slidenum">
              <a:rPr lang="pt-BR" smtClean="0"/>
              <a:t>‹nº›</a:t>
            </a:fld>
            <a:endParaRPr lang="pt-B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97218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a:t>Clique para editar o título Mestre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t-BR"/>
              <a:t>Clique para editar os estilos de texto Mestres</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Date Placeholder 3"/>
          <p:cNvSpPr>
            <a:spLocks noGrp="1"/>
          </p:cNvSpPr>
          <p:nvPr>
            <p:ph type="dt" sz="half" idx="10"/>
          </p:nvPr>
        </p:nvSpPr>
        <p:spPr/>
        <p:txBody>
          <a:bodyPr/>
          <a:lstStyle/>
          <a:p>
            <a:fld id="{98016895-C60A-4BFF-AB12-4BD7ABC03AC9}" type="datetimeFigureOut">
              <a:rPr lang="pt-BR" smtClean="0"/>
              <a:t>10/11/2019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215633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pt-BR"/>
              <a:t>Clique para editar o título Mestre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pt-BR"/>
              <a:t>Clique para editar os estilos de texto Mestres</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Date Placeholder 3"/>
          <p:cNvSpPr>
            <a:spLocks noGrp="1"/>
          </p:cNvSpPr>
          <p:nvPr>
            <p:ph type="dt" sz="half" idx="10"/>
          </p:nvPr>
        </p:nvSpPr>
        <p:spPr/>
        <p:txBody>
          <a:bodyPr/>
          <a:lstStyle/>
          <a:p>
            <a:fld id="{98016895-C60A-4BFF-AB12-4BD7ABC03AC9}" type="datetimeFigureOut">
              <a:rPr lang="pt-BR" smtClean="0"/>
              <a:t>10/11/2019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2114757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8016895-C60A-4BFF-AB12-4BD7ABC03AC9}" type="datetimeFigureOut">
              <a:rPr lang="pt-BR" smtClean="0"/>
              <a:t>10/11/2019</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113466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8016895-C60A-4BFF-AB12-4BD7ABC03AC9}" type="datetimeFigureOut">
              <a:rPr lang="pt-BR" smtClean="0"/>
              <a:t>10/11/2019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3967795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8016895-C60A-4BFF-AB12-4BD7ABC03AC9}" type="datetimeFigureOut">
              <a:rPr lang="pt-BR" smtClean="0"/>
              <a:t>10/11/2019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4286166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8016895-C60A-4BFF-AB12-4BD7ABC03AC9}" type="datetimeFigureOut">
              <a:rPr lang="pt-BR" smtClean="0"/>
              <a:t>10/11/2019</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175087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8016895-C60A-4BFF-AB12-4BD7ABC03AC9}" type="datetimeFigureOut">
              <a:rPr lang="pt-BR" smtClean="0"/>
              <a:t>10/11/2019</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2619555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8016895-C60A-4BFF-AB12-4BD7ABC03AC9}" type="datetimeFigureOut">
              <a:rPr lang="pt-BR" smtClean="0"/>
              <a:t>10/11/2019</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2874237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16895-C60A-4BFF-AB12-4BD7ABC03AC9}" type="datetimeFigureOut">
              <a:rPr lang="pt-BR" smtClean="0"/>
              <a:t>10/11/2019</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178221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8016895-C60A-4BFF-AB12-4BD7ABC03AC9}" type="datetimeFigureOut">
              <a:rPr lang="pt-BR" smtClean="0"/>
              <a:t>10/11/2019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240602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a:t>Clique para editar o título Mestre</a:t>
            </a:r>
            <a:endParaRPr kumimoji="0" lang="en-US"/>
          </a:p>
        </p:txBody>
      </p:sp>
      <p:sp>
        <p:nvSpPr>
          <p:cNvPr id="3" name="Content Placeholder 2"/>
          <p:cNvSpPr>
            <a:spLocks noGrp="1"/>
          </p:cNvSpPr>
          <p:nvPr>
            <p:ph idx="1"/>
          </p:nvPr>
        </p:nvSpPr>
        <p:spPr/>
        <p:txBody>
          <a:bodyPr/>
          <a:lstStyle/>
          <a:p>
            <a:pPr lvl="0" eaLnBrk="1" latinLnBrk="0" hangingPunct="1"/>
            <a:r>
              <a:rPr lang="pt-BR"/>
              <a:t>Clique para editar os estilos de texto Mestres</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Date Placeholder 3"/>
          <p:cNvSpPr>
            <a:spLocks noGrp="1"/>
          </p:cNvSpPr>
          <p:nvPr>
            <p:ph type="dt" sz="half" idx="10"/>
          </p:nvPr>
        </p:nvSpPr>
        <p:spPr/>
        <p:txBody>
          <a:bodyPr/>
          <a:lstStyle/>
          <a:p>
            <a:fld id="{98016895-C60A-4BFF-AB12-4BD7ABC03AC9}" type="datetimeFigureOut">
              <a:rPr lang="pt-BR" smtClean="0"/>
              <a:t>10/11/2019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498861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8016895-C60A-4BFF-AB12-4BD7ABC03AC9}" type="datetimeFigureOut">
              <a:rPr lang="pt-BR" smtClean="0"/>
              <a:t>10/11/2019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1006280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8016895-C60A-4BFF-AB12-4BD7ABC03AC9}" type="datetimeFigureOut">
              <a:rPr lang="pt-BR" smtClean="0"/>
              <a:t>10/11/2019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3032939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8016895-C60A-4BFF-AB12-4BD7ABC03AC9}" type="datetimeFigureOut">
              <a:rPr lang="pt-BR" smtClean="0"/>
              <a:t>10/11/2019</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E628D9-0B6E-46B2-831C-50CAC4AC3E5E}"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8156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98016895-C60A-4BFF-AB12-4BD7ABC03AC9}" type="datetimeFigureOut">
              <a:rPr lang="pt-BR" smtClean="0"/>
              <a:t>10/11/2019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1410205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98016895-C60A-4BFF-AB12-4BD7ABC03AC9}" type="datetimeFigureOut">
              <a:rPr lang="pt-BR" smtClean="0"/>
              <a:t>10/11/2019</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E628D9-0B6E-46B2-831C-50CAC4AC3E5E}"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1633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98016895-C60A-4BFF-AB12-4BD7ABC03AC9}" type="datetimeFigureOut">
              <a:rPr lang="pt-BR" smtClean="0"/>
              <a:t>10/11/2019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2262703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8016895-C60A-4BFF-AB12-4BD7ABC03AC9}" type="datetimeFigureOut">
              <a:rPr lang="pt-BR" smtClean="0"/>
              <a:t>10/11/2019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721617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8016895-C60A-4BFF-AB12-4BD7ABC03AC9}" type="datetimeFigureOut">
              <a:rPr lang="pt-BR" smtClean="0"/>
              <a:t>10/11/2019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12824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pt-BR"/>
              <a:t>Clique para editar o título Mestre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a:t>Clique para editar os estilos de texto Mestres</a:t>
            </a:r>
          </a:p>
        </p:txBody>
      </p:sp>
      <p:sp>
        <p:nvSpPr>
          <p:cNvPr id="4" name="Date Placeholder 3"/>
          <p:cNvSpPr>
            <a:spLocks noGrp="1"/>
          </p:cNvSpPr>
          <p:nvPr>
            <p:ph type="dt" sz="half" idx="10"/>
          </p:nvPr>
        </p:nvSpPr>
        <p:spPr/>
        <p:txBody>
          <a:bodyPr/>
          <a:lstStyle/>
          <a:p>
            <a:fld id="{98016895-C60A-4BFF-AB12-4BD7ABC03AC9}" type="datetimeFigureOut">
              <a:rPr lang="pt-BR" smtClean="0"/>
              <a:t>10/11/2019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E628D9-0B6E-46B2-831C-50CAC4AC3E5E}" type="slidenum">
              <a:rPr lang="pt-BR" smtClean="0"/>
              <a:t>‹nº›</a:t>
            </a:fld>
            <a:endParaRPr lang="pt-B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93394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pt-BR"/>
              <a:t>Clique para editar o título Mestre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os estilos de texto Mestres</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os estilos de texto Mestres</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Date Placeholder 4"/>
          <p:cNvSpPr>
            <a:spLocks noGrp="1"/>
          </p:cNvSpPr>
          <p:nvPr>
            <p:ph type="dt" sz="half" idx="10"/>
          </p:nvPr>
        </p:nvSpPr>
        <p:spPr/>
        <p:txBody>
          <a:bodyPr/>
          <a:lstStyle/>
          <a:p>
            <a:fld id="{98016895-C60A-4BFF-AB12-4BD7ABC03AC9}" type="datetimeFigureOut">
              <a:rPr lang="pt-BR" smtClean="0"/>
              <a:t>10/11/2019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296268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pt-BR"/>
              <a:t>Clique para editar o título Mestre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os estilos de texto Mestres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os estilos de texto Mestres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a:t>Clique para editar os estilos de texto Mestres</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a:t>Clique para editar os estilos de texto Mestres</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Date Placeholder 6"/>
          <p:cNvSpPr>
            <a:spLocks noGrp="1"/>
          </p:cNvSpPr>
          <p:nvPr>
            <p:ph type="dt" sz="half" idx="10"/>
          </p:nvPr>
        </p:nvSpPr>
        <p:spPr/>
        <p:txBody>
          <a:bodyPr/>
          <a:lstStyle/>
          <a:p>
            <a:fld id="{98016895-C60A-4BFF-AB12-4BD7ABC03AC9}" type="datetimeFigureOut">
              <a:rPr lang="pt-BR" smtClean="0"/>
              <a:t>10/11/2019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399144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pt-BR"/>
              <a:t>Clique para editar o título Mestre</a:t>
            </a:r>
            <a:endParaRPr kumimoji="0" lang="en-US"/>
          </a:p>
        </p:txBody>
      </p:sp>
      <p:sp>
        <p:nvSpPr>
          <p:cNvPr id="3" name="Date Placeholder 2"/>
          <p:cNvSpPr>
            <a:spLocks noGrp="1"/>
          </p:cNvSpPr>
          <p:nvPr>
            <p:ph type="dt" sz="half" idx="10"/>
          </p:nvPr>
        </p:nvSpPr>
        <p:spPr/>
        <p:txBody>
          <a:bodyPr/>
          <a:lstStyle/>
          <a:p>
            <a:fld id="{98016895-C60A-4BFF-AB12-4BD7ABC03AC9}" type="datetimeFigureOut">
              <a:rPr lang="pt-BR" smtClean="0"/>
              <a:t>10/11/2019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141946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98016895-C60A-4BFF-AB12-4BD7ABC03AC9}" type="datetimeFigureOut">
              <a:rPr lang="pt-BR" smtClean="0"/>
              <a:t>10/11/2019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CE628D9-0B6E-46B2-831C-50CAC4AC3E5E}" type="slidenum">
              <a:rPr lang="pt-BR" smtClean="0"/>
              <a:t>‹nº›</a:t>
            </a:fld>
            <a:endParaRPr lang="pt-B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05553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pt-BR"/>
              <a:t>Clique para editar o título Mestre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a:t>Clique para editar os estilos de texto Mestres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a:t>Clique para editar os estilos de texto Mestres</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Date Placeholder 4"/>
          <p:cNvSpPr>
            <a:spLocks noGrp="1"/>
          </p:cNvSpPr>
          <p:nvPr>
            <p:ph type="dt" sz="half" idx="10"/>
          </p:nvPr>
        </p:nvSpPr>
        <p:spPr/>
        <p:txBody>
          <a:bodyPr/>
          <a:lstStyle/>
          <a:p>
            <a:fld id="{98016895-C60A-4BFF-AB12-4BD7ABC03AC9}" type="datetimeFigureOut">
              <a:rPr lang="pt-BR" smtClean="0"/>
              <a:t>10/11/2019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E628D9-0B6E-46B2-831C-50CAC4AC3E5E}" type="slidenum">
              <a:rPr lang="pt-BR" smtClean="0"/>
              <a:t>‹nº›</a:t>
            </a:fld>
            <a:endParaRPr lang="pt-BR"/>
          </a:p>
        </p:txBody>
      </p:sp>
    </p:spTree>
    <p:extLst>
      <p:ext uri="{BB962C8B-B14F-4D97-AF65-F5344CB8AC3E}">
        <p14:creationId xmlns:p14="http://schemas.microsoft.com/office/powerpoint/2010/main" val="160988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pt-BR"/>
              <a:t>Clique para editar o título Mestre</a:t>
            </a:r>
            <a:endParaRPr kumimoji="0" lang="en-US"/>
          </a:p>
        </p:txBody>
      </p:sp>
      <p:sp>
        <p:nvSpPr>
          <p:cNvPr id="5" name="Date Placeholder 4"/>
          <p:cNvSpPr>
            <a:spLocks noGrp="1"/>
          </p:cNvSpPr>
          <p:nvPr>
            <p:ph type="dt" sz="half" idx="10"/>
          </p:nvPr>
        </p:nvSpPr>
        <p:spPr/>
        <p:txBody>
          <a:bodyPr/>
          <a:lstStyle/>
          <a:p>
            <a:fld id="{98016895-C60A-4BFF-AB12-4BD7ABC03AC9}" type="datetimeFigureOut">
              <a:rPr lang="pt-BR" smtClean="0"/>
              <a:t>10/11/2019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E628D9-0B6E-46B2-831C-50CAC4AC3E5E}" type="slidenum">
              <a:rPr lang="pt-BR" smtClean="0"/>
              <a:t>‹nº›</a:t>
            </a:fld>
            <a:endParaRPr lang="pt-B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pt-BR"/>
              <a:t>Clique no ícone para adicionar uma imagem</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a:t>Clique para editar os estilos de texto Mestres</a:t>
            </a:r>
          </a:p>
        </p:txBody>
      </p:sp>
    </p:spTree>
    <p:extLst>
      <p:ext uri="{BB962C8B-B14F-4D97-AF65-F5344CB8AC3E}">
        <p14:creationId xmlns:p14="http://schemas.microsoft.com/office/powerpoint/2010/main" val="262659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pt-BR"/>
              <a:t>Clique para editar o título Mestre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pt-BR"/>
              <a:t>Clique para editar os estilos de texto Mestres</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8016895-C60A-4BFF-AB12-4BD7ABC03AC9}" type="datetimeFigureOut">
              <a:rPr lang="pt-BR" smtClean="0"/>
              <a:t>10/11/2019</a:t>
            </a:fld>
            <a:endParaRPr lang="pt-B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CE628D9-0B6E-46B2-831C-50CAC4AC3E5E}" type="slidenum">
              <a:rPr lang="pt-BR" smtClean="0"/>
              <a:t>‹nº›</a:t>
            </a:fld>
            <a:endParaRPr lang="pt-B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518174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8016895-C60A-4BFF-AB12-4BD7ABC03AC9}" type="datetimeFigureOut">
              <a:rPr lang="pt-BR" smtClean="0"/>
              <a:t>10/11/2019</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CE628D9-0B6E-46B2-831C-50CAC4AC3E5E}" type="slidenum">
              <a:rPr lang="pt-BR" smtClean="0"/>
              <a:t>‹nº›</a:t>
            </a:fld>
            <a:endParaRPr lang="pt-BR"/>
          </a:p>
        </p:txBody>
      </p:sp>
    </p:spTree>
    <p:extLst>
      <p:ext uri="{BB962C8B-B14F-4D97-AF65-F5344CB8AC3E}">
        <p14:creationId xmlns:p14="http://schemas.microsoft.com/office/powerpoint/2010/main" val="37398639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www.rb.org.br/detalhe_artigo.asp?id=2613&amp;idioma=Portugues" TargetMode="External"/><Relationship Id="rId13" Type="http://schemas.openxmlformats.org/officeDocument/2006/relationships/hyperlink" Target="http://revodonto.bvsalud.org/scielo.php?script=sci_arttext&amp;pid=S1677-38882010000200005&amp;lng=es&amp;nrm=iso" TargetMode="External"/><Relationship Id="rId18" Type="http://schemas.openxmlformats.org/officeDocument/2006/relationships/hyperlink" Target="https://www.tuasaude.com/tomografia-computadorizada/" TargetMode="External"/><Relationship Id="rId3" Type="http://schemas.openxmlformats.org/officeDocument/2006/relationships/hyperlink" Target="https://www.portaleducacao.com.br/conteudo/artigos/medicina/os-aparelhos-de-tomografia-computadorizada/46501" TargetMode="External"/><Relationship Id="rId7" Type="http://schemas.openxmlformats.org/officeDocument/2006/relationships/hyperlink" Target="https://www.portaleducacao.com.br/conteudo/artigos/enfermagem/exames-fisicos-e-complementares-do-trauma-cranio-encefalico-tce/41831" TargetMode="External"/><Relationship Id="rId12" Type="http://schemas.openxmlformats.org/officeDocument/2006/relationships/hyperlink" Target="http://www.oncoguia.org.br/conteudo/tomografia-computadorizada/6794/842/" TargetMode="External"/><Relationship Id="rId17" Type="http://schemas.openxmlformats.org/officeDocument/2006/relationships/hyperlink" Target="http://www.clicrbs.com.br/sites/swf/dc_hospitalsantacatarina/phone/conheca-os-riscos-da-tomografia-computadorizada.html" TargetMode="External"/><Relationship Id="rId2" Type="http://schemas.openxmlformats.org/officeDocument/2006/relationships/hyperlink" Target="http://www.radiacao-medica.com.br/tipos-de-imagens-medicas/raios-x/tomografia-computadorizada-ct/" TargetMode="External"/><Relationship Id="rId16" Type="http://schemas.openxmlformats.org/officeDocument/2006/relationships/hyperlink" Target="https://www.portaleducacao.com.br/conteudo/artigos/medicina/tomografia-computadorizada-vantagens-e-desvantagens/51755" TargetMode="External"/><Relationship Id="rId1" Type="http://schemas.openxmlformats.org/officeDocument/2006/relationships/slideLayout" Target="../slideLayouts/slideLayout1.xml"/><Relationship Id="rId6" Type="http://schemas.openxmlformats.org/officeDocument/2006/relationships/hyperlink" Target="https://www.vencerocancer.org.br/cancer/diagnostico-2/tomografia-computadorizada/?catsel=tipos-de-cancer" TargetMode="External"/><Relationship Id="rId11" Type="http://schemas.openxmlformats.org/officeDocument/2006/relationships/hyperlink" Target="https://www.youtube.com/watch?v=2CWpZKuy-NE" TargetMode="External"/><Relationship Id="rId5" Type="http://schemas.openxmlformats.org/officeDocument/2006/relationships/hyperlink" Target="http://www.radioinmama.com.br/historiadatomografia.html" TargetMode="External"/><Relationship Id="rId15" Type="http://schemas.openxmlformats.org/officeDocument/2006/relationships/hyperlink" Target="https://www.msdmanuals.com/pt/casa/assuntos-especiais/exames-de-diagn%C3%B3stico-por-imagem-comuns/tomografia-computadorizada-tc" TargetMode="External"/><Relationship Id="rId10" Type="http://schemas.openxmlformats.org/officeDocument/2006/relationships/hyperlink" Target="http://radiologia.blog.br/diagnostico-por-imagem/como-funciona-a-tomografia-computadorizada-entenda-mais-sobre-o-exame" TargetMode="External"/><Relationship Id="rId4" Type="http://schemas.openxmlformats.org/officeDocument/2006/relationships/hyperlink" Target="https://telemedicinamorsch.com.br/blog/aparelho-de-tomografia" TargetMode="External"/><Relationship Id="rId9" Type="http://schemas.openxmlformats.org/officeDocument/2006/relationships/hyperlink" Target="https://saude.abril.com.br/medicina/tomografia-computadorizada-como-e-feita-e-para-que-serve/" TargetMode="External"/><Relationship Id="rId14" Type="http://schemas.openxmlformats.org/officeDocument/2006/relationships/hyperlink" Target="https://cedav.com.br/wp-content/themes/cedav/aulas/arquivos-aulas/diagnostico-por-imagem/avc_abr_2017.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272242-5BAD-4298-B047-ABAB82D1A101}"/>
              </a:ext>
            </a:extLst>
          </p:cNvPr>
          <p:cNvSpPr>
            <a:spLocks noGrp="1"/>
          </p:cNvSpPr>
          <p:nvPr>
            <p:ph type="ctrTitle"/>
          </p:nvPr>
        </p:nvSpPr>
        <p:spPr>
          <a:xfrm>
            <a:off x="1524000" y="-26632"/>
            <a:ext cx="9144000" cy="2387600"/>
          </a:xfrm>
        </p:spPr>
        <p:txBody>
          <a:bodyPr/>
          <a:lstStyle/>
          <a:p>
            <a:r>
              <a:rPr lang="pt-BR" b="1" dirty="0"/>
              <a:t>TOMOGRAFIA COMPUTADORIZADA</a:t>
            </a:r>
          </a:p>
        </p:txBody>
      </p:sp>
      <p:sp>
        <p:nvSpPr>
          <p:cNvPr id="3" name="Subtítulo 2">
            <a:extLst>
              <a:ext uri="{FF2B5EF4-FFF2-40B4-BE49-F238E27FC236}">
                <a16:creationId xmlns:a16="http://schemas.microsoft.com/office/drawing/2014/main" id="{4CF5D16D-0F07-4CEE-90D7-D5E8F19C8723}"/>
              </a:ext>
            </a:extLst>
          </p:cNvPr>
          <p:cNvSpPr>
            <a:spLocks noGrp="1"/>
          </p:cNvSpPr>
          <p:nvPr>
            <p:ph type="subTitle" idx="1"/>
          </p:nvPr>
        </p:nvSpPr>
        <p:spPr>
          <a:xfrm>
            <a:off x="1524000" y="2698774"/>
            <a:ext cx="9144000" cy="1655762"/>
          </a:xfrm>
        </p:spPr>
        <p:txBody>
          <a:bodyPr>
            <a:normAutofit/>
          </a:bodyPr>
          <a:lstStyle/>
          <a:p>
            <a:r>
              <a:rPr lang="pt-BR" sz="2000" dirty="0"/>
              <a:t>SEL0397 - Princípios Físicos de Formação de Imagens Médicas</a:t>
            </a:r>
          </a:p>
        </p:txBody>
      </p:sp>
      <p:sp>
        <p:nvSpPr>
          <p:cNvPr id="4" name="CaixaDeTexto 3">
            <a:extLst>
              <a:ext uri="{FF2B5EF4-FFF2-40B4-BE49-F238E27FC236}">
                <a16:creationId xmlns:a16="http://schemas.microsoft.com/office/drawing/2014/main" id="{4C8FE64A-C366-402A-995D-6EA64383933C}"/>
              </a:ext>
            </a:extLst>
          </p:cNvPr>
          <p:cNvSpPr txBox="1"/>
          <p:nvPr/>
        </p:nvSpPr>
        <p:spPr>
          <a:xfrm>
            <a:off x="7803470" y="4571584"/>
            <a:ext cx="5353235" cy="1200329"/>
          </a:xfrm>
          <a:prstGeom prst="rect">
            <a:avLst/>
          </a:prstGeom>
          <a:noFill/>
        </p:spPr>
        <p:txBody>
          <a:bodyPr wrap="square" rtlCol="0">
            <a:spAutoFit/>
          </a:bodyPr>
          <a:lstStyle/>
          <a:p>
            <a:r>
              <a:rPr lang="pt-BR" dirty="0"/>
              <a:t>Professor: Homero </a:t>
            </a:r>
            <a:r>
              <a:rPr lang="pt-BR" dirty="0" err="1"/>
              <a:t>Schiabel</a:t>
            </a:r>
            <a:endParaRPr lang="pt-BR" dirty="0"/>
          </a:p>
          <a:p>
            <a:r>
              <a:rPr lang="pt-BR" dirty="0"/>
              <a:t>Discente: Felipe Alvarenga Carvalho</a:t>
            </a:r>
          </a:p>
          <a:p>
            <a:r>
              <a:rPr lang="pt-BR" dirty="0"/>
              <a:t>Número USP: 10310526</a:t>
            </a:r>
          </a:p>
          <a:p>
            <a:endParaRPr lang="pt-BR" dirty="0"/>
          </a:p>
        </p:txBody>
      </p:sp>
      <p:sp>
        <p:nvSpPr>
          <p:cNvPr id="5" name="CaixaDeTexto 4">
            <a:extLst>
              <a:ext uri="{FF2B5EF4-FFF2-40B4-BE49-F238E27FC236}">
                <a16:creationId xmlns:a16="http://schemas.microsoft.com/office/drawing/2014/main" id="{A6570522-141F-4E61-BF01-B67F4B132866}"/>
              </a:ext>
            </a:extLst>
          </p:cNvPr>
          <p:cNvSpPr txBox="1"/>
          <p:nvPr/>
        </p:nvSpPr>
        <p:spPr>
          <a:xfrm>
            <a:off x="5166804" y="5887320"/>
            <a:ext cx="1828800" cy="646331"/>
          </a:xfrm>
          <a:prstGeom prst="rect">
            <a:avLst/>
          </a:prstGeom>
          <a:noFill/>
        </p:spPr>
        <p:txBody>
          <a:bodyPr wrap="square" rtlCol="0">
            <a:spAutoFit/>
          </a:bodyPr>
          <a:lstStyle/>
          <a:p>
            <a:pPr algn="ctr"/>
            <a:r>
              <a:rPr lang="pt-BR" dirty="0"/>
              <a:t>São Carlos</a:t>
            </a:r>
          </a:p>
          <a:p>
            <a:pPr algn="ctr"/>
            <a:r>
              <a:rPr lang="pt-BR" dirty="0"/>
              <a:t>2019</a:t>
            </a:r>
          </a:p>
        </p:txBody>
      </p:sp>
    </p:spTree>
    <p:extLst>
      <p:ext uri="{BB962C8B-B14F-4D97-AF65-F5344CB8AC3E}">
        <p14:creationId xmlns:p14="http://schemas.microsoft.com/office/powerpoint/2010/main" val="121743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Histórico</a:t>
            </a:r>
          </a:p>
        </p:txBody>
      </p:sp>
      <p:sp>
        <p:nvSpPr>
          <p:cNvPr id="9" name="CaixaDeTexto 8">
            <a:extLst>
              <a:ext uri="{FF2B5EF4-FFF2-40B4-BE49-F238E27FC236}">
                <a16:creationId xmlns:a16="http://schemas.microsoft.com/office/drawing/2014/main" id="{F3823B28-1430-4B66-A688-61F66D47FD79}"/>
              </a:ext>
            </a:extLst>
          </p:cNvPr>
          <p:cNvSpPr txBox="1"/>
          <p:nvPr/>
        </p:nvSpPr>
        <p:spPr>
          <a:xfrm>
            <a:off x="1824142" y="2032987"/>
            <a:ext cx="5774237" cy="3508653"/>
          </a:xfrm>
          <a:prstGeom prst="rect">
            <a:avLst/>
          </a:prstGeom>
          <a:noFill/>
        </p:spPr>
        <p:txBody>
          <a:bodyPr wrap="square" rtlCol="0">
            <a:spAutoFit/>
          </a:bodyPr>
          <a:lstStyle/>
          <a:p>
            <a:r>
              <a:rPr lang="pt-BR" sz="2600" dirty="0">
                <a:solidFill>
                  <a:schemeClr val="tx2">
                    <a:shade val="30000"/>
                    <a:satMod val="150000"/>
                  </a:schemeClr>
                </a:solidFill>
              </a:rPr>
              <a:t>Evolução Tomógrafo ao longo da história</a:t>
            </a:r>
          </a:p>
          <a:p>
            <a:endParaRPr lang="pt-BR" sz="2000" dirty="0">
              <a:solidFill>
                <a:schemeClr val="tx2">
                  <a:shade val="30000"/>
                  <a:satMod val="150000"/>
                </a:schemeClr>
              </a:solidFill>
            </a:endParaRPr>
          </a:p>
          <a:p>
            <a:pPr marL="285750" indent="-285750">
              <a:buFont typeface="Arial" panose="020B0604020202020204" pitchFamily="34" charset="0"/>
              <a:buChar char="•"/>
            </a:pPr>
            <a:r>
              <a:rPr lang="pt-BR" sz="1600" dirty="0"/>
              <a:t>Sexta geração (1998) surge com a tecnologia por Captação </a:t>
            </a:r>
            <a:r>
              <a:rPr lang="pt-BR" sz="1600" dirty="0" err="1"/>
              <a:t>Multslice</a:t>
            </a:r>
            <a:r>
              <a:rPr lang="pt-BR" sz="1600" dirty="0"/>
              <a:t>. </a:t>
            </a:r>
          </a:p>
          <a:p>
            <a:pPr marL="285750" indent="-285750">
              <a:buFont typeface="Arial" panose="020B0604020202020204" pitchFamily="34" charset="0"/>
              <a:buChar char="•"/>
            </a:pPr>
            <a:r>
              <a:rPr lang="pt-BR" sz="1600" dirty="0"/>
              <a:t>Única rotação do tomógrafo já se obtém diversos cortes de imagens. </a:t>
            </a:r>
          </a:p>
          <a:p>
            <a:pPr marL="285750" indent="-285750">
              <a:buFont typeface="Arial" panose="020B0604020202020204" pitchFamily="34" charset="0"/>
              <a:buChar char="•"/>
            </a:pPr>
            <a:r>
              <a:rPr lang="pt-BR" sz="1600" dirty="0"/>
              <a:t>A quantidade de cortes realizados depende do número de canais do aparelho, que são como fileiras de detectores que são ligados ao tubo de raio-X. </a:t>
            </a:r>
          </a:p>
          <a:p>
            <a:pPr marL="285750" indent="-285750">
              <a:buFont typeface="Arial" panose="020B0604020202020204" pitchFamily="34" charset="0"/>
              <a:buChar char="•"/>
            </a:pPr>
            <a:r>
              <a:rPr lang="pt-BR" sz="1600" dirty="0"/>
              <a:t>Os cortes são realizados de vários ângulos, que são capazes de reconstruir estruturas anatômicas gerando até imagens em 3D. Quanto mais canais, melhor é a resolução das imagens registradas. </a:t>
            </a:r>
          </a:p>
        </p:txBody>
      </p:sp>
      <p:pic>
        <p:nvPicPr>
          <p:cNvPr id="4" name="Imagem 3">
            <a:extLst>
              <a:ext uri="{FF2B5EF4-FFF2-40B4-BE49-F238E27FC236}">
                <a16:creationId xmlns:a16="http://schemas.microsoft.com/office/drawing/2014/main" id="{86E5060A-226A-41D7-B6F0-5D30B6D3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379" y="2367843"/>
            <a:ext cx="4503799" cy="3331381"/>
          </a:xfrm>
          <a:prstGeom prst="rect">
            <a:avLst/>
          </a:prstGeom>
        </p:spPr>
      </p:pic>
    </p:spTree>
    <p:extLst>
      <p:ext uri="{BB962C8B-B14F-4D97-AF65-F5344CB8AC3E}">
        <p14:creationId xmlns:p14="http://schemas.microsoft.com/office/powerpoint/2010/main" val="126674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Funcionamento</a:t>
            </a:r>
          </a:p>
        </p:txBody>
      </p:sp>
      <p:pic>
        <p:nvPicPr>
          <p:cNvPr id="4" name="Imagem 3">
            <a:extLst>
              <a:ext uri="{FF2B5EF4-FFF2-40B4-BE49-F238E27FC236}">
                <a16:creationId xmlns:a16="http://schemas.microsoft.com/office/drawing/2014/main" id="{238FEF2B-1C52-4A13-BA56-45BB71B93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6" y="1818573"/>
            <a:ext cx="5967490" cy="2828310"/>
          </a:xfrm>
          <a:prstGeom prst="rect">
            <a:avLst/>
          </a:prstGeom>
        </p:spPr>
      </p:pic>
      <p:pic>
        <p:nvPicPr>
          <p:cNvPr id="8" name="Imagem 7">
            <a:extLst>
              <a:ext uri="{FF2B5EF4-FFF2-40B4-BE49-F238E27FC236}">
                <a16:creationId xmlns:a16="http://schemas.microsoft.com/office/drawing/2014/main" id="{087EFF17-1956-407A-9C85-3E9FA7344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162" y="4646883"/>
            <a:ext cx="5753979" cy="2175477"/>
          </a:xfrm>
          <a:prstGeom prst="rect">
            <a:avLst/>
          </a:prstGeom>
        </p:spPr>
      </p:pic>
      <p:sp>
        <p:nvSpPr>
          <p:cNvPr id="9" name="CaixaDeTexto 8">
            <a:extLst>
              <a:ext uri="{FF2B5EF4-FFF2-40B4-BE49-F238E27FC236}">
                <a16:creationId xmlns:a16="http://schemas.microsoft.com/office/drawing/2014/main" id="{F2FDA2FF-5F1F-4962-87B5-52E93F95ADB5}"/>
              </a:ext>
            </a:extLst>
          </p:cNvPr>
          <p:cNvSpPr txBox="1"/>
          <p:nvPr/>
        </p:nvSpPr>
        <p:spPr>
          <a:xfrm>
            <a:off x="8021468" y="2228295"/>
            <a:ext cx="3764132" cy="2831544"/>
          </a:xfrm>
          <a:prstGeom prst="rect">
            <a:avLst/>
          </a:prstGeom>
          <a:noFill/>
        </p:spPr>
        <p:txBody>
          <a:bodyPr wrap="square" rtlCol="0">
            <a:spAutoFit/>
          </a:bodyPr>
          <a:lstStyle/>
          <a:p>
            <a:r>
              <a:rPr lang="pt-BR" sz="1600" dirty="0"/>
              <a:t>O sistema de varredura é composto pelo:</a:t>
            </a:r>
          </a:p>
          <a:p>
            <a:pPr marL="285750" indent="-285750">
              <a:buFont typeface="Arial" panose="020B0604020202020204" pitchFamily="34" charset="0"/>
              <a:buChar char="•"/>
            </a:pPr>
            <a:r>
              <a:rPr lang="pt-BR" sz="1600" dirty="0" err="1"/>
              <a:t>Gantry</a:t>
            </a:r>
            <a:r>
              <a:rPr lang="pt-BR" sz="1600" dirty="0"/>
              <a:t>; </a:t>
            </a:r>
          </a:p>
          <a:p>
            <a:pPr marL="285750" indent="-285750">
              <a:buFont typeface="Arial" panose="020B0604020202020204" pitchFamily="34" charset="0"/>
              <a:buChar char="•"/>
            </a:pPr>
            <a:r>
              <a:rPr lang="pt-BR" sz="1600" dirty="0"/>
              <a:t>Tubo de RX;</a:t>
            </a:r>
          </a:p>
          <a:p>
            <a:pPr marL="285750" indent="-285750">
              <a:buFont typeface="Arial" panose="020B0604020202020204" pitchFamily="34" charset="0"/>
              <a:buChar char="•"/>
            </a:pPr>
            <a:r>
              <a:rPr lang="pt-BR" sz="1600" dirty="0"/>
              <a:t>Gerador;</a:t>
            </a:r>
          </a:p>
          <a:p>
            <a:pPr marL="285750" indent="-285750">
              <a:buFont typeface="Arial" panose="020B0604020202020204" pitchFamily="34" charset="0"/>
              <a:buChar char="•"/>
            </a:pPr>
            <a:r>
              <a:rPr lang="pt-BR" sz="1600" dirty="0"/>
              <a:t>Detectores;</a:t>
            </a:r>
          </a:p>
          <a:p>
            <a:pPr marL="285750" indent="-285750">
              <a:buFont typeface="Arial" panose="020B0604020202020204" pitchFamily="34" charset="0"/>
              <a:buChar char="•"/>
            </a:pPr>
            <a:r>
              <a:rPr lang="pt-BR" sz="1600" dirty="0"/>
              <a:t> </a:t>
            </a:r>
          </a:p>
          <a:p>
            <a:r>
              <a:rPr lang="pt-BR" sz="1600" dirty="0"/>
              <a:t>O sistema computacional é composto pelo:</a:t>
            </a:r>
          </a:p>
          <a:p>
            <a:pPr marL="285750" indent="-285750">
              <a:buFont typeface="Arial" panose="020B0604020202020204" pitchFamily="34" charset="0"/>
              <a:buChar char="•"/>
            </a:pPr>
            <a:r>
              <a:rPr lang="pt-BR" sz="1600" dirty="0"/>
              <a:t>Sistema de processamento de imagens;</a:t>
            </a:r>
          </a:p>
          <a:p>
            <a:pPr marL="285750" indent="-285750">
              <a:buFont typeface="Arial" panose="020B0604020202020204" pitchFamily="34" charset="0"/>
              <a:buChar char="•"/>
            </a:pPr>
            <a:r>
              <a:rPr lang="pt-BR" sz="1600" dirty="0"/>
              <a:t>Sistema de reconstrução de imagens.</a:t>
            </a:r>
          </a:p>
          <a:p>
            <a:endParaRPr lang="pt-BR" dirty="0"/>
          </a:p>
        </p:txBody>
      </p:sp>
    </p:spTree>
    <p:extLst>
      <p:ext uri="{BB962C8B-B14F-4D97-AF65-F5344CB8AC3E}">
        <p14:creationId xmlns:p14="http://schemas.microsoft.com/office/powerpoint/2010/main" val="686000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Formação da Imagem</a:t>
            </a:r>
          </a:p>
        </p:txBody>
      </p:sp>
      <p:pic>
        <p:nvPicPr>
          <p:cNvPr id="6" name="Imagem 5">
            <a:extLst>
              <a:ext uri="{FF2B5EF4-FFF2-40B4-BE49-F238E27FC236}">
                <a16:creationId xmlns:a16="http://schemas.microsoft.com/office/drawing/2014/main" id="{02F54D41-0F09-4206-B1F7-7AA7DCF258C3}"/>
              </a:ext>
            </a:extLst>
          </p:cNvPr>
          <p:cNvPicPr>
            <a:picLocks noChangeAspect="1"/>
          </p:cNvPicPr>
          <p:nvPr/>
        </p:nvPicPr>
        <p:blipFill>
          <a:blip r:embed="rId2"/>
          <a:stretch>
            <a:fillRect/>
          </a:stretch>
        </p:blipFill>
        <p:spPr>
          <a:xfrm>
            <a:off x="6847840" y="2219417"/>
            <a:ext cx="5294251" cy="3187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m 9">
            <a:extLst>
              <a:ext uri="{FF2B5EF4-FFF2-40B4-BE49-F238E27FC236}">
                <a16:creationId xmlns:a16="http://schemas.microsoft.com/office/drawing/2014/main" id="{D86AF092-2A07-4FB5-AF82-DD54120BF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924" y="2006353"/>
            <a:ext cx="5057653" cy="3793241"/>
          </a:xfrm>
          <a:prstGeom prst="rect">
            <a:avLst/>
          </a:prstGeom>
          <a:ln>
            <a:noFill/>
          </a:ln>
          <a:effectLst>
            <a:softEdge rad="112500"/>
          </a:effectLst>
        </p:spPr>
      </p:pic>
    </p:spTree>
    <p:extLst>
      <p:ext uri="{BB962C8B-B14F-4D97-AF65-F5344CB8AC3E}">
        <p14:creationId xmlns:p14="http://schemas.microsoft.com/office/powerpoint/2010/main" val="126168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Formação da Imagem</a:t>
            </a:r>
          </a:p>
        </p:txBody>
      </p:sp>
      <p:sp>
        <p:nvSpPr>
          <p:cNvPr id="3" name="CaixaDeTexto 2">
            <a:extLst>
              <a:ext uri="{FF2B5EF4-FFF2-40B4-BE49-F238E27FC236}">
                <a16:creationId xmlns:a16="http://schemas.microsoft.com/office/drawing/2014/main" id="{B0477BEE-A752-495A-9D7D-914C1EFBA5C8}"/>
              </a:ext>
            </a:extLst>
          </p:cNvPr>
          <p:cNvSpPr txBox="1"/>
          <p:nvPr/>
        </p:nvSpPr>
        <p:spPr>
          <a:xfrm>
            <a:off x="1485532" y="2388093"/>
            <a:ext cx="5797118" cy="3323987"/>
          </a:xfrm>
          <a:prstGeom prst="rect">
            <a:avLst/>
          </a:prstGeom>
          <a:noFill/>
        </p:spPr>
        <p:txBody>
          <a:bodyPr wrap="square" rtlCol="0">
            <a:spAutoFit/>
          </a:bodyPr>
          <a:lstStyle/>
          <a:p>
            <a:r>
              <a:rPr lang="pt-BR" sz="1600" b="1" dirty="0"/>
              <a:t>Escaneamento</a:t>
            </a:r>
          </a:p>
          <a:p>
            <a:r>
              <a:rPr lang="pt-BR" sz="1600" dirty="0"/>
              <a:t>O tubo de raios-x gira ao redor do paciente e o feixe é atenuado, diferenciando as estruturas com a interação da energia com o corpo. Os detectores são atingidos por uma quantidade diferenciada de fótons. Em cada momento em que os fótons chegam aos detectores, os detectores medem o </a:t>
            </a:r>
            <a:r>
              <a:rPr lang="pt-BR" sz="1600" dirty="0" err="1"/>
              <a:t>logartimo</a:t>
            </a:r>
            <a:r>
              <a:rPr lang="pt-BR" sz="1600" dirty="0"/>
              <a:t> da intensidade do sinal analógico. </a:t>
            </a:r>
          </a:p>
          <a:p>
            <a:r>
              <a:rPr lang="pt-BR" sz="1600" b="1" dirty="0"/>
              <a:t>Reconstrução</a:t>
            </a:r>
          </a:p>
          <a:p>
            <a:r>
              <a:rPr lang="pt-BR" sz="1600" dirty="0"/>
              <a:t>Os sinais analógicos (fótons) são lidos pelos detectores e enviam este sinal para um conversor digital no sistema computacional. Os sinais são convertidos em sinais digitais e em seguida é produzida a imagem. </a:t>
            </a:r>
          </a:p>
          <a:p>
            <a:endParaRPr lang="pt-BR" dirty="0"/>
          </a:p>
        </p:txBody>
      </p:sp>
      <p:pic>
        <p:nvPicPr>
          <p:cNvPr id="5" name="Imagem 4">
            <a:extLst>
              <a:ext uri="{FF2B5EF4-FFF2-40B4-BE49-F238E27FC236}">
                <a16:creationId xmlns:a16="http://schemas.microsoft.com/office/drawing/2014/main" id="{0468039F-E4E4-468C-9452-2A83E5427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650" y="2097930"/>
            <a:ext cx="4648292" cy="3489862"/>
          </a:xfrm>
          <a:prstGeom prst="rect">
            <a:avLst/>
          </a:prstGeom>
        </p:spPr>
      </p:pic>
    </p:spTree>
    <p:extLst>
      <p:ext uri="{BB962C8B-B14F-4D97-AF65-F5344CB8AC3E}">
        <p14:creationId xmlns:p14="http://schemas.microsoft.com/office/powerpoint/2010/main" val="213350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Formação da Imagem</a:t>
            </a:r>
          </a:p>
        </p:txBody>
      </p:sp>
      <p:sp>
        <p:nvSpPr>
          <p:cNvPr id="3" name="CaixaDeTexto 2">
            <a:extLst>
              <a:ext uri="{FF2B5EF4-FFF2-40B4-BE49-F238E27FC236}">
                <a16:creationId xmlns:a16="http://schemas.microsoft.com/office/drawing/2014/main" id="{B0477BEE-A752-495A-9D7D-914C1EFBA5C8}"/>
              </a:ext>
            </a:extLst>
          </p:cNvPr>
          <p:cNvSpPr txBox="1"/>
          <p:nvPr/>
        </p:nvSpPr>
        <p:spPr>
          <a:xfrm>
            <a:off x="1910080" y="2192276"/>
            <a:ext cx="5199353" cy="2462213"/>
          </a:xfrm>
          <a:prstGeom prst="rect">
            <a:avLst/>
          </a:prstGeom>
          <a:noFill/>
        </p:spPr>
        <p:txBody>
          <a:bodyPr wrap="square" rtlCol="0">
            <a:spAutoFit/>
          </a:bodyPr>
          <a:lstStyle/>
          <a:p>
            <a:pPr marL="285750" indent="-285750">
              <a:buFont typeface="Arial" panose="020B0604020202020204" pitchFamily="34" charset="0"/>
              <a:buChar char="•"/>
            </a:pPr>
            <a:r>
              <a:rPr lang="pt-BR" sz="1400" dirty="0"/>
              <a:t>A Tomografia Computadorizada captura imagens transversais mediante raios X e as reconstrói via computador. As imagens são formadas em uma escala de preto a branco, intermediada por escala de cinza, determinada pela densidade da estrutura e a quantidade de energia de raios X que passa através dele. A esse fenômeno dá-se o nome de atenuação do raio X. </a:t>
            </a:r>
          </a:p>
          <a:p>
            <a:pPr marL="285750" indent="-285750">
              <a:buFont typeface="Arial" panose="020B0604020202020204" pitchFamily="34" charset="0"/>
              <a:buChar char="•"/>
            </a:pPr>
            <a:r>
              <a:rPr lang="pt-BR" sz="1400" dirty="0"/>
              <a:t>Esse grau de atenuação do feixe de imagem é quantificado e expresso em unidades Hounsfield (UH). Os valores de atenuação variam de - 1000 UH, correspondente a ar, até 3000 UH, correspondente a osso, tendo a água densidade de cerca de zero UH</a:t>
            </a:r>
          </a:p>
        </p:txBody>
      </p:sp>
      <p:pic>
        <p:nvPicPr>
          <p:cNvPr id="6" name="Imagem 5">
            <a:extLst>
              <a:ext uri="{FF2B5EF4-FFF2-40B4-BE49-F238E27FC236}">
                <a16:creationId xmlns:a16="http://schemas.microsoft.com/office/drawing/2014/main" id="{25C90C60-F5C7-4C52-8EB3-B35A3F51D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042" y="2035252"/>
            <a:ext cx="3048000" cy="2219325"/>
          </a:xfrm>
          <a:prstGeom prst="rect">
            <a:avLst/>
          </a:prstGeom>
        </p:spPr>
      </p:pic>
      <p:pic>
        <p:nvPicPr>
          <p:cNvPr id="8" name="Imagem 7">
            <a:extLst>
              <a:ext uri="{FF2B5EF4-FFF2-40B4-BE49-F238E27FC236}">
                <a16:creationId xmlns:a16="http://schemas.microsoft.com/office/drawing/2014/main" id="{0A58F95B-D356-478B-B8EA-1B1D5E479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989" y="4623514"/>
            <a:ext cx="6706401" cy="2059260"/>
          </a:xfrm>
          <a:prstGeom prst="rect">
            <a:avLst/>
          </a:prstGeom>
        </p:spPr>
      </p:pic>
    </p:spTree>
    <p:extLst>
      <p:ext uri="{BB962C8B-B14F-4D97-AF65-F5344CB8AC3E}">
        <p14:creationId xmlns:p14="http://schemas.microsoft.com/office/powerpoint/2010/main" val="3285185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Vantagens e Desvantagens</a:t>
            </a:r>
          </a:p>
        </p:txBody>
      </p:sp>
      <p:sp>
        <p:nvSpPr>
          <p:cNvPr id="9" name="CaixaDeTexto 8">
            <a:extLst>
              <a:ext uri="{FF2B5EF4-FFF2-40B4-BE49-F238E27FC236}">
                <a16:creationId xmlns:a16="http://schemas.microsoft.com/office/drawing/2014/main" id="{F2FDA2FF-5F1F-4962-87B5-52E93F95ADB5}"/>
              </a:ext>
            </a:extLst>
          </p:cNvPr>
          <p:cNvSpPr txBox="1"/>
          <p:nvPr/>
        </p:nvSpPr>
        <p:spPr>
          <a:xfrm>
            <a:off x="1910080" y="1769454"/>
            <a:ext cx="9666402" cy="2062103"/>
          </a:xfrm>
          <a:prstGeom prst="rect">
            <a:avLst/>
          </a:prstGeom>
          <a:noFill/>
        </p:spPr>
        <p:txBody>
          <a:bodyPr wrap="square" rtlCol="0">
            <a:spAutoFit/>
          </a:bodyPr>
          <a:lstStyle/>
          <a:p>
            <a:pPr marL="285750" indent="-285750">
              <a:buFont typeface="Arial" panose="020B0604020202020204" pitchFamily="34" charset="0"/>
              <a:buChar char="•"/>
            </a:pPr>
            <a:r>
              <a:rPr lang="pt-BR" sz="1600" dirty="0"/>
              <a:t>A tomografia computadorizada usa até 500 vezes mais radiação ionizante do que os raios-x convencionais</a:t>
            </a:r>
          </a:p>
          <a:p>
            <a:pPr marL="285750" indent="-285750">
              <a:buFont typeface="Arial" panose="020B0604020202020204" pitchFamily="34" charset="0"/>
              <a:buChar char="•"/>
            </a:pPr>
            <a:r>
              <a:rPr lang="pt-BR" sz="1600" dirty="0"/>
              <a:t>Doses de radiação se acumulam pela vida inteira</a:t>
            </a:r>
          </a:p>
          <a:p>
            <a:pPr marL="285750" indent="-285750">
              <a:buFont typeface="Arial" panose="020B0604020202020204" pitchFamily="34" charset="0"/>
              <a:buChar char="•"/>
            </a:pPr>
            <a:r>
              <a:rPr lang="pt-BR" sz="1600" dirty="0"/>
              <a:t>Contraste (alergia à iodo)</a:t>
            </a:r>
          </a:p>
          <a:p>
            <a:pPr marL="285750" indent="-285750">
              <a:buFont typeface="Arial" panose="020B0604020202020204" pitchFamily="34" charset="0"/>
              <a:buChar char="•"/>
            </a:pPr>
            <a:r>
              <a:rPr lang="pt-BR" sz="1600" dirty="0"/>
              <a:t>Tecidos moles e tecidos duros</a:t>
            </a:r>
          </a:p>
          <a:p>
            <a:pPr marL="285750" indent="-285750">
              <a:buFont typeface="Arial" panose="020B0604020202020204" pitchFamily="34" charset="0"/>
              <a:buChar char="•"/>
            </a:pPr>
            <a:r>
              <a:rPr lang="pt-BR" sz="1600" dirty="0"/>
              <a:t>Rapidez na utilização (emergências) </a:t>
            </a:r>
          </a:p>
          <a:p>
            <a:pPr marL="285750" indent="-285750">
              <a:buFont typeface="Arial" panose="020B0604020202020204" pitchFamily="34" charset="0"/>
              <a:buChar char="•"/>
            </a:pPr>
            <a:r>
              <a:rPr lang="pt-BR" sz="1600" dirty="0"/>
              <a:t>Menor custo (preço do exame varia entre 200 a 700 reais)</a:t>
            </a:r>
          </a:p>
          <a:p>
            <a:pPr marL="285750" indent="-285750">
              <a:buFont typeface="Arial" panose="020B0604020202020204" pitchFamily="34" charset="0"/>
              <a:buChar char="•"/>
            </a:pPr>
            <a:r>
              <a:rPr lang="pt-BR" sz="1600" dirty="0"/>
              <a:t>É menos sensível à movimentação do paciente durante a realização do exame</a:t>
            </a:r>
          </a:p>
          <a:p>
            <a:pPr marL="285750" indent="-285750">
              <a:buFont typeface="Arial" panose="020B0604020202020204" pitchFamily="34" charset="0"/>
              <a:buChar char="•"/>
            </a:pPr>
            <a:r>
              <a:rPr lang="pt-BR" sz="1600" dirty="0"/>
              <a:t>Não apresenta risco a pacientes com dispositivos médicos implantáveis</a:t>
            </a:r>
          </a:p>
        </p:txBody>
      </p:sp>
      <p:pic>
        <p:nvPicPr>
          <p:cNvPr id="5" name="Imagem 4">
            <a:extLst>
              <a:ext uri="{FF2B5EF4-FFF2-40B4-BE49-F238E27FC236}">
                <a16:creationId xmlns:a16="http://schemas.microsoft.com/office/drawing/2014/main" id="{4F568B98-44EC-4429-A231-037D294F1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318" y="4017558"/>
            <a:ext cx="2048708" cy="2480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m 6">
            <a:extLst>
              <a:ext uri="{FF2B5EF4-FFF2-40B4-BE49-F238E27FC236}">
                <a16:creationId xmlns:a16="http://schemas.microsoft.com/office/drawing/2014/main" id="{912D7061-1FD8-4DB6-9035-09EEBC177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962" y="4017558"/>
            <a:ext cx="3535439" cy="2352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08350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Curiosidades</a:t>
            </a:r>
          </a:p>
        </p:txBody>
      </p:sp>
      <p:sp>
        <p:nvSpPr>
          <p:cNvPr id="9" name="CaixaDeTexto 8">
            <a:extLst>
              <a:ext uri="{FF2B5EF4-FFF2-40B4-BE49-F238E27FC236}">
                <a16:creationId xmlns:a16="http://schemas.microsoft.com/office/drawing/2014/main" id="{F2FDA2FF-5F1F-4962-87B5-52E93F95ADB5}"/>
              </a:ext>
            </a:extLst>
          </p:cNvPr>
          <p:cNvSpPr txBox="1"/>
          <p:nvPr/>
        </p:nvSpPr>
        <p:spPr>
          <a:xfrm>
            <a:off x="1910080" y="1769454"/>
            <a:ext cx="9666402" cy="1200329"/>
          </a:xfrm>
          <a:prstGeom prst="rect">
            <a:avLst/>
          </a:prstGeom>
          <a:noFill/>
        </p:spPr>
        <p:txBody>
          <a:bodyPr wrap="square" rtlCol="0">
            <a:spAutoFit/>
          </a:bodyPr>
          <a:lstStyle/>
          <a:p>
            <a:pPr marL="285750" indent="-285750">
              <a:buFont typeface="Arial" panose="020B0604020202020204" pitchFamily="34" charset="0"/>
              <a:buChar char="•"/>
            </a:pPr>
            <a:r>
              <a:rPr lang="pt-BR" dirty="0"/>
              <a:t>Alta tecnologia agregada</a:t>
            </a:r>
          </a:p>
          <a:p>
            <a:pPr marL="285750" indent="-285750">
              <a:buFont typeface="Arial" panose="020B0604020202020204" pitchFamily="34" charset="0"/>
              <a:buChar char="•"/>
            </a:pPr>
            <a:r>
              <a:rPr lang="pt-BR" dirty="0"/>
              <a:t>Fabricantes multinacionais</a:t>
            </a:r>
          </a:p>
          <a:p>
            <a:pPr marL="285750" indent="-285750">
              <a:buFont typeface="Arial" panose="020B0604020202020204" pitchFamily="34" charset="0"/>
              <a:buChar char="•"/>
            </a:pPr>
            <a:r>
              <a:rPr lang="pt-BR" dirty="0"/>
              <a:t>Philips, Toshiba, GE do Brasil, Siemens e </a:t>
            </a:r>
            <a:r>
              <a:rPr lang="pt-BR" dirty="0" err="1"/>
              <a:t>Elscint</a:t>
            </a:r>
            <a:r>
              <a:rPr lang="pt-BR" dirty="0"/>
              <a:t> são algumas marcas que produzem aparelhos de tomografia computadorizada.</a:t>
            </a:r>
          </a:p>
        </p:txBody>
      </p:sp>
      <p:pic>
        <p:nvPicPr>
          <p:cNvPr id="4" name="Imagem 3">
            <a:extLst>
              <a:ext uri="{FF2B5EF4-FFF2-40B4-BE49-F238E27FC236}">
                <a16:creationId xmlns:a16="http://schemas.microsoft.com/office/drawing/2014/main" id="{44BE724B-0CF9-4355-8005-7AD7E05D7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723" y="3160171"/>
            <a:ext cx="5187198" cy="3458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2570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Curiosidades</a:t>
            </a:r>
          </a:p>
        </p:txBody>
      </p:sp>
      <p:sp>
        <p:nvSpPr>
          <p:cNvPr id="9" name="CaixaDeTexto 8">
            <a:extLst>
              <a:ext uri="{FF2B5EF4-FFF2-40B4-BE49-F238E27FC236}">
                <a16:creationId xmlns:a16="http://schemas.microsoft.com/office/drawing/2014/main" id="{F2FDA2FF-5F1F-4962-87B5-52E93F95ADB5}"/>
              </a:ext>
            </a:extLst>
          </p:cNvPr>
          <p:cNvSpPr txBox="1"/>
          <p:nvPr/>
        </p:nvSpPr>
        <p:spPr>
          <a:xfrm>
            <a:off x="1910080" y="1769454"/>
            <a:ext cx="9666402" cy="1200329"/>
          </a:xfrm>
          <a:prstGeom prst="rect">
            <a:avLst/>
          </a:prstGeom>
          <a:noFill/>
        </p:spPr>
        <p:txBody>
          <a:bodyPr wrap="square" rtlCol="0">
            <a:spAutoFit/>
          </a:bodyPr>
          <a:lstStyle/>
          <a:p>
            <a:r>
              <a:rPr lang="pt-BR" dirty="0"/>
              <a:t>Tomografia via Telemedicina</a:t>
            </a:r>
          </a:p>
          <a:p>
            <a:pPr marL="285750" indent="-285750">
              <a:buFont typeface="Arial" panose="020B0604020202020204" pitchFamily="34" charset="0"/>
              <a:buChar char="•"/>
            </a:pPr>
            <a:r>
              <a:rPr lang="pt-BR" dirty="0"/>
              <a:t>Dificuldade em ter radiologistas disponíveis em hospitais e pronto-socorro (custo)</a:t>
            </a:r>
          </a:p>
          <a:p>
            <a:pPr marL="285750" indent="-285750">
              <a:buFont typeface="Arial" panose="020B0604020202020204" pitchFamily="34" charset="0"/>
              <a:buChar char="•"/>
            </a:pPr>
            <a:r>
              <a:rPr lang="pt-BR" dirty="0"/>
              <a:t>Diagnósticos online em menos de 30 minutos</a:t>
            </a:r>
          </a:p>
          <a:p>
            <a:pPr marL="285750" indent="-285750">
              <a:buFont typeface="Arial" panose="020B0604020202020204" pitchFamily="34" charset="0"/>
              <a:buChar char="•"/>
            </a:pPr>
            <a:r>
              <a:rPr lang="pt-BR" dirty="0"/>
              <a:t>Redução de gastos e agilidade</a:t>
            </a:r>
          </a:p>
        </p:txBody>
      </p:sp>
      <p:pic>
        <p:nvPicPr>
          <p:cNvPr id="5" name="Imagem 4">
            <a:extLst>
              <a:ext uri="{FF2B5EF4-FFF2-40B4-BE49-F238E27FC236}">
                <a16:creationId xmlns:a16="http://schemas.microsoft.com/office/drawing/2014/main" id="{921F7AF7-0349-4D05-AAE4-369FD2698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309" y="3389317"/>
            <a:ext cx="4382980" cy="2924074"/>
          </a:xfrm>
          <a:prstGeom prst="rect">
            <a:avLst/>
          </a:prstGeom>
          <a:ln>
            <a:noFill/>
          </a:ln>
          <a:effectLst>
            <a:outerShdw blurRad="292100" dist="139700" dir="2700000" algn="tl" rotWithShape="0">
              <a:srgbClr val="333333">
                <a:alpha val="65000"/>
              </a:srgbClr>
            </a:outerShdw>
          </a:effectLst>
        </p:spPr>
      </p:pic>
      <p:pic>
        <p:nvPicPr>
          <p:cNvPr id="7" name="Imagem 6">
            <a:extLst>
              <a:ext uri="{FF2B5EF4-FFF2-40B4-BE49-F238E27FC236}">
                <a16:creationId xmlns:a16="http://schemas.microsoft.com/office/drawing/2014/main" id="{F4CA00F9-BCF2-4FFD-A80F-41548F07B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093" y="3429000"/>
            <a:ext cx="4382980" cy="2739363"/>
          </a:xfrm>
          <a:prstGeom prst="rect">
            <a:avLst/>
          </a:prstGeom>
          <a:ln>
            <a:noFill/>
          </a:ln>
          <a:effectLst>
            <a:softEdge rad="112500"/>
          </a:effectLst>
        </p:spPr>
      </p:pic>
    </p:spTree>
    <p:extLst>
      <p:ext uri="{BB962C8B-B14F-4D97-AF65-F5344CB8AC3E}">
        <p14:creationId xmlns:p14="http://schemas.microsoft.com/office/powerpoint/2010/main" val="1782237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Biografia</a:t>
            </a:r>
          </a:p>
        </p:txBody>
      </p:sp>
      <p:sp>
        <p:nvSpPr>
          <p:cNvPr id="9" name="CaixaDeTexto 8">
            <a:extLst>
              <a:ext uri="{FF2B5EF4-FFF2-40B4-BE49-F238E27FC236}">
                <a16:creationId xmlns:a16="http://schemas.microsoft.com/office/drawing/2014/main" id="{F2FDA2FF-5F1F-4962-87B5-52E93F95ADB5}"/>
              </a:ext>
            </a:extLst>
          </p:cNvPr>
          <p:cNvSpPr txBox="1"/>
          <p:nvPr/>
        </p:nvSpPr>
        <p:spPr>
          <a:xfrm>
            <a:off x="1910080" y="2000273"/>
            <a:ext cx="9666402" cy="5170646"/>
          </a:xfrm>
          <a:prstGeom prst="rect">
            <a:avLst/>
          </a:prstGeom>
          <a:noFill/>
        </p:spPr>
        <p:txBody>
          <a:bodyPr wrap="square" rtlCol="0">
            <a:spAutoFit/>
          </a:bodyPr>
          <a:lstStyle/>
          <a:p>
            <a:r>
              <a:rPr lang="pt-BR" sz="1200" u="sng" dirty="0">
                <a:hlinkClick r:id="rId2"/>
              </a:rPr>
              <a:t>http://www.radiacao-medica.com.br/tipos-de-imagens-medicas/raios-x/tomografia-computadorizada-ct/</a:t>
            </a:r>
            <a:endParaRPr lang="pt-BR" sz="1200" dirty="0"/>
          </a:p>
          <a:p>
            <a:r>
              <a:rPr lang="pt-BR" sz="1200" u="sng" dirty="0">
                <a:hlinkClick r:id="rId3"/>
              </a:rPr>
              <a:t>https://www.portaleducacao.com.br/conteudo/artigos/medicina/os-aparelhos-de-tomografia-computadorizada/46501</a:t>
            </a:r>
            <a:endParaRPr lang="pt-BR" sz="1200" dirty="0"/>
          </a:p>
          <a:p>
            <a:r>
              <a:rPr lang="pt-BR" sz="1200" u="sng" dirty="0">
                <a:hlinkClick r:id="rId4"/>
              </a:rPr>
              <a:t>https://telemedicinamorsch.com.br/blog/aparelho-de-tomografia</a:t>
            </a:r>
            <a:r>
              <a:rPr lang="pt-BR" sz="1200" dirty="0"/>
              <a:t>  </a:t>
            </a:r>
          </a:p>
          <a:p>
            <a:r>
              <a:rPr lang="pt-BR" sz="1200" u="sng" dirty="0">
                <a:hlinkClick r:id="rId5"/>
              </a:rPr>
              <a:t>http://www.radioinmama.com.br/historiadatomografia.html</a:t>
            </a:r>
            <a:endParaRPr lang="pt-BR" sz="1200" u="sng" dirty="0"/>
          </a:p>
          <a:p>
            <a:r>
              <a:rPr lang="pt-BR" sz="1200" u="sng" dirty="0">
                <a:hlinkClick r:id="rId6"/>
              </a:rPr>
              <a:t>https://www.vencerocancer.org.br/cancer/diagnostico-2/tomografia-computadorizada/?catsel=tipos-de-cancer</a:t>
            </a:r>
            <a:endParaRPr lang="pt-BR" sz="1200" dirty="0"/>
          </a:p>
          <a:p>
            <a:r>
              <a:rPr lang="pt-BR" sz="1200" u="sng" dirty="0">
                <a:hlinkClick r:id="rId7"/>
              </a:rPr>
              <a:t>https://www.portaleducacao.com.br/conteudo/artigos/enfermagem/exames-fisicos-e-complementares-do-trauma-cranio-encefalico-tce/41831</a:t>
            </a:r>
            <a:endParaRPr lang="pt-BR" sz="1200" dirty="0"/>
          </a:p>
          <a:p>
            <a:r>
              <a:rPr lang="pt-BR" sz="1200" u="sng" dirty="0">
                <a:hlinkClick r:id="rId8"/>
              </a:rPr>
              <a:t>http://www.rb.org.br/detalhe_artigo.asp?id=2613&amp;idioma=Portugues</a:t>
            </a:r>
            <a:endParaRPr lang="pt-BR" sz="1200" dirty="0"/>
          </a:p>
          <a:p>
            <a:r>
              <a:rPr lang="pt-BR" sz="1200" u="sng" dirty="0">
                <a:hlinkClick r:id="rId9"/>
              </a:rPr>
              <a:t>https://saude.abril.com.br/medicina/tomografia-computadorizada-como-e-feita-e-para-que-serve/</a:t>
            </a:r>
            <a:endParaRPr lang="pt-BR" sz="1200" dirty="0"/>
          </a:p>
          <a:p>
            <a:r>
              <a:rPr lang="pt-BR" sz="1200" u="sng" dirty="0">
                <a:hlinkClick r:id="rId10"/>
              </a:rPr>
              <a:t>http://radiologia.blog.br/diagnostico-por-imagem/como-funciona-a-tomografia-computadorizada-entenda-mais-sobre-o-exame</a:t>
            </a:r>
            <a:endParaRPr lang="pt-BR" sz="1200" dirty="0"/>
          </a:p>
          <a:p>
            <a:r>
              <a:rPr lang="pt-BR" sz="1200" u="sng" dirty="0">
                <a:hlinkClick r:id="rId5"/>
              </a:rPr>
              <a:t>http://www.radioinmama.com.br/historiadatomografia.html</a:t>
            </a:r>
            <a:endParaRPr lang="pt-BR" sz="1200" dirty="0"/>
          </a:p>
          <a:p>
            <a:r>
              <a:rPr lang="pt-BR" sz="1200" u="sng" dirty="0">
                <a:hlinkClick r:id="rId11"/>
              </a:rPr>
              <a:t>https://www.youtube.com/watch?v=2CWpZKuy-NE</a:t>
            </a:r>
            <a:endParaRPr lang="pt-BR" sz="1200" u="sng" dirty="0"/>
          </a:p>
          <a:p>
            <a:r>
              <a:rPr lang="pt-BR" sz="1200" u="sng" dirty="0">
                <a:hlinkClick r:id="rId4"/>
              </a:rPr>
              <a:t>https://telemedicinamorsch.com.br/blog/aparelho-de-tomografia</a:t>
            </a:r>
            <a:r>
              <a:rPr lang="pt-BR" sz="1200" u="sng" dirty="0"/>
              <a:t>  </a:t>
            </a:r>
            <a:endParaRPr lang="pt-BR" sz="1200" dirty="0"/>
          </a:p>
          <a:p>
            <a:r>
              <a:rPr lang="pt-BR" sz="1200" u="sng" dirty="0">
                <a:hlinkClick r:id="rId12"/>
              </a:rPr>
              <a:t>http://www.oncoguia.org.br/conteudo/tomografia-computadorizada/6794/842/</a:t>
            </a:r>
            <a:endParaRPr lang="pt-BR" sz="1200" dirty="0"/>
          </a:p>
          <a:p>
            <a:r>
              <a:rPr lang="pt-BR" sz="1200" u="sng" dirty="0">
                <a:hlinkClick r:id="rId13"/>
              </a:rPr>
              <a:t>http://revodonto.bvsalud.org/scielo.php?script=sci_arttext&amp;pid=S1677-38882010000200005&amp;lng=es&amp;nrm=iso</a:t>
            </a:r>
            <a:endParaRPr lang="pt-BR" sz="1200" dirty="0"/>
          </a:p>
          <a:p>
            <a:r>
              <a:rPr lang="pt-BR" sz="1200" u="sng" dirty="0">
                <a:hlinkClick r:id="rId10"/>
              </a:rPr>
              <a:t>http://radiologia.blog.br/diagnostico-por-imagem/como-funciona-a-tomografia-computadorizada-entenda-mais-sobre-o-exame</a:t>
            </a:r>
            <a:endParaRPr lang="pt-BR" sz="1200" dirty="0"/>
          </a:p>
          <a:p>
            <a:r>
              <a:rPr lang="pt-BR" sz="1200" u="sng" dirty="0">
                <a:hlinkClick r:id="rId5"/>
              </a:rPr>
              <a:t>http://www.radioinmama.com.br/historiadatomografia.html</a:t>
            </a:r>
            <a:endParaRPr lang="pt-BR" sz="1200" u="sng" dirty="0"/>
          </a:p>
          <a:p>
            <a:r>
              <a:rPr lang="pt-BR" sz="1200" u="sng" dirty="0">
                <a:hlinkClick r:id="rId14"/>
              </a:rPr>
              <a:t>https://cedav.com.br/wp-content/themes/cedav/aulas/arquivos-aulas/diagnostico-por-imagem/avc_abr_2017.pdf</a:t>
            </a:r>
            <a:endParaRPr lang="pt-BR" sz="1200" dirty="0"/>
          </a:p>
          <a:p>
            <a:r>
              <a:rPr lang="pt-BR" sz="1200" u="sng" dirty="0">
                <a:hlinkClick r:id="rId8"/>
              </a:rPr>
              <a:t>http://www.rb.org.br/detalhe_artigo.asp?id=2613&amp;idioma=Portugues</a:t>
            </a:r>
            <a:endParaRPr lang="pt-BR" sz="1200" u="sng" dirty="0"/>
          </a:p>
          <a:p>
            <a:r>
              <a:rPr lang="pt-BR" sz="1200" u="sng" dirty="0">
                <a:hlinkClick r:id="rId6"/>
              </a:rPr>
              <a:t>https://www.vencerocancer.org.br/cancer/diagnostico-2/tomografia-computadorizada/?catsel=tipos-de-cancer</a:t>
            </a:r>
            <a:endParaRPr lang="pt-BR" sz="1200" dirty="0"/>
          </a:p>
          <a:p>
            <a:r>
              <a:rPr lang="pt-BR" sz="1200" u="sng" dirty="0">
                <a:hlinkClick r:id="rId15"/>
              </a:rPr>
              <a:t>https://www.msdmanuals.com/pt/casa/assuntos-especiais/exames-de-diagn%C3%B3stico-por-imagem-comuns/tomografia-computadorizada-tc</a:t>
            </a:r>
            <a:endParaRPr lang="pt-BR" sz="1200" dirty="0"/>
          </a:p>
          <a:p>
            <a:r>
              <a:rPr lang="pt-BR" sz="1200" u="sng" dirty="0">
                <a:hlinkClick r:id="rId16"/>
              </a:rPr>
              <a:t>https://www.portaleducacao.com.br/conteudo/artigos/medicina/tomografia-computadorizada-vantagens-e-desvantagens/51755</a:t>
            </a:r>
            <a:endParaRPr lang="pt-BR" sz="1200" dirty="0"/>
          </a:p>
          <a:p>
            <a:r>
              <a:rPr lang="pt-BR" sz="1200" u="sng" dirty="0">
                <a:hlinkClick r:id="rId17"/>
              </a:rPr>
              <a:t>http://www.clicrbs.com.br/sites/swf/dc_hospitalsantacatarina/phone/conheca-os-riscos-da-tomografia-computadorizada.html</a:t>
            </a:r>
            <a:endParaRPr lang="pt-BR" sz="1200" dirty="0"/>
          </a:p>
          <a:p>
            <a:r>
              <a:rPr lang="pt-BR" sz="1200" u="sng" dirty="0">
                <a:hlinkClick r:id="rId18"/>
              </a:rPr>
              <a:t>https://www.tuasaude.com/tomografia-computadorizada/</a:t>
            </a:r>
            <a:endParaRPr lang="pt-BR" sz="1200" dirty="0"/>
          </a:p>
          <a:p>
            <a:endParaRPr lang="pt-BR" dirty="0"/>
          </a:p>
          <a:p>
            <a:endParaRPr lang="pt-BR" sz="1200" dirty="0"/>
          </a:p>
          <a:p>
            <a:endParaRPr lang="pt-BR" sz="1200" dirty="0"/>
          </a:p>
        </p:txBody>
      </p:sp>
    </p:spTree>
    <p:extLst>
      <p:ext uri="{BB962C8B-B14F-4D97-AF65-F5344CB8AC3E}">
        <p14:creationId xmlns:p14="http://schemas.microsoft.com/office/powerpoint/2010/main" val="107166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lstStyle/>
          <a:p>
            <a:r>
              <a:rPr lang="pt-BR" b="1" dirty="0"/>
              <a:t>TOMOGRAFIA COMPUTADORIZADA</a:t>
            </a:r>
            <a:endParaRPr lang="pt-BR" dirty="0"/>
          </a:p>
        </p:txBody>
      </p:sp>
      <p:sp>
        <p:nvSpPr>
          <p:cNvPr id="3" name="Subtítulo 2">
            <a:extLst>
              <a:ext uri="{FF2B5EF4-FFF2-40B4-BE49-F238E27FC236}">
                <a16:creationId xmlns:a16="http://schemas.microsoft.com/office/drawing/2014/main" id="{2BF7F424-9E4B-4835-BA21-15CFE4915AE7}"/>
              </a:ext>
            </a:extLst>
          </p:cNvPr>
          <p:cNvSpPr>
            <a:spLocks noGrp="1"/>
          </p:cNvSpPr>
          <p:nvPr>
            <p:ph type="subTitle" idx="1"/>
          </p:nvPr>
        </p:nvSpPr>
        <p:spPr>
          <a:xfrm>
            <a:off x="1608240" y="2036493"/>
            <a:ext cx="5564918" cy="4133486"/>
          </a:xfrm>
        </p:spPr>
        <p:txBody>
          <a:bodyPr>
            <a:normAutofit/>
          </a:bodyPr>
          <a:lstStyle/>
          <a:p>
            <a:pPr marL="484632" indent="-457200">
              <a:buFont typeface="Arial" panose="020B0604020202020204" pitchFamily="34" charset="0"/>
              <a:buChar char="•"/>
            </a:pPr>
            <a:r>
              <a:rPr lang="pt-BR" sz="2000" dirty="0"/>
              <a:t>Exame não invasivo</a:t>
            </a:r>
          </a:p>
          <a:p>
            <a:pPr marL="484632" indent="-457200">
              <a:buFont typeface="Arial" panose="020B0604020202020204" pitchFamily="34" charset="0"/>
              <a:buChar char="•"/>
            </a:pPr>
            <a:r>
              <a:rPr lang="pt-BR" sz="2000" dirty="0"/>
              <a:t>Combina equipamentos especiais de raios-x com computadores programados para produzir imagens dos órgãos internos</a:t>
            </a:r>
          </a:p>
          <a:p>
            <a:pPr marL="484632" indent="-457200">
              <a:buFont typeface="Arial" panose="020B0604020202020204" pitchFamily="34" charset="0"/>
              <a:buChar char="•"/>
            </a:pPr>
            <a:r>
              <a:rPr lang="pt-BR" sz="2000" dirty="0"/>
              <a:t>As radiografias são formadas em cortes que são juntados pelo computador para a formação da imagem radiológica</a:t>
            </a:r>
          </a:p>
          <a:p>
            <a:pPr marL="484632" indent="-457200">
              <a:buFont typeface="Arial" panose="020B0604020202020204" pitchFamily="34" charset="0"/>
              <a:buChar char="•"/>
            </a:pPr>
            <a:r>
              <a:rPr lang="pt-BR" sz="2000" dirty="0"/>
              <a:t>As imagens mostram secções transversais da área estudada, como se o corpo fosse cortado em fatias para expor todos os órgãos da região</a:t>
            </a:r>
          </a:p>
          <a:p>
            <a:pPr marL="484632" indent="-457200">
              <a:buFont typeface="Arial" panose="020B0604020202020204" pitchFamily="34" charset="0"/>
              <a:buChar char="•"/>
            </a:pPr>
            <a:r>
              <a:rPr lang="pt-BR" sz="2000" dirty="0"/>
              <a:t>Presença de radiação ionizante</a:t>
            </a:r>
          </a:p>
        </p:txBody>
      </p:sp>
      <p:pic>
        <p:nvPicPr>
          <p:cNvPr id="5" name="Imagem 4">
            <a:extLst>
              <a:ext uri="{FF2B5EF4-FFF2-40B4-BE49-F238E27FC236}">
                <a16:creationId xmlns:a16="http://schemas.microsoft.com/office/drawing/2014/main" id="{CB500266-AAB2-4D0A-AD7C-8C12E9476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793" y="2413357"/>
            <a:ext cx="4378807" cy="2926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008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lstStyle/>
          <a:p>
            <a:r>
              <a:rPr lang="pt-BR" b="1" dirty="0"/>
              <a:t>TOMOGRAFIA COMPUTADORIZADA</a:t>
            </a:r>
            <a:endParaRPr lang="pt-BR" dirty="0"/>
          </a:p>
        </p:txBody>
      </p:sp>
      <p:sp>
        <p:nvSpPr>
          <p:cNvPr id="3" name="Subtítulo 2">
            <a:extLst>
              <a:ext uri="{FF2B5EF4-FFF2-40B4-BE49-F238E27FC236}">
                <a16:creationId xmlns:a16="http://schemas.microsoft.com/office/drawing/2014/main" id="{2BF7F424-9E4B-4835-BA21-15CFE4915AE7}"/>
              </a:ext>
            </a:extLst>
          </p:cNvPr>
          <p:cNvSpPr>
            <a:spLocks noGrp="1"/>
          </p:cNvSpPr>
          <p:nvPr>
            <p:ph type="subTitle" idx="1"/>
          </p:nvPr>
        </p:nvSpPr>
        <p:spPr>
          <a:xfrm>
            <a:off x="1608240" y="2364616"/>
            <a:ext cx="5564918" cy="4133486"/>
          </a:xfrm>
        </p:spPr>
        <p:txBody>
          <a:bodyPr>
            <a:normAutofit fontScale="92500" lnSpcReduction="10000"/>
          </a:bodyPr>
          <a:lstStyle/>
          <a:p>
            <a:pPr>
              <a:lnSpc>
                <a:spcPct val="110000"/>
              </a:lnSpc>
            </a:pPr>
            <a:r>
              <a:rPr lang="pt-BR" sz="1800" dirty="0"/>
              <a:t>UTILIZAÇÕES</a:t>
            </a:r>
          </a:p>
          <a:p>
            <a:pPr marL="370332" indent="-342900">
              <a:lnSpc>
                <a:spcPct val="110000"/>
              </a:lnSpc>
              <a:buFont typeface="Arial" panose="020B0604020202020204" pitchFamily="34" charset="0"/>
              <a:buChar char="•"/>
            </a:pPr>
            <a:r>
              <a:rPr lang="pt-BR" sz="1800" dirty="0"/>
              <a:t>Tomografia do Crânio</a:t>
            </a:r>
          </a:p>
          <a:p>
            <a:pPr marL="370332" indent="-342900">
              <a:lnSpc>
                <a:spcPct val="110000"/>
              </a:lnSpc>
              <a:buFont typeface="Arial" panose="020B0604020202020204" pitchFamily="34" charset="0"/>
              <a:buChar char="•"/>
            </a:pPr>
            <a:r>
              <a:rPr lang="pt-BR" sz="1800" dirty="0" err="1"/>
              <a:t>Gastrografia</a:t>
            </a:r>
            <a:r>
              <a:rPr lang="pt-BR" sz="1800" dirty="0"/>
              <a:t> Por Tomografia Computadorizada</a:t>
            </a:r>
          </a:p>
          <a:p>
            <a:pPr marL="370332" indent="-342900">
              <a:lnSpc>
                <a:spcPct val="110000"/>
              </a:lnSpc>
              <a:buFont typeface="Arial" panose="020B0604020202020204" pitchFamily="34" charset="0"/>
              <a:buChar char="•"/>
            </a:pPr>
            <a:r>
              <a:rPr lang="pt-BR" sz="1800" dirty="0" err="1"/>
              <a:t>Colonografia</a:t>
            </a:r>
            <a:r>
              <a:rPr lang="pt-BR" sz="1800" dirty="0"/>
              <a:t> Por Tomografia Computadorizada</a:t>
            </a:r>
          </a:p>
          <a:p>
            <a:pPr marL="370332" indent="-342900">
              <a:lnSpc>
                <a:spcPct val="110000"/>
              </a:lnSpc>
              <a:buFont typeface="Arial" panose="020B0604020202020204" pitchFamily="34" charset="0"/>
              <a:buChar char="•"/>
            </a:pPr>
            <a:r>
              <a:rPr lang="pt-BR" sz="1800" dirty="0"/>
              <a:t>Tomografia Computadorizada Cardíaca</a:t>
            </a:r>
          </a:p>
          <a:p>
            <a:pPr marL="370332" indent="-342900">
              <a:lnSpc>
                <a:spcPct val="110000"/>
              </a:lnSpc>
              <a:buFont typeface="Arial" panose="020B0604020202020204" pitchFamily="34" charset="0"/>
              <a:buChar char="•"/>
            </a:pPr>
            <a:r>
              <a:rPr lang="pt-BR" sz="1800" dirty="0"/>
              <a:t>Tomografia Computadorizada Quantitativa</a:t>
            </a:r>
          </a:p>
          <a:p>
            <a:pPr marL="370332" indent="-342900">
              <a:lnSpc>
                <a:spcPct val="110000"/>
              </a:lnSpc>
              <a:buFont typeface="Arial" panose="020B0604020202020204" pitchFamily="34" charset="0"/>
              <a:buChar char="•"/>
            </a:pPr>
            <a:r>
              <a:rPr lang="pt-BR" sz="1800" dirty="0"/>
              <a:t>Tomografia do Tórax</a:t>
            </a:r>
          </a:p>
          <a:p>
            <a:pPr marL="370332" indent="-342900">
              <a:lnSpc>
                <a:spcPct val="110000"/>
              </a:lnSpc>
              <a:buFont typeface="Arial" panose="020B0604020202020204" pitchFamily="34" charset="0"/>
              <a:buChar char="•"/>
            </a:pPr>
            <a:r>
              <a:rPr lang="pt-BR" sz="1800" dirty="0"/>
              <a:t>Tomografia Computadorizada da Coluna Vertebral</a:t>
            </a:r>
          </a:p>
          <a:p>
            <a:pPr marL="370332" indent="-342900">
              <a:lnSpc>
                <a:spcPct val="110000"/>
              </a:lnSpc>
              <a:buFont typeface="Arial" panose="020B0604020202020204" pitchFamily="34" charset="0"/>
              <a:buChar char="•"/>
            </a:pPr>
            <a:r>
              <a:rPr lang="pt-BR" sz="1800" dirty="0"/>
              <a:t>Tomografia Computadorizada no Planejamento da Radioterapia</a:t>
            </a:r>
          </a:p>
          <a:p>
            <a:pPr marL="370332" indent="-342900">
              <a:lnSpc>
                <a:spcPct val="110000"/>
              </a:lnSpc>
              <a:buFont typeface="Arial" panose="020B0604020202020204" pitchFamily="34" charset="0"/>
              <a:buChar char="•"/>
            </a:pPr>
            <a:r>
              <a:rPr lang="pt-BR" sz="1800" dirty="0"/>
              <a:t>Tomografia Cone </a:t>
            </a:r>
            <a:r>
              <a:rPr lang="pt-BR" sz="1800" dirty="0" err="1"/>
              <a:t>Beam</a:t>
            </a:r>
            <a:r>
              <a:rPr lang="pt-BR" sz="1800" dirty="0"/>
              <a:t> na Radiologia Odontológica</a:t>
            </a:r>
          </a:p>
          <a:p>
            <a:r>
              <a:rPr lang="pt-BR" sz="2000" dirty="0"/>
              <a:t> </a:t>
            </a:r>
          </a:p>
          <a:p>
            <a:endParaRPr lang="pt-BR" sz="2000" dirty="0"/>
          </a:p>
        </p:txBody>
      </p:sp>
      <p:pic>
        <p:nvPicPr>
          <p:cNvPr id="8" name="Imagem 7">
            <a:extLst>
              <a:ext uri="{FF2B5EF4-FFF2-40B4-BE49-F238E27FC236}">
                <a16:creationId xmlns:a16="http://schemas.microsoft.com/office/drawing/2014/main" id="{E1DB5EB8-63A0-48C7-9940-69880E58E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840" y="2364616"/>
            <a:ext cx="4953000" cy="3916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234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lstStyle/>
          <a:p>
            <a:r>
              <a:rPr lang="pt-BR" b="1" dirty="0"/>
              <a:t>TOMOGRAFIA COMPUTADORIZADA</a:t>
            </a:r>
            <a:endParaRPr lang="pt-BR" dirty="0"/>
          </a:p>
        </p:txBody>
      </p:sp>
      <p:sp>
        <p:nvSpPr>
          <p:cNvPr id="3" name="Subtítulo 2">
            <a:extLst>
              <a:ext uri="{FF2B5EF4-FFF2-40B4-BE49-F238E27FC236}">
                <a16:creationId xmlns:a16="http://schemas.microsoft.com/office/drawing/2014/main" id="{2BF7F424-9E4B-4835-BA21-15CFE4915AE7}"/>
              </a:ext>
            </a:extLst>
          </p:cNvPr>
          <p:cNvSpPr>
            <a:spLocks noGrp="1"/>
          </p:cNvSpPr>
          <p:nvPr>
            <p:ph type="subTitle" idx="1"/>
          </p:nvPr>
        </p:nvSpPr>
        <p:spPr>
          <a:xfrm>
            <a:off x="1910080" y="2160783"/>
            <a:ext cx="9875520" cy="4817066"/>
          </a:xfrm>
        </p:spPr>
        <p:txBody>
          <a:bodyPr>
            <a:normAutofit/>
          </a:bodyPr>
          <a:lstStyle/>
          <a:p>
            <a:r>
              <a:rPr lang="pt-BR" dirty="0"/>
              <a:t>ÍNDICE</a:t>
            </a:r>
          </a:p>
          <a:p>
            <a:r>
              <a:rPr lang="pt-BR" dirty="0"/>
              <a:t>1.Histórico</a:t>
            </a:r>
          </a:p>
          <a:p>
            <a:r>
              <a:rPr lang="pt-BR" dirty="0"/>
              <a:t>II. Funcionamento</a:t>
            </a:r>
          </a:p>
          <a:p>
            <a:r>
              <a:rPr lang="pt-BR" dirty="0"/>
              <a:t>III. Formação da Imagem</a:t>
            </a:r>
          </a:p>
          <a:p>
            <a:r>
              <a:rPr lang="pt-BR" dirty="0"/>
              <a:t>IV.  Vantagens e Desvantagens</a:t>
            </a:r>
          </a:p>
          <a:p>
            <a:r>
              <a:rPr lang="pt-BR" dirty="0"/>
              <a:t>V. Curiosidades</a:t>
            </a:r>
          </a:p>
          <a:p>
            <a:r>
              <a:rPr lang="pt-BR" dirty="0"/>
              <a:t>VI. Biografia</a:t>
            </a:r>
          </a:p>
        </p:txBody>
      </p:sp>
    </p:spTree>
    <p:extLst>
      <p:ext uri="{BB962C8B-B14F-4D97-AF65-F5344CB8AC3E}">
        <p14:creationId xmlns:p14="http://schemas.microsoft.com/office/powerpoint/2010/main" val="4078722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Histórico</a:t>
            </a:r>
          </a:p>
        </p:txBody>
      </p:sp>
      <p:pic>
        <p:nvPicPr>
          <p:cNvPr id="5" name="Imagem 4">
            <a:extLst>
              <a:ext uri="{FF2B5EF4-FFF2-40B4-BE49-F238E27FC236}">
                <a16:creationId xmlns:a16="http://schemas.microsoft.com/office/drawing/2014/main" id="{5181006D-2DF3-4D13-93EF-F90F43FB9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515" y="2012630"/>
            <a:ext cx="7840709" cy="3082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aixaDeTexto 5">
            <a:extLst>
              <a:ext uri="{FF2B5EF4-FFF2-40B4-BE49-F238E27FC236}">
                <a16:creationId xmlns:a16="http://schemas.microsoft.com/office/drawing/2014/main" id="{3B973919-B660-4721-B16C-16F390D2BE8E}"/>
              </a:ext>
            </a:extLst>
          </p:cNvPr>
          <p:cNvSpPr txBox="1"/>
          <p:nvPr/>
        </p:nvSpPr>
        <p:spPr>
          <a:xfrm>
            <a:off x="3382391" y="5574772"/>
            <a:ext cx="7341833" cy="923330"/>
          </a:xfrm>
          <a:prstGeom prst="rect">
            <a:avLst/>
          </a:prstGeom>
          <a:noFill/>
        </p:spPr>
        <p:txBody>
          <a:bodyPr wrap="square" rtlCol="0">
            <a:spAutoFit/>
          </a:bodyPr>
          <a:lstStyle/>
          <a:p>
            <a:r>
              <a:rPr lang="pt-BR" dirty="0"/>
              <a:t>Descoberta do raio-X em 8 de novembro de 1895 pelo professor de Física teórica, o Doutor Wilhelm Conrad Roentgen, em </a:t>
            </a:r>
            <a:r>
              <a:rPr lang="pt-BR" dirty="0" err="1"/>
              <a:t>Wurzburg</a:t>
            </a:r>
            <a:r>
              <a:rPr lang="pt-BR" dirty="0"/>
              <a:t> (Alemanha)</a:t>
            </a:r>
          </a:p>
          <a:p>
            <a:endParaRPr lang="pt-BR" dirty="0"/>
          </a:p>
        </p:txBody>
      </p:sp>
    </p:spTree>
    <p:extLst>
      <p:ext uri="{BB962C8B-B14F-4D97-AF65-F5344CB8AC3E}">
        <p14:creationId xmlns:p14="http://schemas.microsoft.com/office/powerpoint/2010/main" val="2711347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Histórico</a:t>
            </a:r>
          </a:p>
        </p:txBody>
      </p:sp>
      <p:sp>
        <p:nvSpPr>
          <p:cNvPr id="6" name="CaixaDeTexto 5">
            <a:extLst>
              <a:ext uri="{FF2B5EF4-FFF2-40B4-BE49-F238E27FC236}">
                <a16:creationId xmlns:a16="http://schemas.microsoft.com/office/drawing/2014/main" id="{3B973919-B660-4721-B16C-16F390D2BE8E}"/>
              </a:ext>
            </a:extLst>
          </p:cNvPr>
          <p:cNvSpPr txBox="1"/>
          <p:nvPr/>
        </p:nvSpPr>
        <p:spPr>
          <a:xfrm>
            <a:off x="1606857" y="4836109"/>
            <a:ext cx="6036817" cy="1661993"/>
          </a:xfrm>
          <a:prstGeom prst="rect">
            <a:avLst/>
          </a:prstGeom>
          <a:noFill/>
        </p:spPr>
        <p:txBody>
          <a:bodyPr wrap="square" rtlCol="0">
            <a:spAutoFit/>
          </a:bodyPr>
          <a:lstStyle/>
          <a:p>
            <a:r>
              <a:rPr lang="pt-BR" sz="1600" dirty="0"/>
              <a:t>Pesquisa e desenvolvimento de algoritmos de reconstrução tridimensional da distribuição da concentração de radionuclídeos. Utilização de um equipamento de "câmara- pósitron", em 1964, por Allan Cormack, físico e matemático</a:t>
            </a:r>
            <a:r>
              <a:rPr lang="pt-BR" dirty="0"/>
              <a:t>.</a:t>
            </a:r>
          </a:p>
          <a:p>
            <a:endParaRPr lang="pt-BR" dirty="0"/>
          </a:p>
          <a:p>
            <a:endParaRPr lang="pt-BR" dirty="0"/>
          </a:p>
        </p:txBody>
      </p:sp>
      <p:pic>
        <p:nvPicPr>
          <p:cNvPr id="4" name="Imagem 3">
            <a:extLst>
              <a:ext uri="{FF2B5EF4-FFF2-40B4-BE49-F238E27FC236}">
                <a16:creationId xmlns:a16="http://schemas.microsoft.com/office/drawing/2014/main" id="{81B0F76A-3655-418D-9D26-CF3944AB4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570" y="2176462"/>
            <a:ext cx="4857750" cy="2505075"/>
          </a:xfrm>
          <a:prstGeom prst="rect">
            <a:avLst/>
          </a:prstGeom>
        </p:spPr>
      </p:pic>
      <p:pic>
        <p:nvPicPr>
          <p:cNvPr id="8" name="Imagem 7">
            <a:extLst>
              <a:ext uri="{FF2B5EF4-FFF2-40B4-BE49-F238E27FC236}">
                <a16:creationId xmlns:a16="http://schemas.microsoft.com/office/drawing/2014/main" id="{C3503873-77B7-4EFC-94E9-84482C547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111" y="1832082"/>
            <a:ext cx="3771530" cy="2828648"/>
          </a:xfrm>
          <a:prstGeom prst="rect">
            <a:avLst/>
          </a:prstGeom>
        </p:spPr>
      </p:pic>
      <p:sp>
        <p:nvSpPr>
          <p:cNvPr id="9" name="CaixaDeTexto 8">
            <a:extLst>
              <a:ext uri="{FF2B5EF4-FFF2-40B4-BE49-F238E27FC236}">
                <a16:creationId xmlns:a16="http://schemas.microsoft.com/office/drawing/2014/main" id="{F3823B28-1430-4B66-A688-61F66D47FD79}"/>
              </a:ext>
            </a:extLst>
          </p:cNvPr>
          <p:cNvSpPr txBox="1"/>
          <p:nvPr/>
        </p:nvSpPr>
        <p:spPr>
          <a:xfrm>
            <a:off x="7386222" y="4836109"/>
            <a:ext cx="4163627" cy="1815882"/>
          </a:xfrm>
          <a:prstGeom prst="rect">
            <a:avLst/>
          </a:prstGeom>
          <a:noFill/>
        </p:spPr>
        <p:txBody>
          <a:bodyPr wrap="square" rtlCol="0">
            <a:spAutoFit/>
          </a:bodyPr>
          <a:lstStyle/>
          <a:p>
            <a:r>
              <a:rPr lang="pt-BR" sz="1600" dirty="0"/>
              <a:t>Ambrose e Hounsfield, em 1972 apresentaram um novo método de utilização da radiação para medir descontinuidade de densidades, obtendo imagens, inicialmente do cérebro, com finalidades diagnósticas. Interpretação de fótons de </a:t>
            </a:r>
            <a:r>
              <a:rPr lang="pt-BR" sz="1600" dirty="0" err="1"/>
              <a:t>raio-x</a:t>
            </a:r>
            <a:r>
              <a:rPr lang="pt-BR" sz="1600" dirty="0"/>
              <a:t> pelo computador para a formação da imagem.</a:t>
            </a:r>
          </a:p>
        </p:txBody>
      </p:sp>
    </p:spTree>
    <p:extLst>
      <p:ext uri="{BB962C8B-B14F-4D97-AF65-F5344CB8AC3E}">
        <p14:creationId xmlns:p14="http://schemas.microsoft.com/office/powerpoint/2010/main" val="281275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Histórico</a:t>
            </a:r>
          </a:p>
        </p:txBody>
      </p:sp>
      <p:sp>
        <p:nvSpPr>
          <p:cNvPr id="9" name="CaixaDeTexto 8">
            <a:extLst>
              <a:ext uri="{FF2B5EF4-FFF2-40B4-BE49-F238E27FC236}">
                <a16:creationId xmlns:a16="http://schemas.microsoft.com/office/drawing/2014/main" id="{F3823B28-1430-4B66-A688-61F66D47FD79}"/>
              </a:ext>
            </a:extLst>
          </p:cNvPr>
          <p:cNvSpPr txBox="1"/>
          <p:nvPr/>
        </p:nvSpPr>
        <p:spPr>
          <a:xfrm>
            <a:off x="1910080" y="1899820"/>
            <a:ext cx="6630238" cy="2523768"/>
          </a:xfrm>
          <a:prstGeom prst="rect">
            <a:avLst/>
          </a:prstGeom>
          <a:noFill/>
        </p:spPr>
        <p:txBody>
          <a:bodyPr wrap="square" rtlCol="0">
            <a:spAutoFit/>
          </a:bodyPr>
          <a:lstStyle/>
          <a:p>
            <a:r>
              <a:rPr lang="pt-BR" sz="2600" dirty="0">
                <a:solidFill>
                  <a:schemeClr val="tx2">
                    <a:shade val="30000"/>
                    <a:satMod val="150000"/>
                  </a:schemeClr>
                </a:solidFill>
              </a:rPr>
              <a:t>Evolução Tomógrafo ao longo da história</a:t>
            </a:r>
          </a:p>
          <a:p>
            <a:endParaRPr lang="pt-BR" sz="2600" dirty="0">
              <a:solidFill>
                <a:schemeClr val="tx2">
                  <a:shade val="30000"/>
                  <a:satMod val="150000"/>
                </a:schemeClr>
              </a:solidFill>
            </a:endParaRPr>
          </a:p>
          <a:p>
            <a:pPr marL="457200" indent="-457200">
              <a:buFont typeface="Arial" panose="020B0604020202020204" pitchFamily="34" charset="0"/>
              <a:buChar char="•"/>
            </a:pPr>
            <a:r>
              <a:rPr lang="pt-BR" sz="2000" dirty="0">
                <a:solidFill>
                  <a:schemeClr val="tx2">
                    <a:shade val="30000"/>
                    <a:satMod val="150000"/>
                  </a:schemeClr>
                </a:solidFill>
              </a:rPr>
              <a:t>Primeiro tomógrafo foi criado em 1972</a:t>
            </a:r>
          </a:p>
          <a:p>
            <a:pPr marL="457200" indent="-457200">
              <a:buFont typeface="Arial" panose="020B0604020202020204" pitchFamily="34" charset="0"/>
              <a:buChar char="•"/>
            </a:pPr>
            <a:r>
              <a:rPr lang="pt-BR" sz="2000" dirty="0">
                <a:solidFill>
                  <a:schemeClr val="tx2">
                    <a:shade val="30000"/>
                    <a:satMod val="150000"/>
                  </a:schemeClr>
                </a:solidFill>
              </a:rPr>
              <a:t>Primeira geração possuía anódio fixo</a:t>
            </a:r>
          </a:p>
          <a:p>
            <a:pPr marL="457200" indent="-457200">
              <a:buFont typeface="Arial" panose="020B0604020202020204" pitchFamily="34" charset="0"/>
              <a:buChar char="•"/>
            </a:pPr>
            <a:r>
              <a:rPr lang="pt-BR" sz="2000" dirty="0">
                <a:solidFill>
                  <a:schemeClr val="tx2">
                    <a:shade val="30000"/>
                    <a:satMod val="150000"/>
                  </a:schemeClr>
                </a:solidFill>
              </a:rPr>
              <a:t>Apenas um tubo de </a:t>
            </a:r>
            <a:r>
              <a:rPr lang="pt-BR" sz="2000" dirty="0" err="1">
                <a:solidFill>
                  <a:schemeClr val="tx2">
                    <a:shade val="30000"/>
                    <a:satMod val="150000"/>
                  </a:schemeClr>
                </a:solidFill>
              </a:rPr>
              <a:t>raio-x</a:t>
            </a:r>
            <a:endParaRPr lang="pt-BR" sz="2000" dirty="0">
              <a:solidFill>
                <a:schemeClr val="tx2">
                  <a:shade val="30000"/>
                  <a:satMod val="150000"/>
                </a:schemeClr>
              </a:solidFill>
            </a:endParaRPr>
          </a:p>
          <a:p>
            <a:pPr marL="457200" indent="-457200">
              <a:buFont typeface="Arial" panose="020B0604020202020204" pitchFamily="34" charset="0"/>
              <a:buChar char="•"/>
            </a:pPr>
            <a:r>
              <a:rPr lang="pt-BR" sz="2000" dirty="0">
                <a:solidFill>
                  <a:schemeClr val="tx2">
                    <a:shade val="30000"/>
                    <a:satMod val="150000"/>
                  </a:schemeClr>
                </a:solidFill>
              </a:rPr>
              <a:t>Capacidade de varrer o paciente em 180 graus</a:t>
            </a:r>
          </a:p>
          <a:p>
            <a:endParaRPr lang="pt-BR" sz="2600" dirty="0">
              <a:solidFill>
                <a:schemeClr val="tx2">
                  <a:shade val="30000"/>
                  <a:satMod val="150000"/>
                </a:schemeClr>
              </a:solidFill>
            </a:endParaRPr>
          </a:p>
        </p:txBody>
      </p:sp>
      <p:pic>
        <p:nvPicPr>
          <p:cNvPr id="5" name="Imagem 4">
            <a:extLst>
              <a:ext uri="{FF2B5EF4-FFF2-40B4-BE49-F238E27FC236}">
                <a16:creationId xmlns:a16="http://schemas.microsoft.com/office/drawing/2014/main" id="{59D39CEF-2BA7-49FA-9428-50EA26494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808" y="4045545"/>
            <a:ext cx="5984751" cy="2954497"/>
          </a:xfrm>
          <a:prstGeom prst="rect">
            <a:avLst/>
          </a:prstGeom>
        </p:spPr>
      </p:pic>
    </p:spTree>
    <p:extLst>
      <p:ext uri="{BB962C8B-B14F-4D97-AF65-F5344CB8AC3E}">
        <p14:creationId xmlns:p14="http://schemas.microsoft.com/office/powerpoint/2010/main" val="66056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Histórico</a:t>
            </a:r>
          </a:p>
        </p:txBody>
      </p:sp>
      <p:sp>
        <p:nvSpPr>
          <p:cNvPr id="9" name="CaixaDeTexto 8">
            <a:extLst>
              <a:ext uri="{FF2B5EF4-FFF2-40B4-BE49-F238E27FC236}">
                <a16:creationId xmlns:a16="http://schemas.microsoft.com/office/drawing/2014/main" id="{F3823B28-1430-4B66-A688-61F66D47FD79}"/>
              </a:ext>
            </a:extLst>
          </p:cNvPr>
          <p:cNvSpPr txBox="1"/>
          <p:nvPr/>
        </p:nvSpPr>
        <p:spPr>
          <a:xfrm>
            <a:off x="1910080" y="1970843"/>
            <a:ext cx="5774237" cy="2739211"/>
          </a:xfrm>
          <a:prstGeom prst="rect">
            <a:avLst/>
          </a:prstGeom>
          <a:noFill/>
        </p:spPr>
        <p:txBody>
          <a:bodyPr wrap="square" rtlCol="0">
            <a:spAutoFit/>
          </a:bodyPr>
          <a:lstStyle/>
          <a:p>
            <a:r>
              <a:rPr lang="pt-BR" sz="2600" dirty="0">
                <a:solidFill>
                  <a:schemeClr val="tx2">
                    <a:shade val="30000"/>
                    <a:satMod val="150000"/>
                  </a:schemeClr>
                </a:solidFill>
              </a:rPr>
              <a:t>Evolução Tomógrafo ao longo da história</a:t>
            </a:r>
          </a:p>
          <a:p>
            <a:endParaRPr lang="pt-BR" sz="2000" dirty="0">
              <a:solidFill>
                <a:schemeClr val="tx2">
                  <a:shade val="30000"/>
                  <a:satMod val="150000"/>
                </a:schemeClr>
              </a:solidFill>
            </a:endParaRPr>
          </a:p>
          <a:p>
            <a:pPr marL="457200" indent="-457200">
              <a:buFont typeface="Arial" panose="020B0604020202020204" pitchFamily="34" charset="0"/>
              <a:buChar char="•"/>
            </a:pPr>
            <a:r>
              <a:rPr lang="pt-BR" sz="1600" dirty="0">
                <a:solidFill>
                  <a:schemeClr val="tx2">
                    <a:shade val="30000"/>
                    <a:satMod val="150000"/>
                  </a:schemeClr>
                </a:solidFill>
              </a:rPr>
              <a:t>Segunda geração de tomógrafos (1974) contava com anódio giratório</a:t>
            </a:r>
          </a:p>
          <a:p>
            <a:pPr marL="457200" indent="-457200">
              <a:buFont typeface="Arial" panose="020B0604020202020204" pitchFamily="34" charset="0"/>
              <a:buChar char="•"/>
            </a:pPr>
            <a:r>
              <a:rPr lang="pt-BR" sz="1600" dirty="0">
                <a:solidFill>
                  <a:schemeClr val="tx2">
                    <a:shade val="30000"/>
                    <a:satMod val="150000"/>
                  </a:schemeClr>
                </a:solidFill>
              </a:rPr>
              <a:t>Terceira geração (1975) ampliou sua varredura para 360 graus, fazendo com que o aparelho desse uma volta completa no corpo do paciente.</a:t>
            </a:r>
          </a:p>
          <a:p>
            <a:pPr marL="457200" indent="-457200">
              <a:buFont typeface="Arial" panose="020B0604020202020204" pitchFamily="34" charset="0"/>
              <a:buChar char="•"/>
            </a:pPr>
            <a:endParaRPr lang="pt-BR" sz="2000" dirty="0">
              <a:solidFill>
                <a:schemeClr val="tx2">
                  <a:shade val="30000"/>
                  <a:satMod val="150000"/>
                </a:schemeClr>
              </a:solidFill>
            </a:endParaRPr>
          </a:p>
          <a:p>
            <a:endParaRPr lang="pt-BR" sz="2600" dirty="0">
              <a:solidFill>
                <a:schemeClr val="tx2">
                  <a:shade val="30000"/>
                  <a:satMod val="150000"/>
                </a:schemeClr>
              </a:solidFill>
            </a:endParaRPr>
          </a:p>
        </p:txBody>
      </p:sp>
      <p:pic>
        <p:nvPicPr>
          <p:cNvPr id="4" name="Imagem 3">
            <a:extLst>
              <a:ext uri="{FF2B5EF4-FFF2-40B4-BE49-F238E27FC236}">
                <a16:creationId xmlns:a16="http://schemas.microsoft.com/office/drawing/2014/main" id="{D1F4194B-F587-419D-B01A-925CAB9EC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779" y="4382642"/>
            <a:ext cx="2005545" cy="2475358"/>
          </a:xfrm>
          <a:prstGeom prst="rect">
            <a:avLst/>
          </a:prstGeom>
        </p:spPr>
      </p:pic>
      <p:pic>
        <p:nvPicPr>
          <p:cNvPr id="7" name="Imagem 6">
            <a:extLst>
              <a:ext uri="{FF2B5EF4-FFF2-40B4-BE49-F238E27FC236}">
                <a16:creationId xmlns:a16="http://schemas.microsoft.com/office/drawing/2014/main" id="{761E529A-2C5C-4655-A71B-35815CE06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317" y="1003177"/>
            <a:ext cx="4367474" cy="5008572"/>
          </a:xfrm>
          <a:prstGeom prst="rect">
            <a:avLst/>
          </a:prstGeom>
        </p:spPr>
      </p:pic>
      <p:pic>
        <p:nvPicPr>
          <p:cNvPr id="10" name="Imagem 9">
            <a:extLst>
              <a:ext uri="{FF2B5EF4-FFF2-40B4-BE49-F238E27FC236}">
                <a16:creationId xmlns:a16="http://schemas.microsoft.com/office/drawing/2014/main" id="{5155C59C-47BE-49D3-B85E-6F177B92F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741" y="4382642"/>
            <a:ext cx="2160517" cy="2307269"/>
          </a:xfrm>
          <a:prstGeom prst="rect">
            <a:avLst/>
          </a:prstGeom>
        </p:spPr>
      </p:pic>
    </p:spTree>
    <p:extLst>
      <p:ext uri="{BB962C8B-B14F-4D97-AF65-F5344CB8AC3E}">
        <p14:creationId xmlns:p14="http://schemas.microsoft.com/office/powerpoint/2010/main" val="386143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666-D1B0-4C5B-915B-00AD70175779}"/>
              </a:ext>
            </a:extLst>
          </p:cNvPr>
          <p:cNvSpPr>
            <a:spLocks noGrp="1"/>
          </p:cNvSpPr>
          <p:nvPr>
            <p:ph type="ctrTitle"/>
          </p:nvPr>
        </p:nvSpPr>
        <p:spPr/>
        <p:txBody>
          <a:bodyPr>
            <a:normAutofit/>
          </a:bodyPr>
          <a:lstStyle/>
          <a:p>
            <a:r>
              <a:rPr lang="pt-BR" sz="7200" dirty="0"/>
              <a:t>Histórico</a:t>
            </a:r>
          </a:p>
        </p:txBody>
      </p:sp>
      <p:sp>
        <p:nvSpPr>
          <p:cNvPr id="9" name="CaixaDeTexto 8">
            <a:extLst>
              <a:ext uri="{FF2B5EF4-FFF2-40B4-BE49-F238E27FC236}">
                <a16:creationId xmlns:a16="http://schemas.microsoft.com/office/drawing/2014/main" id="{F3823B28-1430-4B66-A688-61F66D47FD79}"/>
              </a:ext>
            </a:extLst>
          </p:cNvPr>
          <p:cNvSpPr txBox="1"/>
          <p:nvPr/>
        </p:nvSpPr>
        <p:spPr>
          <a:xfrm>
            <a:off x="1910080" y="1970843"/>
            <a:ext cx="5774237" cy="4247317"/>
          </a:xfrm>
          <a:prstGeom prst="rect">
            <a:avLst/>
          </a:prstGeom>
          <a:noFill/>
        </p:spPr>
        <p:txBody>
          <a:bodyPr wrap="square" rtlCol="0">
            <a:spAutoFit/>
          </a:bodyPr>
          <a:lstStyle/>
          <a:p>
            <a:r>
              <a:rPr lang="pt-BR" sz="2600" dirty="0">
                <a:solidFill>
                  <a:schemeClr val="tx2">
                    <a:shade val="30000"/>
                    <a:satMod val="150000"/>
                  </a:schemeClr>
                </a:solidFill>
              </a:rPr>
              <a:t>Evolução Tomógrafo ao longo da história</a:t>
            </a:r>
          </a:p>
          <a:p>
            <a:endParaRPr lang="pt-BR" sz="2000" dirty="0">
              <a:solidFill>
                <a:schemeClr val="tx2">
                  <a:shade val="30000"/>
                  <a:satMod val="150000"/>
                </a:schemeClr>
              </a:solidFill>
            </a:endParaRPr>
          </a:p>
          <a:p>
            <a:pPr marL="457200" indent="-457200">
              <a:buFont typeface="Arial" panose="020B0604020202020204" pitchFamily="34" charset="0"/>
              <a:buChar char="•"/>
            </a:pPr>
            <a:r>
              <a:rPr lang="pt-BR" sz="1600" dirty="0"/>
              <a:t>Quarta geração (1980) incluiu um aprimoramento nos detectores fixos no </a:t>
            </a:r>
            <a:r>
              <a:rPr lang="pt-BR" sz="1600" dirty="0" err="1"/>
              <a:t>Gantry</a:t>
            </a:r>
            <a:r>
              <a:rPr lang="pt-BR" sz="1600" dirty="0"/>
              <a:t>, sendo composto por 4.800 peças de detectores fixos.</a:t>
            </a:r>
          </a:p>
          <a:p>
            <a:pPr marL="457200" indent="-457200">
              <a:buFont typeface="Arial" panose="020B0604020202020204" pitchFamily="34" charset="0"/>
              <a:buChar char="•"/>
            </a:pPr>
            <a:r>
              <a:rPr lang="pt-BR" sz="1600" dirty="0"/>
              <a:t>Quinta geração (1990) foi marcada pela tecnologia da Captação Helicoidal. Implica na dupla captação de imagens, que ocorre de forma simultânea, sendo uma parte da captação feita pelo giro de 360º do tubo de raio-X em torno do paciente. A segunda parte da captação é feita com um movimento que ocorre com a abertura do </a:t>
            </a:r>
            <a:r>
              <a:rPr lang="pt-BR" sz="1600" dirty="0" err="1"/>
              <a:t>gantry</a:t>
            </a:r>
            <a:r>
              <a:rPr lang="pt-BR" sz="1600" dirty="0"/>
              <a:t>, de maneira contínua e percorrendo a área examinada de ponta a ponta.</a:t>
            </a:r>
          </a:p>
          <a:p>
            <a:pPr marL="457200" indent="-457200">
              <a:buFont typeface="Arial" panose="020B0604020202020204" pitchFamily="34" charset="0"/>
              <a:buChar char="•"/>
            </a:pPr>
            <a:r>
              <a:rPr lang="pt-BR" sz="1600" dirty="0"/>
              <a:t>Agiliza o escaneamento</a:t>
            </a:r>
          </a:p>
          <a:p>
            <a:pPr marL="457200" indent="-457200">
              <a:buFont typeface="Arial" panose="020B0604020202020204" pitchFamily="34" charset="0"/>
              <a:buChar char="•"/>
            </a:pPr>
            <a:r>
              <a:rPr lang="pt-BR" sz="1600" dirty="0"/>
              <a:t>Paciente recebe menos radiação</a:t>
            </a:r>
          </a:p>
          <a:p>
            <a:pPr marL="457200" indent="-457200">
              <a:buFont typeface="Arial" panose="020B0604020202020204" pitchFamily="34" charset="0"/>
              <a:buChar char="•"/>
            </a:pPr>
            <a:r>
              <a:rPr lang="pt-BR" sz="1600" dirty="0"/>
              <a:t>Tomografia fica mais sensível, capaz de detectar pequenas alterações e lesões mais profundamente</a:t>
            </a:r>
            <a:endParaRPr lang="pt-BR" sz="2600" dirty="0">
              <a:solidFill>
                <a:schemeClr val="tx2">
                  <a:shade val="30000"/>
                  <a:satMod val="150000"/>
                </a:schemeClr>
              </a:solidFill>
            </a:endParaRPr>
          </a:p>
        </p:txBody>
      </p:sp>
      <p:pic>
        <p:nvPicPr>
          <p:cNvPr id="5" name="Imagem 4">
            <a:extLst>
              <a:ext uri="{FF2B5EF4-FFF2-40B4-BE49-F238E27FC236}">
                <a16:creationId xmlns:a16="http://schemas.microsoft.com/office/drawing/2014/main" id="{36D805FC-9231-45E2-9329-6920DFFD0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1386" y="2418008"/>
            <a:ext cx="4550614" cy="4310081"/>
          </a:xfrm>
          <a:prstGeom prst="rect">
            <a:avLst/>
          </a:prstGeom>
        </p:spPr>
      </p:pic>
    </p:spTree>
    <p:extLst>
      <p:ext uri="{BB962C8B-B14F-4D97-AF65-F5344CB8AC3E}">
        <p14:creationId xmlns:p14="http://schemas.microsoft.com/office/powerpoint/2010/main" val="2256826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190</TotalTime>
  <Words>1343</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18</vt:i4>
      </vt:variant>
    </vt:vector>
  </HeadingPairs>
  <TitlesOfParts>
    <vt:vector size="26" baseType="lpstr">
      <vt:lpstr>Arial</vt:lpstr>
      <vt:lpstr>Century Gothic</vt:lpstr>
      <vt:lpstr>Gill Sans MT</vt:lpstr>
      <vt:lpstr>Verdana</vt:lpstr>
      <vt:lpstr>Wingdings 2</vt:lpstr>
      <vt:lpstr>Wingdings 3</vt:lpstr>
      <vt:lpstr>Solstício</vt:lpstr>
      <vt:lpstr>Cacho</vt:lpstr>
      <vt:lpstr>TOMOGRAFIA COMPUTADORIZADA</vt:lpstr>
      <vt:lpstr>TOMOGRAFIA COMPUTADORIZADA</vt:lpstr>
      <vt:lpstr>TOMOGRAFIA COMPUTADORIZADA</vt:lpstr>
      <vt:lpstr>TOMOGRAFIA COMPUTADORIZADA</vt:lpstr>
      <vt:lpstr>Histórico</vt:lpstr>
      <vt:lpstr>Histórico</vt:lpstr>
      <vt:lpstr>Histórico</vt:lpstr>
      <vt:lpstr>Histórico</vt:lpstr>
      <vt:lpstr>Histórico</vt:lpstr>
      <vt:lpstr>Histórico</vt:lpstr>
      <vt:lpstr>Funcionamento</vt:lpstr>
      <vt:lpstr>Formação da Imagem</vt:lpstr>
      <vt:lpstr>Formação da Imagem</vt:lpstr>
      <vt:lpstr>Formação da Imagem</vt:lpstr>
      <vt:lpstr>Vantagens e Desvantagens</vt:lpstr>
      <vt:lpstr>Curiosidades</vt:lpstr>
      <vt:lpstr>Curiosidades</vt:lpstr>
      <vt:lpstr>Biografia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Felipe Carvalho</dc:creator>
  <cp:lastModifiedBy>Felipe Carvalho</cp:lastModifiedBy>
  <cp:revision>34</cp:revision>
  <dcterms:created xsi:type="dcterms:W3CDTF">2019-11-09T14:12:49Z</dcterms:created>
  <dcterms:modified xsi:type="dcterms:W3CDTF">2019-11-10T21:42:01Z</dcterms:modified>
</cp:coreProperties>
</file>