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4"/>
  </p:sldMasterIdLst>
  <p:sldIdLst>
    <p:sldId id="256" r:id="rId5"/>
    <p:sldId id="295" r:id="rId6"/>
    <p:sldId id="270" r:id="rId7"/>
    <p:sldId id="279" r:id="rId8"/>
    <p:sldId id="285" r:id="rId9"/>
    <p:sldId id="265" r:id="rId10"/>
    <p:sldId id="276" r:id="rId11"/>
    <p:sldId id="277" r:id="rId12"/>
    <p:sldId id="278" r:id="rId13"/>
    <p:sldId id="280" r:id="rId14"/>
    <p:sldId id="281" r:id="rId15"/>
    <p:sldId id="282" r:id="rId16"/>
    <p:sldId id="283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71" r:id="rId26"/>
    <p:sldId id="294" r:id="rId27"/>
    <p:sldId id="275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5827"/>
  </p:normalViewPr>
  <p:slideViewPr>
    <p:cSldViewPr snapToGrid="0" snapToObjects="1">
      <p:cViewPr varScale="1">
        <p:scale>
          <a:sx n="108" d="100"/>
          <a:sy n="108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76D06-AA9C-4EDA-A361-323E3F63BB0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9E3D466-9EFD-4FD3-A84B-759F5770643F}">
      <dgm:prSet/>
      <dgm:spPr/>
      <dgm:t>
        <a:bodyPr/>
        <a:lstStyle/>
        <a:p>
          <a:r>
            <a:rPr lang="en-US" dirty="0"/>
            <a:t>TRANSFORMAÇÃO</a:t>
          </a:r>
        </a:p>
      </dgm:t>
    </dgm:pt>
    <dgm:pt modelId="{DF1F9377-549D-4EBD-8386-02667555C0F1}" type="parTrans" cxnId="{F4F45752-7F32-4D93-B6E7-53E4936CE57F}">
      <dgm:prSet/>
      <dgm:spPr/>
      <dgm:t>
        <a:bodyPr/>
        <a:lstStyle/>
        <a:p>
          <a:endParaRPr lang="en-US"/>
        </a:p>
      </dgm:t>
    </dgm:pt>
    <dgm:pt modelId="{5132A539-BF5E-4BDA-B9C2-59EBAD661A73}" type="sibTrans" cxnId="{F4F45752-7F32-4D93-B6E7-53E4936CE57F}">
      <dgm:prSet/>
      <dgm:spPr/>
      <dgm:t>
        <a:bodyPr/>
        <a:lstStyle/>
        <a:p>
          <a:endParaRPr lang="en-US"/>
        </a:p>
      </dgm:t>
    </dgm:pt>
    <dgm:pt modelId="{805C48B3-5539-4618-AC1A-29F576259EAD}">
      <dgm:prSet/>
      <dgm:spPr/>
      <dgm:t>
        <a:bodyPr/>
        <a:lstStyle/>
        <a:p>
          <a:r>
            <a:rPr lang="pt-BR" dirty="0"/>
            <a:t>INCORPORAÇÃO</a:t>
          </a:r>
          <a:endParaRPr lang="en-US" dirty="0"/>
        </a:p>
      </dgm:t>
    </dgm:pt>
    <dgm:pt modelId="{AA1B77B1-C846-48C1-BB96-621E2F6AB6BE}" type="parTrans" cxnId="{EDEE679A-7C43-43C1-B297-A7FF4DDAAB12}">
      <dgm:prSet/>
      <dgm:spPr/>
      <dgm:t>
        <a:bodyPr/>
        <a:lstStyle/>
        <a:p>
          <a:endParaRPr lang="en-US"/>
        </a:p>
      </dgm:t>
    </dgm:pt>
    <dgm:pt modelId="{6365E5F4-E900-470C-9787-9BCCD0B08BB3}" type="sibTrans" cxnId="{EDEE679A-7C43-43C1-B297-A7FF4DDAAB12}">
      <dgm:prSet/>
      <dgm:spPr/>
      <dgm:t>
        <a:bodyPr/>
        <a:lstStyle/>
        <a:p>
          <a:endParaRPr lang="en-US"/>
        </a:p>
      </dgm:t>
    </dgm:pt>
    <dgm:pt modelId="{822C6520-BE36-4431-BF72-5B50A21A9F27}">
      <dgm:prSet/>
      <dgm:spPr/>
      <dgm:t>
        <a:bodyPr/>
        <a:lstStyle/>
        <a:p>
          <a:r>
            <a:rPr lang="pt-BR"/>
            <a:t>INCORPORAÇÃO DE AÇÕES</a:t>
          </a:r>
          <a:endParaRPr lang="en-US"/>
        </a:p>
      </dgm:t>
    </dgm:pt>
    <dgm:pt modelId="{9F77082E-613C-457C-AFBA-5F1A32219602}" type="parTrans" cxnId="{D7E1365C-7530-4888-A5E6-1581074ABD83}">
      <dgm:prSet/>
      <dgm:spPr/>
      <dgm:t>
        <a:bodyPr/>
        <a:lstStyle/>
        <a:p>
          <a:endParaRPr lang="en-US"/>
        </a:p>
      </dgm:t>
    </dgm:pt>
    <dgm:pt modelId="{99C0B9A5-33F8-48CD-BF8E-CA2EC33681F9}" type="sibTrans" cxnId="{D7E1365C-7530-4888-A5E6-1581074ABD83}">
      <dgm:prSet/>
      <dgm:spPr/>
      <dgm:t>
        <a:bodyPr/>
        <a:lstStyle/>
        <a:p>
          <a:endParaRPr lang="en-US"/>
        </a:p>
      </dgm:t>
    </dgm:pt>
    <dgm:pt modelId="{C611E7D6-BFC0-6C40-9496-C9A322BD3AC4}">
      <dgm:prSet/>
      <dgm:spPr/>
      <dgm:t>
        <a:bodyPr/>
        <a:lstStyle/>
        <a:p>
          <a:r>
            <a:rPr lang="pt-BR"/>
            <a:t>FUSÃO </a:t>
          </a:r>
        </a:p>
      </dgm:t>
    </dgm:pt>
    <dgm:pt modelId="{2BCDB25D-A91F-2447-A1B3-9E341FED4331}" type="parTrans" cxnId="{498A8181-2EAF-4647-8A93-DF96D0C3E686}">
      <dgm:prSet/>
      <dgm:spPr/>
      <dgm:t>
        <a:bodyPr/>
        <a:lstStyle/>
        <a:p>
          <a:endParaRPr lang="pt-BR"/>
        </a:p>
      </dgm:t>
    </dgm:pt>
    <dgm:pt modelId="{3E57D2DA-BA5C-9A45-AA16-897B707D7371}" type="sibTrans" cxnId="{498A8181-2EAF-4647-8A93-DF96D0C3E686}">
      <dgm:prSet/>
      <dgm:spPr/>
      <dgm:t>
        <a:bodyPr/>
        <a:lstStyle/>
        <a:p>
          <a:endParaRPr lang="pt-BR"/>
        </a:p>
      </dgm:t>
    </dgm:pt>
    <dgm:pt modelId="{40FA65E6-1C95-0D46-9503-2DD5C9431AEC}">
      <dgm:prSet/>
      <dgm:spPr/>
      <dgm:t>
        <a:bodyPr/>
        <a:lstStyle/>
        <a:p>
          <a:r>
            <a:rPr lang="pt-BR" dirty="0"/>
            <a:t>CISÃO (TOTAL, PARCIAL COM OU SEM  INCORPORAÇÃO)</a:t>
          </a:r>
        </a:p>
      </dgm:t>
    </dgm:pt>
    <dgm:pt modelId="{FACD2237-5411-9647-BFC9-DD78F644D744}" type="parTrans" cxnId="{78F88470-3402-4C4E-AB6B-7F553953CEDE}">
      <dgm:prSet/>
      <dgm:spPr/>
      <dgm:t>
        <a:bodyPr/>
        <a:lstStyle/>
        <a:p>
          <a:endParaRPr lang="pt-BR"/>
        </a:p>
      </dgm:t>
    </dgm:pt>
    <dgm:pt modelId="{73B4B8FD-0249-A640-832A-40A16E905C51}" type="sibTrans" cxnId="{78F88470-3402-4C4E-AB6B-7F553953CEDE}">
      <dgm:prSet/>
      <dgm:spPr/>
      <dgm:t>
        <a:bodyPr/>
        <a:lstStyle/>
        <a:p>
          <a:endParaRPr lang="pt-BR"/>
        </a:p>
      </dgm:t>
    </dgm:pt>
    <dgm:pt modelId="{39D20FA9-0B89-D54D-853C-01356B17AA8E}" type="pres">
      <dgm:prSet presAssocID="{87576D06-AA9C-4EDA-A361-323E3F63BB0B}" presName="linear" presStyleCnt="0">
        <dgm:presLayoutVars>
          <dgm:animLvl val="lvl"/>
          <dgm:resizeHandles val="exact"/>
        </dgm:presLayoutVars>
      </dgm:prSet>
      <dgm:spPr/>
    </dgm:pt>
    <dgm:pt modelId="{47F43635-01F0-9040-A184-57D5345F8E66}" type="pres">
      <dgm:prSet presAssocID="{59E3D466-9EFD-4FD3-A84B-759F5770643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C8A584C-40CF-E745-A51C-276C34D26F9F}" type="pres">
      <dgm:prSet presAssocID="{5132A539-BF5E-4BDA-B9C2-59EBAD661A73}" presName="spacer" presStyleCnt="0"/>
      <dgm:spPr/>
    </dgm:pt>
    <dgm:pt modelId="{B0632366-2439-8C42-995B-CC25C1BCCCED}" type="pres">
      <dgm:prSet presAssocID="{40FA65E6-1C95-0D46-9503-2DD5C9431AE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EA80492-672F-794A-BC4A-26A574E42A07}" type="pres">
      <dgm:prSet presAssocID="{73B4B8FD-0249-A640-832A-40A16E905C51}" presName="spacer" presStyleCnt="0"/>
      <dgm:spPr/>
    </dgm:pt>
    <dgm:pt modelId="{007863D2-88E4-4947-B96B-D00DBF65C58F}" type="pres">
      <dgm:prSet presAssocID="{C611E7D6-BFC0-6C40-9496-C9A322BD3AC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CB8D4C4-EE6C-B64B-9F78-E71C5ECE1134}" type="pres">
      <dgm:prSet presAssocID="{3E57D2DA-BA5C-9A45-AA16-897B707D7371}" presName="spacer" presStyleCnt="0"/>
      <dgm:spPr/>
    </dgm:pt>
    <dgm:pt modelId="{BDFF8971-5EAA-FA42-AB72-96CE73854A80}" type="pres">
      <dgm:prSet presAssocID="{805C48B3-5539-4618-AC1A-29F576259EA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AA180C6-90A3-1441-927B-6B5FE428FC33}" type="pres">
      <dgm:prSet presAssocID="{6365E5F4-E900-470C-9787-9BCCD0B08BB3}" presName="spacer" presStyleCnt="0"/>
      <dgm:spPr/>
    </dgm:pt>
    <dgm:pt modelId="{E35484F5-6B34-3D43-B7D7-FAB7698DFBB2}" type="pres">
      <dgm:prSet presAssocID="{822C6520-BE36-4431-BF72-5B50A21A9F2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318C04C-644D-CA4F-B6BE-CAE742C673BD}" type="presOf" srcId="{822C6520-BE36-4431-BF72-5B50A21A9F27}" destId="{E35484F5-6B34-3D43-B7D7-FAB7698DFBB2}" srcOrd="0" destOrd="0" presId="urn:microsoft.com/office/officeart/2005/8/layout/vList2"/>
    <dgm:cxn modelId="{1BCBA151-EB7A-CE4E-B735-27C9FB38FE00}" type="presOf" srcId="{59E3D466-9EFD-4FD3-A84B-759F5770643F}" destId="{47F43635-01F0-9040-A184-57D5345F8E66}" srcOrd="0" destOrd="0" presId="urn:microsoft.com/office/officeart/2005/8/layout/vList2"/>
    <dgm:cxn modelId="{F4F45752-7F32-4D93-B6E7-53E4936CE57F}" srcId="{87576D06-AA9C-4EDA-A361-323E3F63BB0B}" destId="{59E3D466-9EFD-4FD3-A84B-759F5770643F}" srcOrd="0" destOrd="0" parTransId="{DF1F9377-549D-4EBD-8386-02667555C0F1}" sibTransId="{5132A539-BF5E-4BDA-B9C2-59EBAD661A73}"/>
    <dgm:cxn modelId="{D7E1365C-7530-4888-A5E6-1581074ABD83}" srcId="{87576D06-AA9C-4EDA-A361-323E3F63BB0B}" destId="{822C6520-BE36-4431-BF72-5B50A21A9F27}" srcOrd="4" destOrd="0" parTransId="{9F77082E-613C-457C-AFBA-5F1A32219602}" sibTransId="{99C0B9A5-33F8-48CD-BF8E-CA2EC33681F9}"/>
    <dgm:cxn modelId="{78F88470-3402-4C4E-AB6B-7F553953CEDE}" srcId="{87576D06-AA9C-4EDA-A361-323E3F63BB0B}" destId="{40FA65E6-1C95-0D46-9503-2DD5C9431AEC}" srcOrd="1" destOrd="0" parTransId="{FACD2237-5411-9647-BFC9-DD78F644D744}" sibTransId="{73B4B8FD-0249-A640-832A-40A16E905C51}"/>
    <dgm:cxn modelId="{498A8181-2EAF-4647-8A93-DF96D0C3E686}" srcId="{87576D06-AA9C-4EDA-A361-323E3F63BB0B}" destId="{C611E7D6-BFC0-6C40-9496-C9A322BD3AC4}" srcOrd="2" destOrd="0" parTransId="{2BCDB25D-A91F-2447-A1B3-9E341FED4331}" sibTransId="{3E57D2DA-BA5C-9A45-AA16-897B707D7371}"/>
    <dgm:cxn modelId="{67AE5E8C-1176-CC44-B97E-A0FCEEAD2B18}" type="presOf" srcId="{87576D06-AA9C-4EDA-A361-323E3F63BB0B}" destId="{39D20FA9-0B89-D54D-853C-01356B17AA8E}" srcOrd="0" destOrd="0" presId="urn:microsoft.com/office/officeart/2005/8/layout/vList2"/>
    <dgm:cxn modelId="{EDEE679A-7C43-43C1-B297-A7FF4DDAAB12}" srcId="{87576D06-AA9C-4EDA-A361-323E3F63BB0B}" destId="{805C48B3-5539-4618-AC1A-29F576259EAD}" srcOrd="3" destOrd="0" parTransId="{AA1B77B1-C846-48C1-BB96-621E2F6AB6BE}" sibTransId="{6365E5F4-E900-470C-9787-9BCCD0B08BB3}"/>
    <dgm:cxn modelId="{3E11A2AC-5E8C-B948-AEA5-7D229649952F}" type="presOf" srcId="{805C48B3-5539-4618-AC1A-29F576259EAD}" destId="{BDFF8971-5EAA-FA42-AB72-96CE73854A80}" srcOrd="0" destOrd="0" presId="urn:microsoft.com/office/officeart/2005/8/layout/vList2"/>
    <dgm:cxn modelId="{9C085CD3-47BC-024D-8A3A-A37BE59F9206}" type="presOf" srcId="{40FA65E6-1C95-0D46-9503-2DD5C9431AEC}" destId="{B0632366-2439-8C42-995B-CC25C1BCCCED}" srcOrd="0" destOrd="0" presId="urn:microsoft.com/office/officeart/2005/8/layout/vList2"/>
    <dgm:cxn modelId="{863510FB-F13A-5645-84BF-0F1882F02AB9}" type="presOf" srcId="{C611E7D6-BFC0-6C40-9496-C9A322BD3AC4}" destId="{007863D2-88E4-4947-B96B-D00DBF65C58F}" srcOrd="0" destOrd="0" presId="urn:microsoft.com/office/officeart/2005/8/layout/vList2"/>
    <dgm:cxn modelId="{DB03A7E1-F8F4-8144-8D94-D0DC7AE2F6B2}" type="presParOf" srcId="{39D20FA9-0B89-D54D-853C-01356B17AA8E}" destId="{47F43635-01F0-9040-A184-57D5345F8E66}" srcOrd="0" destOrd="0" presId="urn:microsoft.com/office/officeart/2005/8/layout/vList2"/>
    <dgm:cxn modelId="{3E8BEC34-95EE-BE48-881C-FE59352476A5}" type="presParOf" srcId="{39D20FA9-0B89-D54D-853C-01356B17AA8E}" destId="{3C8A584C-40CF-E745-A51C-276C34D26F9F}" srcOrd="1" destOrd="0" presId="urn:microsoft.com/office/officeart/2005/8/layout/vList2"/>
    <dgm:cxn modelId="{72213E25-F830-9A48-9ADC-B5393D1FFEEB}" type="presParOf" srcId="{39D20FA9-0B89-D54D-853C-01356B17AA8E}" destId="{B0632366-2439-8C42-995B-CC25C1BCCCED}" srcOrd="2" destOrd="0" presId="urn:microsoft.com/office/officeart/2005/8/layout/vList2"/>
    <dgm:cxn modelId="{07B1669F-F4C5-3D48-9291-47FBDE6C1089}" type="presParOf" srcId="{39D20FA9-0B89-D54D-853C-01356B17AA8E}" destId="{1EA80492-672F-794A-BC4A-26A574E42A07}" srcOrd="3" destOrd="0" presId="urn:microsoft.com/office/officeart/2005/8/layout/vList2"/>
    <dgm:cxn modelId="{F7722D62-90EF-5246-B7ED-794E37B48E1B}" type="presParOf" srcId="{39D20FA9-0B89-D54D-853C-01356B17AA8E}" destId="{007863D2-88E4-4947-B96B-D00DBF65C58F}" srcOrd="4" destOrd="0" presId="urn:microsoft.com/office/officeart/2005/8/layout/vList2"/>
    <dgm:cxn modelId="{9A38548D-FBEB-964B-8185-7F3A4EEEAF90}" type="presParOf" srcId="{39D20FA9-0B89-D54D-853C-01356B17AA8E}" destId="{5CB8D4C4-EE6C-B64B-9F78-E71C5ECE1134}" srcOrd="5" destOrd="0" presId="urn:microsoft.com/office/officeart/2005/8/layout/vList2"/>
    <dgm:cxn modelId="{312E115E-C45D-774E-84B1-EA324EE4533F}" type="presParOf" srcId="{39D20FA9-0B89-D54D-853C-01356B17AA8E}" destId="{BDFF8971-5EAA-FA42-AB72-96CE73854A80}" srcOrd="6" destOrd="0" presId="urn:microsoft.com/office/officeart/2005/8/layout/vList2"/>
    <dgm:cxn modelId="{403B6D47-C20D-484B-A8A7-D1232DCA07C3}" type="presParOf" srcId="{39D20FA9-0B89-D54D-853C-01356B17AA8E}" destId="{8AA180C6-90A3-1441-927B-6B5FE428FC33}" srcOrd="7" destOrd="0" presId="urn:microsoft.com/office/officeart/2005/8/layout/vList2"/>
    <dgm:cxn modelId="{ACA2B87C-475B-5143-9979-81223CFDB4C9}" type="presParOf" srcId="{39D20FA9-0B89-D54D-853C-01356B17AA8E}" destId="{E35484F5-6B34-3D43-B7D7-FAB7698DFBB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B947F2-E08E-274C-973A-399686FABD7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8935224-33E5-8C4A-85A4-3C5D0F34DC55}">
      <dgm:prSet phldrT="[Texto]"/>
      <dgm:spPr/>
      <dgm:t>
        <a:bodyPr/>
        <a:lstStyle/>
        <a:p>
          <a:r>
            <a:rPr lang="pt-BR" dirty="0"/>
            <a:t>Limitada</a:t>
          </a:r>
        </a:p>
      </dgm:t>
    </dgm:pt>
    <dgm:pt modelId="{B396187B-11AD-B840-843B-3D8FE54D10EC}" type="parTrans" cxnId="{486DD3A8-38BA-494D-9DFF-B6F986B35FFD}">
      <dgm:prSet/>
      <dgm:spPr/>
      <dgm:t>
        <a:bodyPr/>
        <a:lstStyle/>
        <a:p>
          <a:endParaRPr lang="pt-BR"/>
        </a:p>
      </dgm:t>
    </dgm:pt>
    <dgm:pt modelId="{1EECEF83-FF4A-C243-A96C-671C1CF38FB9}" type="sibTrans" cxnId="{486DD3A8-38BA-494D-9DFF-B6F986B35FFD}">
      <dgm:prSet/>
      <dgm:spPr/>
      <dgm:t>
        <a:bodyPr/>
        <a:lstStyle/>
        <a:p>
          <a:endParaRPr lang="pt-BR"/>
        </a:p>
      </dgm:t>
    </dgm:pt>
    <dgm:pt modelId="{F963D549-7F83-1A4F-A64C-97BD516BE887}">
      <dgm:prSet phldrT="[Texto]"/>
      <dgm:spPr/>
      <dgm:t>
        <a:bodyPr/>
        <a:lstStyle/>
        <a:p>
          <a:r>
            <a:rPr lang="pt-BR" dirty="0"/>
            <a:t>Companhia fechada</a:t>
          </a:r>
        </a:p>
      </dgm:t>
    </dgm:pt>
    <dgm:pt modelId="{84A36C8C-A689-A049-AB76-EB4C94F1CF2D}" type="parTrans" cxnId="{79BFD482-C0E5-E047-97C4-F30090192132}">
      <dgm:prSet/>
      <dgm:spPr/>
      <dgm:t>
        <a:bodyPr/>
        <a:lstStyle/>
        <a:p>
          <a:endParaRPr lang="pt-BR"/>
        </a:p>
      </dgm:t>
    </dgm:pt>
    <dgm:pt modelId="{B8A5A07B-5BFE-7148-AECB-2E4BC7E00F0D}" type="sibTrans" cxnId="{79BFD482-C0E5-E047-97C4-F30090192132}">
      <dgm:prSet/>
      <dgm:spPr/>
      <dgm:t>
        <a:bodyPr/>
        <a:lstStyle/>
        <a:p>
          <a:endParaRPr lang="pt-BR"/>
        </a:p>
      </dgm:t>
    </dgm:pt>
    <dgm:pt modelId="{D9B035F3-4267-2741-AE3E-9D6EC43126ED}">
      <dgm:prSet phldrT="[Texto]"/>
      <dgm:spPr/>
      <dgm:t>
        <a:bodyPr/>
        <a:lstStyle/>
        <a:p>
          <a:r>
            <a:rPr lang="pt-BR" dirty="0"/>
            <a:t>Companhia aberta</a:t>
          </a:r>
        </a:p>
      </dgm:t>
    </dgm:pt>
    <dgm:pt modelId="{6B5374BD-A84A-EC45-A30C-4C5B9F1C336C}" type="parTrans" cxnId="{7750D0C3-A985-754D-AFD8-8BCC0EF0BA88}">
      <dgm:prSet/>
      <dgm:spPr/>
      <dgm:t>
        <a:bodyPr/>
        <a:lstStyle/>
        <a:p>
          <a:endParaRPr lang="pt-BR"/>
        </a:p>
      </dgm:t>
    </dgm:pt>
    <dgm:pt modelId="{93988D4E-7458-DA47-B582-78201F08F711}" type="sibTrans" cxnId="{7750D0C3-A985-754D-AFD8-8BCC0EF0BA88}">
      <dgm:prSet/>
      <dgm:spPr/>
      <dgm:t>
        <a:bodyPr/>
        <a:lstStyle/>
        <a:p>
          <a:endParaRPr lang="pt-BR"/>
        </a:p>
      </dgm:t>
    </dgm:pt>
    <dgm:pt modelId="{A8EE3AAF-F730-F046-AEF1-B5EA530F070D}" type="pres">
      <dgm:prSet presAssocID="{3AB947F2-E08E-274C-973A-399686FABD75}" presName="Name0" presStyleCnt="0">
        <dgm:presLayoutVars>
          <dgm:dir/>
          <dgm:resizeHandles val="exact"/>
        </dgm:presLayoutVars>
      </dgm:prSet>
      <dgm:spPr/>
    </dgm:pt>
    <dgm:pt modelId="{CA97EC59-695E-5644-B0FA-ADB1ADCA697C}" type="pres">
      <dgm:prSet presAssocID="{38935224-33E5-8C4A-85A4-3C5D0F34DC55}" presName="node" presStyleLbl="node1" presStyleIdx="0" presStyleCnt="3">
        <dgm:presLayoutVars>
          <dgm:bulletEnabled val="1"/>
        </dgm:presLayoutVars>
      </dgm:prSet>
      <dgm:spPr/>
    </dgm:pt>
    <dgm:pt modelId="{ADBF36AC-86A8-434D-83D2-84038071336C}" type="pres">
      <dgm:prSet presAssocID="{1EECEF83-FF4A-C243-A96C-671C1CF38FB9}" presName="sibTrans" presStyleLbl="sibTrans2D1" presStyleIdx="0" presStyleCnt="2"/>
      <dgm:spPr/>
    </dgm:pt>
    <dgm:pt modelId="{0468428E-3E0D-4C4A-96AB-B0E010E30BCE}" type="pres">
      <dgm:prSet presAssocID="{1EECEF83-FF4A-C243-A96C-671C1CF38FB9}" presName="connectorText" presStyleLbl="sibTrans2D1" presStyleIdx="0" presStyleCnt="2"/>
      <dgm:spPr/>
    </dgm:pt>
    <dgm:pt modelId="{EAB63AC6-9D39-CD4E-BB0F-C862C71BBCF1}" type="pres">
      <dgm:prSet presAssocID="{F963D549-7F83-1A4F-A64C-97BD516BE887}" presName="node" presStyleLbl="node1" presStyleIdx="1" presStyleCnt="3">
        <dgm:presLayoutVars>
          <dgm:bulletEnabled val="1"/>
        </dgm:presLayoutVars>
      </dgm:prSet>
      <dgm:spPr/>
    </dgm:pt>
    <dgm:pt modelId="{B46F5959-31F7-5448-9B90-6257E8B8BD1A}" type="pres">
      <dgm:prSet presAssocID="{B8A5A07B-5BFE-7148-AECB-2E4BC7E00F0D}" presName="sibTrans" presStyleLbl="sibTrans2D1" presStyleIdx="1" presStyleCnt="2"/>
      <dgm:spPr/>
    </dgm:pt>
    <dgm:pt modelId="{5F9FB1A6-B95F-CC44-9437-E7200E85C990}" type="pres">
      <dgm:prSet presAssocID="{B8A5A07B-5BFE-7148-AECB-2E4BC7E00F0D}" presName="connectorText" presStyleLbl="sibTrans2D1" presStyleIdx="1" presStyleCnt="2"/>
      <dgm:spPr/>
    </dgm:pt>
    <dgm:pt modelId="{627D19C9-0635-434D-A0E0-0307E9FC3405}" type="pres">
      <dgm:prSet presAssocID="{D9B035F3-4267-2741-AE3E-9D6EC43126ED}" presName="node" presStyleLbl="node1" presStyleIdx="2" presStyleCnt="3">
        <dgm:presLayoutVars>
          <dgm:bulletEnabled val="1"/>
        </dgm:presLayoutVars>
      </dgm:prSet>
      <dgm:spPr/>
    </dgm:pt>
  </dgm:ptLst>
  <dgm:cxnLst>
    <dgm:cxn modelId="{A640DE1B-CDA6-FF4C-9115-BB4E7E91F194}" type="presOf" srcId="{D9B035F3-4267-2741-AE3E-9D6EC43126ED}" destId="{627D19C9-0635-434D-A0E0-0307E9FC3405}" srcOrd="0" destOrd="0" presId="urn:microsoft.com/office/officeart/2005/8/layout/process1"/>
    <dgm:cxn modelId="{8536D726-8C30-1842-9342-5DB38D24FD50}" type="presOf" srcId="{38935224-33E5-8C4A-85A4-3C5D0F34DC55}" destId="{CA97EC59-695E-5644-B0FA-ADB1ADCA697C}" srcOrd="0" destOrd="0" presId="urn:microsoft.com/office/officeart/2005/8/layout/process1"/>
    <dgm:cxn modelId="{A8566432-0C0A-A44F-B8FE-227F7BC01B9A}" type="presOf" srcId="{3AB947F2-E08E-274C-973A-399686FABD75}" destId="{A8EE3AAF-F730-F046-AEF1-B5EA530F070D}" srcOrd="0" destOrd="0" presId="urn:microsoft.com/office/officeart/2005/8/layout/process1"/>
    <dgm:cxn modelId="{E97F9353-5C26-534A-9615-71DD851D8729}" type="presOf" srcId="{1EECEF83-FF4A-C243-A96C-671C1CF38FB9}" destId="{ADBF36AC-86A8-434D-83D2-84038071336C}" srcOrd="0" destOrd="0" presId="urn:microsoft.com/office/officeart/2005/8/layout/process1"/>
    <dgm:cxn modelId="{79BFD482-C0E5-E047-97C4-F30090192132}" srcId="{3AB947F2-E08E-274C-973A-399686FABD75}" destId="{F963D549-7F83-1A4F-A64C-97BD516BE887}" srcOrd="1" destOrd="0" parTransId="{84A36C8C-A689-A049-AB76-EB4C94F1CF2D}" sibTransId="{B8A5A07B-5BFE-7148-AECB-2E4BC7E00F0D}"/>
    <dgm:cxn modelId="{52730D96-7321-0643-8A28-C439614C986B}" type="presOf" srcId="{B8A5A07B-5BFE-7148-AECB-2E4BC7E00F0D}" destId="{5F9FB1A6-B95F-CC44-9437-E7200E85C990}" srcOrd="1" destOrd="0" presId="urn:microsoft.com/office/officeart/2005/8/layout/process1"/>
    <dgm:cxn modelId="{A26DD7A7-3061-0E4A-9B25-175C7C4B0976}" type="presOf" srcId="{F963D549-7F83-1A4F-A64C-97BD516BE887}" destId="{EAB63AC6-9D39-CD4E-BB0F-C862C71BBCF1}" srcOrd="0" destOrd="0" presId="urn:microsoft.com/office/officeart/2005/8/layout/process1"/>
    <dgm:cxn modelId="{486DD3A8-38BA-494D-9DFF-B6F986B35FFD}" srcId="{3AB947F2-E08E-274C-973A-399686FABD75}" destId="{38935224-33E5-8C4A-85A4-3C5D0F34DC55}" srcOrd="0" destOrd="0" parTransId="{B396187B-11AD-B840-843B-3D8FE54D10EC}" sibTransId="{1EECEF83-FF4A-C243-A96C-671C1CF38FB9}"/>
    <dgm:cxn modelId="{A661D1C2-D562-9641-BDCE-F751886E9AE1}" type="presOf" srcId="{1EECEF83-FF4A-C243-A96C-671C1CF38FB9}" destId="{0468428E-3E0D-4C4A-96AB-B0E010E30BCE}" srcOrd="1" destOrd="0" presId="urn:microsoft.com/office/officeart/2005/8/layout/process1"/>
    <dgm:cxn modelId="{7750D0C3-A985-754D-AFD8-8BCC0EF0BA88}" srcId="{3AB947F2-E08E-274C-973A-399686FABD75}" destId="{D9B035F3-4267-2741-AE3E-9D6EC43126ED}" srcOrd="2" destOrd="0" parTransId="{6B5374BD-A84A-EC45-A30C-4C5B9F1C336C}" sibTransId="{93988D4E-7458-DA47-B582-78201F08F711}"/>
    <dgm:cxn modelId="{5913B0F2-7D65-1A4B-B433-C14416E0BB10}" type="presOf" srcId="{B8A5A07B-5BFE-7148-AECB-2E4BC7E00F0D}" destId="{B46F5959-31F7-5448-9B90-6257E8B8BD1A}" srcOrd="0" destOrd="0" presId="urn:microsoft.com/office/officeart/2005/8/layout/process1"/>
    <dgm:cxn modelId="{2F9819AF-39BD-6746-B9C0-FF2C35D39FE0}" type="presParOf" srcId="{A8EE3AAF-F730-F046-AEF1-B5EA530F070D}" destId="{CA97EC59-695E-5644-B0FA-ADB1ADCA697C}" srcOrd="0" destOrd="0" presId="urn:microsoft.com/office/officeart/2005/8/layout/process1"/>
    <dgm:cxn modelId="{E0E16F6C-9DF8-964C-98AF-A9DDFE5A2541}" type="presParOf" srcId="{A8EE3AAF-F730-F046-AEF1-B5EA530F070D}" destId="{ADBF36AC-86A8-434D-83D2-84038071336C}" srcOrd="1" destOrd="0" presId="urn:microsoft.com/office/officeart/2005/8/layout/process1"/>
    <dgm:cxn modelId="{E82D9E3A-E0C9-BB4F-B3DA-033EAD2820A4}" type="presParOf" srcId="{ADBF36AC-86A8-434D-83D2-84038071336C}" destId="{0468428E-3E0D-4C4A-96AB-B0E010E30BCE}" srcOrd="0" destOrd="0" presId="urn:microsoft.com/office/officeart/2005/8/layout/process1"/>
    <dgm:cxn modelId="{070A05BD-A20A-AB4B-B1E8-21D87C181031}" type="presParOf" srcId="{A8EE3AAF-F730-F046-AEF1-B5EA530F070D}" destId="{EAB63AC6-9D39-CD4E-BB0F-C862C71BBCF1}" srcOrd="2" destOrd="0" presId="urn:microsoft.com/office/officeart/2005/8/layout/process1"/>
    <dgm:cxn modelId="{113CC6A9-5B9D-E644-BF14-841C4B7C26AF}" type="presParOf" srcId="{A8EE3AAF-F730-F046-AEF1-B5EA530F070D}" destId="{B46F5959-31F7-5448-9B90-6257E8B8BD1A}" srcOrd="3" destOrd="0" presId="urn:microsoft.com/office/officeart/2005/8/layout/process1"/>
    <dgm:cxn modelId="{F7FAB374-FC9B-4E47-A50A-8BD68F8666CC}" type="presParOf" srcId="{B46F5959-31F7-5448-9B90-6257E8B8BD1A}" destId="{5F9FB1A6-B95F-CC44-9437-E7200E85C990}" srcOrd="0" destOrd="0" presId="urn:microsoft.com/office/officeart/2005/8/layout/process1"/>
    <dgm:cxn modelId="{33F848D4-FC03-7948-8592-EC4E023E3493}" type="presParOf" srcId="{A8EE3AAF-F730-F046-AEF1-B5EA530F070D}" destId="{627D19C9-0635-434D-A0E0-0307E9FC340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FD1781-8BF3-48E4-82C6-B92558A3CB7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E14CBE1-8DE5-4ADB-9918-E14601BF6FE9}">
      <dgm:prSet/>
      <dgm:spPr/>
      <dgm:t>
        <a:bodyPr/>
        <a:lstStyle/>
        <a:p>
          <a:r>
            <a:rPr lang="pt-BR"/>
            <a:t>Segregação de atividades.</a:t>
          </a:r>
          <a:endParaRPr lang="en-US"/>
        </a:p>
      </dgm:t>
    </dgm:pt>
    <dgm:pt modelId="{4FC0D610-5BF9-498F-82D9-BAD5D433E5AE}" type="parTrans" cxnId="{36001C1A-9BED-486B-86B9-ADBF078D80CA}">
      <dgm:prSet/>
      <dgm:spPr/>
      <dgm:t>
        <a:bodyPr/>
        <a:lstStyle/>
        <a:p>
          <a:endParaRPr lang="en-US"/>
        </a:p>
      </dgm:t>
    </dgm:pt>
    <dgm:pt modelId="{9E5CE25C-229D-46E5-89A9-DC91BF49D834}" type="sibTrans" cxnId="{36001C1A-9BED-486B-86B9-ADBF078D80CA}">
      <dgm:prSet/>
      <dgm:spPr/>
      <dgm:t>
        <a:bodyPr/>
        <a:lstStyle/>
        <a:p>
          <a:endParaRPr lang="en-US"/>
        </a:p>
      </dgm:t>
    </dgm:pt>
    <dgm:pt modelId="{23486AE5-8651-4088-88D4-E20B35EF527A}">
      <dgm:prSet/>
      <dgm:spPr/>
      <dgm:t>
        <a:bodyPr/>
        <a:lstStyle/>
        <a:p>
          <a:r>
            <a:rPr lang="pt-BR"/>
            <a:t>Separar titularidade do patrimônio da empresa operacional (podem ser bens operacionais ou não operacionais)</a:t>
          </a:r>
          <a:endParaRPr lang="en-US"/>
        </a:p>
      </dgm:t>
    </dgm:pt>
    <dgm:pt modelId="{2ED3FD54-3F64-46B0-B712-3021B295CA2E}" type="parTrans" cxnId="{F4D0F7A7-F034-4298-BA30-FDAA2365AF93}">
      <dgm:prSet/>
      <dgm:spPr/>
      <dgm:t>
        <a:bodyPr/>
        <a:lstStyle/>
        <a:p>
          <a:endParaRPr lang="en-US"/>
        </a:p>
      </dgm:t>
    </dgm:pt>
    <dgm:pt modelId="{BCDBE691-ABF9-4654-B0CC-5AF30DC9810C}" type="sibTrans" cxnId="{F4D0F7A7-F034-4298-BA30-FDAA2365AF93}">
      <dgm:prSet/>
      <dgm:spPr/>
      <dgm:t>
        <a:bodyPr/>
        <a:lstStyle/>
        <a:p>
          <a:endParaRPr lang="en-US"/>
        </a:p>
      </dgm:t>
    </dgm:pt>
    <dgm:pt modelId="{05800986-ECF0-41DF-8F02-998763D482F3}">
      <dgm:prSet/>
      <dgm:spPr/>
      <dgm:t>
        <a:bodyPr/>
        <a:lstStyle/>
        <a:p>
          <a:r>
            <a:rPr lang="pt-BR"/>
            <a:t>Resolver conflitos societários</a:t>
          </a:r>
          <a:endParaRPr lang="en-US"/>
        </a:p>
      </dgm:t>
    </dgm:pt>
    <dgm:pt modelId="{2A9A39FA-1577-4F34-95A3-AC29EC717137}" type="parTrans" cxnId="{36BBBE09-4D0A-4316-9DB9-C79CD4EACBC6}">
      <dgm:prSet/>
      <dgm:spPr/>
      <dgm:t>
        <a:bodyPr/>
        <a:lstStyle/>
        <a:p>
          <a:endParaRPr lang="en-US"/>
        </a:p>
      </dgm:t>
    </dgm:pt>
    <dgm:pt modelId="{0BDEF52B-F522-4ACB-9C0B-4276FBB04A79}" type="sibTrans" cxnId="{36BBBE09-4D0A-4316-9DB9-C79CD4EACBC6}">
      <dgm:prSet/>
      <dgm:spPr/>
      <dgm:t>
        <a:bodyPr/>
        <a:lstStyle/>
        <a:p>
          <a:endParaRPr lang="en-US"/>
        </a:p>
      </dgm:t>
    </dgm:pt>
    <dgm:pt modelId="{0E159A66-90B6-43EB-A547-222EC6E7B790}">
      <dgm:prSet/>
      <dgm:spPr/>
      <dgm:t>
        <a:bodyPr/>
        <a:lstStyle/>
        <a:p>
          <a:r>
            <a:rPr lang="pt-BR"/>
            <a:t>Vender complexos de ativos</a:t>
          </a:r>
          <a:endParaRPr lang="en-US"/>
        </a:p>
      </dgm:t>
    </dgm:pt>
    <dgm:pt modelId="{F9AFB3F8-AFA8-4BB7-86CC-CA5B59366EC5}" type="parTrans" cxnId="{67F47749-C2C7-4764-BA34-FC3E95D07931}">
      <dgm:prSet/>
      <dgm:spPr/>
      <dgm:t>
        <a:bodyPr/>
        <a:lstStyle/>
        <a:p>
          <a:endParaRPr lang="en-US"/>
        </a:p>
      </dgm:t>
    </dgm:pt>
    <dgm:pt modelId="{D189915C-ADAB-4F07-9A1E-664F31EBE9FF}" type="sibTrans" cxnId="{67F47749-C2C7-4764-BA34-FC3E95D07931}">
      <dgm:prSet/>
      <dgm:spPr/>
      <dgm:t>
        <a:bodyPr/>
        <a:lstStyle/>
        <a:p>
          <a:endParaRPr lang="en-US"/>
        </a:p>
      </dgm:t>
    </dgm:pt>
    <dgm:pt modelId="{FF6CABB3-9B74-6647-85FD-10ACED47C6DD}" type="pres">
      <dgm:prSet presAssocID="{1BFD1781-8BF3-48E4-82C6-B92558A3CB7E}" presName="linear" presStyleCnt="0">
        <dgm:presLayoutVars>
          <dgm:animLvl val="lvl"/>
          <dgm:resizeHandles val="exact"/>
        </dgm:presLayoutVars>
      </dgm:prSet>
      <dgm:spPr/>
    </dgm:pt>
    <dgm:pt modelId="{37797660-3DB5-044F-935D-70E848FEAAD9}" type="pres">
      <dgm:prSet presAssocID="{2E14CBE1-8DE5-4ADB-9918-E14601BF6FE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986E998-138B-8F4C-99C0-1466F536FCD0}" type="pres">
      <dgm:prSet presAssocID="{9E5CE25C-229D-46E5-89A9-DC91BF49D834}" presName="spacer" presStyleCnt="0"/>
      <dgm:spPr/>
    </dgm:pt>
    <dgm:pt modelId="{46FA0B79-6643-074D-A667-0BF06A7F161E}" type="pres">
      <dgm:prSet presAssocID="{23486AE5-8651-4088-88D4-E20B35EF527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ED475FD-5AB8-6841-B272-28056FAE86C2}" type="pres">
      <dgm:prSet presAssocID="{BCDBE691-ABF9-4654-B0CC-5AF30DC9810C}" presName="spacer" presStyleCnt="0"/>
      <dgm:spPr/>
    </dgm:pt>
    <dgm:pt modelId="{84493F15-54C9-F44A-9C4F-314FC88A15DD}" type="pres">
      <dgm:prSet presAssocID="{05800986-ECF0-41DF-8F02-998763D482F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C18EF4D-A295-D94D-AFB2-886F543F146F}" type="pres">
      <dgm:prSet presAssocID="{0BDEF52B-F522-4ACB-9C0B-4276FBB04A79}" presName="spacer" presStyleCnt="0"/>
      <dgm:spPr/>
    </dgm:pt>
    <dgm:pt modelId="{E36EC71C-3AF6-AD4C-B24A-53829FDBBB05}" type="pres">
      <dgm:prSet presAssocID="{0E159A66-90B6-43EB-A547-222EC6E7B79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BBBE09-4D0A-4316-9DB9-C79CD4EACBC6}" srcId="{1BFD1781-8BF3-48E4-82C6-B92558A3CB7E}" destId="{05800986-ECF0-41DF-8F02-998763D482F3}" srcOrd="2" destOrd="0" parTransId="{2A9A39FA-1577-4F34-95A3-AC29EC717137}" sibTransId="{0BDEF52B-F522-4ACB-9C0B-4276FBB04A79}"/>
    <dgm:cxn modelId="{36001C1A-9BED-486B-86B9-ADBF078D80CA}" srcId="{1BFD1781-8BF3-48E4-82C6-B92558A3CB7E}" destId="{2E14CBE1-8DE5-4ADB-9918-E14601BF6FE9}" srcOrd="0" destOrd="0" parTransId="{4FC0D610-5BF9-498F-82D9-BAD5D433E5AE}" sibTransId="{9E5CE25C-229D-46E5-89A9-DC91BF49D834}"/>
    <dgm:cxn modelId="{673BD721-EA17-F94C-B5B0-A1F2E5DB88C6}" type="presOf" srcId="{05800986-ECF0-41DF-8F02-998763D482F3}" destId="{84493F15-54C9-F44A-9C4F-314FC88A15DD}" srcOrd="0" destOrd="0" presId="urn:microsoft.com/office/officeart/2005/8/layout/vList2"/>
    <dgm:cxn modelId="{3D87F227-6891-704D-9586-ADB54B25E231}" type="presOf" srcId="{1BFD1781-8BF3-48E4-82C6-B92558A3CB7E}" destId="{FF6CABB3-9B74-6647-85FD-10ACED47C6DD}" srcOrd="0" destOrd="0" presId="urn:microsoft.com/office/officeart/2005/8/layout/vList2"/>
    <dgm:cxn modelId="{67F47749-C2C7-4764-BA34-FC3E95D07931}" srcId="{1BFD1781-8BF3-48E4-82C6-B92558A3CB7E}" destId="{0E159A66-90B6-43EB-A547-222EC6E7B790}" srcOrd="3" destOrd="0" parTransId="{F9AFB3F8-AFA8-4BB7-86CC-CA5B59366EC5}" sibTransId="{D189915C-ADAB-4F07-9A1E-664F31EBE9FF}"/>
    <dgm:cxn modelId="{E8A2C456-BA7F-5F41-B20C-AF4DD15D6F8E}" type="presOf" srcId="{23486AE5-8651-4088-88D4-E20B35EF527A}" destId="{46FA0B79-6643-074D-A667-0BF06A7F161E}" srcOrd="0" destOrd="0" presId="urn:microsoft.com/office/officeart/2005/8/layout/vList2"/>
    <dgm:cxn modelId="{C112889F-5DB7-F849-AF99-2F1B0F89F40B}" type="presOf" srcId="{0E159A66-90B6-43EB-A547-222EC6E7B790}" destId="{E36EC71C-3AF6-AD4C-B24A-53829FDBBB05}" srcOrd="0" destOrd="0" presId="urn:microsoft.com/office/officeart/2005/8/layout/vList2"/>
    <dgm:cxn modelId="{F4D0F7A7-F034-4298-BA30-FDAA2365AF93}" srcId="{1BFD1781-8BF3-48E4-82C6-B92558A3CB7E}" destId="{23486AE5-8651-4088-88D4-E20B35EF527A}" srcOrd="1" destOrd="0" parTransId="{2ED3FD54-3F64-46B0-B712-3021B295CA2E}" sibTransId="{BCDBE691-ABF9-4654-B0CC-5AF30DC9810C}"/>
    <dgm:cxn modelId="{09D2A5FC-118C-6F48-836E-B6D9402BB66D}" type="presOf" srcId="{2E14CBE1-8DE5-4ADB-9918-E14601BF6FE9}" destId="{37797660-3DB5-044F-935D-70E848FEAAD9}" srcOrd="0" destOrd="0" presId="urn:microsoft.com/office/officeart/2005/8/layout/vList2"/>
    <dgm:cxn modelId="{F2209CE4-8836-1145-85BE-4D63C0579254}" type="presParOf" srcId="{FF6CABB3-9B74-6647-85FD-10ACED47C6DD}" destId="{37797660-3DB5-044F-935D-70E848FEAAD9}" srcOrd="0" destOrd="0" presId="urn:microsoft.com/office/officeart/2005/8/layout/vList2"/>
    <dgm:cxn modelId="{54319D6A-111B-D248-BA72-4F8DD9124455}" type="presParOf" srcId="{FF6CABB3-9B74-6647-85FD-10ACED47C6DD}" destId="{5986E998-138B-8F4C-99C0-1466F536FCD0}" srcOrd="1" destOrd="0" presId="urn:microsoft.com/office/officeart/2005/8/layout/vList2"/>
    <dgm:cxn modelId="{FD6A4418-3273-EC48-BDDE-70BE52A3E952}" type="presParOf" srcId="{FF6CABB3-9B74-6647-85FD-10ACED47C6DD}" destId="{46FA0B79-6643-074D-A667-0BF06A7F161E}" srcOrd="2" destOrd="0" presId="urn:microsoft.com/office/officeart/2005/8/layout/vList2"/>
    <dgm:cxn modelId="{7ED9CF39-95F2-7643-9253-2BEBC5EBB6E7}" type="presParOf" srcId="{FF6CABB3-9B74-6647-85FD-10ACED47C6DD}" destId="{BED475FD-5AB8-6841-B272-28056FAE86C2}" srcOrd="3" destOrd="0" presId="urn:microsoft.com/office/officeart/2005/8/layout/vList2"/>
    <dgm:cxn modelId="{D5A3CAE7-D3D9-6842-BF0A-B042BB36305D}" type="presParOf" srcId="{FF6CABB3-9B74-6647-85FD-10ACED47C6DD}" destId="{84493F15-54C9-F44A-9C4F-314FC88A15DD}" srcOrd="4" destOrd="0" presId="urn:microsoft.com/office/officeart/2005/8/layout/vList2"/>
    <dgm:cxn modelId="{E30CCFA7-F1E9-AE41-A66F-6C4B07E5B453}" type="presParOf" srcId="{FF6CABB3-9B74-6647-85FD-10ACED47C6DD}" destId="{8C18EF4D-A295-D94D-AFB2-886F543F146F}" srcOrd="5" destOrd="0" presId="urn:microsoft.com/office/officeart/2005/8/layout/vList2"/>
    <dgm:cxn modelId="{A7E94C9C-EFAA-4348-A103-18A01A820A58}" type="presParOf" srcId="{FF6CABB3-9B74-6647-85FD-10ACED47C6DD}" destId="{E36EC71C-3AF6-AD4C-B24A-53829FDBBB0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43635-01F0-9040-A184-57D5345F8E66}">
      <dsp:nvSpPr>
        <dsp:cNvPr id="0" name=""/>
        <dsp:cNvSpPr/>
      </dsp:nvSpPr>
      <dsp:spPr>
        <a:xfrm>
          <a:off x="0" y="3963"/>
          <a:ext cx="6910387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TRANSFORMAÇÃO</a:t>
          </a:r>
        </a:p>
      </dsp:txBody>
      <dsp:txXfrm>
        <a:off x="46541" y="50504"/>
        <a:ext cx="6817305" cy="860321"/>
      </dsp:txXfrm>
    </dsp:sp>
    <dsp:sp modelId="{B0632366-2439-8C42-995B-CC25C1BCCCED}">
      <dsp:nvSpPr>
        <dsp:cNvPr id="0" name=""/>
        <dsp:cNvSpPr/>
      </dsp:nvSpPr>
      <dsp:spPr>
        <a:xfrm>
          <a:off x="0" y="1026486"/>
          <a:ext cx="6910387" cy="953403"/>
        </a:xfrm>
        <a:prstGeom prst="roundRect">
          <a:avLst/>
        </a:prstGeom>
        <a:solidFill>
          <a:schemeClr val="accent5">
            <a:hueOff val="589196"/>
            <a:satOff val="-2817"/>
            <a:lumOff val="30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CISÃO (TOTAL, PARCIAL COM OU SEM  INCORPORAÇÃO)</a:t>
          </a:r>
        </a:p>
      </dsp:txBody>
      <dsp:txXfrm>
        <a:off x="46541" y="1073027"/>
        <a:ext cx="6817305" cy="860321"/>
      </dsp:txXfrm>
    </dsp:sp>
    <dsp:sp modelId="{007863D2-88E4-4947-B96B-D00DBF65C58F}">
      <dsp:nvSpPr>
        <dsp:cNvPr id="0" name=""/>
        <dsp:cNvSpPr/>
      </dsp:nvSpPr>
      <dsp:spPr>
        <a:xfrm>
          <a:off x="0" y="2049010"/>
          <a:ext cx="6910387" cy="953403"/>
        </a:xfrm>
        <a:prstGeom prst="round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FUSÃO </a:t>
          </a:r>
        </a:p>
      </dsp:txBody>
      <dsp:txXfrm>
        <a:off x="46541" y="2095551"/>
        <a:ext cx="6817305" cy="860321"/>
      </dsp:txXfrm>
    </dsp:sp>
    <dsp:sp modelId="{BDFF8971-5EAA-FA42-AB72-96CE73854A80}">
      <dsp:nvSpPr>
        <dsp:cNvPr id="0" name=""/>
        <dsp:cNvSpPr/>
      </dsp:nvSpPr>
      <dsp:spPr>
        <a:xfrm>
          <a:off x="0" y="3071534"/>
          <a:ext cx="6910387" cy="953403"/>
        </a:xfrm>
        <a:prstGeom prst="roundRect">
          <a:avLst/>
        </a:prstGeom>
        <a:solidFill>
          <a:schemeClr val="accent5">
            <a:hueOff val="1767588"/>
            <a:satOff val="-8452"/>
            <a:lumOff val="92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INCORPORAÇÃO</a:t>
          </a:r>
          <a:endParaRPr lang="en-US" sz="2400" kern="1200" dirty="0"/>
        </a:p>
      </dsp:txBody>
      <dsp:txXfrm>
        <a:off x="46541" y="3118075"/>
        <a:ext cx="6817305" cy="860321"/>
      </dsp:txXfrm>
    </dsp:sp>
    <dsp:sp modelId="{E35484F5-6B34-3D43-B7D7-FAB7698DFBB2}">
      <dsp:nvSpPr>
        <dsp:cNvPr id="0" name=""/>
        <dsp:cNvSpPr/>
      </dsp:nvSpPr>
      <dsp:spPr>
        <a:xfrm>
          <a:off x="0" y="4094058"/>
          <a:ext cx="6910387" cy="953403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INCORPORAÇÃO DE AÇÕES</a:t>
          </a:r>
          <a:endParaRPr lang="en-US" sz="2400" kern="1200"/>
        </a:p>
      </dsp:txBody>
      <dsp:txXfrm>
        <a:off x="46541" y="4140599"/>
        <a:ext cx="6817305" cy="860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7EC59-695E-5644-B0FA-ADB1ADCA697C}">
      <dsp:nvSpPr>
        <dsp:cNvPr id="0" name=""/>
        <dsp:cNvSpPr/>
      </dsp:nvSpPr>
      <dsp:spPr>
        <a:xfrm>
          <a:off x="8840" y="614630"/>
          <a:ext cx="2642294" cy="1585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Limitada</a:t>
          </a:r>
        </a:p>
      </dsp:txBody>
      <dsp:txXfrm>
        <a:off x="55274" y="661064"/>
        <a:ext cx="2549426" cy="1492508"/>
      </dsp:txXfrm>
    </dsp:sp>
    <dsp:sp modelId="{ADBF36AC-86A8-434D-83D2-84038071336C}">
      <dsp:nvSpPr>
        <dsp:cNvPr id="0" name=""/>
        <dsp:cNvSpPr/>
      </dsp:nvSpPr>
      <dsp:spPr>
        <a:xfrm>
          <a:off x="2915364" y="1079673"/>
          <a:ext cx="560166" cy="655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kern="1200"/>
        </a:p>
      </dsp:txBody>
      <dsp:txXfrm>
        <a:off x="2915364" y="1210731"/>
        <a:ext cx="392116" cy="393173"/>
      </dsp:txXfrm>
    </dsp:sp>
    <dsp:sp modelId="{EAB63AC6-9D39-CD4E-BB0F-C862C71BBCF1}">
      <dsp:nvSpPr>
        <dsp:cNvPr id="0" name=""/>
        <dsp:cNvSpPr/>
      </dsp:nvSpPr>
      <dsp:spPr>
        <a:xfrm>
          <a:off x="3708052" y="614630"/>
          <a:ext cx="2642294" cy="1585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Companhia fechada</a:t>
          </a:r>
        </a:p>
      </dsp:txBody>
      <dsp:txXfrm>
        <a:off x="3754486" y="661064"/>
        <a:ext cx="2549426" cy="1492508"/>
      </dsp:txXfrm>
    </dsp:sp>
    <dsp:sp modelId="{B46F5959-31F7-5448-9B90-6257E8B8BD1A}">
      <dsp:nvSpPr>
        <dsp:cNvPr id="0" name=""/>
        <dsp:cNvSpPr/>
      </dsp:nvSpPr>
      <dsp:spPr>
        <a:xfrm>
          <a:off x="6614576" y="1079673"/>
          <a:ext cx="560166" cy="655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kern="1200"/>
        </a:p>
      </dsp:txBody>
      <dsp:txXfrm>
        <a:off x="6614576" y="1210731"/>
        <a:ext cx="392116" cy="393173"/>
      </dsp:txXfrm>
    </dsp:sp>
    <dsp:sp modelId="{627D19C9-0635-434D-A0E0-0307E9FC3405}">
      <dsp:nvSpPr>
        <dsp:cNvPr id="0" name=""/>
        <dsp:cNvSpPr/>
      </dsp:nvSpPr>
      <dsp:spPr>
        <a:xfrm>
          <a:off x="7407265" y="614630"/>
          <a:ext cx="2642294" cy="1585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Companhia aberta</a:t>
          </a:r>
        </a:p>
      </dsp:txBody>
      <dsp:txXfrm>
        <a:off x="7453699" y="661064"/>
        <a:ext cx="2549426" cy="1492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797660-3DB5-044F-935D-70E848FEAAD9}">
      <dsp:nvSpPr>
        <dsp:cNvPr id="0" name=""/>
        <dsp:cNvSpPr/>
      </dsp:nvSpPr>
      <dsp:spPr>
        <a:xfrm>
          <a:off x="0" y="105449"/>
          <a:ext cx="6910387" cy="11647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Segregação de atividades.</a:t>
          </a:r>
          <a:endParaRPr lang="en-US" sz="2100" kern="1200"/>
        </a:p>
      </dsp:txBody>
      <dsp:txXfrm>
        <a:off x="56859" y="162308"/>
        <a:ext cx="6796669" cy="1051053"/>
      </dsp:txXfrm>
    </dsp:sp>
    <dsp:sp modelId="{46FA0B79-6643-074D-A667-0BF06A7F161E}">
      <dsp:nvSpPr>
        <dsp:cNvPr id="0" name=""/>
        <dsp:cNvSpPr/>
      </dsp:nvSpPr>
      <dsp:spPr>
        <a:xfrm>
          <a:off x="0" y="1330700"/>
          <a:ext cx="6910387" cy="1164771"/>
        </a:xfrm>
        <a:prstGeom prst="roundRect">
          <a:avLst/>
        </a:prstGeom>
        <a:solidFill>
          <a:schemeClr val="accent2">
            <a:hueOff val="-443941"/>
            <a:satOff val="-195"/>
            <a:lumOff val="5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Separar titularidade do patrimônio da empresa operacional (podem ser bens operacionais ou não operacionais)</a:t>
          </a:r>
          <a:endParaRPr lang="en-US" sz="2100" kern="1200"/>
        </a:p>
      </dsp:txBody>
      <dsp:txXfrm>
        <a:off x="56859" y="1387559"/>
        <a:ext cx="6796669" cy="1051053"/>
      </dsp:txXfrm>
    </dsp:sp>
    <dsp:sp modelId="{84493F15-54C9-F44A-9C4F-314FC88A15DD}">
      <dsp:nvSpPr>
        <dsp:cNvPr id="0" name=""/>
        <dsp:cNvSpPr/>
      </dsp:nvSpPr>
      <dsp:spPr>
        <a:xfrm>
          <a:off x="0" y="2555952"/>
          <a:ext cx="6910387" cy="1164771"/>
        </a:xfrm>
        <a:prstGeom prst="roundRect">
          <a:avLst/>
        </a:prstGeom>
        <a:solidFill>
          <a:schemeClr val="accent2">
            <a:hueOff val="-887883"/>
            <a:satOff val="-391"/>
            <a:lumOff val="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Resolver conflitos societários</a:t>
          </a:r>
          <a:endParaRPr lang="en-US" sz="2100" kern="1200"/>
        </a:p>
      </dsp:txBody>
      <dsp:txXfrm>
        <a:off x="56859" y="2612811"/>
        <a:ext cx="6796669" cy="1051053"/>
      </dsp:txXfrm>
    </dsp:sp>
    <dsp:sp modelId="{E36EC71C-3AF6-AD4C-B24A-53829FDBBB05}">
      <dsp:nvSpPr>
        <dsp:cNvPr id="0" name=""/>
        <dsp:cNvSpPr/>
      </dsp:nvSpPr>
      <dsp:spPr>
        <a:xfrm>
          <a:off x="0" y="3781204"/>
          <a:ext cx="6910387" cy="1164771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Vender complexos de ativos</a:t>
          </a:r>
          <a:endParaRPr lang="en-US" sz="2100" kern="1200"/>
        </a:p>
      </dsp:txBody>
      <dsp:txXfrm>
        <a:off x="56859" y="3838063"/>
        <a:ext cx="6796669" cy="1051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9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2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8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7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1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8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5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8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0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7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5/15/23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89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63" r:id="rId6"/>
    <p:sldLayoutId id="2147483858" r:id="rId7"/>
    <p:sldLayoutId id="2147483859" r:id="rId8"/>
    <p:sldLayoutId id="2147483860" r:id="rId9"/>
    <p:sldLayoutId id="2147483862" r:id="rId10"/>
    <p:sldLayoutId id="21474838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65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3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1594FB46-E42E-4D6E-8C28-BE5CE2E30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3" b="156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2681B5-6B63-C44B-80B0-48BC7BD35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3100" dirty="0">
                <a:solidFill>
                  <a:srgbClr val="FFFFFF"/>
                </a:solidFill>
              </a:rPr>
            </a:br>
            <a:r>
              <a:rPr lang="pt-BR" sz="3100" dirty="0">
                <a:solidFill>
                  <a:srgbClr val="FFFFFF"/>
                </a:solidFill>
              </a:rPr>
              <a:t>Operações Societárias. Transformação, Fusão, Cisão e Incorporação. </a:t>
            </a:r>
            <a:r>
              <a:rPr lang="pt-BR" sz="3100" dirty="0" err="1">
                <a:solidFill>
                  <a:srgbClr val="FFFFFF"/>
                </a:solidFill>
              </a:rPr>
              <a:t>Incorporacão</a:t>
            </a:r>
            <a:r>
              <a:rPr lang="pt-BR" sz="3100" dirty="0">
                <a:solidFill>
                  <a:srgbClr val="FFFFFF"/>
                </a:solidFill>
              </a:rPr>
              <a:t> de ações</a:t>
            </a:r>
            <a:br>
              <a:rPr lang="pt-BR" sz="3100" dirty="0">
                <a:solidFill>
                  <a:srgbClr val="FFFFFF"/>
                </a:solidFill>
              </a:rPr>
            </a:br>
            <a:endParaRPr lang="pt-BR" sz="31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286230-A3B2-B04E-872E-2C091B0BF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Professor Doutor Ruy Pereira Camilo Junior</a:t>
            </a:r>
          </a:p>
        </p:txBody>
      </p:sp>
      <p:cxnSp>
        <p:nvCxnSpPr>
          <p:cNvPr id="173" name="Straight Connector 167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!!footer rectangle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7985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4FAA6B4-BAFB-4474-9B14-DC83A909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77D387-B088-0C4C-B4D5-5E1D8C2D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pt-BR"/>
              <a:t>Cisão Parcial</a:t>
            </a:r>
            <a:br>
              <a:rPr lang="pt-BR"/>
            </a:br>
            <a:endParaRPr lang="pt-BR"/>
          </a:p>
        </p:txBody>
      </p:sp>
      <p:cxnSp>
        <p:nvCxnSpPr>
          <p:cNvPr id="44" name="!!Straight Connector">
            <a:extLst>
              <a:ext uri="{FF2B5EF4-FFF2-40B4-BE49-F238E27FC236}">
                <a16:creationId xmlns:a16="http://schemas.microsoft.com/office/drawing/2014/main" id="{4364CDC3-ADB0-4691-9286-5925F160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EE2E129A-3492-41E4-A6F5-13E6B9FE1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4" y="2057401"/>
            <a:ext cx="6886574" cy="3811691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err="1"/>
              <a:t>Cindida</a:t>
            </a:r>
            <a:r>
              <a:rPr lang="en-US" sz="2400" dirty="0"/>
              <a:t> continua </a:t>
            </a:r>
            <a:r>
              <a:rPr lang="en-US" sz="2400" dirty="0" err="1"/>
              <a:t>existindo</a:t>
            </a:r>
            <a:r>
              <a:rPr lang="en-US" sz="2400" dirty="0"/>
              <a:t>, mas se </a:t>
            </a:r>
            <a:r>
              <a:rPr lang="en-US" sz="2400" dirty="0" err="1"/>
              <a:t>cria</a:t>
            </a:r>
            <a:r>
              <a:rPr lang="en-US" sz="2400" dirty="0"/>
              <a:t> nova </a:t>
            </a:r>
            <a:r>
              <a:rPr lang="en-US" sz="2400" dirty="0" err="1"/>
              <a:t>sociedade</a:t>
            </a:r>
            <a:r>
              <a:rPr lang="en-US" sz="2400" dirty="0"/>
              <a:t> (</a:t>
            </a:r>
            <a:r>
              <a:rPr lang="en-US" sz="2400" dirty="0" err="1"/>
              <a:t>tal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a </a:t>
            </a:r>
            <a:r>
              <a:rPr lang="en-US" sz="2400" dirty="0" err="1"/>
              <a:t>lua</a:t>
            </a:r>
            <a:r>
              <a:rPr lang="en-US" sz="2400" dirty="0"/>
              <a:t> se </a:t>
            </a:r>
            <a:r>
              <a:rPr lang="en-US" sz="2400" dirty="0" err="1"/>
              <a:t>constituiu</a:t>
            </a:r>
            <a:r>
              <a:rPr lang="en-US" sz="2400" dirty="0"/>
              <a:t> com </a:t>
            </a:r>
            <a:r>
              <a:rPr lang="en-US" sz="2400" dirty="0" err="1"/>
              <a:t>massa</a:t>
            </a:r>
            <a:r>
              <a:rPr lang="en-US" sz="2400" dirty="0"/>
              <a:t> da terra)</a:t>
            </a:r>
          </a:p>
          <a:p>
            <a:endParaRPr lang="en-US" sz="2400" dirty="0"/>
          </a:p>
          <a:p>
            <a:r>
              <a:rPr lang="en-US" sz="2400" dirty="0" err="1"/>
              <a:t>Pode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ser </a:t>
            </a:r>
            <a:r>
              <a:rPr lang="en-US" sz="2400" dirty="0" err="1"/>
              <a:t>constituída</a:t>
            </a:r>
            <a:r>
              <a:rPr lang="en-US" sz="2400" dirty="0"/>
              <a:t> nova PJ,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cisão</a:t>
            </a:r>
            <a:r>
              <a:rPr lang="en-US" sz="2400" dirty="0"/>
              <a:t> com </a:t>
            </a:r>
            <a:r>
              <a:rPr lang="en-US" sz="2400" dirty="0" err="1"/>
              <a:t>incorporação</a:t>
            </a:r>
            <a:r>
              <a:rPr lang="en-US" sz="2400" dirty="0"/>
              <a:t> (</a:t>
            </a:r>
            <a:r>
              <a:rPr lang="en-US" sz="2400" dirty="0" err="1"/>
              <a:t>negócios</a:t>
            </a:r>
            <a:r>
              <a:rPr lang="en-US" sz="2400" dirty="0"/>
              <a:t> </a:t>
            </a:r>
            <a:r>
              <a:rPr lang="en-US" sz="2400" dirty="0" err="1"/>
              <a:t>coligados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Sucessão</a:t>
            </a:r>
            <a:r>
              <a:rPr lang="en-US" sz="2400" dirty="0"/>
              <a:t> singular da nova </a:t>
            </a:r>
            <a:r>
              <a:rPr lang="en-US" sz="2400" dirty="0" err="1"/>
              <a:t>sociedade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relacao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cindida</a:t>
            </a:r>
            <a:r>
              <a:rPr lang="en-US" sz="2400" dirty="0"/>
              <a:t> que continua </a:t>
            </a:r>
            <a:r>
              <a:rPr lang="en-US" sz="2400" dirty="0" err="1"/>
              <a:t>existindo</a:t>
            </a:r>
            <a:r>
              <a:rPr lang="en-US" sz="2400" dirty="0"/>
              <a:t>:  </a:t>
            </a:r>
            <a:r>
              <a:rPr lang="pt-BR" sz="2400" b="1" dirty="0"/>
              <a:t>a sociedade que absorver parcela do patrimônio da companhia cindida sucede a esta nos direitos e obrigações relacionados no ato da cisão (artigo 229, par. 1)</a:t>
            </a:r>
            <a:r>
              <a:rPr lang="en-US" sz="2400" b="1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08F638F-F0B4-D74C-A314-CA1816680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" r="21884" b="-1"/>
          <a:stretch/>
        </p:blipFill>
        <p:spPr>
          <a:xfrm>
            <a:off x="7534656" y="2108200"/>
            <a:ext cx="3621024" cy="360061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B148495-5F82-48E2-A76C-C8E1C8949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3827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3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359DA5-70C8-8940-9F1C-C02E682FDC45}"/>
              </a:ext>
            </a:extLst>
          </p:cNvPr>
          <p:cNvSpPr txBox="1"/>
          <p:nvPr/>
        </p:nvSpPr>
        <p:spPr>
          <a:xfrm>
            <a:off x="1097280" y="758952"/>
            <a:ext cx="10058400" cy="389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 que serve </a:t>
            </a:r>
            <a:r>
              <a:rPr lang="en-US" sz="96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US" sz="9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6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cisão</a:t>
            </a:r>
            <a:r>
              <a:rPr lang="en-US" sz="9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? </a:t>
            </a:r>
          </a:p>
        </p:txBody>
      </p:sp>
      <p:sp>
        <p:nvSpPr>
          <p:cNvPr id="6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139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278683-A46D-F549-AB31-1B148C4C8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pt-BR" dirty="0"/>
              <a:t>Alguns usos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B4CF9AE8-0DEF-48E1-B705-D802047A0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257379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6662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58E12D-F089-494C-B7B0-EAF50819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Usos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ilegítimos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EEE01D-E567-D841-814B-A0AAC385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cap="all" spc="200">
                <a:solidFill>
                  <a:srgbClr val="FFFFFF"/>
                </a:solidFill>
              </a:rPr>
              <a:t>Forma sofisticada de fraude contra credores</a:t>
            </a:r>
          </a:p>
          <a:p>
            <a:pPr marL="0" indent="0">
              <a:buNone/>
            </a:pPr>
            <a:r>
              <a:rPr lang="en-US" sz="1800" cap="all" spc="200">
                <a:solidFill>
                  <a:srgbClr val="FFFFFF"/>
                </a:solidFill>
              </a:rPr>
              <a:t>Separa-se a empresa em uma parte boa (com os melhores ativos, e outra ruim (com todos os passivos), simulando-se depois a transferência de participaçoes societárias)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9355DC-E814-8F40-AF4F-27A424194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05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4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1D44DA8-6C6F-7D43-86BD-366835CBF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" r="3552" b="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6195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0861964-D86C-4A50-8F6D-B466384A6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F1FEA9-A168-A047-BF11-B35150AB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pt-BR" dirty="0"/>
              <a:t>Por que é tão rara?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0CA0C0-A821-7F4F-8D98-FF692146A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304092"/>
            <a:ext cx="6583227" cy="398638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4A678E-8F30-4E92-A5BF-F5D03D011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8967" y="2246569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6EAFB4-26D8-664B-8D65-B3BD8D461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Necessidade de proceder a novos registros, pois a nova empresa, embora seja sucessora universal das fundidas, é nova PJ, com novo CNPJ, etc...</a:t>
            </a:r>
          </a:p>
          <a:p>
            <a:pPr marL="0" indent="0">
              <a:buNone/>
            </a:pPr>
            <a:r>
              <a:rPr lang="pt-BR" dirty="0"/>
              <a:t>Mesmos benefícios podem ser obtidos pela incorporação, sem esta desvantagem.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BDE551-930A-4FE1-8434-09824E324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6054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2E124D0-4BCD-2449-B85B-355DC79F3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0" r="4781" b="1"/>
          <a:stretch/>
        </p:blipFill>
        <p:spPr>
          <a:xfrm>
            <a:off x="485774" y="256540"/>
            <a:ext cx="11462385" cy="36864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7059F38-5F7D-2841-B229-3D7644A14ED7}"/>
              </a:ext>
            </a:extLst>
          </p:cNvPr>
          <p:cNvSpPr txBox="1"/>
          <p:nvPr/>
        </p:nvSpPr>
        <p:spPr>
          <a:xfrm>
            <a:off x="1957388" y="4643438"/>
            <a:ext cx="8643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Art. 227. A incorporação é a </a:t>
            </a:r>
            <a:r>
              <a:rPr lang="pt-BR" b="1" dirty="0"/>
              <a:t>operação pela qual uma ou mais sociedades são </a:t>
            </a:r>
          </a:p>
          <a:p>
            <a:r>
              <a:rPr lang="pt-BR" b="1" dirty="0"/>
              <a:t>absorvidas por outra, que lhes sucede em todos os direitos e obrigações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665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2FB6FC-3F5D-3A4C-B7B0-52520029E1E5}"/>
              </a:ext>
            </a:extLst>
          </p:cNvPr>
          <p:cNvSpPr txBox="1"/>
          <p:nvPr/>
        </p:nvSpPr>
        <p:spPr>
          <a:xfrm>
            <a:off x="1097280" y="758952"/>
            <a:ext cx="10058400" cy="389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 que serve a incorporação?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2106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71F78FD-4FDE-7241-9D56-0C7FEB6E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Alguns usos</a:t>
            </a:r>
          </a:p>
        </p:txBody>
      </p:sp>
      <p:cxnSp>
        <p:nvCxnSpPr>
          <p:cNvPr id="8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spaço Reservado para Conteúdo 4">
            <a:extLst>
              <a:ext uri="{FF2B5EF4-FFF2-40B4-BE49-F238E27FC236}">
                <a16:creationId xmlns:a16="http://schemas.microsoft.com/office/drawing/2014/main" id="{919634B0-99BE-6241-B678-56256E0F7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pt-BR" sz="1700" dirty="0">
                <a:solidFill>
                  <a:srgbClr val="FFFFFF"/>
                </a:solidFill>
              </a:rPr>
              <a:t>Conquista de mercado: forma mais fácil de crescimento da empresa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7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700" dirty="0">
                <a:solidFill>
                  <a:srgbClr val="FFFFFF"/>
                </a:solidFill>
              </a:rPr>
              <a:t>Ganho de escala (maior capacidade e mais ativos)</a:t>
            </a:r>
          </a:p>
          <a:p>
            <a:pPr>
              <a:lnSpc>
                <a:spcPct val="100000"/>
              </a:lnSpc>
            </a:pPr>
            <a:endParaRPr lang="pt-BR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700" dirty="0">
                <a:solidFill>
                  <a:srgbClr val="FFFFFF"/>
                </a:solidFill>
              </a:rPr>
              <a:t>Aproveitar sinergias</a:t>
            </a:r>
          </a:p>
          <a:p>
            <a:pPr>
              <a:lnSpc>
                <a:spcPct val="100000"/>
              </a:lnSpc>
            </a:pPr>
            <a:endParaRPr lang="pt-BR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700" dirty="0">
                <a:solidFill>
                  <a:srgbClr val="FFFFFF"/>
                </a:solidFill>
              </a:rPr>
              <a:t>Agregar novos negócios</a:t>
            </a:r>
          </a:p>
          <a:p>
            <a:pPr>
              <a:lnSpc>
                <a:spcPct val="100000"/>
              </a:lnSpc>
            </a:pPr>
            <a:endParaRPr lang="pt-BR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700" dirty="0">
                <a:solidFill>
                  <a:srgbClr val="FFFFFF"/>
                </a:solidFill>
              </a:rPr>
              <a:t>Salvar empresa em crise 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700" dirty="0">
              <a:solidFill>
                <a:srgbClr val="FFFFFF"/>
              </a:solidFill>
            </a:endParaRPr>
          </a:p>
        </p:txBody>
      </p:sp>
      <p:pic>
        <p:nvPicPr>
          <p:cNvPr id="85" name="Picture 6">
            <a:extLst>
              <a:ext uri="{FF2B5EF4-FFF2-40B4-BE49-F238E27FC236}">
                <a16:creationId xmlns:a16="http://schemas.microsoft.com/office/drawing/2014/main" id="{5C21C58F-CAFF-4A27-AB26-1662CDFB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2" r="20849" b="-1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14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58E12D-F089-494C-B7B0-EAF50819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Usos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ilegítimos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EEE01D-E567-D841-814B-A0AAC385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cap="all" spc="200" dirty="0" err="1">
                <a:solidFill>
                  <a:srgbClr val="FFFFFF"/>
                </a:solidFill>
              </a:rPr>
              <a:t>Incorporar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empresa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apenas</a:t>
            </a:r>
            <a:r>
              <a:rPr lang="en-US" sz="1800" cap="all" spc="200" dirty="0">
                <a:solidFill>
                  <a:srgbClr val="FFFFFF"/>
                </a:solidFill>
              </a:rPr>
              <a:t> para se </a:t>
            </a:r>
            <a:r>
              <a:rPr lang="en-US" sz="1800" cap="all" spc="200" dirty="0" err="1">
                <a:solidFill>
                  <a:srgbClr val="FFFFFF"/>
                </a:solidFill>
              </a:rPr>
              <a:t>aproveitar</a:t>
            </a:r>
            <a:r>
              <a:rPr lang="en-US" sz="1800" cap="all" spc="200" dirty="0">
                <a:solidFill>
                  <a:srgbClr val="FFFFFF"/>
                </a:solidFill>
              </a:rPr>
              <a:t> de </a:t>
            </a:r>
            <a:r>
              <a:rPr lang="en-US" sz="1800" cap="all" spc="200" dirty="0" err="1">
                <a:solidFill>
                  <a:srgbClr val="FFFFFF"/>
                </a:solidFill>
              </a:rPr>
              <a:t>seus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prejuízos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acumulados</a:t>
            </a:r>
            <a:r>
              <a:rPr lang="en-US" sz="1800" cap="all" spc="200" dirty="0">
                <a:solidFill>
                  <a:srgbClr val="FFFFFF"/>
                </a:solidFill>
              </a:rPr>
              <a:t>, e, com </a:t>
            </a:r>
            <a:r>
              <a:rPr lang="en-US" sz="1800" cap="all" spc="200" dirty="0" err="1">
                <a:solidFill>
                  <a:srgbClr val="FFFFFF"/>
                </a:solidFill>
              </a:rPr>
              <a:t>isso</a:t>
            </a:r>
            <a:r>
              <a:rPr lang="en-US" sz="1800" cap="all" spc="200" dirty="0">
                <a:solidFill>
                  <a:srgbClr val="FFFFFF"/>
                </a:solidFill>
              </a:rPr>
              <a:t>, </a:t>
            </a:r>
            <a:r>
              <a:rPr lang="en-US" sz="1800" cap="all" spc="200" dirty="0" err="1">
                <a:solidFill>
                  <a:srgbClr val="FFFFFF"/>
                </a:solidFill>
              </a:rPr>
              <a:t>reduzir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impostos</a:t>
            </a:r>
            <a:r>
              <a:rPr lang="en-US" sz="1800" cap="all" spc="200" dirty="0">
                <a:solidFill>
                  <a:srgbClr val="FFFFFF"/>
                </a:solidFill>
              </a:rPr>
              <a:t>,</a:t>
            </a:r>
          </a:p>
          <a:p>
            <a:pPr marL="0" indent="0">
              <a:buNone/>
            </a:pPr>
            <a:endParaRPr lang="en-US" sz="1800" cap="all" spc="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cap="all" spc="200" dirty="0" err="1">
                <a:solidFill>
                  <a:srgbClr val="FFFFFF"/>
                </a:solidFill>
              </a:rPr>
              <a:t>Fraude</a:t>
            </a:r>
            <a:r>
              <a:rPr lang="en-US" sz="1800" cap="all" spc="200" dirty="0">
                <a:solidFill>
                  <a:srgbClr val="FFFFFF"/>
                </a:solidFill>
              </a:rPr>
              <a:t> fiscal, que </a:t>
            </a:r>
            <a:r>
              <a:rPr lang="en-US" sz="1800" cap="all" spc="200" dirty="0" err="1">
                <a:solidFill>
                  <a:srgbClr val="FFFFFF"/>
                </a:solidFill>
              </a:rPr>
              <a:t>pode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gerar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autuação</a:t>
            </a:r>
            <a:r>
              <a:rPr lang="en-US" sz="1800" cap="all" spc="200" dirty="0">
                <a:solidFill>
                  <a:srgbClr val="FFFFFF"/>
                </a:solidFill>
              </a:rPr>
              <a:t> da </a:t>
            </a:r>
            <a:r>
              <a:rPr lang="en-US" sz="1800" cap="all" spc="200" dirty="0" err="1">
                <a:solidFill>
                  <a:srgbClr val="FFFFFF"/>
                </a:solidFill>
              </a:rPr>
              <a:t>receita</a:t>
            </a:r>
            <a:r>
              <a:rPr lang="en-US" sz="1800" cap="all" spc="200" dirty="0">
                <a:solidFill>
                  <a:srgbClr val="FFFFFF"/>
                </a:solidFill>
              </a:rPr>
              <a:t>, por </a:t>
            </a:r>
            <a:r>
              <a:rPr lang="en-US" sz="1800" cap="all" spc="200" dirty="0" err="1">
                <a:solidFill>
                  <a:srgbClr val="FFFFFF"/>
                </a:solidFill>
              </a:rPr>
              <a:t>falta</a:t>
            </a:r>
            <a:r>
              <a:rPr lang="en-US" sz="1800" cap="all" spc="200" dirty="0">
                <a:solidFill>
                  <a:srgbClr val="FFFFFF"/>
                </a:solidFill>
              </a:rPr>
              <a:t> de ¨</a:t>
            </a:r>
            <a:r>
              <a:rPr lang="en-US" sz="1800" cap="all" spc="200" dirty="0" err="1">
                <a:solidFill>
                  <a:srgbClr val="FFFFFF"/>
                </a:solidFill>
              </a:rPr>
              <a:t>legítimo</a:t>
            </a:r>
            <a:r>
              <a:rPr lang="en-US" sz="1800" cap="all" spc="200" dirty="0">
                <a:solidFill>
                  <a:srgbClr val="FFFFFF"/>
                </a:solidFill>
              </a:rPr>
              <a:t> interesse </a:t>
            </a:r>
            <a:r>
              <a:rPr lang="en-US" sz="1800" cap="all" spc="200" dirty="0" err="1">
                <a:solidFill>
                  <a:srgbClr val="FFFFFF"/>
                </a:solidFill>
              </a:rPr>
              <a:t>negocial</a:t>
            </a:r>
            <a:r>
              <a:rPr lang="en-US" sz="1800" cap="all" spc="200" dirty="0">
                <a:solidFill>
                  <a:srgbClr val="FFFFFF"/>
                </a:solidFill>
              </a:rPr>
              <a:t>¨ (legitimate business purpose)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9355DC-E814-8F40-AF4F-27A424194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05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AF1AF4-D5A5-7344-85F3-8A3AA5D17B85}"/>
              </a:ext>
            </a:extLst>
          </p:cNvPr>
          <p:cNvSpPr txBox="1"/>
          <p:nvPr/>
        </p:nvSpPr>
        <p:spPr>
          <a:xfrm>
            <a:off x="5314950" y="1171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FA40B0-F3C2-E84C-AAA6-8957C9F2E041}"/>
              </a:ext>
            </a:extLst>
          </p:cNvPr>
          <p:cNvSpPr txBox="1"/>
          <p:nvPr/>
        </p:nvSpPr>
        <p:spPr>
          <a:xfrm>
            <a:off x="-14288" y="-14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480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8638A98B-4B4B-4607-B11F-7DCA0D7C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6D423C-F1D3-BA48-94A3-E5D4DD698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6" r="2536" b="-1"/>
          <a:stretch/>
        </p:blipFill>
        <p:spPr>
          <a:xfrm>
            <a:off x="633999" y="640080"/>
            <a:ext cx="6275667" cy="5577840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8E3B9B0E-204E-4BFD-B58A-E71D9CDC3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43665" y="0"/>
            <a:ext cx="465455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72F053C-D029-584B-B30A-AF8A8B3AAF32}"/>
              </a:ext>
            </a:extLst>
          </p:cNvPr>
          <p:cNvSpPr txBox="1"/>
          <p:nvPr/>
        </p:nvSpPr>
        <p:spPr>
          <a:xfrm>
            <a:off x="8096885" y="640080"/>
            <a:ext cx="3659246" cy="2886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 todos os institutos societários são instrumentos, as operações societárias são  equipamentos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grande porte</a:t>
            </a:r>
          </a:p>
        </p:txBody>
      </p: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43F94007-F0C4-467F-8ED4-3E4844BFD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2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14FFDF05-FEF9-8C41-B30B-38F0F7A4A428}"/>
              </a:ext>
            </a:extLst>
          </p:cNvPr>
          <p:cNvSpPr txBox="1"/>
          <p:nvPr/>
        </p:nvSpPr>
        <p:spPr>
          <a:xfrm>
            <a:off x="385763" y="928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036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16085-535E-4649-B3F3-B2D94CB9C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10" b="14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E517FA6-EA5D-7149-91CD-009CAD0F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pt-BR" dirty="0"/>
              <a:t>Incorporação de ações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C43EA8-CBDE-E641-9C82-208DA27B4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r>
              <a:rPr lang="pt-BR" dirty="0"/>
              <a:t>Operação pela qual ¨por decisão adotado pela maioria de votos dos acionistas das companhias nela envolvidas, todas as ações de emissão de uma delas são compulsoriamente transferidas em aumento de capital da outra, </a:t>
            </a:r>
            <a:r>
              <a:rPr lang="pt-BR" b="1" dirty="0"/>
              <a:t>sem que ocorra a extinção de qualquer das respectivas sociedades </a:t>
            </a:r>
            <a:r>
              <a:rPr lang="pt-BR" dirty="0"/>
              <a:t>e sem que venha a ser cancelada uma só ação de emissão da companhia, que, em virtude da operação,</a:t>
            </a:r>
            <a:r>
              <a:rPr lang="pt-BR" b="1" dirty="0"/>
              <a:t> torna-se subsidiária integral da outra</a:t>
            </a:r>
            <a:r>
              <a:rPr lang="pt-BR" dirty="0"/>
              <a:t>¨ (Daniel </a:t>
            </a:r>
            <a:r>
              <a:rPr lang="pt-BR" dirty="0" err="1"/>
              <a:t>Kalansky</a:t>
            </a:r>
            <a:r>
              <a:rPr lang="pt-BR" dirty="0"/>
              <a:t>)</a:t>
            </a:r>
          </a:p>
          <a:p>
            <a:endParaRPr lang="pt-BR" dirty="0"/>
          </a:p>
          <a:p>
            <a:r>
              <a:rPr lang="pt-BR" dirty="0"/>
              <a:t>Exemplo. Em 2008, </a:t>
            </a:r>
            <a:r>
              <a:rPr lang="pt-BR" dirty="0" err="1"/>
              <a:t>Itau</a:t>
            </a:r>
            <a:r>
              <a:rPr lang="pt-BR" dirty="0"/>
              <a:t> incorporou ações do Unibanco.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1177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6CBA8F-625B-274E-8139-CD845096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Procedimentos Comuns da Fusão, Incorporação e Cisão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336935-2929-0F4F-9B7C-BD51DC4A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1) </a:t>
            </a:r>
            <a:r>
              <a:rPr lang="pt-BR" b="1" dirty="0"/>
              <a:t>Definição prévia</a:t>
            </a:r>
            <a:r>
              <a:rPr lang="pt-BR" dirty="0"/>
              <a:t> das condições do negócios: órgãos administrativos e principais acionistas elaboram um </a:t>
            </a:r>
            <a:r>
              <a:rPr lang="pt-BR" sz="2800" b="1" dirty="0"/>
              <a:t>protocolo</a:t>
            </a:r>
            <a:r>
              <a:rPr lang="pt-BR" dirty="0"/>
              <a:t>, com os principais termos.</a:t>
            </a:r>
          </a:p>
          <a:p>
            <a:endParaRPr lang="pt-BR" dirty="0"/>
          </a:p>
          <a:p>
            <a:r>
              <a:rPr lang="pt-BR" dirty="0"/>
              <a:t>2) </a:t>
            </a:r>
            <a:r>
              <a:rPr lang="pt-BR" b="1" dirty="0"/>
              <a:t>Formação do negócio jurídico</a:t>
            </a:r>
            <a:r>
              <a:rPr lang="pt-BR" dirty="0"/>
              <a:t>: aprovação do PROTOCOLO  (artigo 224)  e da JUSTIFICAÇÃO  (artigo 225), pelos órgãos competentes (a depender do tipo da sociedade).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3)</a:t>
            </a:r>
            <a:r>
              <a:rPr lang="pt-BR" b="1" dirty="0"/>
              <a:t> Execução e cumprimento das obrigações do negócio</a:t>
            </a:r>
            <a:r>
              <a:rPr lang="pt-BR" dirty="0"/>
              <a:t>: registro da extinção das empresas, aumento de capitais, cancelamento das ações da sociedade extinta, e atribuição  das ações das sociedades novas, por </a:t>
            </a:r>
            <a:r>
              <a:rPr lang="pt-BR" dirty="0" err="1"/>
              <a:t>subrrogação</a:t>
            </a:r>
            <a:r>
              <a:rPr lang="pt-BR" dirty="0"/>
              <a:t>. Na incorporação, administradores da incorporada subscrevem as novas ações;</a:t>
            </a:r>
          </a:p>
        </p:txBody>
      </p:sp>
    </p:spTree>
    <p:extLst>
      <p:ext uri="{BB962C8B-B14F-4D97-AF65-F5344CB8AC3E}">
        <p14:creationId xmlns:p14="http://schemas.microsoft.com/office/powerpoint/2010/main" val="1382357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0049B-B7B2-E047-8DF4-4826A32B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Justificação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42E37F-D129-7B4E-A70A-EE6213604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art. 225. As operações de incorporação, fusão e cisão serão submetidas à deliberação da </a:t>
            </a:r>
            <a:r>
              <a:rPr lang="pt-BR" dirty="0" err="1"/>
              <a:t>assembléia</a:t>
            </a:r>
            <a:r>
              <a:rPr lang="pt-BR" dirty="0"/>
              <a:t>-geral das companhias interessadas mediante justificação, na qual serão expostos:</a:t>
            </a:r>
          </a:p>
          <a:p>
            <a:r>
              <a:rPr lang="pt-BR" dirty="0" err="1"/>
              <a:t>I</a:t>
            </a:r>
            <a:r>
              <a:rPr lang="pt-BR" dirty="0"/>
              <a:t> - os motivos ou fins da operação, e o interesse da companhia na sua realização;</a:t>
            </a:r>
          </a:p>
          <a:p>
            <a:r>
              <a:rPr lang="pt-BR" dirty="0"/>
              <a:t>II - as ações que os acionistas preferenciais receberão e as razões para a modificação dos seus direitos, se prevista;</a:t>
            </a:r>
          </a:p>
          <a:p>
            <a:r>
              <a:rPr lang="pt-BR" dirty="0"/>
              <a:t>III - a composição, após a operação, segundo espécies e classes das ações, do capital das companhias que deverão emitir ações em substituição às que se deverão extinguir;</a:t>
            </a:r>
          </a:p>
          <a:p>
            <a:r>
              <a:rPr lang="pt-BR" dirty="0"/>
              <a:t>IV - o valor de reembolso das ações a que terão direito os acionistas dissidentes.</a:t>
            </a:r>
          </a:p>
          <a:p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8089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75388A-7AA8-9349-A02E-87F28D52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Por que justificar?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CF5A95-D9C4-8F4B-B86B-BC1B98FC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900" dirty="0"/>
              <a:t>Risco de abuso de controle.</a:t>
            </a:r>
          </a:p>
          <a:p>
            <a:pPr>
              <a:lnSpc>
                <a:spcPct val="100000"/>
              </a:lnSpc>
            </a:pPr>
            <a:endParaRPr lang="pt-BR" sz="1900" dirty="0"/>
          </a:p>
          <a:p>
            <a:pPr>
              <a:lnSpc>
                <a:spcPct val="100000"/>
              </a:lnSpc>
            </a:pPr>
            <a:r>
              <a:rPr lang="pt-BR" sz="1900" dirty="0"/>
              <a:t>Exemplo: João tem 51% da companhia ALPHA  e 80% da companhia BETA</a:t>
            </a:r>
          </a:p>
          <a:p>
            <a:pPr>
              <a:lnSpc>
                <a:spcPct val="100000"/>
              </a:lnSpc>
            </a:pPr>
            <a:endParaRPr lang="pt-BR" sz="1900" dirty="0"/>
          </a:p>
          <a:p>
            <a:pPr>
              <a:lnSpc>
                <a:spcPct val="100000"/>
              </a:lnSpc>
            </a:pPr>
            <a:r>
              <a:rPr lang="pt-BR" sz="1900" dirty="0"/>
              <a:t>Como controlador, ele consegue fixar os termos da relação de troca.</a:t>
            </a:r>
          </a:p>
          <a:p>
            <a:pPr>
              <a:lnSpc>
                <a:spcPct val="100000"/>
              </a:lnSpc>
            </a:pPr>
            <a:endParaRPr lang="pt-BR" sz="1900" dirty="0"/>
          </a:p>
          <a:p>
            <a:pPr>
              <a:lnSpc>
                <a:spcPct val="100000"/>
              </a:lnSpc>
            </a:pPr>
            <a:r>
              <a:rPr lang="pt-BR" sz="1900" dirty="0"/>
              <a:t>Qual o interesse pessoal dele, nessa fixação?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1932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9F4D1-4AB5-2046-96C7-12590D43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DIREITOS DOS CREDORES. Por que as regras são diferentes?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3ED3A2-D9B0-154D-8B43-2FF9199BE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7" y="1737360"/>
            <a:ext cx="10584180" cy="41211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t-BR" sz="5600" dirty="0"/>
          </a:p>
          <a:p>
            <a:r>
              <a:rPr lang="pt-BR" sz="5600" dirty="0"/>
              <a:t>]Art. 232. </a:t>
            </a:r>
            <a:r>
              <a:rPr lang="pt-BR" sz="5600" b="1" dirty="0"/>
              <a:t>Até 60 (sessenta) dias depois de publicados os atos relativos à incorporação ou à fusão, o credor anterior por ela prejudicado poderá pleitear judicialmente a anulação da operação; findo o prazo, decairá do direito o credor que não o tiver exercido.</a:t>
            </a:r>
          </a:p>
          <a:p>
            <a:r>
              <a:rPr lang="pt-BR" sz="5600" dirty="0"/>
              <a:t>§ 1º A consignação da importância em pagamento prejudicará a anulação pleiteada.</a:t>
            </a:r>
          </a:p>
          <a:p>
            <a:r>
              <a:rPr lang="pt-BR" sz="5600" dirty="0"/>
              <a:t>§ 2º Sendo ilíquida a dívida, a sociedade poderá garantir-lhe a execução, suspendendo-se o processo de anulação.</a:t>
            </a:r>
          </a:p>
          <a:p>
            <a:r>
              <a:rPr lang="pt-BR" sz="5600" b="1" dirty="0"/>
              <a:t>Direitos dos Credores na Cisão</a:t>
            </a:r>
            <a:endParaRPr lang="pt-BR" sz="5600" dirty="0"/>
          </a:p>
          <a:p>
            <a:r>
              <a:rPr lang="pt-BR" sz="5600" dirty="0"/>
              <a:t>Art. 233. Na cisão </a:t>
            </a:r>
            <a:r>
              <a:rPr lang="pt-BR" sz="5600" b="1" dirty="0"/>
              <a:t>com extinção da companhia cindida, as sociedades que absorverem parcelas do seu patrimônio responderão solidariamente pelas obrigações da companhia extinta</a:t>
            </a:r>
            <a:r>
              <a:rPr lang="pt-BR" sz="5600" dirty="0"/>
              <a:t>. A companhia cindida que subsistir e as que absorverem parcelas do seu patrimônio responderão solidariamente pelas obrigações da primeira anteriores à cisão.</a:t>
            </a:r>
          </a:p>
          <a:p>
            <a:r>
              <a:rPr lang="pt-BR" sz="5600" dirty="0"/>
              <a:t>Parágrafo único. O ato de </a:t>
            </a:r>
            <a:r>
              <a:rPr lang="pt-BR" sz="5600" b="1" dirty="0"/>
              <a:t>cisão parcial poderá estipular que as sociedades que absorverem parcelas do patrimônio da companhia cindida serão responsáveis apenas pelas obrigações que lhes forem transferidas, sem solidariedade </a:t>
            </a:r>
            <a:r>
              <a:rPr lang="pt-BR" sz="5600" dirty="0"/>
              <a:t>entre si ou com a companhia cindida, mas, nesse caso, qualquer credor anterior poderá se opor à estipulação, em relação ao seu crédito, desde que notifique a sociedade no prazo de 90 (noventa) dias a contar da data da publicação dos atos da cisão.</a:t>
            </a:r>
          </a:p>
          <a:p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292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4D60C4-90AC-B148-8BB3-F262713F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pt-BR" sz="4000" dirty="0"/>
              <a:t>OPERAÇÕES SOCIETÁRIAS</a:t>
            </a:r>
            <a:br>
              <a:rPr lang="pt-BR" sz="4000" dirty="0"/>
            </a:br>
            <a:r>
              <a:rPr lang="pt-BR" sz="4000" dirty="0"/>
              <a:t>O que são? Para que servem? Como se fazem?</a:t>
            </a:r>
          </a:p>
        </p:txBody>
      </p:sp>
      <p:cxnSp>
        <p:nvCxnSpPr>
          <p:cNvPr id="35" name="Straight Connector 25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7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Espaço Reservado para Conteúdo 2">
            <a:extLst>
              <a:ext uri="{FF2B5EF4-FFF2-40B4-BE49-F238E27FC236}">
                <a16:creationId xmlns:a16="http://schemas.microsoft.com/office/drawing/2014/main" id="{5BD5C5CE-386D-4D09-9D33-D2C5AFFC5A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579419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7435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F54DD3-C9B8-C84D-813E-AA84BA16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São negócios jurídicos típicos, de natureza societária, voltados à reorganização da empresa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533E25-9CA6-47A4-936D-8F85C7A22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523849"/>
            <a:ext cx="6789467" cy="3833377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Transformação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é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negócio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jurídico</a:t>
            </a:r>
            <a:r>
              <a:rPr lang="en-US" sz="1800" dirty="0">
                <a:solidFill>
                  <a:srgbClr val="FFFFFF"/>
                </a:solidFill>
              </a:rPr>
              <a:t> unilateral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As </a:t>
            </a:r>
            <a:r>
              <a:rPr lang="en-US" sz="1800" dirty="0" err="1">
                <a:solidFill>
                  <a:srgbClr val="FFFFFF"/>
                </a:solidFill>
              </a:rPr>
              <a:t>outras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operações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têm</a:t>
            </a:r>
            <a:r>
              <a:rPr lang="en-US" sz="1800" dirty="0">
                <a:solidFill>
                  <a:srgbClr val="FFFFFF"/>
                </a:solidFill>
              </a:rPr>
              <a:t> por </a:t>
            </a:r>
            <a:r>
              <a:rPr lang="en-US" sz="1800" dirty="0" err="1">
                <a:solidFill>
                  <a:srgbClr val="FFFFFF"/>
                </a:solidFill>
              </a:rPr>
              <a:t>efeito</a:t>
            </a:r>
            <a:r>
              <a:rPr lang="en-US" sz="1800" dirty="0">
                <a:solidFill>
                  <a:srgbClr val="FFFFFF"/>
                </a:solidFill>
              </a:rPr>
              <a:t> a </a:t>
            </a:r>
            <a:r>
              <a:rPr lang="en-US" sz="1800" dirty="0" err="1">
                <a:solidFill>
                  <a:srgbClr val="FFFFFF"/>
                </a:solidFill>
              </a:rPr>
              <a:t>criação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ou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extinção</a:t>
            </a:r>
            <a:r>
              <a:rPr lang="en-US" sz="1800" dirty="0">
                <a:solidFill>
                  <a:srgbClr val="FFFFFF"/>
                </a:solidFill>
              </a:rPr>
              <a:t> de </a:t>
            </a:r>
            <a:r>
              <a:rPr lang="en-US" sz="1800" dirty="0" err="1">
                <a:solidFill>
                  <a:srgbClr val="FFFFFF"/>
                </a:solidFill>
              </a:rPr>
              <a:t>pessoas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jurídicas</a:t>
            </a:r>
            <a:r>
              <a:rPr lang="en-US" sz="1800" dirty="0">
                <a:solidFill>
                  <a:srgbClr val="FFFFFF"/>
                </a:solidFill>
              </a:rPr>
              <a:t> (</a:t>
            </a:r>
            <a:r>
              <a:rPr lang="en-US" sz="1800" dirty="0" err="1">
                <a:solidFill>
                  <a:srgbClr val="FFFFFF"/>
                </a:solidFill>
              </a:rPr>
              <a:t>exceto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cisão</a:t>
            </a:r>
            <a:r>
              <a:rPr lang="en-US" sz="1800" dirty="0">
                <a:solidFill>
                  <a:srgbClr val="FFFFFF"/>
                </a:solidFill>
              </a:rPr>
              <a:t> com </a:t>
            </a:r>
            <a:r>
              <a:rPr lang="en-US" sz="1800" dirty="0" err="1">
                <a:solidFill>
                  <a:srgbClr val="FFFFFF"/>
                </a:solidFill>
              </a:rPr>
              <a:t>incorporaçao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em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sociedade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preexistente</a:t>
            </a:r>
            <a:r>
              <a:rPr lang="en-US" sz="1800" dirty="0">
                <a:solidFill>
                  <a:srgbClr val="FFFFFF"/>
                </a:solidFill>
              </a:rPr>
              <a:t>).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Nos </a:t>
            </a:r>
            <a:r>
              <a:rPr lang="en-US" sz="1800" dirty="0" err="1">
                <a:solidFill>
                  <a:srgbClr val="FFFFFF"/>
                </a:solidFill>
              </a:rPr>
              <a:t>casos</a:t>
            </a:r>
            <a:r>
              <a:rPr lang="en-US" sz="1800" dirty="0">
                <a:solidFill>
                  <a:srgbClr val="FFFFFF"/>
                </a:solidFill>
              </a:rPr>
              <a:t> de </a:t>
            </a:r>
            <a:r>
              <a:rPr lang="en-US" sz="1800" dirty="0" err="1">
                <a:solidFill>
                  <a:srgbClr val="FFFFFF"/>
                </a:solidFill>
              </a:rPr>
              <a:t>extinção</a:t>
            </a:r>
            <a:r>
              <a:rPr lang="en-US" sz="1800" dirty="0">
                <a:solidFill>
                  <a:srgbClr val="FFFFFF"/>
                </a:solidFill>
              </a:rPr>
              <a:t> de PJ, lei </a:t>
            </a:r>
            <a:r>
              <a:rPr lang="en-US" sz="1800" dirty="0" err="1">
                <a:solidFill>
                  <a:srgbClr val="FFFFFF"/>
                </a:solidFill>
              </a:rPr>
              <a:t>regula</a:t>
            </a:r>
            <a:r>
              <a:rPr lang="en-US" sz="1800" dirty="0">
                <a:solidFill>
                  <a:srgbClr val="FFFFFF"/>
                </a:solidFill>
              </a:rPr>
              <a:t> a </a:t>
            </a:r>
            <a:r>
              <a:rPr lang="en-US" sz="1800" dirty="0" err="1">
                <a:solidFill>
                  <a:srgbClr val="FFFFFF"/>
                </a:solidFill>
              </a:rPr>
              <a:t>sucessão</a:t>
            </a:r>
            <a:r>
              <a:rPr lang="en-US" sz="1800" dirty="0">
                <a:solidFill>
                  <a:srgbClr val="FFFFFF"/>
                </a:solidFill>
              </a:rPr>
              <a:t> universal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 err="1">
                <a:solidFill>
                  <a:srgbClr val="FFFFFF"/>
                </a:solidFill>
              </a:rPr>
              <a:t>Muitas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vezes</a:t>
            </a:r>
            <a:r>
              <a:rPr lang="en-US" sz="1800" dirty="0">
                <a:solidFill>
                  <a:srgbClr val="FFFFFF"/>
                </a:solidFill>
              </a:rPr>
              <a:t>, a </a:t>
            </a:r>
            <a:r>
              <a:rPr lang="en-US" sz="1800" dirty="0" err="1">
                <a:solidFill>
                  <a:srgbClr val="FFFFFF"/>
                </a:solidFill>
              </a:rPr>
              <a:t>reorganização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envolve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várias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operações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sucessivas</a:t>
            </a:r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 err="1">
                <a:solidFill>
                  <a:srgbClr val="FFFFFF"/>
                </a:solidFill>
              </a:rPr>
              <a:t>Em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regra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dispara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direito</a:t>
            </a:r>
            <a:r>
              <a:rPr lang="en-US" sz="1800" dirty="0">
                <a:solidFill>
                  <a:srgbClr val="FFFFFF"/>
                </a:solidFill>
              </a:rPr>
              <a:t> de recess para dissidents.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9865E3F-8AC6-C146-99D5-00265DE99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7" r="5888" b="-1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427D3-C74E-2942-B715-5986E133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questão chave da relação de troca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9C2115-EE0F-984B-AEF2-BC90D8EB8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Artigo 223.  § 2º </a:t>
            </a:r>
            <a:r>
              <a:rPr lang="pt-BR" b="1" dirty="0"/>
              <a:t>Os sócios ou acionistas das sociedades incorporadas, fundidas ou cindidas receberão, diretamente da companhia emissora, as ações que lhes couberem.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678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0C6FB-2C56-1E41-9A8E-8E1F62EE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Transformação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B228F0-09CD-E647-9F13-C7A0EBFEE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7755"/>
            <a:ext cx="10058400" cy="391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BR" dirty="0"/>
              <a:t> Mudança de ¨veste¨ jurídica</a:t>
            </a:r>
          </a:p>
          <a:p>
            <a:r>
              <a:rPr lang="pt-BR" dirty="0"/>
              <a:t>Art. 220. A transformação é a operação pela qual </a:t>
            </a:r>
            <a:r>
              <a:rPr lang="pt-BR" sz="3400" b="1" dirty="0"/>
              <a:t>a sociedade passa, independentemente de dissolução e liquidação, de um tipo para outro</a:t>
            </a:r>
            <a:r>
              <a:rPr lang="pt-BR" sz="2900" b="1" dirty="0"/>
              <a:t> (esta é a grande vantagem)</a:t>
            </a:r>
          </a:p>
          <a:p>
            <a:r>
              <a:rPr lang="pt-BR" b="1" dirty="0"/>
              <a:t>Deliberação</a:t>
            </a:r>
            <a:endParaRPr lang="pt-BR" dirty="0"/>
          </a:p>
          <a:p>
            <a:r>
              <a:rPr lang="pt-BR" dirty="0"/>
              <a:t>Art. 221. A transformação </a:t>
            </a:r>
            <a:r>
              <a:rPr lang="pt-BR" sz="3400" dirty="0"/>
              <a:t>exige </a:t>
            </a:r>
            <a:r>
              <a:rPr lang="pt-BR" sz="3400" b="1" dirty="0"/>
              <a:t>o consentimento unânime dos sócios </a:t>
            </a:r>
            <a:r>
              <a:rPr lang="pt-BR" dirty="0"/>
              <a:t>ou acionistas, salvo se prevista no estatuto ou no contrato social, caso em que o sócio dissidente terá o direito de retirar-se da sociedade.</a:t>
            </a:r>
          </a:p>
          <a:p>
            <a:r>
              <a:rPr lang="pt-BR" b="1" dirty="0"/>
              <a:t>Parágrafo único. Os sócios podem </a:t>
            </a:r>
            <a:r>
              <a:rPr lang="pt-BR" sz="2900" b="1" dirty="0"/>
              <a:t>renunciar,</a:t>
            </a:r>
            <a:r>
              <a:rPr lang="pt-BR" b="1" dirty="0"/>
              <a:t> no contrato social, ao direito de retirada no caso de transformação em companhia.</a:t>
            </a:r>
            <a:endParaRPr lang="pt-BR" dirty="0"/>
          </a:p>
          <a:p>
            <a:r>
              <a:rPr lang="pt-BR" dirty="0"/>
              <a:t>Direito dos Credores</a:t>
            </a:r>
          </a:p>
          <a:p>
            <a:r>
              <a:rPr lang="pt-BR" dirty="0"/>
              <a:t>Art. 222. A transformação </a:t>
            </a:r>
            <a:r>
              <a:rPr lang="pt-BR" sz="2900" b="1" dirty="0"/>
              <a:t>não prejudicará, em caso algum, os direitos dos credores</a:t>
            </a:r>
            <a:r>
              <a:rPr lang="pt-BR" dirty="0"/>
              <a:t>, que continuarão, até o pagamento integral dos seus créditos, com as mesmas garantias que o tipo anterior de sociedade lhes oferecia.</a:t>
            </a:r>
          </a:p>
          <a:p>
            <a:endParaRPr lang="pt-BR" dirty="0"/>
          </a:p>
          <a:p>
            <a:r>
              <a:rPr lang="pt-BR" dirty="0"/>
              <a:t>IN 81 DREI, de 2020. Art. 68. </a:t>
            </a:r>
            <a:r>
              <a:rPr lang="pt-BR" sz="3400" b="1" dirty="0"/>
              <a:t>Os registros de empresário individual, EIRELI e sociedade empresária poderão transformar-se entre si, mediante ato de transformação</a:t>
            </a:r>
            <a:r>
              <a:rPr lang="pt-BR" sz="4200" b="1" dirty="0"/>
              <a:t>.</a:t>
            </a:r>
          </a:p>
          <a:p>
            <a:pPr marL="0" indent="0">
              <a:buNone/>
            </a:pPr>
            <a:endParaRPr lang="pt-BR" sz="42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8071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66CAD-2ADD-BC4D-8323-E6A7D77E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Transformação de cooperativas ou associações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F05565-9466-034F-A706-42BE0288E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1) IN 81 autoriza transformação de </a:t>
            </a:r>
            <a:r>
              <a:rPr lang="pt-BR" sz="2800" b="1" dirty="0"/>
              <a:t>cooperativas. </a:t>
            </a:r>
            <a:endParaRPr lang="pt-BR" dirty="0"/>
          </a:p>
          <a:p>
            <a:r>
              <a:rPr lang="pt-BR" dirty="0"/>
              <a:t>Antes, polêmica, pela diferença dos princípios de cada regime jurídico.</a:t>
            </a:r>
          </a:p>
          <a:p>
            <a:pPr marL="0" indent="0">
              <a:buNone/>
            </a:pPr>
            <a:r>
              <a:rPr lang="pt-BR" dirty="0"/>
              <a:t>Coopersucar criou sociedade anônima separada, com capital integralizado por cooperados.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2) IN 81 autoriza transformação de </a:t>
            </a:r>
            <a:r>
              <a:rPr lang="pt-BR" sz="2400" b="1" dirty="0"/>
              <a:t>associações em sociedades empresárias</a:t>
            </a:r>
          </a:p>
          <a:p>
            <a:pPr marL="0" indent="0">
              <a:buNone/>
            </a:pPr>
            <a:r>
              <a:rPr lang="pt-BR" dirty="0"/>
              <a:t>Antes, </a:t>
            </a:r>
            <a:r>
              <a:rPr lang="pt-BR" dirty="0" err="1"/>
              <a:t>desmutualização</a:t>
            </a:r>
            <a:r>
              <a:rPr lang="pt-BR" dirty="0"/>
              <a:t> da Bovespa e da BMF exigiu cisão das associações, com transferência de ativos para novas sociedades empresárias</a:t>
            </a:r>
          </a:p>
        </p:txBody>
      </p:sp>
    </p:spTree>
    <p:extLst>
      <p:ext uri="{BB962C8B-B14F-4D97-AF65-F5344CB8AC3E}">
        <p14:creationId xmlns:p14="http://schemas.microsoft.com/office/powerpoint/2010/main" val="117438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9B3AA-8DE4-DE44-BABE-AE8CD6F8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Importância da transformação no itinerário de uma </a:t>
            </a:r>
            <a:r>
              <a:rPr lang="pt-BR" dirty="0" err="1"/>
              <a:t>start-up</a:t>
            </a:r>
            <a:endParaRPr lang="pt-BR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20FAD46-F73D-C34A-8C9E-12ECA481B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177281"/>
              </p:ext>
            </p:extLst>
          </p:nvPr>
        </p:nvGraphicFramePr>
        <p:xfrm>
          <a:off x="1097280" y="2614612"/>
          <a:ext cx="10058400" cy="2814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70E06EF1-F0C1-6840-AE39-5E783F39B817}"/>
              </a:ext>
            </a:extLst>
          </p:cNvPr>
          <p:cNvSpPr txBox="1"/>
          <p:nvPr/>
        </p:nvSpPr>
        <p:spPr>
          <a:xfrm>
            <a:off x="3214688" y="5557838"/>
            <a:ext cx="661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Atenção: ABERTURA DE CAPITAL NÃO É TRANSFORMAÇÃO</a:t>
            </a:r>
          </a:p>
        </p:txBody>
      </p:sp>
    </p:spTree>
    <p:extLst>
      <p:ext uri="{BB962C8B-B14F-4D97-AF65-F5344CB8AC3E}">
        <p14:creationId xmlns:p14="http://schemas.microsoft.com/office/powerpoint/2010/main" val="142686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2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4008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6F4E13-FAFC-8D4E-B8CA-506BE7FF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772" y="1144980"/>
            <a:ext cx="5063458" cy="1560716"/>
          </a:xfrm>
        </p:spPr>
        <p:txBody>
          <a:bodyPr>
            <a:normAutofit/>
          </a:bodyPr>
          <a:lstStyle/>
          <a:p>
            <a:r>
              <a:rPr lang="pt-BR"/>
              <a:t>Cisão Total: Fissão nuclear </a:t>
            </a: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21058"/>
          </a:xfrm>
          <a:prstGeom prst="rect">
            <a:avLst/>
          </a:prstGeom>
          <a:solidFill>
            <a:srgbClr val="252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3A2AD17-6DFC-7C48-AE85-ADD9D5965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" r="1" b="1"/>
          <a:stretch/>
        </p:blipFill>
        <p:spPr>
          <a:xfrm>
            <a:off x="1077832" y="863314"/>
            <a:ext cx="4156516" cy="2294429"/>
          </a:xfrm>
          <a:prstGeom prst="rect">
            <a:avLst/>
          </a:prstGeom>
        </p:spPr>
      </p:pic>
      <p:sp>
        <p:nvSpPr>
          <p:cNvPr id="56" name="Rectangle 16">
            <a:extLst>
              <a:ext uri="{FF2B5EF4-FFF2-40B4-BE49-F238E27FC236}">
                <a16:creationId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prstGeom prst="rect">
            <a:avLst/>
          </a:prstGeom>
          <a:solidFill>
            <a:srgbClr val="252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B8C4D94-27EE-AC47-8F60-7A5160E5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41" y="4582292"/>
            <a:ext cx="4169299" cy="1963523"/>
          </a:xfrm>
          <a:prstGeom prst="rect">
            <a:avLst/>
          </a:prstGeom>
        </p:spPr>
      </p:pic>
      <p:sp>
        <p:nvSpPr>
          <p:cNvPr id="57" name="Content Placeholder 9">
            <a:extLst>
              <a:ext uri="{FF2B5EF4-FFF2-40B4-BE49-F238E27FC236}">
                <a16:creationId xmlns:a16="http://schemas.microsoft.com/office/drawing/2014/main" id="{9D1765A8-8CFB-453B-B49B-EC78EB293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772" y="2978639"/>
            <a:ext cx="5063457" cy="2729196"/>
          </a:xfrm>
        </p:spPr>
        <p:txBody>
          <a:bodyPr>
            <a:normAutofit/>
          </a:bodyPr>
          <a:lstStyle/>
          <a:p>
            <a:r>
              <a:rPr lang="pt-BR" dirty="0"/>
              <a:t>Art. 229. </a:t>
            </a:r>
          </a:p>
          <a:p>
            <a:r>
              <a:rPr lang="pt-BR" dirty="0"/>
              <a:t>        § 1º (......)no caso de cisão com extinção, as sociedades que absorverem parcelas do patrimônio da companhia cindida sucederão a esta, na proporção dos patrimônios líquidos transferidos, nos direitos e obrigações não relacionados.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5" ma:contentTypeDescription="Crie um novo documento." ma:contentTypeScope="" ma:versionID="0103d65d0e737d692b676c872728f369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7e923275e42780db4afb5e008224c4d8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D40487C3-BFDF-426B-84B9-5C7F20C9CC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F82E99-564F-4638-BC1B-39DE849D3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2FBB2A-332E-41FD-8020-C9812847FD7B}">
  <ds:schemaRefs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c414ac8-549e-4ca5-81e3-16b3f3eb5c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1432</Words>
  <Application>Microsoft Macintosh PowerPoint</Application>
  <PresentationFormat>Widescreen</PresentationFormat>
  <Paragraphs>118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Avenir Next LT Pro</vt:lpstr>
      <vt:lpstr>Avenir Next LT Pro Light</vt:lpstr>
      <vt:lpstr>Calibri</vt:lpstr>
      <vt:lpstr>RetrospectVTI</vt:lpstr>
      <vt:lpstr>      Operações Societárias. Transformação, Fusão, Cisão e Incorporação. Incorporacão de ações </vt:lpstr>
      <vt:lpstr>Apresentação do PowerPoint</vt:lpstr>
      <vt:lpstr>OPERAÇÕES SOCIETÁRIAS O que são? Para que servem? Como se fazem?</vt:lpstr>
      <vt:lpstr>São negócios jurídicos típicos, de natureza societária, voltados à reorganização da empresa</vt:lpstr>
      <vt:lpstr>A questão chave da relação de troca</vt:lpstr>
      <vt:lpstr>Transformação</vt:lpstr>
      <vt:lpstr>Transformação de cooperativas ou associações</vt:lpstr>
      <vt:lpstr>Importância da transformação no itinerário de uma start-up</vt:lpstr>
      <vt:lpstr>Cisão Total: Fissão nuclear </vt:lpstr>
      <vt:lpstr>Cisão Parcial </vt:lpstr>
      <vt:lpstr>Apresentação do PowerPoint</vt:lpstr>
      <vt:lpstr>Alguns usos</vt:lpstr>
      <vt:lpstr>Usos ilegítimos</vt:lpstr>
      <vt:lpstr>Apresentação do PowerPoint</vt:lpstr>
      <vt:lpstr>Por que é tão rara?</vt:lpstr>
      <vt:lpstr>Apresentação do PowerPoint</vt:lpstr>
      <vt:lpstr>Apresentação do PowerPoint</vt:lpstr>
      <vt:lpstr>Alguns usos</vt:lpstr>
      <vt:lpstr>Usos ilegítimos</vt:lpstr>
      <vt:lpstr>Incorporação de ações</vt:lpstr>
      <vt:lpstr>Procedimentos Comuns da Fusão, Incorporação e Cisão </vt:lpstr>
      <vt:lpstr>Justificação</vt:lpstr>
      <vt:lpstr>Por que justificar? </vt:lpstr>
      <vt:lpstr>DIREITOS DOS CREDORES. Por que as regras são diferentes?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Grupos societários e demonstrações consolidadas.  Consórcios de empresa. Operações Societárias. Transformação, Fusão, Cisão e Incorporação. Incorporacão de ações </dc:title>
  <dc:creator>Ruy Camilo</dc:creator>
  <cp:lastModifiedBy>Ruy Camilo</cp:lastModifiedBy>
  <cp:revision>3</cp:revision>
  <dcterms:created xsi:type="dcterms:W3CDTF">2021-07-06T11:33:23Z</dcterms:created>
  <dcterms:modified xsi:type="dcterms:W3CDTF">2023-05-16T00:50:45Z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0x0101009E5DFEBCE2E50B4B8EF365B1600A6302</vt:lpwstr>
  </property>
</Properties>
</file>