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2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3" r:id="rId9"/>
    <p:sldId id="264" r:id="rId10"/>
    <p:sldId id="266" r:id="rId11"/>
    <p:sldId id="269" r:id="rId12"/>
    <p:sldId id="267" r:id="rId13"/>
    <p:sldId id="282" r:id="rId14"/>
    <p:sldId id="268" r:id="rId15"/>
    <p:sldId id="270" r:id="rId16"/>
    <p:sldId id="279" r:id="rId17"/>
    <p:sldId id="271" r:id="rId18"/>
    <p:sldId id="272" r:id="rId19"/>
    <p:sldId id="280" r:id="rId20"/>
    <p:sldId id="281" r:id="rId21"/>
    <p:sldId id="274" r:id="rId22"/>
    <p:sldId id="276" r:id="rId23"/>
    <p:sldId id="275" r:id="rId24"/>
    <p:sldId id="277" r:id="rId25"/>
    <p:sldId id="284" r:id="rId26"/>
    <p:sldId id="278" r:id="rId27"/>
    <p:sldId id="289" r:id="rId28"/>
    <p:sldId id="290" r:id="rId29"/>
    <p:sldId id="292" r:id="rId30"/>
    <p:sldId id="291" r:id="rId31"/>
    <p:sldId id="286" r:id="rId32"/>
    <p:sldId id="285" r:id="rId33"/>
    <p:sldId id="287" r:id="rId34"/>
    <p:sldId id="288" r:id="rId35"/>
    <p:sldId id="300" r:id="rId36"/>
    <p:sldId id="301" r:id="rId37"/>
    <p:sldId id="302" r:id="rId38"/>
    <p:sldId id="303" r:id="rId39"/>
    <p:sldId id="304" r:id="rId40"/>
    <p:sldId id="305" r:id="rId41"/>
    <p:sldId id="306" r:id="rId4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934" y="8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F43DB-9439-4B55-BEF0-2B7FE88E858D}" type="datetimeFigureOut">
              <a:rPr lang="pt-BR" smtClean="0"/>
              <a:t>03/10/2018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83E61-3DFF-4965-8988-76C0B0688B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2239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83F6F-C077-4166-867B-683D6DEDDA2E}" type="datetimeFigureOut">
              <a:rPr lang="pt-BR" smtClean="0"/>
              <a:t>03/10/2018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AF4A-8013-4916-B820-6E36F5E709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8282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83F6F-C077-4166-867B-683D6DEDDA2E}" type="datetimeFigureOut">
              <a:rPr lang="pt-BR" smtClean="0"/>
              <a:t>03/10/2018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AF4A-8013-4916-B820-6E36F5E709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1526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83F6F-C077-4166-867B-683D6DEDDA2E}" type="datetimeFigureOut">
              <a:rPr lang="pt-BR" smtClean="0"/>
              <a:t>03/10/2018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AF4A-8013-4916-B820-6E36F5E709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4261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83F6F-C077-4166-867B-683D6DEDDA2E}" type="datetimeFigureOut">
              <a:rPr lang="pt-BR" smtClean="0"/>
              <a:t>03/10/2018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AF4A-8013-4916-B820-6E36F5E709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8595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83F6F-C077-4166-867B-683D6DEDDA2E}" type="datetimeFigureOut">
              <a:rPr lang="pt-BR" smtClean="0"/>
              <a:t>03/10/2018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AF4A-8013-4916-B820-6E36F5E709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9811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83F6F-C077-4166-867B-683D6DEDDA2E}" type="datetimeFigureOut">
              <a:rPr lang="pt-BR" smtClean="0"/>
              <a:t>03/10/2018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AF4A-8013-4916-B820-6E36F5E709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7616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83F6F-C077-4166-867B-683D6DEDDA2E}" type="datetimeFigureOut">
              <a:rPr lang="pt-BR" smtClean="0"/>
              <a:t>03/10/2018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AF4A-8013-4916-B820-6E36F5E709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8884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83F6F-C077-4166-867B-683D6DEDDA2E}" type="datetimeFigureOut">
              <a:rPr lang="pt-BR" smtClean="0"/>
              <a:t>03/10/2018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AF4A-8013-4916-B820-6E36F5E709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5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83F6F-C077-4166-867B-683D6DEDDA2E}" type="datetimeFigureOut">
              <a:rPr lang="pt-BR" smtClean="0"/>
              <a:t>03/10/2018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AF4A-8013-4916-B820-6E36F5E709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4430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83F6F-C077-4166-867B-683D6DEDDA2E}" type="datetimeFigureOut">
              <a:rPr lang="pt-BR" smtClean="0"/>
              <a:t>03/10/2018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AF4A-8013-4916-B820-6E36F5E709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9405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83F6F-C077-4166-867B-683D6DEDDA2E}" type="datetimeFigureOut">
              <a:rPr lang="pt-BR" smtClean="0"/>
              <a:t>03/10/2018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AF4A-8013-4916-B820-6E36F5E709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1822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83F6F-C077-4166-867B-683D6DEDDA2E}" type="datetimeFigureOut">
              <a:rPr lang="pt-BR" smtClean="0"/>
              <a:t>03/10/2018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1AF4A-8013-4916-B820-6E36F5E709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980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data.org/gbd" TargetMode="External"/><Relationship Id="rId2" Type="http://schemas.openxmlformats.org/officeDocument/2006/relationships/hyperlink" Target="http://ci5.iarc.fr/Default.asp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e9Lw_nlFQ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jamanetwork.com/data/Journals/ONCOLOGY/936169/csc160002f1.pn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ca.gov.br/estimativa/2018/" TargetMode="External"/><Relationship Id="rId2" Type="http://schemas.openxmlformats.org/officeDocument/2006/relationships/hyperlink" Target="http://www.hygeia3.fsp.usp.br/rcsp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ca.gov.br/regpop/2003/index.asp?link=conteudo_view.asp&amp;ID=11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elo.br/pdf/clin/v73s1/1807-5932-clin-73-e627s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ejm.org/doi/full/10.1056/NEJMp1113569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Câncer: Morbidade e Mortalidade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TATIANA NATASHA TOPORCOV</a:t>
            </a:r>
          </a:p>
          <a:p>
            <a:r>
              <a:rPr lang="pt-BR" dirty="0" smtClean="0"/>
              <a:t>TOPORCOV@USP.BR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370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Heterogeneidade em câncer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Heterogeneidade geográfica</a:t>
            </a:r>
          </a:p>
          <a:p>
            <a:r>
              <a:rPr lang="pt-BR" dirty="0" smtClean="0"/>
              <a:t>Heterogeneidade etiológica</a:t>
            </a:r>
          </a:p>
          <a:p>
            <a:r>
              <a:rPr lang="pt-BR" dirty="0" smtClean="0"/>
              <a:t>Heterogeneidade patológica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307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Fontes de dados (mundo)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Cancer</a:t>
            </a:r>
            <a:r>
              <a:rPr lang="pt-BR" dirty="0" smtClean="0"/>
              <a:t> </a:t>
            </a:r>
            <a:r>
              <a:rPr lang="pt-BR" dirty="0" err="1"/>
              <a:t>I</a:t>
            </a:r>
            <a:r>
              <a:rPr lang="pt-BR" dirty="0" err="1" smtClean="0"/>
              <a:t>ncidence</a:t>
            </a:r>
            <a:r>
              <a:rPr lang="pt-BR" dirty="0" smtClean="0"/>
              <a:t> in Five </a:t>
            </a:r>
            <a:r>
              <a:rPr lang="pt-BR" dirty="0" err="1" smtClean="0"/>
              <a:t>Continents</a:t>
            </a:r>
            <a:r>
              <a:rPr lang="pt-BR" dirty="0" smtClean="0"/>
              <a:t> (CI5- IARC)</a:t>
            </a:r>
          </a:p>
          <a:p>
            <a:pPr lvl="1"/>
            <a:r>
              <a:rPr lang="pt-BR" dirty="0" smtClean="0">
                <a:hlinkClick r:id="rId2"/>
              </a:rPr>
              <a:t>http://ci5.iarc.fr/Default.aspx</a:t>
            </a:r>
            <a:endParaRPr lang="pt-BR" dirty="0" smtClean="0"/>
          </a:p>
          <a:p>
            <a:pPr lvl="1"/>
            <a:endParaRPr lang="pt-BR" dirty="0" smtClean="0"/>
          </a:p>
          <a:p>
            <a:r>
              <a:rPr lang="pt-BR" dirty="0" err="1" smtClean="0"/>
              <a:t>Globocan</a:t>
            </a:r>
            <a:r>
              <a:rPr lang="pt-BR" dirty="0" smtClean="0"/>
              <a:t> (IARC Global </a:t>
            </a:r>
            <a:r>
              <a:rPr lang="pt-BR" dirty="0" err="1" smtClean="0"/>
              <a:t>Cancer</a:t>
            </a:r>
            <a:r>
              <a:rPr lang="pt-BR" dirty="0" smtClean="0"/>
              <a:t> </a:t>
            </a:r>
            <a:r>
              <a:rPr lang="pt-BR" dirty="0" err="1" smtClean="0"/>
              <a:t>Observatory</a:t>
            </a:r>
            <a:r>
              <a:rPr lang="pt-BR" dirty="0" smtClean="0"/>
              <a:t>) - Estimativas</a:t>
            </a:r>
          </a:p>
          <a:p>
            <a:pPr lvl="1"/>
            <a:r>
              <a:rPr lang="pt-BR" dirty="0" smtClean="0"/>
              <a:t>http://gco.iarc.fr/</a:t>
            </a:r>
            <a:endParaRPr lang="pt-BR" dirty="0"/>
          </a:p>
          <a:p>
            <a:pPr lvl="1"/>
            <a:endParaRPr lang="pt-BR" dirty="0" smtClean="0"/>
          </a:p>
          <a:p>
            <a:r>
              <a:rPr lang="pt-BR" dirty="0" smtClean="0"/>
              <a:t>Global </a:t>
            </a:r>
            <a:r>
              <a:rPr lang="pt-BR" dirty="0" err="1" smtClean="0"/>
              <a:t>Burden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diseases</a:t>
            </a:r>
            <a:endParaRPr lang="pt-BR" dirty="0"/>
          </a:p>
          <a:p>
            <a:pPr lvl="1"/>
            <a:r>
              <a:rPr lang="pt-BR" dirty="0" smtClean="0">
                <a:hlinkClick r:id="rId3"/>
              </a:rPr>
              <a:t>http://www.healthdata.org/gbd</a:t>
            </a:r>
            <a:endParaRPr lang="pt-BR" dirty="0" smtClean="0"/>
          </a:p>
          <a:p>
            <a:pPr lvl="1"/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655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Fontes de dados (locais)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Registros de câncer de base populacional (incidência)</a:t>
            </a:r>
          </a:p>
          <a:p>
            <a:endParaRPr lang="pt-BR" dirty="0"/>
          </a:p>
          <a:p>
            <a:r>
              <a:rPr lang="pt-BR" dirty="0" smtClean="0"/>
              <a:t>Registros de câncer de base hospitalar (sobrevida e mortalidade)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488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4667" t="21407" r="26416" b="27037"/>
          <a:stretch/>
        </p:blipFill>
        <p:spPr>
          <a:xfrm>
            <a:off x="290678" y="860266"/>
            <a:ext cx="11610644" cy="571499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1520" y="197485"/>
            <a:ext cx="10515600" cy="1325563"/>
          </a:xfrm>
        </p:spPr>
        <p:txBody>
          <a:bodyPr/>
          <a:lstStyle/>
          <a:p>
            <a:r>
              <a:rPr lang="pt-BR" dirty="0" smtClean="0"/>
              <a:t>IDH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292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475" y="-12831"/>
            <a:ext cx="10515600" cy="1325563"/>
          </a:xfrm>
        </p:spPr>
        <p:txBody>
          <a:bodyPr/>
          <a:lstStyle/>
          <a:p>
            <a:r>
              <a:rPr lang="pt-BR" dirty="0" smtClean="0"/>
              <a:t>Ranking de mortes prematuras por câncer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6350794"/>
            <a:ext cx="12001525" cy="33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pt-BR" sz="1200" b="1" dirty="0">
                <a:solidFill>
                  <a:srgbClr val="0054A6"/>
                </a:solidFill>
              </a:rPr>
              <a:t>Global cancer statistics 2018: GLOBOCAN estimates of incidence and mortality worldwide for 36 cancers in 185 countries, First published: 12 September 2018, DOI: (10.3322/caac.21492)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27" y="1169583"/>
            <a:ext cx="10254745" cy="5181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91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Câncer mais incidentes em homens (2018)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ttps://wol-prod-cdn.literatumonline.com/cms/attachment/a16adc1f-407d-452d-85ba-8735ae3b8b18/caac21492-fig-0005-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" b="52969"/>
          <a:stretch/>
        </p:blipFill>
        <p:spPr bwMode="auto">
          <a:xfrm>
            <a:off x="1067284" y="1475318"/>
            <a:ext cx="10286516" cy="470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6410060"/>
            <a:ext cx="12001525" cy="33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pt-BR" sz="1200" b="1" dirty="0">
                <a:solidFill>
                  <a:srgbClr val="0054A6"/>
                </a:solidFill>
              </a:rPr>
              <a:t>Global cancer statistics 2018: GLOBOCAN estimates of incidence and mortality worldwide for 36 cancers in 185 countries, First published: 12 September 2018, DOI: (10.3322/caac.21492) </a:t>
            </a:r>
          </a:p>
        </p:txBody>
      </p:sp>
    </p:spTree>
    <p:extLst>
      <p:ext uri="{BB962C8B-B14F-4D97-AF65-F5344CB8AC3E}">
        <p14:creationId xmlns:p14="http://schemas.microsoft.com/office/powerpoint/2010/main" val="95209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Câncer mais incidente em mulheres (2018)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ttps://wol-prod-cdn.literatumonline.com/cms/attachment/a16adc1f-407d-452d-85ba-8735ae3b8b18/caac21492-fig-0005-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" t="46372" r="246" b="5606"/>
          <a:stretch/>
        </p:blipFill>
        <p:spPr bwMode="auto">
          <a:xfrm>
            <a:off x="937502" y="1492912"/>
            <a:ext cx="10316996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6410060"/>
            <a:ext cx="12001525" cy="33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pt-BR" sz="1200" b="1" dirty="0">
                <a:solidFill>
                  <a:srgbClr val="0054A6"/>
                </a:solidFill>
              </a:rPr>
              <a:t>Global cancer statistics 2018: GLOBOCAN estimates of incidence and mortality worldwide for 36 cancers in 185 countries, First published: 12 September 2018, DOI: (10.3322/caac.21492) </a:t>
            </a:r>
          </a:p>
        </p:txBody>
      </p:sp>
    </p:spTree>
    <p:extLst>
      <p:ext uri="{BB962C8B-B14F-4D97-AF65-F5344CB8AC3E}">
        <p14:creationId xmlns:p14="http://schemas.microsoft.com/office/powerpoint/2010/main" val="415972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Câncer com maior mortalidade (homens), 2018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 descr="https://wol-prod-cdn.literatumonline.com/cms/attachment/a9b2e6c1-d3d5-4670-85cc-fe134a7e6763/caac21492-fig-0006-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2" b="52811"/>
          <a:stretch/>
        </p:blipFill>
        <p:spPr bwMode="auto">
          <a:xfrm>
            <a:off x="699294" y="1536700"/>
            <a:ext cx="10793411" cy="492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3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83801"/>
            <a:ext cx="10515600" cy="1325563"/>
          </a:xfrm>
        </p:spPr>
        <p:txBody>
          <a:bodyPr/>
          <a:lstStyle/>
          <a:p>
            <a:r>
              <a:rPr lang="pt-BR" dirty="0" smtClean="0"/>
              <a:t>Câncer com maior mortalidade (mulheres), 2018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218" name="Picture 2" descr="https://wol-prod-cdn.literatumonline.com/cms/attachment/a9b2e6c1-d3d5-4670-85cc-fe134a7e6763/caac21492-fig-0006-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02" r="16" b="5695"/>
          <a:stretch/>
        </p:blipFill>
        <p:spPr bwMode="auto">
          <a:xfrm>
            <a:off x="838200" y="1482663"/>
            <a:ext cx="10820400" cy="498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90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m 1" descr="Recorte de Te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2205038"/>
            <a:ext cx="10287000" cy="42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CaixaDeTexto 4"/>
          <p:cNvSpPr txBox="1">
            <a:spLocks noChangeArrowheads="1"/>
          </p:cNvSpPr>
          <p:nvPr/>
        </p:nvSpPr>
        <p:spPr bwMode="auto">
          <a:xfrm>
            <a:off x="8310564" y="1773239"/>
            <a:ext cx="8524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/>
              <a:t>Deaths</a:t>
            </a:r>
          </a:p>
        </p:txBody>
      </p:sp>
      <p:sp>
        <p:nvSpPr>
          <p:cNvPr id="12293" name="CaixaDeTexto 5"/>
          <p:cNvSpPr txBox="1">
            <a:spLocks noChangeArrowheads="1"/>
          </p:cNvSpPr>
          <p:nvPr/>
        </p:nvSpPr>
        <p:spPr bwMode="auto">
          <a:xfrm>
            <a:off x="2659064" y="1773239"/>
            <a:ext cx="118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/>
              <a:t>New cases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9278939" y="6465889"/>
            <a:ext cx="12033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Torre et al, 2015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838200" y="18380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/>
              <a:t>Incidência de câncer em países em desenvolvidos, 2012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916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Transição Demográfica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www.youtube.com/watch?v=Qe9Lw_nlFQU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Alterações no perfil etário das populações (envelhecimento e crescimento populacional)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7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Imagem 4" descr="Recorte de Te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2351089"/>
            <a:ext cx="10287000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CaixaDeTexto 5"/>
          <p:cNvSpPr txBox="1">
            <a:spLocks noChangeArrowheads="1"/>
          </p:cNvSpPr>
          <p:nvPr/>
        </p:nvSpPr>
        <p:spPr bwMode="auto">
          <a:xfrm>
            <a:off x="2757489" y="1773239"/>
            <a:ext cx="118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/>
              <a:t>New cases</a:t>
            </a:r>
          </a:p>
        </p:txBody>
      </p:sp>
      <p:sp>
        <p:nvSpPr>
          <p:cNvPr id="13317" name="CaixaDeTexto 6"/>
          <p:cNvSpPr txBox="1">
            <a:spLocks noChangeArrowheads="1"/>
          </p:cNvSpPr>
          <p:nvPr/>
        </p:nvSpPr>
        <p:spPr bwMode="auto">
          <a:xfrm>
            <a:off x="8310564" y="1773239"/>
            <a:ext cx="8524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/>
              <a:t>Deaths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9197976" y="6464301"/>
            <a:ext cx="12033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Torre et al, 2015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838200" y="18380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/>
              <a:t>Incidência de câncer em países em desenvolvimento, 2012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068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pt-BR" dirty="0" smtClean="0"/>
              <a:t>Incidência e mortalidade (</a:t>
            </a:r>
            <a:r>
              <a:rPr lang="pt-BR" dirty="0" err="1" smtClean="0"/>
              <a:t>Globocan</a:t>
            </a:r>
            <a:r>
              <a:rPr lang="pt-BR" dirty="0" smtClean="0"/>
              <a:t>, 2018)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736" t="16709" r="19586" b="13024"/>
          <a:stretch/>
        </p:blipFill>
        <p:spPr>
          <a:xfrm>
            <a:off x="2836641" y="960955"/>
            <a:ext cx="6129956" cy="643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7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Incidência em mulheres (</a:t>
            </a:r>
            <a:r>
              <a:rPr lang="pt-BR" dirty="0" err="1" smtClean="0"/>
              <a:t>Globocan</a:t>
            </a:r>
            <a:r>
              <a:rPr lang="pt-BR" dirty="0" smtClean="0"/>
              <a:t>, 2018)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5500" t="18000" r="19501" b="14296"/>
          <a:stretch/>
        </p:blipFill>
        <p:spPr>
          <a:xfrm>
            <a:off x="594359" y="1295400"/>
            <a:ext cx="10954793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3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Incidência em homens (</a:t>
            </a:r>
            <a:r>
              <a:rPr lang="pt-BR" dirty="0" err="1" smtClean="0"/>
              <a:t>Globocan</a:t>
            </a:r>
            <a:r>
              <a:rPr lang="pt-BR" dirty="0" smtClean="0"/>
              <a:t>, 2018)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6000" t="20963" r="19750" b="19185"/>
          <a:stretch/>
        </p:blipFill>
        <p:spPr>
          <a:xfrm>
            <a:off x="838200" y="1582735"/>
            <a:ext cx="10668000" cy="483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6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Incidência por tipo de câncer, 2018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2083" t="34593" r="51500" b="16371"/>
          <a:stretch/>
        </p:blipFill>
        <p:spPr>
          <a:xfrm>
            <a:off x="2636520" y="1690688"/>
            <a:ext cx="6659880" cy="504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62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Incidência por tipo de câncer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hlinkClick r:id="rId2"/>
              </a:rPr>
              <a:t>https://jamanetwork.com/data/Journals/ONCOLOGY/936169/csc160002f1.png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736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Mortalidade por tipo de câncer, 2018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49750" t="34593" r="13250" b="16519"/>
          <a:stretch/>
        </p:blipFill>
        <p:spPr>
          <a:xfrm>
            <a:off x="2712720" y="1486694"/>
            <a:ext cx="676656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16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Desigualdades em câncer (Câncer de mama)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42" name="Picture 2" descr="https://jamanetwork.com/data/Journals/ONCOLOGY/936169/csc160002f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52" y="1690688"/>
            <a:ext cx="10120695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7208602" y="6357620"/>
            <a:ext cx="4922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Fitzmaurice</a:t>
            </a:r>
            <a:r>
              <a:rPr lang="pt-BR" dirty="0" smtClean="0"/>
              <a:t>, 2017- Global </a:t>
            </a:r>
            <a:r>
              <a:rPr lang="pt-BR" dirty="0" err="1" smtClean="0"/>
              <a:t>Burden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Cancer</a:t>
            </a:r>
            <a:r>
              <a:rPr lang="pt-BR" dirty="0" smtClean="0"/>
              <a:t>- JAMA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063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Desigualdades em câncer (Pulmão)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3314" name="Picture 2" descr="https://jamanetwork.com/data/Journals/ONCOLOGY/936169/csc160002f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55" y="1825625"/>
            <a:ext cx="9826625" cy="435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7208602" y="6357620"/>
            <a:ext cx="4922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Fitzmaurice</a:t>
            </a:r>
            <a:r>
              <a:rPr lang="pt-BR" dirty="0" smtClean="0"/>
              <a:t>, 2017- Global </a:t>
            </a:r>
            <a:r>
              <a:rPr lang="pt-BR" dirty="0" err="1" smtClean="0"/>
              <a:t>Burden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Cancer</a:t>
            </a:r>
            <a:r>
              <a:rPr lang="pt-BR" dirty="0" smtClean="0"/>
              <a:t>- JAMA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498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Desigualdades em câncer (fígado)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5362" name="Picture 2" descr="https://jamanetwork.com/data/Journals/ONCOLOGY/936169/csc160002f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5625"/>
            <a:ext cx="10363200" cy="456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23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Transição epidemiológica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Alterações no perfil de morbimortalidade das populações (de maior carga de DT para </a:t>
            </a:r>
            <a:r>
              <a:rPr lang="pt-BR" dirty="0" err="1" smtClean="0"/>
              <a:t>DANTs</a:t>
            </a:r>
            <a:r>
              <a:rPr lang="pt-BR" dirty="0" smtClean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40293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Desigualdades em câncer (cervical)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338" name="Picture 2" descr="https://jamanetwork.com/data/Journals/ONCOLOGY/936169/csc160002f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7" y="1516697"/>
            <a:ext cx="7934325" cy="522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50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Carga de câncer projetada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1" descr="Recorte de Te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1825625"/>
            <a:ext cx="9842500" cy="417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9399588" y="5735638"/>
            <a:ext cx="11906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Bray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et al., 2012</a:t>
            </a:r>
          </a:p>
        </p:txBody>
      </p:sp>
    </p:spTree>
    <p:extLst>
      <p:ext uri="{BB962C8B-B14F-4D97-AF65-F5344CB8AC3E}">
        <p14:creationId xmlns:p14="http://schemas.microsoft.com/office/powerpoint/2010/main" val="45705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Registros de câncer (base populacional e hospitalar)</a:t>
            </a:r>
          </a:p>
          <a:p>
            <a:pPr lvl="1"/>
            <a:r>
              <a:rPr lang="pt-BR" dirty="0" smtClean="0"/>
              <a:t>Em São Paulo (</a:t>
            </a:r>
            <a:r>
              <a:rPr lang="pt-BR" dirty="0" smtClean="0">
                <a:hlinkClick r:id="rId2"/>
              </a:rPr>
              <a:t>http://www.hygeia3.fsp.usp.br/rcsp/</a:t>
            </a:r>
            <a:r>
              <a:rPr lang="pt-BR" dirty="0" smtClean="0"/>
              <a:t>)</a:t>
            </a:r>
          </a:p>
          <a:p>
            <a:pPr marL="457200" lvl="1" indent="0">
              <a:buNone/>
            </a:pPr>
            <a:endParaRPr lang="pt-BR" dirty="0" smtClean="0"/>
          </a:p>
          <a:p>
            <a:r>
              <a:rPr lang="pt-BR" dirty="0" smtClean="0"/>
              <a:t>INCA</a:t>
            </a:r>
          </a:p>
          <a:p>
            <a:pPr lvl="2"/>
            <a:r>
              <a:rPr lang="pt-BR" dirty="0" smtClean="0">
                <a:hlinkClick r:id="rId3"/>
              </a:rPr>
              <a:t>http://www.inca.gov.br/estimativa/2018/</a:t>
            </a:r>
            <a:endParaRPr lang="pt-BR" dirty="0" smtClean="0"/>
          </a:p>
          <a:p>
            <a:pPr lvl="2"/>
            <a:r>
              <a:rPr lang="pt-BR" dirty="0" smtClean="0">
                <a:hlinkClick r:id="rId4"/>
              </a:rPr>
              <a:t>http://www.inca.gov.br/regpop/2003/index.asp?link=conteudo_view.asp&amp;ID=11</a:t>
            </a:r>
            <a:endParaRPr lang="pt-BR" dirty="0" smtClean="0"/>
          </a:p>
          <a:p>
            <a:r>
              <a:rPr lang="pt-BR" dirty="0" smtClean="0"/>
              <a:t>SIM/ INCA (Atlas e mortalidade por câncer no Brasil)</a:t>
            </a:r>
          </a:p>
          <a:p>
            <a:pPr lvl="1"/>
            <a:r>
              <a:rPr lang="pt-BR" dirty="0" smtClean="0"/>
              <a:t>https://mortalidade.inca.gov.br/</a:t>
            </a:r>
          </a:p>
          <a:p>
            <a:endParaRPr lang="pt-BR" dirty="0"/>
          </a:p>
          <a:p>
            <a:r>
              <a:rPr lang="pt-BR" dirty="0" err="1" smtClean="0"/>
              <a:t>Globocan</a:t>
            </a:r>
            <a:endParaRPr lang="pt-BR" dirty="0" smtClean="0"/>
          </a:p>
          <a:p>
            <a:r>
              <a:rPr lang="pt-BR" dirty="0" smtClean="0"/>
              <a:t>Global </a:t>
            </a:r>
            <a:r>
              <a:rPr lang="pt-BR" dirty="0" err="1" smtClean="0"/>
              <a:t>Burden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Diseases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73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4250" t="19185" r="24917" b="12815"/>
          <a:stretch/>
        </p:blipFill>
        <p:spPr>
          <a:xfrm>
            <a:off x="1981200" y="365125"/>
            <a:ext cx="8153400" cy="613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4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Incidência no Brasil, 2018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5416" t="17556" r="19667" b="33704"/>
          <a:stretch/>
        </p:blipFill>
        <p:spPr>
          <a:xfrm>
            <a:off x="320040" y="1611313"/>
            <a:ext cx="11871960" cy="501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Incidência na região Norte, 2018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8667" t="28222" r="15167" b="19185"/>
          <a:stretch/>
        </p:blipFill>
        <p:spPr>
          <a:xfrm>
            <a:off x="0" y="1447800"/>
            <a:ext cx="1210056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98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Incidência na região sudeste, 2018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3087" t="34149" r="26527" b="26743"/>
          <a:stretch/>
        </p:blipFill>
        <p:spPr>
          <a:xfrm>
            <a:off x="236220" y="1523048"/>
            <a:ext cx="11835424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12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Câncer de mama, Brasil, 2018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7500" t="20074" r="25167" b="19629"/>
          <a:stretch/>
        </p:blipFill>
        <p:spPr>
          <a:xfrm>
            <a:off x="2225040" y="1376054"/>
            <a:ext cx="7650480" cy="548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5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Câncer de colo de útero, Brasil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7667" t="15779" r="24583" b="22148"/>
          <a:stretch/>
        </p:blipFill>
        <p:spPr>
          <a:xfrm>
            <a:off x="2354580" y="1386255"/>
            <a:ext cx="7482840" cy="547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19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Incidência/mortalidade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5750" t="29704" r="3916" b="17704"/>
          <a:stretch/>
        </p:blipFill>
        <p:spPr>
          <a:xfrm>
            <a:off x="182880" y="1690688"/>
            <a:ext cx="11902440" cy="500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08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/>
          <a:lstStyle/>
          <a:p>
            <a:r>
              <a:rPr lang="pt-BR" dirty="0" smtClean="0"/>
              <a:t>Transição Epidemiológica (Brasil)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1" descr="Recorte de Te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81" y="1381285"/>
            <a:ext cx="8874812" cy="5111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12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Incidência/mortalidade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5834" t="29258" r="3583" b="18445"/>
          <a:stretch/>
        </p:blipFill>
        <p:spPr>
          <a:xfrm>
            <a:off x="0" y="1554480"/>
            <a:ext cx="12067231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2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Tendências no Brasil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hlinkClick r:id="rId2"/>
              </a:rPr>
              <a:t>http://www.scielo.br/pdf/clin/v73s1/1807-5932-clin-73-e627s.pdf</a:t>
            </a:r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38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Transição Epidemiológica (Brasil)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2" descr="Recorte de Te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767" y="1763819"/>
            <a:ext cx="88614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92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Causas de morte nos EUA, 1900-2010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www.nejm.org/doi/full/10.1056/NEJMp1113569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489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Doenças Não Transmissíveis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- Assembleia geral das Nações Unidas para discutir a importância e o controle das Doenças Não </a:t>
            </a:r>
            <a:r>
              <a:rPr lang="pt-BR" dirty="0" err="1" smtClean="0"/>
              <a:t>Trasmissíveis</a:t>
            </a:r>
            <a:r>
              <a:rPr lang="pt-BR" dirty="0" smtClean="0"/>
              <a:t> foi realizada em 2011 pela primeira vez. </a:t>
            </a:r>
          </a:p>
          <a:p>
            <a:r>
              <a:rPr lang="pt-BR" dirty="0" smtClean="0"/>
              <a:t>- Foram reconhecidas a relevância dessas doenças e a ampla possibilidade de prevenção e controle.</a:t>
            </a:r>
          </a:p>
          <a:p>
            <a:r>
              <a:rPr lang="pt-BR" dirty="0" smtClean="0"/>
              <a:t>- Em </a:t>
            </a:r>
            <a:r>
              <a:rPr lang="pt-BR" dirty="0"/>
              <a:t>2014, nova assembleia para avaliar o progresso na prevenção e controle das </a:t>
            </a:r>
            <a:r>
              <a:rPr lang="pt-BR" dirty="0" err="1"/>
              <a:t>DNTs</a:t>
            </a:r>
            <a:r>
              <a:rPr lang="pt-BR" dirty="0"/>
              <a:t>.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4516120" y="5253633"/>
            <a:ext cx="85174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dirty="0" err="1">
                <a:solidFill>
                  <a:schemeClr val="bg1">
                    <a:lumMod val="50000"/>
                  </a:schemeClr>
                </a:solidFill>
              </a:rPr>
              <a:t>Political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</a:rPr>
              <a:t>Declaration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 high-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</a:rPr>
              <a:t>level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 meeting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 General Assembly</a:t>
            </a:r>
          </a:p>
          <a:p>
            <a:pPr>
              <a:defRPr/>
            </a:pPr>
            <a:r>
              <a:rPr lang="pt-BR" dirty="0" err="1">
                <a:solidFill>
                  <a:schemeClr val="bg1">
                    <a:lumMod val="50000"/>
                  </a:schemeClr>
                </a:solidFill>
              </a:rPr>
              <a:t>on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</a:rPr>
              <a:t>Prevention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</a:rPr>
              <a:t>Control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 Non-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</a:rPr>
              <a:t>communicable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</a:rPr>
              <a:t>Diseases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United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</a:rPr>
              <a:t>Nations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, General Assembly, 16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</a:rPr>
              <a:t>September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 2011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22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Mortalidade por </a:t>
            </a:r>
            <a:r>
              <a:rPr lang="pt-BR" dirty="0" err="1" smtClean="0"/>
              <a:t>DNTs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41 milhões ao ano no mundo (71% das mortes)</a:t>
            </a:r>
          </a:p>
          <a:p>
            <a:r>
              <a:rPr lang="pt-BR" dirty="0" smtClean="0"/>
              <a:t>15 milhões em pessoas entre 30 e 69 anos (prematura) e 85% dessas mortes em países de baixa e média renda.</a:t>
            </a:r>
          </a:p>
          <a:p>
            <a:endParaRPr lang="pt-BR" dirty="0"/>
          </a:p>
          <a:p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084320" y="4526280"/>
            <a:ext cx="76476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WHO Key </a:t>
            </a:r>
            <a:r>
              <a:rPr lang="pt-BR" dirty="0" err="1" smtClean="0"/>
              <a:t>facts</a:t>
            </a:r>
            <a:r>
              <a:rPr lang="pt-BR" dirty="0" smtClean="0"/>
              <a:t> </a:t>
            </a:r>
            <a:r>
              <a:rPr lang="pt-BR" dirty="0" err="1" smtClean="0"/>
              <a:t>on</a:t>
            </a:r>
            <a:r>
              <a:rPr lang="pt-BR" dirty="0" smtClean="0"/>
              <a:t> </a:t>
            </a:r>
            <a:r>
              <a:rPr lang="pt-BR" dirty="0" err="1" smtClean="0"/>
              <a:t>Noncommunicable</a:t>
            </a:r>
            <a:r>
              <a:rPr lang="pt-BR" dirty="0" smtClean="0"/>
              <a:t> </a:t>
            </a:r>
            <a:r>
              <a:rPr lang="pt-BR" dirty="0" err="1" smtClean="0"/>
              <a:t>diseases</a:t>
            </a:r>
            <a:endParaRPr lang="pt-BR" dirty="0" smtClean="0"/>
          </a:p>
          <a:p>
            <a:r>
              <a:rPr lang="pt-BR" dirty="0" smtClean="0"/>
              <a:t>http://www.who.int/news-room/fact-sheets/detail/noncommunicable-diseases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797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Câncer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/>
              <a:t>1. Medidas de Morbidade: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smtClean="0"/>
              <a:t>- Incidência (se refere aos casos novos em um período de tempo)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smtClean="0"/>
              <a:t>- Prevalência (se refere aos casos totais em um ponto do tempo)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2. Medidas de Mortalidade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i="1" dirty="0" smtClean="0"/>
              <a:t>Essas medidas descritivas são importantes para avaliar a “situação” (carga) do câncer nas populações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25861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</TotalTime>
  <Words>630</Words>
  <Application>Microsoft Office PowerPoint</Application>
  <PresentationFormat>Widescreen</PresentationFormat>
  <Paragraphs>114</Paragraphs>
  <Slides>41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6" baseType="lpstr">
      <vt:lpstr>ＭＳ Ｐゴシック</vt:lpstr>
      <vt:lpstr>Arial</vt:lpstr>
      <vt:lpstr>Calibri</vt:lpstr>
      <vt:lpstr>Calibri Light</vt:lpstr>
      <vt:lpstr>Tema do Office</vt:lpstr>
      <vt:lpstr>Câncer: Morbidade e Mortalidade</vt:lpstr>
      <vt:lpstr>Transição Demográfica</vt:lpstr>
      <vt:lpstr>Transição epidemiológica</vt:lpstr>
      <vt:lpstr>Transição Epidemiológica (Brasil)</vt:lpstr>
      <vt:lpstr>Transição Epidemiológica (Brasil)</vt:lpstr>
      <vt:lpstr>Causas de morte nos EUA, 1900-2010</vt:lpstr>
      <vt:lpstr>Doenças Não Transmissíveis</vt:lpstr>
      <vt:lpstr>Mortalidade por DNTs</vt:lpstr>
      <vt:lpstr>Câncer</vt:lpstr>
      <vt:lpstr>Heterogeneidade em câncer</vt:lpstr>
      <vt:lpstr>Fontes de dados (mundo)</vt:lpstr>
      <vt:lpstr>Fontes de dados (locais)</vt:lpstr>
      <vt:lpstr>IDH</vt:lpstr>
      <vt:lpstr>Ranking de mortes prematuras por câncer</vt:lpstr>
      <vt:lpstr>Câncer mais incidentes em homens (2018)</vt:lpstr>
      <vt:lpstr>Câncer mais incidente em mulheres (2018)</vt:lpstr>
      <vt:lpstr>Câncer com maior mortalidade (homens), 2018</vt:lpstr>
      <vt:lpstr>Câncer com maior mortalidade (mulheres), 2018</vt:lpstr>
      <vt:lpstr>Apresentação do PowerPoint</vt:lpstr>
      <vt:lpstr>Apresentação do PowerPoint</vt:lpstr>
      <vt:lpstr>Incidência e mortalidade (Globocan, 2018)</vt:lpstr>
      <vt:lpstr>Incidência em mulheres (Globocan, 2018)</vt:lpstr>
      <vt:lpstr>Incidência em homens (Globocan, 2018)</vt:lpstr>
      <vt:lpstr>Incidência por tipo de câncer, 2018</vt:lpstr>
      <vt:lpstr>Incidência por tipo de câncer </vt:lpstr>
      <vt:lpstr>Mortalidade por tipo de câncer, 2018</vt:lpstr>
      <vt:lpstr>Desigualdades em câncer (Câncer de mama)</vt:lpstr>
      <vt:lpstr>Desigualdades em câncer (Pulmão)</vt:lpstr>
      <vt:lpstr>Desigualdades em câncer (fígado)</vt:lpstr>
      <vt:lpstr>Desigualdades em câncer (cervical)</vt:lpstr>
      <vt:lpstr>Carga de câncer projetada</vt:lpstr>
      <vt:lpstr>Fontes</vt:lpstr>
      <vt:lpstr>Apresentação do PowerPoint</vt:lpstr>
      <vt:lpstr>Incidência no Brasil, 2018</vt:lpstr>
      <vt:lpstr>Incidência na região Norte, 2018</vt:lpstr>
      <vt:lpstr>Incidência na região sudeste, 2018</vt:lpstr>
      <vt:lpstr>Câncer de mama, Brasil, 2018</vt:lpstr>
      <vt:lpstr>Câncer de colo de útero, Brasil</vt:lpstr>
      <vt:lpstr>Incidência/mortalidade</vt:lpstr>
      <vt:lpstr>Incidência/mortalidade</vt:lpstr>
      <vt:lpstr>Tendências no Brasil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Câncer: Morbidade e mortalidade</dc:title>
  <dc:creator>Tatiana Toporcov</dc:creator>
  <cp:lastModifiedBy>Tatiana Toporcov</cp:lastModifiedBy>
  <cp:revision>16</cp:revision>
  <dcterms:created xsi:type="dcterms:W3CDTF">2018-10-03T10:50:23Z</dcterms:created>
  <dcterms:modified xsi:type="dcterms:W3CDTF">2018-10-03T16:18:32Z</dcterms:modified>
</cp:coreProperties>
</file>