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34"/>
  </p:notesMasterIdLst>
  <p:sldIdLst>
    <p:sldId id="256" r:id="rId6"/>
    <p:sldId id="258" r:id="rId7"/>
    <p:sldId id="259" r:id="rId8"/>
    <p:sldId id="273" r:id="rId9"/>
    <p:sldId id="262" r:id="rId10"/>
    <p:sldId id="263" r:id="rId11"/>
    <p:sldId id="266" r:id="rId12"/>
    <p:sldId id="265" r:id="rId13"/>
    <p:sldId id="268" r:id="rId14"/>
    <p:sldId id="275" r:id="rId15"/>
    <p:sldId id="277" r:id="rId16"/>
    <p:sldId id="260" r:id="rId17"/>
    <p:sldId id="261" r:id="rId18"/>
    <p:sldId id="269" r:id="rId19"/>
    <p:sldId id="274" r:id="rId20"/>
    <p:sldId id="270" r:id="rId21"/>
    <p:sldId id="264" r:id="rId22"/>
    <p:sldId id="272" r:id="rId23"/>
    <p:sldId id="267" r:id="rId24"/>
    <p:sldId id="271" r:id="rId25"/>
    <p:sldId id="278" r:id="rId26"/>
    <p:sldId id="281" r:id="rId27"/>
    <p:sldId id="282" r:id="rId28"/>
    <p:sldId id="283" r:id="rId29"/>
    <p:sldId id="284" r:id="rId30"/>
    <p:sldId id="285" r:id="rId31"/>
    <p:sldId id="279" r:id="rId32"/>
    <p:sldId id="28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64" d="100"/>
          <a:sy n="64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6F7B0-D933-44C2-9D90-0EFB3A90BB87}" type="datetimeFigureOut">
              <a:rPr lang="pt-BR" smtClean="0"/>
              <a:pPr/>
              <a:t>30/11/2017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A989-2E47-4FCB-A24F-B96B723FC5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6D0-78BD-49A5-B324-56191B7ADAB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EEB-9323-4403-9008-1BA297782722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DF4B-B1E4-4C4D-A75D-D8F927C481A0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D1ACEC-533D-4AC9-9530-E0C0C109E4DB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73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295A-8EC9-4E73-AF6F-030299B22F97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594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10C-79CB-4302-8D9C-A62DBDFDF369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903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1E35-4A8B-4E9D-933A-F1C8482B1670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638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E4BF-3A6B-4387-87A2-68AF7BCF8511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293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652D-60AC-4A4F-B7BB-B2777689F50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9044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CE6F-87EE-41DC-B816-72FE4069E1CA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89F5A8-987D-48C2-9C3C-8952DC8956B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0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60E-3516-40A0-84FF-3CD08518B79B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A7B91B-6F9E-47BA-A914-66C3C99B8FE4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525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3D88-3607-4435-BE92-E90200E5951E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15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33A4-719F-4F17-B288-83A9AE1EB188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648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6D0-78BD-49A5-B324-56191B7ADAB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354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60E-3516-40A0-84FF-3CD08518B79B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779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4884-7920-4A14-AC5C-A76B1F76619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72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4A48-2A12-41C8-8F65-88097AE199EE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711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80A-2740-4570-B7CF-ED7CF617171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651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59B5-4EA7-41B2-9182-3889CDD685C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200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1517-DBC2-40C6-8D00-1D340E5C307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17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4884-7920-4A14-AC5C-A76B1F76619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9F8-F056-4730-A933-2AC13627758A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518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1B2A-C11F-46E7-928F-EA97A70F9A51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021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EEB-9323-4403-9008-1BA297782722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56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DF4B-B1E4-4C4D-A75D-D8F927C481A0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70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6D0-78BD-49A5-B324-56191B7ADAB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783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60E-3516-40A0-84FF-3CD08518B79B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8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4884-7920-4A14-AC5C-A76B1F76619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944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4A48-2A12-41C8-8F65-88097AE199EE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221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80A-2740-4570-B7CF-ED7CF617171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49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59B5-4EA7-41B2-9182-3889CDD685C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0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4A48-2A12-41C8-8F65-88097AE199EE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1517-DBC2-40C6-8D00-1D340E5C307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30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9F8-F056-4730-A933-2AC13627758A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397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1B2A-C11F-46E7-928F-EA97A70F9A51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049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EEB-9323-4403-9008-1BA297782722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302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DF4B-B1E4-4C4D-A75D-D8F927C481A0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41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6D0-78BD-49A5-B324-56191B7ADAB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477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60E-3516-40A0-84FF-3CD08518B79B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967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4884-7920-4A14-AC5C-A76B1F76619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412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4A48-2A12-41C8-8F65-88097AE199EE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842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80A-2740-4570-B7CF-ED7CF617171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1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80A-2740-4570-B7CF-ED7CF6171715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59B5-4EA7-41B2-9182-3889CDD685C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537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1517-DBC2-40C6-8D00-1D340E5C307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940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9F8-F056-4730-A933-2AC13627758A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547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1B2A-C11F-46E7-928F-EA97A70F9A51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824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EEB-9323-4403-9008-1BA297782722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822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DF4B-B1E4-4C4D-A75D-D8F927C481A0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91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59B5-4EA7-41B2-9182-3889CDD685C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1517-DBC2-40C6-8D00-1D340E5C307C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9F8-F056-4730-A933-2AC13627758A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1B2A-C11F-46E7-928F-EA97A70F9A51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E474-BE1C-4B6B-84D4-76F81B0E8C5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94A05E-530D-4BBB-A1F5-60EA1D376598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67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E474-BE1C-4B6B-84D4-76F81B0E8C5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0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E474-BE1C-4B6B-84D4-76F81B0E8C5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75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E474-BE1C-4B6B-84D4-76F81B0E8C56}" type="datetime1">
              <a:rPr lang="pt-BR" smtClean="0"/>
              <a:pPr/>
              <a:t>30/11/2017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3197-62F2-4085-B0D8-CFC1FAFE3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42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8DB8028-08B5-4554-BA30-F2338920C7F6}"/>
              </a:ext>
            </a:extLst>
          </p:cNvPr>
          <p:cNvSpPr/>
          <p:nvPr/>
        </p:nvSpPr>
        <p:spPr>
          <a:xfrm>
            <a:off x="-1" y="325412"/>
            <a:ext cx="9142617" cy="195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637DE71-4ADF-45B2-8D63-4AFE235B4EC9}"/>
              </a:ext>
            </a:extLst>
          </p:cNvPr>
          <p:cNvSpPr/>
          <p:nvPr/>
        </p:nvSpPr>
        <p:spPr>
          <a:xfrm>
            <a:off x="-64068" y="2835077"/>
            <a:ext cx="9270749" cy="160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A7362EC-D52A-48DE-863E-3FE7E0E11301}"/>
              </a:ext>
            </a:extLst>
          </p:cNvPr>
          <p:cNvSpPr txBox="1">
            <a:spLocks/>
          </p:cNvSpPr>
          <p:nvPr/>
        </p:nvSpPr>
        <p:spPr>
          <a:xfrm>
            <a:off x="714348" y="4953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Universidade de São Paulo</a:t>
            </a:r>
            <a:b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Escola Superior de Agricultura “Luiz de Queiroz”</a:t>
            </a:r>
            <a:b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Departamento de Zootecnia</a:t>
            </a:r>
            <a:b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LZT 0570 – Qualidade e Conservação de Alimentos Volumosos para Ruminantes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F:\Imagens\ESALQ Deusa Ceres.png">
            <a:extLst>
              <a:ext uri="{FF2B5EF4-FFF2-40B4-BE49-F238E27FC236}">
                <a16:creationId xmlns:a16="http://schemas.microsoft.com/office/drawing/2014/main" id="{F8D67298-40D6-492E-8300-063856C1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0" y="81596"/>
            <a:ext cx="950036" cy="1397111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D77C4B-D9D2-48B9-A6C8-74C42528C44A}"/>
              </a:ext>
            </a:extLst>
          </p:cNvPr>
          <p:cNvSpPr txBox="1"/>
          <p:nvPr/>
        </p:nvSpPr>
        <p:spPr>
          <a:xfrm>
            <a:off x="-6718" y="2520688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BOVIPLAN</a:t>
            </a:r>
          </a:p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Sítio Vale </a:t>
            </a:r>
            <a:r>
              <a:rPr lang="pt-B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Naso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Pinhalzinho SP</a:t>
            </a: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Consultor: Arthur Cezar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2BA78B0-AB58-47F4-91F7-AF357ED50890}"/>
              </a:ext>
            </a:extLst>
          </p:cNvPr>
          <p:cNvSpPr txBox="1"/>
          <p:nvPr/>
        </p:nvSpPr>
        <p:spPr>
          <a:xfrm>
            <a:off x="481516" y="5000473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Heitor Zerbini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Eduardo Pereira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Lucas Barros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João Ricardo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740A4EE-9075-43F2-A245-748D42F36392}"/>
              </a:ext>
            </a:extLst>
          </p:cNvPr>
          <p:cNvSpPr/>
          <p:nvPr/>
        </p:nvSpPr>
        <p:spPr>
          <a:xfrm>
            <a:off x="3616945" y="627447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Novembro de 2017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DB1975F-6669-4CC7-A1B4-9F31F0597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34978"/>
            <a:ext cx="1408831" cy="140883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119" y="0"/>
            <a:ext cx="51435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2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Discussões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96" y="131022"/>
            <a:ext cx="1117274" cy="1643050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581996" y="1351250"/>
            <a:ext cx="6923113" cy="532881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Silagem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armazenada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propriedade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carreta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R$ 90,00/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viagem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produção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diária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correlacionada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fornecimento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forragem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Estratégias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98932" lvl="1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Arrendamento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propriedade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vizinha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98932" lvl="1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Reensilagem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propriedade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98932" lvl="1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Utilização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inoculante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aumentar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estabilidade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aeróbica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silagem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buchneri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1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61"/>
            <a:ext cx="9197334" cy="68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" y="2894"/>
            <a:ext cx="9140142" cy="68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5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96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1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11231" y="6381328"/>
            <a:ext cx="365760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10668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Sumário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1763631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Informações gerais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Discussões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Análise da Silagem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Simulações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Conclusões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96" y="131022"/>
            <a:ext cx="1117274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74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5964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Simulações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96" y="131022"/>
            <a:ext cx="1117274" cy="1643050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611560" y="1417638"/>
            <a:ext cx="6264696" cy="45642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83181"/>
              </p:ext>
            </p:extLst>
          </p:nvPr>
        </p:nvGraphicFramePr>
        <p:xfrm>
          <a:off x="899592" y="3898596"/>
          <a:ext cx="7487802" cy="1774454"/>
        </p:xfrm>
        <a:graphic>
          <a:graphicData uri="http://schemas.openxmlformats.org/drawingml/2006/table">
            <a:tbl>
              <a:tblPr/>
              <a:tblGrid>
                <a:gridCol w="124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98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Produção diária de 1120 litros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Perdas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Litros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R$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73,92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147,84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221,76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295,68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369,60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11560" y="1453006"/>
            <a:ext cx="84096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ha           x          45 t/ha          =          450 t/ano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280 dias (período de lactação)     x         40 kg/vaca/dia (consumo de silagem)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450.000 kg/11.200 kg/vaca/ciclo      =    40 vacas em lactação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vacas    x   28 litros/dia               =      1120 litros/dia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52F8AE-2B08-4315-9E32-D38AAE9E8F6D}"/>
              </a:ext>
            </a:extLst>
          </p:cNvPr>
          <p:cNvSpPr txBox="1"/>
          <p:nvPr/>
        </p:nvSpPr>
        <p:spPr>
          <a:xfrm>
            <a:off x="899592" y="568836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Preço do Leite: R$ 1,32</a:t>
            </a:r>
          </a:p>
        </p:txBody>
      </p:sp>
    </p:spTree>
    <p:extLst>
      <p:ext uri="{BB962C8B-B14F-4D97-AF65-F5344CB8AC3E}">
        <p14:creationId xmlns:p14="http://schemas.microsoft.com/office/powerpoint/2010/main" val="44368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Simulações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96" y="131022"/>
            <a:ext cx="1117274" cy="1643050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691680" y="2420888"/>
            <a:ext cx="6264696" cy="45642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2420888"/>
            <a:ext cx="66247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Caso haja perda de 5% na produção média em função do fornecimento dessa silagem, a perda de produção total é de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R$ 20.697,60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o custo de transporte é de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R$ 8.400,00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gerando um “custo total” (gasto + perdas) de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R$ 29.097,6/ano</a:t>
            </a:r>
            <a:r>
              <a:rPr lang="pt-B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67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Simulações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96" y="131022"/>
            <a:ext cx="1117274" cy="1643050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691680" y="2420888"/>
            <a:ext cx="6264696" cy="45642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9592" y="1556792"/>
            <a:ext cx="66247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1ª OPÇÃO: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Buchneri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 de inoculação: R$ 2.646,00</a:t>
            </a:r>
          </a:p>
          <a:p>
            <a:pPr marL="800100" lvl="1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 de transporte: R$ 8.400,00</a:t>
            </a:r>
          </a:p>
          <a:p>
            <a:pPr marL="800100" lvl="1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B050"/>
              </a:buClr>
            </a:pP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DÚVIDAS:</a:t>
            </a:r>
          </a:p>
          <a:p>
            <a:pPr marL="800100" lvl="1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 seria a redução de produção?</a:t>
            </a:r>
          </a:p>
          <a:p>
            <a:pPr marL="800100" lvl="1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Seria muito menor que a não inoculada?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69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24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Simulações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96" y="131022"/>
            <a:ext cx="1117274" cy="1643050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691680" y="2420888"/>
            <a:ext cx="6264696" cy="45642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2404" y="1812779"/>
            <a:ext cx="73791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2ª OPÇÃO: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Reensilagem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 de transporte: R$ 10.003,50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 de carregamento e compactação: R$ 9.000,00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Perdas de MS: R$ 1.552,50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Total: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R$ 20.556,00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5515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25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Análise da silagem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1691680" y="2420888"/>
            <a:ext cx="6264696" cy="45642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25256" y="1752960"/>
            <a:ext cx="66247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4" name="Imagem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EBC1A8AE-D046-4491-99CC-596DDEF9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24784" r="12063" b="28223"/>
          <a:stretch/>
        </p:blipFill>
        <p:spPr>
          <a:xfrm>
            <a:off x="983296" y="1411500"/>
            <a:ext cx="7108655" cy="461092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ACB1495-6421-49F1-B540-8F740E5B96B1}"/>
              </a:ext>
            </a:extLst>
          </p:cNvPr>
          <p:cNvSpPr/>
          <p:nvPr/>
        </p:nvSpPr>
        <p:spPr>
          <a:xfrm>
            <a:off x="6156176" y="1721071"/>
            <a:ext cx="648072" cy="239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8580D89-1D98-4C31-8737-6E52152998C9}"/>
              </a:ext>
            </a:extLst>
          </p:cNvPr>
          <p:cNvSpPr/>
          <p:nvPr/>
        </p:nvSpPr>
        <p:spPr>
          <a:xfrm>
            <a:off x="6154890" y="1992651"/>
            <a:ext cx="648072" cy="239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7D255DC-5E50-4B49-9E93-420D0ECD384A}"/>
              </a:ext>
            </a:extLst>
          </p:cNvPr>
          <p:cNvSpPr/>
          <p:nvPr/>
        </p:nvSpPr>
        <p:spPr>
          <a:xfrm>
            <a:off x="6154890" y="2543239"/>
            <a:ext cx="648072" cy="239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38F0D84-6CF0-444F-BA09-DA61F7CF64FB}"/>
              </a:ext>
            </a:extLst>
          </p:cNvPr>
          <p:cNvSpPr/>
          <p:nvPr/>
        </p:nvSpPr>
        <p:spPr>
          <a:xfrm>
            <a:off x="6154890" y="5206809"/>
            <a:ext cx="648072" cy="239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7E1B21B-C3C1-494C-87A4-8F359D834278}"/>
              </a:ext>
            </a:extLst>
          </p:cNvPr>
          <p:cNvSpPr/>
          <p:nvPr/>
        </p:nvSpPr>
        <p:spPr>
          <a:xfrm>
            <a:off x="6154890" y="5688175"/>
            <a:ext cx="648072" cy="239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903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26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Análise da silagem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1691680" y="2420888"/>
            <a:ext cx="6264696" cy="45642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25256" y="1752960"/>
            <a:ext cx="66247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35F25B-D697-4E53-AB93-55604D6F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15" y="1623880"/>
            <a:ext cx="2486025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0E3400-9DE4-4B77-A5BC-4444BE34A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5" y="1623880"/>
            <a:ext cx="2679330" cy="333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FDA718E-6318-4BF5-AEB1-673C52CB5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131" y="4594472"/>
            <a:ext cx="2311191" cy="1562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EBCBF3-37A1-4C9E-8759-16D21F6C8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548" y="877628"/>
            <a:ext cx="2299560" cy="149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2A7DBDF-1282-4597-99B9-EA9D8265C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549" y="2656036"/>
            <a:ext cx="2299559" cy="1511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4CB03D3-8DD5-419A-90F4-6214ECD57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210" y="4453080"/>
            <a:ext cx="2299558" cy="1562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74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920615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27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Conclusões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9311" y="187384"/>
            <a:ext cx="686370" cy="1009368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611560" y="1417638"/>
            <a:ext cx="6264696" cy="45642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199" y="1417638"/>
            <a:ext cx="824281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Deve-se coletar os dados citados para que se possa realizar os cálculos exatos para essa propriedade;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viabilidade da inoculação via </a:t>
            </a:r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pt-B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buchneri</a:t>
            </a:r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 mostrou clareza na redução das perdas que teríamos com o fornecimento da ensilagem inoculada e portanto não pudemos tirar uma conclusão concreta sobre sua utilização;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reensilagem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 mostrou viável economicamente e possível de ser realizada na propriedade;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o resultado da análise da silagem percebemos que existem gargalos, que podem ser melhorados caso a silagem seja feita na fazenda;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24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16416" y="6407944"/>
            <a:ext cx="696616" cy="365125"/>
          </a:xfrm>
        </p:spPr>
        <p:txBody>
          <a:bodyPr/>
          <a:lstStyle/>
          <a:p>
            <a:fld id="{9DDA3197-62F2-4085-B0D8-CFC1FAFE3679}" type="slidenum">
              <a:rPr lang="pt-BR" sz="2000" smtClean="0"/>
              <a:pPr/>
              <a:t>28</a:t>
            </a:fld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3876130"/>
            <a:ext cx="9144000" cy="20162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33618" y="4160967"/>
            <a:ext cx="6876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476672"/>
            <a:ext cx="2952328" cy="295232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72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11231" y="6381328"/>
            <a:ext cx="365760" cy="365125"/>
          </a:xfrm>
        </p:spPr>
        <p:txBody>
          <a:bodyPr/>
          <a:lstStyle/>
          <a:p>
            <a:fld id="{9DDA3197-62F2-4085-B0D8-CFC1FAFE3679}" type="slidenum">
              <a:rPr lang="pt-B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67129" cy="11430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Informações gerais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agens\ESALQ Deusa Ceres.png">
            <a:extLst>
              <a:ext uri="{FF2B5EF4-FFF2-40B4-BE49-F238E27FC236}">
                <a16:creationId xmlns:a16="http://schemas.microsoft.com/office/drawing/2014/main" id="{F56FD3B9-DA72-45D3-8681-60BD1A5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96" y="131022"/>
            <a:ext cx="1117274" cy="1643050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858415" y="1424930"/>
            <a:ext cx="6264696" cy="45642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produção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milho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silagem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própria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4,6 ha</a:t>
            </a:r>
          </a:p>
          <a:p>
            <a:pPr marL="598932" lvl="1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arrendada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(8 km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distante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10,0 ha</a:t>
            </a:r>
          </a:p>
          <a:p>
            <a:pPr marL="256032" lvl="1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Produção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leite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364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litros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vacas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lactação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932" lvl="1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Produtividade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28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litros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vaca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Colaboradores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Rebanho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confinado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4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" y="-4300"/>
            <a:ext cx="91440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197-62F2-4085-B0D8-CFC1FAFE367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1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8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77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TREID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TREID" id="{0E374FD8-7DBF-4A51-8CD5-232BF1E44855}" vid="{9569E2E0-AFCA-4387-8516-DA6872CB2655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2973</TotalTime>
  <Words>492</Words>
  <Application>Microsoft Office PowerPoint</Application>
  <PresentationFormat>Apresentação na tela (4:3)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28</vt:i4>
      </vt:variant>
    </vt:vector>
  </HeadingPairs>
  <TitlesOfParts>
    <vt:vector size="41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Tema do Office</vt:lpstr>
      <vt:lpstr>TEMA TREID</vt:lpstr>
      <vt:lpstr>1_Tema do Office</vt:lpstr>
      <vt:lpstr>2_Tema do Office</vt:lpstr>
      <vt:lpstr>3_Tema do Office</vt:lpstr>
      <vt:lpstr>Apresentação do PowerPoint</vt:lpstr>
      <vt:lpstr> Sumário</vt:lpstr>
      <vt:lpstr> Informações gerais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Simulações</vt:lpstr>
      <vt:lpstr>Simulações</vt:lpstr>
      <vt:lpstr>Simulações</vt:lpstr>
      <vt:lpstr>Simulações</vt:lpstr>
      <vt:lpstr>Análise da silagem</vt:lpstr>
      <vt:lpstr>Análise da silagem</vt:lpstr>
      <vt:lpstr>Conclusões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São Paulo Escola Superior de Agricultura “Luiz de Queiroz” Departamento de Zootecnia CPZ – Clube de Práticas Zootécnicas</dc:title>
  <dc:creator>Wilson</dc:creator>
  <cp:lastModifiedBy>Lucas Papadópoli de Barros</cp:lastModifiedBy>
  <cp:revision>255</cp:revision>
  <dcterms:created xsi:type="dcterms:W3CDTF">2016-10-19T04:26:43Z</dcterms:created>
  <dcterms:modified xsi:type="dcterms:W3CDTF">2017-11-30T09:55:37Z</dcterms:modified>
</cp:coreProperties>
</file>