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8" r:id="rId2"/>
    <p:sldId id="300" r:id="rId3"/>
    <p:sldId id="301" r:id="rId4"/>
    <p:sldId id="302" r:id="rId5"/>
    <p:sldId id="258" r:id="rId6"/>
    <p:sldId id="257" r:id="rId7"/>
    <p:sldId id="277" r:id="rId8"/>
    <p:sldId id="259" r:id="rId9"/>
    <p:sldId id="260" r:id="rId10"/>
    <p:sldId id="262" r:id="rId11"/>
    <p:sldId id="268" r:id="rId12"/>
    <p:sldId id="270" r:id="rId13"/>
    <p:sldId id="274" r:id="rId14"/>
    <p:sldId id="273" r:id="rId15"/>
    <p:sldId id="272" r:id="rId16"/>
    <p:sldId id="276" r:id="rId17"/>
    <p:sldId id="275" r:id="rId18"/>
    <p:sldId id="271" r:id="rId19"/>
    <p:sldId id="303" r:id="rId2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5" autoAdjust="0"/>
    <p:restoredTop sz="94660"/>
  </p:normalViewPr>
  <p:slideViewPr>
    <p:cSldViewPr>
      <p:cViewPr varScale="1">
        <p:scale>
          <a:sx n="82" d="100"/>
          <a:sy n="82" d="100"/>
        </p:scale>
        <p:origin x="1526"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952AD-6697-49E2-8147-D35CD1DCC371}" type="datetimeFigureOut">
              <a:rPr lang="pt-BR" smtClean="0"/>
              <a:t>08/05/2018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7F50D-066A-418F-BCBC-DB0982CA93B9}" type="slidenum">
              <a:rPr lang="pt-BR" smtClean="0"/>
              <a:t>‹nº›</a:t>
            </a:fld>
            <a:endParaRPr lang="pt-BR"/>
          </a:p>
        </p:txBody>
      </p:sp>
    </p:spTree>
    <p:extLst>
      <p:ext uri="{BB962C8B-B14F-4D97-AF65-F5344CB8AC3E}">
        <p14:creationId xmlns:p14="http://schemas.microsoft.com/office/powerpoint/2010/main" val="393682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44BD26-8B74-4489-A984-98E7DA609053}"/>
              </a:ext>
            </a:extLst>
          </p:cNvPr>
          <p:cNvSpPr>
            <a:spLocks noGrp="1" noChangeArrowheads="1"/>
          </p:cNvSpPr>
          <p:nvPr>
            <p:ph type="sldNum" sz="quarter" idx="5"/>
          </p:nvPr>
        </p:nvSpPr>
        <p:spPr>
          <a:ln/>
        </p:spPr>
        <p:txBody>
          <a:bodyPr/>
          <a:lstStyle/>
          <a:p>
            <a:fld id="{338A091B-1269-494E-9053-9F261581572B}" type="slidenum">
              <a:rPr lang="en-US" altLang="pt-BR"/>
              <a:pPr/>
              <a:t>2</a:t>
            </a:fld>
            <a:endParaRPr lang="en-US" altLang="pt-BR"/>
          </a:p>
        </p:txBody>
      </p:sp>
      <p:sp>
        <p:nvSpPr>
          <p:cNvPr id="125954" name="Rectangle 2">
            <a:extLst>
              <a:ext uri="{FF2B5EF4-FFF2-40B4-BE49-F238E27FC236}">
                <a16:creationId xmlns:a16="http://schemas.microsoft.com/office/drawing/2014/main" id="{BEC0C873-0129-44D1-8CD0-FA686DA96FB6}"/>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0EA56609-56A5-4489-BF7E-9069069D1DC2}"/>
              </a:ext>
            </a:extLst>
          </p:cNvPr>
          <p:cNvSpPr>
            <a:spLocks noGrp="1" noChangeArrowheads="1"/>
          </p:cNvSpPr>
          <p:nvPr>
            <p:ph type="body" idx="1"/>
          </p:nvPr>
        </p:nvSpPr>
        <p:spPr/>
        <p:txBody>
          <a:bodyPr/>
          <a:lstStyle/>
          <a:p>
            <a:endParaRPr lang="pt-BR" altLang="pt-BR"/>
          </a:p>
        </p:txBody>
      </p:sp>
    </p:spTree>
    <p:extLst>
      <p:ext uri="{BB962C8B-B14F-4D97-AF65-F5344CB8AC3E}">
        <p14:creationId xmlns:p14="http://schemas.microsoft.com/office/powerpoint/2010/main" val="205080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D300C0-5B89-4DC6-ADE7-AB0A6991394C}"/>
              </a:ext>
            </a:extLst>
          </p:cNvPr>
          <p:cNvSpPr>
            <a:spLocks noGrp="1" noChangeArrowheads="1"/>
          </p:cNvSpPr>
          <p:nvPr>
            <p:ph type="sldNum" sz="quarter" idx="5"/>
          </p:nvPr>
        </p:nvSpPr>
        <p:spPr>
          <a:ln/>
        </p:spPr>
        <p:txBody>
          <a:bodyPr/>
          <a:lstStyle/>
          <a:p>
            <a:fld id="{4A857B6D-45FC-4232-B9F5-E7E0A4B908B1}" type="slidenum">
              <a:rPr lang="pt-BR" altLang="pt-BR"/>
              <a:pPr/>
              <a:t>3</a:t>
            </a:fld>
            <a:endParaRPr lang="pt-BR" altLang="pt-BR"/>
          </a:p>
        </p:txBody>
      </p:sp>
      <p:sp>
        <p:nvSpPr>
          <p:cNvPr id="5122" name="Rectangle 2">
            <a:extLst>
              <a:ext uri="{FF2B5EF4-FFF2-40B4-BE49-F238E27FC236}">
                <a16:creationId xmlns:a16="http://schemas.microsoft.com/office/drawing/2014/main" id="{AD3F4985-C1DC-4E90-BC13-96492A8C64FB}"/>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6458F76D-0108-4591-A0F4-9382EC348720}"/>
              </a:ext>
            </a:extLst>
          </p:cNvPr>
          <p:cNvSpPr>
            <a:spLocks noGrp="1" noChangeArrowheads="1"/>
          </p:cNvSpPr>
          <p:nvPr>
            <p:ph type="body" idx="1"/>
          </p:nvPr>
        </p:nvSpPr>
        <p:spPr/>
        <p:txBody>
          <a:bodyPr/>
          <a:lstStyle/>
          <a:p>
            <a:endParaRPr lang="en-US" altLang="pt-BR"/>
          </a:p>
        </p:txBody>
      </p:sp>
    </p:spTree>
    <p:extLst>
      <p:ext uri="{BB962C8B-B14F-4D97-AF65-F5344CB8AC3E}">
        <p14:creationId xmlns:p14="http://schemas.microsoft.com/office/powerpoint/2010/main" val="171111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001C5D-BC36-4632-87FF-AB191B13975B}"/>
              </a:ext>
            </a:extLst>
          </p:cNvPr>
          <p:cNvSpPr>
            <a:spLocks noGrp="1" noChangeArrowheads="1"/>
          </p:cNvSpPr>
          <p:nvPr>
            <p:ph type="sldNum" sz="quarter" idx="5"/>
          </p:nvPr>
        </p:nvSpPr>
        <p:spPr>
          <a:ln/>
        </p:spPr>
        <p:txBody>
          <a:bodyPr/>
          <a:lstStyle/>
          <a:p>
            <a:fld id="{B3FC91F5-6963-4E43-9058-0FD11EB8B381}" type="slidenum">
              <a:rPr lang="pt-BR" altLang="pt-BR"/>
              <a:pPr/>
              <a:t>4</a:t>
            </a:fld>
            <a:endParaRPr lang="pt-BR" altLang="pt-BR"/>
          </a:p>
        </p:txBody>
      </p:sp>
      <p:sp>
        <p:nvSpPr>
          <p:cNvPr id="8194" name="Rectangle 2">
            <a:extLst>
              <a:ext uri="{FF2B5EF4-FFF2-40B4-BE49-F238E27FC236}">
                <a16:creationId xmlns:a16="http://schemas.microsoft.com/office/drawing/2014/main" id="{FA891390-DF9B-4D7E-842F-E75B37CF88A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637ADD40-33FA-43BC-847A-C16F77344C01}"/>
              </a:ext>
            </a:extLst>
          </p:cNvPr>
          <p:cNvSpPr>
            <a:spLocks noGrp="1" noChangeArrowheads="1"/>
          </p:cNvSpPr>
          <p:nvPr>
            <p:ph type="body" idx="1"/>
          </p:nvPr>
        </p:nvSpPr>
        <p:spPr/>
        <p:txBody>
          <a:bodyPr/>
          <a:lstStyle/>
          <a:p>
            <a:pPr algn="ctr"/>
            <a:endParaRPr lang="pt-BR" altLang="pt-BR">
              <a:latin typeface="ISOCPEUR" pitchFamily="34" charset="0"/>
            </a:endParaRPr>
          </a:p>
          <a:p>
            <a:endParaRPr lang="en-US" altLang="pt-BR"/>
          </a:p>
        </p:txBody>
      </p:sp>
    </p:spTree>
    <p:extLst>
      <p:ext uri="{BB962C8B-B14F-4D97-AF65-F5344CB8AC3E}">
        <p14:creationId xmlns:p14="http://schemas.microsoft.com/office/powerpoint/2010/main" val="201812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7771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67806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31389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a:lvl1pPr>
          </a:lstStyle>
          <a:p>
            <a:pPr>
              <a:defRPr/>
            </a:pPr>
            <a:fld id="{D0A5C512-14A2-4C21-8654-53F735AAFE5C}" type="slidenum">
              <a:rPr lang="en-US"/>
              <a:pPr>
                <a:defRPr/>
              </a:pPr>
              <a:t>‹nº›</a:t>
            </a:fld>
            <a:endParaRPr lang="en-US"/>
          </a:p>
        </p:txBody>
      </p:sp>
    </p:spTree>
    <p:extLst>
      <p:ext uri="{BB962C8B-B14F-4D97-AF65-F5344CB8AC3E}">
        <p14:creationId xmlns:p14="http://schemas.microsoft.com/office/powerpoint/2010/main" val="378040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17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08/05/2018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98534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D494AA4-352B-414B-9876-DCF7C6CF7858}" type="datetimeFigureOut">
              <a:rPr lang="pt-BR" smtClean="0"/>
              <a:t>08/05/2018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532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2D494AA4-352B-414B-9876-DCF7C6CF7858}" type="datetimeFigureOut">
              <a:rPr lang="pt-BR" smtClean="0"/>
              <a:t>08/05/2018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076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D494AA4-352B-414B-9876-DCF7C6CF7858}" type="datetimeFigureOut">
              <a:rPr lang="pt-BR" smtClean="0"/>
              <a:t>08/05/2018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339573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D494AA4-352B-414B-9876-DCF7C6CF7858}" type="datetimeFigureOut">
              <a:rPr lang="pt-BR" smtClean="0"/>
              <a:t>08/05/2018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41091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08/05/2018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4646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08/05/2018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13305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94AA4-352B-414B-9876-DCF7C6CF7858}" type="datetimeFigureOut">
              <a:rPr lang="pt-BR" smtClean="0"/>
              <a:t>08/05/2018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84927-F0D7-42F7-8BE0-621B59E17C6F}" type="slidenum">
              <a:rPr lang="pt-BR" smtClean="0"/>
              <a:t>‹nº›</a:t>
            </a:fld>
            <a:endParaRPr lang="pt-BR"/>
          </a:p>
        </p:txBody>
      </p:sp>
    </p:spTree>
    <p:extLst>
      <p:ext uri="{BB962C8B-B14F-4D97-AF65-F5344CB8AC3E}">
        <p14:creationId xmlns:p14="http://schemas.microsoft.com/office/powerpoint/2010/main" val="170603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iken-yamamoto.co.jp/index.html?page=ry_proj_detail&amp;id=17&amp;lng=_Eng"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29C9bTImGq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haque.co.uk/climateclock.ph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kbender.blogspot.com.br/2012/08/cybernetics-and-art-history-odd-relation.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minha casa minha vida">
            <a:extLst>
              <a:ext uri="{FF2B5EF4-FFF2-40B4-BE49-F238E27FC236}">
                <a16:creationId xmlns:a16="http://schemas.microsoft.com/office/drawing/2014/main" id="{476F960B-755C-47CD-9EBA-AE0C57CD6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6"/>
            <a:ext cx="5471745" cy="364783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m relacionada">
            <a:extLst>
              <a:ext uri="{FF2B5EF4-FFF2-40B4-BE49-F238E27FC236}">
                <a16:creationId xmlns:a16="http://schemas.microsoft.com/office/drawing/2014/main" id="{E14DAA91-F54F-4C9C-9F17-F25349DEC486}"/>
              </a:ext>
            </a:extLst>
          </p:cNvPr>
          <p:cNvSpPr>
            <a:spLocks noChangeAspect="1" noChangeArrowheads="1"/>
          </p:cNvSpPr>
          <p:nvPr/>
        </p:nvSpPr>
        <p:spPr bwMode="auto">
          <a:xfrm>
            <a:off x="7843911" y="276527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0" name="Picture 6" descr="Imagem relacionada">
            <a:hlinkClick r:id="rId3"/>
            <a:extLst>
              <a:ext uri="{FF2B5EF4-FFF2-40B4-BE49-F238E27FC236}">
                <a16:creationId xmlns:a16="http://schemas.microsoft.com/office/drawing/2014/main" id="{CE6027B7-8969-4624-8A77-3501B8298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856" y="2765276"/>
            <a:ext cx="6106889" cy="407125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CD9F917-6F06-4305-8D8C-1AE3A51419E0}"/>
              </a:ext>
            </a:extLst>
          </p:cNvPr>
          <p:cNvSpPr txBox="1"/>
          <p:nvPr/>
        </p:nvSpPr>
        <p:spPr>
          <a:xfrm>
            <a:off x="91817" y="4149080"/>
            <a:ext cx="2664296" cy="2031325"/>
          </a:xfrm>
          <a:prstGeom prst="rect">
            <a:avLst/>
          </a:prstGeom>
          <a:noFill/>
        </p:spPr>
        <p:txBody>
          <a:bodyPr wrap="square" rtlCol="0">
            <a:spAutoFit/>
          </a:bodyPr>
          <a:lstStyle/>
          <a:p>
            <a:r>
              <a:rPr lang="pt-BR" dirty="0"/>
              <a:t>Métodos de projeto:</a:t>
            </a:r>
          </a:p>
          <a:p>
            <a:r>
              <a:rPr lang="pt-BR" dirty="0"/>
              <a:t>Cibernética para que?</a:t>
            </a:r>
          </a:p>
          <a:p>
            <a:r>
              <a:rPr lang="pt-BR" dirty="0"/>
              <a:t> </a:t>
            </a:r>
          </a:p>
          <a:p>
            <a:r>
              <a:rPr lang="pt-BR" dirty="0"/>
              <a:t>ou seja como adotar uma </a:t>
            </a:r>
            <a:r>
              <a:rPr lang="pt-BR" dirty="0" err="1"/>
              <a:t>metateoria</a:t>
            </a:r>
            <a:r>
              <a:rPr lang="pt-BR" dirty="0"/>
              <a:t> como guia projetual!</a:t>
            </a:r>
            <a:br>
              <a:rPr lang="pt-BR" dirty="0"/>
            </a:br>
            <a:endParaRPr lang="pt-BR" dirty="0"/>
          </a:p>
        </p:txBody>
      </p:sp>
      <p:sp>
        <p:nvSpPr>
          <p:cNvPr id="4" name="CaixaDeTexto 3">
            <a:extLst>
              <a:ext uri="{FF2B5EF4-FFF2-40B4-BE49-F238E27FC236}">
                <a16:creationId xmlns:a16="http://schemas.microsoft.com/office/drawing/2014/main" id="{2270C4A1-AB3C-4398-9B52-EA3663A44FC9}"/>
              </a:ext>
            </a:extLst>
          </p:cNvPr>
          <p:cNvSpPr txBox="1"/>
          <p:nvPr/>
        </p:nvSpPr>
        <p:spPr>
          <a:xfrm>
            <a:off x="5762838" y="365573"/>
            <a:ext cx="3024336" cy="2031325"/>
          </a:xfrm>
          <a:prstGeom prst="rect">
            <a:avLst/>
          </a:prstGeom>
          <a:noFill/>
        </p:spPr>
        <p:txBody>
          <a:bodyPr wrap="square" rtlCol="0">
            <a:spAutoFit/>
          </a:bodyPr>
          <a:lstStyle/>
          <a:p>
            <a:r>
              <a:rPr lang="pt-BR" dirty="0"/>
              <a:t>Os dois projetos poderiam ser projetados através de plataforma BIM </a:t>
            </a:r>
            <a:r>
              <a:rPr lang="pt-BR" dirty="0">
                <a:solidFill>
                  <a:srgbClr val="FF0000"/>
                </a:solidFill>
              </a:rPr>
              <a:t>/ Importante: BIM não garante a qualidade arquitetônica!</a:t>
            </a:r>
          </a:p>
          <a:p>
            <a:r>
              <a:rPr lang="pt-BR" dirty="0"/>
              <a:t>O que é qualidade arquitetônica? </a:t>
            </a:r>
          </a:p>
        </p:txBody>
      </p:sp>
    </p:spTree>
    <p:extLst>
      <p:ext uri="{BB962C8B-B14F-4D97-AF65-F5344CB8AC3E}">
        <p14:creationId xmlns:p14="http://schemas.microsoft.com/office/powerpoint/2010/main" val="857077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08720"/>
            <a:ext cx="929635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3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60648"/>
            <a:ext cx="9144000" cy="6858000"/>
          </a:xfrm>
          <a:prstGeom prst="rect">
            <a:avLst/>
          </a:prstGeom>
        </p:spPr>
      </p:pic>
    </p:spTree>
    <p:extLst>
      <p:ext uri="{BB962C8B-B14F-4D97-AF65-F5344CB8AC3E}">
        <p14:creationId xmlns:p14="http://schemas.microsoft.com/office/powerpoint/2010/main" val="1464703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150000"/>
            <a:ext cx="9144000" cy="6858000"/>
          </a:xfrm>
          <a:prstGeom prst="rect">
            <a:avLst/>
          </a:prstGeom>
        </p:spPr>
      </p:pic>
    </p:spTree>
    <p:extLst>
      <p:ext uri="{BB962C8B-B14F-4D97-AF65-F5344CB8AC3E}">
        <p14:creationId xmlns:p14="http://schemas.microsoft.com/office/powerpoint/2010/main" val="1571625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00" y="300000"/>
            <a:ext cx="9144000" cy="6858000"/>
          </a:xfrm>
          <a:prstGeom prst="rect">
            <a:avLst/>
          </a:prstGeom>
        </p:spPr>
      </p:pic>
    </p:spTree>
    <p:extLst>
      <p:ext uri="{BB962C8B-B14F-4D97-AF65-F5344CB8AC3E}">
        <p14:creationId xmlns:p14="http://schemas.microsoft.com/office/powerpoint/2010/main" val="359801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 y="-44624"/>
            <a:ext cx="9144000" cy="6858000"/>
          </a:xfrm>
          <a:prstGeom prst="rect">
            <a:avLst/>
          </a:prstGeom>
        </p:spPr>
      </p:pic>
    </p:spTree>
    <p:extLst>
      <p:ext uri="{BB962C8B-B14F-4D97-AF65-F5344CB8AC3E}">
        <p14:creationId xmlns:p14="http://schemas.microsoft.com/office/powerpoint/2010/main" val="6554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757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47136" t="-1" b="-2548"/>
          <a:stretch/>
        </p:blipFill>
        <p:spPr>
          <a:xfrm>
            <a:off x="4860032" y="-25800"/>
            <a:ext cx="4833885" cy="7032747"/>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46626" b="1147"/>
          <a:stretch/>
        </p:blipFill>
        <p:spPr>
          <a:xfrm>
            <a:off x="-36512" y="-24827"/>
            <a:ext cx="4880518" cy="6779380"/>
          </a:xfrm>
          <a:prstGeom prst="rect">
            <a:avLst/>
          </a:prstGeom>
        </p:spPr>
      </p:pic>
      <p:sp>
        <p:nvSpPr>
          <p:cNvPr id="4" name="CaixaDeTexto 3"/>
          <p:cNvSpPr txBox="1"/>
          <p:nvPr/>
        </p:nvSpPr>
        <p:spPr>
          <a:xfrm>
            <a:off x="5632616" y="6453336"/>
            <a:ext cx="3475888" cy="369332"/>
          </a:xfrm>
          <a:prstGeom prst="rect">
            <a:avLst/>
          </a:prstGeom>
          <a:solidFill>
            <a:schemeClr val="bg1">
              <a:lumMod val="85000"/>
            </a:schemeClr>
          </a:solidFill>
        </p:spPr>
        <p:txBody>
          <a:bodyPr wrap="none" rtlCol="0">
            <a:spAutoFit/>
          </a:bodyPr>
          <a:lstStyle/>
          <a:p>
            <a:r>
              <a:rPr lang="pt-BR" dirty="0" err="1"/>
              <a:t>Viable</a:t>
            </a:r>
            <a:r>
              <a:rPr lang="pt-BR" dirty="0"/>
              <a:t> System </a:t>
            </a:r>
            <a:r>
              <a:rPr lang="pt-BR" dirty="0" err="1"/>
              <a:t>Model</a:t>
            </a:r>
            <a:r>
              <a:rPr lang="pt-BR" dirty="0"/>
              <a:t>, </a:t>
            </a:r>
            <a:r>
              <a:rPr lang="pt-BR" dirty="0" err="1"/>
              <a:t>Stafford</a:t>
            </a:r>
            <a:r>
              <a:rPr lang="pt-BR" dirty="0"/>
              <a:t> </a:t>
            </a:r>
            <a:r>
              <a:rPr lang="pt-BR" dirty="0" err="1"/>
              <a:t>Beer</a:t>
            </a:r>
            <a:endParaRPr lang="pt-BR" dirty="0"/>
          </a:p>
        </p:txBody>
      </p:sp>
    </p:spTree>
    <p:extLst>
      <p:ext uri="{BB962C8B-B14F-4D97-AF65-F5344CB8AC3E}">
        <p14:creationId xmlns:p14="http://schemas.microsoft.com/office/powerpoint/2010/main" val="415976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6858000"/>
          </a:xfrm>
          <a:prstGeom prst="rect">
            <a:avLst/>
          </a:prstGeom>
        </p:spPr>
      </p:pic>
      <p:sp>
        <p:nvSpPr>
          <p:cNvPr id="3" name="Retângulo 2">
            <a:extLst>
              <a:ext uri="{FF2B5EF4-FFF2-40B4-BE49-F238E27FC236}">
                <a16:creationId xmlns:a16="http://schemas.microsoft.com/office/drawing/2014/main" id="{E1847AE1-1C23-4837-BD47-47A6626B44A4}"/>
              </a:ext>
            </a:extLst>
          </p:cNvPr>
          <p:cNvSpPr/>
          <p:nvPr/>
        </p:nvSpPr>
        <p:spPr>
          <a:xfrm>
            <a:off x="5428719" y="6418527"/>
            <a:ext cx="18722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BIM?</a:t>
            </a:r>
          </a:p>
        </p:txBody>
      </p:sp>
      <p:sp>
        <p:nvSpPr>
          <p:cNvPr id="4" name="Seta: para Baixo 3">
            <a:extLst>
              <a:ext uri="{FF2B5EF4-FFF2-40B4-BE49-F238E27FC236}">
                <a16:creationId xmlns:a16="http://schemas.microsoft.com/office/drawing/2014/main" id="{0708A107-02BF-42B7-A8DF-70F560ECBF79}"/>
              </a:ext>
            </a:extLst>
          </p:cNvPr>
          <p:cNvSpPr/>
          <p:nvPr/>
        </p:nvSpPr>
        <p:spPr>
          <a:xfrm rot="10800000">
            <a:off x="7300928" y="603614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08692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144000" cy="6858000"/>
          </a:xfrm>
          <a:prstGeom prst="rect">
            <a:avLst/>
          </a:prstGeom>
        </p:spPr>
      </p:pic>
    </p:spTree>
    <p:extLst>
      <p:ext uri="{BB962C8B-B14F-4D97-AF65-F5344CB8AC3E}">
        <p14:creationId xmlns:p14="http://schemas.microsoft.com/office/powerpoint/2010/main" val="3710838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uey-dewey-louie climate clock">
            <a:hlinkClick r:id="rId2"/>
            <a:extLst>
              <a:ext uri="{FF2B5EF4-FFF2-40B4-BE49-F238E27FC236}">
                <a16:creationId xmlns:a16="http://schemas.microsoft.com/office/drawing/2014/main" id="{AC5AD4CA-1271-4258-99D3-96519E2C8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924243"/>
            <a:ext cx="8178799" cy="500951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C5D2C90-D7E6-4900-A873-0652B0B521C1}"/>
              </a:ext>
            </a:extLst>
          </p:cNvPr>
          <p:cNvSpPr txBox="1"/>
          <p:nvPr/>
        </p:nvSpPr>
        <p:spPr>
          <a:xfrm>
            <a:off x="1668960" y="6023029"/>
            <a:ext cx="8303640" cy="646331"/>
          </a:xfrm>
          <a:prstGeom prst="rect">
            <a:avLst/>
          </a:prstGeom>
          <a:noFill/>
        </p:spPr>
        <p:txBody>
          <a:bodyPr wrap="square" rtlCol="0">
            <a:spAutoFit/>
          </a:bodyPr>
          <a:lstStyle/>
          <a:p>
            <a:r>
              <a:rPr lang="pt-BR" dirty="0" err="1"/>
              <a:t>Usman</a:t>
            </a:r>
            <a:r>
              <a:rPr lang="pt-BR" dirty="0"/>
              <a:t> </a:t>
            </a:r>
            <a:r>
              <a:rPr lang="pt-BR" dirty="0" err="1"/>
              <a:t>Haque</a:t>
            </a:r>
            <a:r>
              <a:rPr lang="pt-BR" dirty="0"/>
              <a:t>, Paisagem autoconstruída, </a:t>
            </a:r>
            <a:r>
              <a:rPr lang="en-US" b="1" dirty="0"/>
              <a:t>Huey-Dewey-Louie Climate Clock</a:t>
            </a:r>
            <a:r>
              <a:rPr lang="en-US" dirty="0"/>
              <a:t> </a:t>
            </a:r>
            <a:br>
              <a:rPr lang="en-US" dirty="0"/>
            </a:br>
            <a:r>
              <a:rPr lang="en-US" dirty="0"/>
              <a:t> </a:t>
            </a:r>
            <a:endParaRPr lang="pt-BR" dirty="0"/>
          </a:p>
        </p:txBody>
      </p:sp>
    </p:spTree>
    <p:extLst>
      <p:ext uri="{BB962C8B-B14F-4D97-AF65-F5344CB8AC3E}">
        <p14:creationId xmlns:p14="http://schemas.microsoft.com/office/powerpoint/2010/main" val="3472723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BE934C01-C2B9-439E-8786-E4FA7AD0A6E2}"/>
              </a:ext>
            </a:extLst>
          </p:cNvPr>
          <p:cNvSpPr>
            <a:spLocks noChangeArrowheads="1"/>
          </p:cNvSpPr>
          <p:nvPr/>
        </p:nvSpPr>
        <p:spPr bwMode="auto">
          <a:xfrm>
            <a:off x="539750" y="4762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pt-BR" altLang="pt-BR" sz="4000">
                <a:latin typeface="ISOCPEUR" pitchFamily="34" charset="0"/>
              </a:rPr>
              <a:t>MIT MediaLab &gt; </a:t>
            </a:r>
            <a:br>
              <a:rPr lang="pt-BR" altLang="pt-BR" sz="4000">
                <a:latin typeface="ISOCPEUR" pitchFamily="34" charset="0"/>
              </a:rPr>
            </a:br>
            <a:r>
              <a:rPr lang="pt-BR" altLang="pt-BR" sz="4000">
                <a:latin typeface="ISOCPEUR" pitchFamily="34" charset="0"/>
              </a:rPr>
              <a:t>Nicholas Negroponte</a:t>
            </a:r>
            <a:br>
              <a:rPr lang="pt-BR" altLang="pt-BR" sz="4000">
                <a:latin typeface="ISOCPEUR" pitchFamily="34" charset="0"/>
              </a:rPr>
            </a:br>
            <a:endParaRPr lang="en-US" altLang="pt-BR" sz="4000">
              <a:latin typeface="ISOCPEUR" pitchFamily="34" charset="0"/>
            </a:endParaRPr>
          </a:p>
        </p:txBody>
      </p:sp>
      <p:sp>
        <p:nvSpPr>
          <p:cNvPr id="124931" name="Text Box 3">
            <a:extLst>
              <a:ext uri="{FF2B5EF4-FFF2-40B4-BE49-F238E27FC236}">
                <a16:creationId xmlns:a16="http://schemas.microsoft.com/office/drawing/2014/main" id="{8AF47F8A-1A78-463D-8BDC-93F8DB092939}"/>
              </a:ext>
            </a:extLst>
          </p:cNvPr>
          <p:cNvSpPr txBox="1">
            <a:spLocks noChangeArrowheads="1"/>
          </p:cNvSpPr>
          <p:nvPr/>
        </p:nvSpPr>
        <p:spPr bwMode="auto">
          <a:xfrm>
            <a:off x="250825" y="1844675"/>
            <a:ext cx="838835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t-BR" altLang="pt-BR" b="1">
                <a:latin typeface="ISOCPEUR" pitchFamily="34" charset="0"/>
                <a:cs typeface="Arial" panose="020B0604020202020204" pitchFamily="34" charset="0"/>
              </a:rPr>
              <a:t>“ O que faz do designer humano um “bom” arquiteto? Sabemos que de uma </a:t>
            </a:r>
          </a:p>
          <a:p>
            <a:r>
              <a:rPr lang="pt-BR" altLang="pt-BR" b="1">
                <a:latin typeface="ISOCPEUR" pitchFamily="34" charset="0"/>
                <a:cs typeface="Arial" panose="020B0604020202020204" pitchFamily="34" charset="0"/>
              </a:rPr>
              <a:t>certa maneira ele deve contribuir aos ambientes físicos que recebem e estimulam uma boa vida. Mas nos não sabemos realmente o que é uma boa vida [ não existe ´função utilitária´ e isso não pode ser otimizada ]. Sabemos que deve ter uma compreensão da forma física. Mas não sabemos como nossos processos cognitivos visualizam as formas e a geometria. Sabemos que ele deve interpretar os desejos e as necessidades humanas. Mas não sabemos como descrever as necessidades e os desejos.”</a:t>
            </a:r>
          </a:p>
          <a:p>
            <a:endParaRPr lang="pt-BR" altLang="pt-BR">
              <a:latin typeface="ISOCPEUR" pitchFamily="34" charset="0"/>
              <a:cs typeface="Arial" panose="020B0604020202020204" pitchFamily="34" charset="0"/>
            </a:endParaRPr>
          </a:p>
          <a:p>
            <a:r>
              <a:rPr lang="pt-BR" altLang="pt-BR">
                <a:latin typeface="ISOCPEUR" pitchFamily="34" charset="0"/>
                <a:cs typeface="Arial" panose="020B0604020202020204" pitchFamily="34" charset="0"/>
              </a:rPr>
              <a:t>Conclui em seguida:</a:t>
            </a:r>
          </a:p>
          <a:p>
            <a:endParaRPr lang="pt-BR" altLang="pt-BR">
              <a:latin typeface="ISOCPEUR" pitchFamily="34" charset="0"/>
              <a:cs typeface="Arial" panose="020B0604020202020204" pitchFamily="34" charset="0"/>
            </a:endParaRPr>
          </a:p>
          <a:p>
            <a:r>
              <a:rPr lang="pt-BR" altLang="pt-BR" b="1">
                <a:latin typeface="ISOCPEUR" pitchFamily="34" charset="0"/>
                <a:cs typeface="Arial" panose="020B0604020202020204" pitchFamily="34" charset="0"/>
              </a:rPr>
              <a:t>“ O que diferencia certamente um designer competente é a sua capacidade de fornecer informações ausentes. Toda concepção de um ambiente se caracteriza para uma quantidade assustadora  de informações nem disponível, nem determinável. Uma parte do processo de design é de procurar a informação.” 	</a:t>
            </a:r>
            <a:r>
              <a:rPr lang="pt-BR" altLang="pt-BR">
                <a:latin typeface="ISOCPEUR" pitchFamily="34" charset="0"/>
                <a:cs typeface="Arial" panose="020B0604020202020204" pitchFamily="34" charset="0"/>
              </a:rPr>
              <a:t>					</a:t>
            </a:r>
          </a:p>
          <a:p>
            <a:r>
              <a:rPr lang="pt-BR" altLang="pt-BR">
                <a:latin typeface="ISOCPEUR" pitchFamily="34" charset="0"/>
                <a:cs typeface="Arial" panose="020B0604020202020204" pitchFamily="34" charset="0"/>
              </a:rPr>
              <a:t>						[Negroponte, 1968]</a:t>
            </a:r>
          </a:p>
          <a:p>
            <a:endParaRPr lang="en-US" altLang="pt-BR">
              <a:latin typeface="ISOCPEUR" pitchFamily="34" charset="0"/>
              <a:cs typeface="Arial" panose="020B0604020202020204" pitchFamily="34" charset="0"/>
            </a:endParaRPr>
          </a:p>
        </p:txBody>
      </p:sp>
    </p:spTree>
    <p:extLst>
      <p:ext uri="{BB962C8B-B14F-4D97-AF65-F5344CB8AC3E}">
        <p14:creationId xmlns:p14="http://schemas.microsoft.com/office/powerpoint/2010/main" val="369022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quema_arquitetura-moderna">
            <a:extLst>
              <a:ext uri="{FF2B5EF4-FFF2-40B4-BE49-F238E27FC236}">
                <a16:creationId xmlns:a16="http://schemas.microsoft.com/office/drawing/2014/main" id="{ED54CB61-DCD3-4C31-9077-EF5362A94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88913"/>
            <a:ext cx="8604250" cy="5910262"/>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a:extLst>
              <a:ext uri="{FF2B5EF4-FFF2-40B4-BE49-F238E27FC236}">
                <a16:creationId xmlns:a16="http://schemas.microsoft.com/office/drawing/2014/main" id="{E28F63A3-A05B-48B0-8ED9-6ECCFC56E1B2}"/>
              </a:ext>
            </a:extLst>
          </p:cNvPr>
          <p:cNvSpPr>
            <a:spLocks noChangeArrowheads="1"/>
          </p:cNvSpPr>
          <p:nvPr/>
        </p:nvSpPr>
        <p:spPr bwMode="auto">
          <a:xfrm>
            <a:off x="323850" y="5589588"/>
            <a:ext cx="83518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pt-BR" altLang="pt-BR" b="1">
                <a:latin typeface="ISOCPEUR" pitchFamily="34" charset="0"/>
              </a:rPr>
              <a:t>O Movimento  Moderno na Arquitetura desde dos seus pioneiros fui identificado para sua pesquisa permanente do uso de técnicas industriais e da adaptação dos progressos dessas na arquitetura</a:t>
            </a:r>
            <a:r>
              <a:rPr lang="pt-BR" altLang="pt-BR" b="1"/>
              <a:t>.</a:t>
            </a:r>
          </a:p>
        </p:txBody>
      </p:sp>
    </p:spTree>
    <p:extLst>
      <p:ext uri="{BB962C8B-B14F-4D97-AF65-F5344CB8AC3E}">
        <p14:creationId xmlns:p14="http://schemas.microsoft.com/office/powerpoint/2010/main" val="2303199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7C64814-FB84-41FD-B95B-25D92CE16F74}"/>
              </a:ext>
            </a:extLst>
          </p:cNvPr>
          <p:cNvSpPr>
            <a:spLocks noGrp="1" noChangeArrowheads="1"/>
          </p:cNvSpPr>
          <p:nvPr>
            <p:ph type="title"/>
          </p:nvPr>
        </p:nvSpPr>
        <p:spPr>
          <a:xfrm>
            <a:off x="395288" y="836613"/>
            <a:ext cx="8229600" cy="1143000"/>
          </a:xfrm>
        </p:spPr>
        <p:txBody>
          <a:bodyPr>
            <a:normAutofit fontScale="90000"/>
          </a:bodyPr>
          <a:lstStyle/>
          <a:p>
            <a:pPr algn="l"/>
            <a:r>
              <a:rPr lang="pt-BR" altLang="pt-BR" sz="4000" b="1" dirty="0">
                <a:latin typeface="ISOCPEUR" pitchFamily="34" charset="0"/>
              </a:rPr>
              <a:t>Questões para os próximos 4 anos e mais.............................</a:t>
            </a:r>
          </a:p>
        </p:txBody>
      </p:sp>
      <p:sp>
        <p:nvSpPr>
          <p:cNvPr id="7171" name="Rectangle 3">
            <a:extLst>
              <a:ext uri="{FF2B5EF4-FFF2-40B4-BE49-F238E27FC236}">
                <a16:creationId xmlns:a16="http://schemas.microsoft.com/office/drawing/2014/main" id="{70832A76-2347-4D74-A042-3CD0399FB275}"/>
              </a:ext>
            </a:extLst>
          </p:cNvPr>
          <p:cNvSpPr>
            <a:spLocks noGrp="1" noChangeArrowheads="1"/>
          </p:cNvSpPr>
          <p:nvPr>
            <p:ph type="body" idx="1"/>
          </p:nvPr>
        </p:nvSpPr>
        <p:spPr>
          <a:xfrm>
            <a:off x="468313" y="1916113"/>
            <a:ext cx="8229600" cy="4525962"/>
          </a:xfrm>
        </p:spPr>
        <p:txBody>
          <a:bodyPr/>
          <a:lstStyle/>
          <a:p>
            <a:pPr algn="ctr">
              <a:lnSpc>
                <a:spcPct val="80000"/>
              </a:lnSpc>
              <a:buFontTx/>
              <a:buNone/>
            </a:pPr>
            <a:endParaRPr lang="pt-BR" altLang="pt-BR" sz="1600" dirty="0">
              <a:latin typeface="ISOCPEUR" pitchFamily="34" charset="0"/>
            </a:endParaRPr>
          </a:p>
          <a:p>
            <a:pPr>
              <a:lnSpc>
                <a:spcPct val="80000"/>
              </a:lnSpc>
            </a:pPr>
            <a:r>
              <a:rPr lang="pt-BR" altLang="pt-BR" sz="1600" dirty="0">
                <a:latin typeface="ISOCPEUR" pitchFamily="34" charset="0"/>
              </a:rPr>
              <a:t>As tecnologias digitais devem ser consideradas como uma rede técnica suplementar na construção, ou são elas um substituto para a arquitetura?</a:t>
            </a:r>
          </a:p>
          <a:p>
            <a:pPr>
              <a:lnSpc>
                <a:spcPct val="80000"/>
              </a:lnSpc>
            </a:pPr>
            <a:endParaRPr lang="pt-BR" altLang="pt-BR" sz="1600" dirty="0">
              <a:latin typeface="ISOCPEUR" pitchFamily="34" charset="0"/>
            </a:endParaRPr>
          </a:p>
          <a:p>
            <a:pPr>
              <a:lnSpc>
                <a:spcPct val="80000"/>
              </a:lnSpc>
            </a:pPr>
            <a:r>
              <a:rPr lang="pt-BR" altLang="pt-BR" sz="1600" dirty="0">
                <a:latin typeface="ISOCPEUR" pitchFamily="34" charset="0"/>
              </a:rPr>
              <a:t>O que será a arquitetura que até agora fornecia ao homem o espaço para realizar suas atividades, enquanto esse recorre a seus dispositivos que possibilitam a ele uma maior mobilidade e oferecem uma interação com o mundo todo? </a:t>
            </a:r>
          </a:p>
          <a:p>
            <a:pPr>
              <a:lnSpc>
                <a:spcPct val="80000"/>
              </a:lnSpc>
            </a:pPr>
            <a:endParaRPr lang="pt-BR" altLang="pt-BR" sz="1600" dirty="0">
              <a:latin typeface="ISOCPEUR" pitchFamily="34" charset="0"/>
            </a:endParaRPr>
          </a:p>
          <a:p>
            <a:pPr>
              <a:lnSpc>
                <a:spcPct val="80000"/>
              </a:lnSpc>
            </a:pPr>
            <a:r>
              <a:rPr lang="pt-BR" altLang="pt-BR" sz="1600" dirty="0">
                <a:latin typeface="ISOCPEUR" pitchFamily="34" charset="0"/>
              </a:rPr>
              <a:t>Existem alternativas arquiteturais as ocupações duráveis e estáticas do espaço, novos dispositivos para receber as praticas sociais, econômicas e culturais renovadas?</a:t>
            </a:r>
          </a:p>
          <a:p>
            <a:pPr>
              <a:lnSpc>
                <a:spcPct val="80000"/>
              </a:lnSpc>
            </a:pPr>
            <a:endParaRPr lang="pt-BR" altLang="pt-BR" sz="1600" dirty="0">
              <a:latin typeface="ISOCPEUR" pitchFamily="34" charset="0"/>
            </a:endParaRPr>
          </a:p>
          <a:p>
            <a:pPr>
              <a:lnSpc>
                <a:spcPct val="80000"/>
              </a:lnSpc>
            </a:pPr>
            <a:r>
              <a:rPr lang="pt-BR" altLang="pt-BR" sz="1600" dirty="0"/>
              <a:t>O computador e suas extensões podem modificar a concepção do espaço, enquanto ocupando um lugar mais e mais reduzido no canto da mesa?</a:t>
            </a:r>
          </a:p>
          <a:p>
            <a:pPr>
              <a:lnSpc>
                <a:spcPct val="80000"/>
              </a:lnSpc>
              <a:buFontTx/>
              <a:buNone/>
            </a:pPr>
            <a:endParaRPr lang="pt-BR" altLang="pt-BR" sz="1600" dirty="0"/>
          </a:p>
          <a:p>
            <a:pPr>
              <a:lnSpc>
                <a:spcPct val="80000"/>
              </a:lnSpc>
            </a:pPr>
            <a:r>
              <a:rPr lang="pt-BR" altLang="pt-BR" sz="1600" dirty="0"/>
              <a:t>O fato de conectar-se a Internet leva a uma transformação do ambiente quando ele coloca em contato diversas pessoas distantes a milhares de quilômetros sem que eles se movimentam?  .......</a:t>
            </a:r>
          </a:p>
          <a:p>
            <a:pPr>
              <a:lnSpc>
                <a:spcPct val="80000"/>
              </a:lnSpc>
            </a:pPr>
            <a:endParaRPr lang="pt-BR" altLang="pt-BR" sz="1600" dirty="0">
              <a:latin typeface="ISOCPEUR" pitchFamily="34" charset="0"/>
            </a:endParaRPr>
          </a:p>
          <a:p>
            <a:pPr>
              <a:lnSpc>
                <a:spcPct val="80000"/>
              </a:lnSpc>
            </a:pPr>
            <a:endParaRPr lang="pt-BR" altLang="pt-BR" sz="1600" dirty="0">
              <a:latin typeface="ISOCPEUR" pitchFamily="34" charset="0"/>
            </a:endParaRPr>
          </a:p>
          <a:p>
            <a:pPr>
              <a:lnSpc>
                <a:spcPct val="80000"/>
              </a:lnSpc>
            </a:pPr>
            <a:endParaRPr lang="pt-BR" altLang="pt-BR" sz="1600" dirty="0">
              <a:latin typeface="ISOCPEUR" pitchFamily="34" charset="0"/>
            </a:endParaRPr>
          </a:p>
        </p:txBody>
      </p:sp>
    </p:spTree>
    <p:extLst>
      <p:ext uri="{BB962C8B-B14F-4D97-AF65-F5344CB8AC3E}">
        <p14:creationId xmlns:p14="http://schemas.microsoft.com/office/powerpoint/2010/main" val="73338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44365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whole earth.jpg"/>
          <p:cNvPicPr>
            <a:picLocks noChangeAspect="1"/>
          </p:cNvPicPr>
          <p:nvPr/>
        </p:nvPicPr>
        <p:blipFill>
          <a:blip r:embed="rId2" cstate="print"/>
          <a:srcRect/>
          <a:stretch>
            <a:fillRect/>
          </a:stretch>
        </p:blipFill>
        <p:spPr>
          <a:xfrm>
            <a:off x="32" y="-962487"/>
            <a:ext cx="9144000" cy="10106527"/>
          </a:xfrm>
          <a:prstGeom prst="rect">
            <a:avLst/>
          </a:prstGeom>
        </p:spPr>
      </p:pic>
      <p:sp>
        <p:nvSpPr>
          <p:cNvPr id="2" name="Título 1"/>
          <p:cNvSpPr>
            <a:spLocks noGrp="1"/>
          </p:cNvSpPr>
          <p:nvPr>
            <p:ph type="title"/>
          </p:nvPr>
        </p:nvSpPr>
        <p:spPr/>
        <p:txBody>
          <a:bodyPr>
            <a:normAutofit fontScale="90000"/>
          </a:bodyPr>
          <a:lstStyle/>
          <a:p>
            <a:br>
              <a:rPr lang="pt-BR" dirty="0"/>
            </a:br>
            <a:endParaRPr lang="pt-BR" dirty="0"/>
          </a:p>
        </p:txBody>
      </p:sp>
      <p:sp>
        <p:nvSpPr>
          <p:cNvPr id="3" name="Espaço Reservado para Conteúdo 2"/>
          <p:cNvSpPr>
            <a:spLocks noGrp="1"/>
          </p:cNvSpPr>
          <p:nvPr>
            <p:ph idx="1"/>
          </p:nvPr>
        </p:nvSpPr>
        <p:spPr>
          <a:xfrm>
            <a:off x="571472" y="285728"/>
            <a:ext cx="8229600" cy="2786082"/>
          </a:xfrm>
        </p:spPr>
        <p:txBody>
          <a:bodyPr>
            <a:normAutofit fontScale="77500" lnSpcReduction="20000"/>
          </a:bodyPr>
          <a:lstStyle/>
          <a:p>
            <a:pPr>
              <a:buNone/>
            </a:pPr>
            <a:r>
              <a:rPr lang="en-US" dirty="0">
                <a:solidFill>
                  <a:schemeClr val="accent1">
                    <a:lumMod val="20000"/>
                    <a:lumOff val="80000"/>
                  </a:schemeClr>
                </a:solidFill>
              </a:rPr>
              <a:t>Some people think that cybernetics is another word for automation; some that it concerns experiments with rats; some that it is a branch of mathematics; others that it wants to build a computer capable of running the country. My hope is that…people will understand both, how these wonderfully different notions can be simultaneously current, and also why none of them is much to the point.</a:t>
            </a:r>
            <a:endParaRPr lang="pt-BR" dirty="0">
              <a:solidFill>
                <a:schemeClr val="accent1">
                  <a:lumMod val="20000"/>
                  <a:lumOff val="80000"/>
                </a:schemeClr>
              </a:solidFill>
            </a:endParaRPr>
          </a:p>
          <a:p>
            <a:pPr algn="r">
              <a:buNone/>
            </a:pPr>
            <a:r>
              <a:rPr lang="en-US" sz="2200" dirty="0">
                <a:solidFill>
                  <a:schemeClr val="accent1">
                    <a:lumMod val="20000"/>
                    <a:lumOff val="80000"/>
                  </a:schemeClr>
                </a:solidFill>
              </a:rPr>
              <a:t>Stafford Beer, Cybernetics and Management [1959, VI]</a:t>
            </a:r>
            <a:endParaRPr lang="pt-BR" sz="2200" dirty="0">
              <a:solidFill>
                <a:schemeClr val="accent1">
                  <a:lumMod val="20000"/>
                  <a:lumOff val="80000"/>
                </a:schemeClr>
              </a:solidFill>
            </a:endParaRPr>
          </a:p>
        </p:txBody>
      </p:sp>
    </p:spTree>
    <p:extLst>
      <p:ext uri="{BB962C8B-B14F-4D97-AF65-F5344CB8AC3E}">
        <p14:creationId xmlns:p14="http://schemas.microsoft.com/office/powerpoint/2010/main" val="398547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97065D2-3E17-4CA8-ABA8-7D3C30BE2BEE}"/>
              </a:ext>
            </a:extLst>
          </p:cNvPr>
          <p:cNvPicPr/>
          <p:nvPr/>
        </p:nvPicPr>
        <p:blipFill>
          <a:blip r:embed="rId2">
            <a:extLst>
              <a:ext uri="{28A0092B-C50C-407E-A947-70E740481C1C}">
                <a14:useLocalDpi xmlns:a14="http://schemas.microsoft.com/office/drawing/2010/main" val="0"/>
              </a:ext>
            </a:extLst>
          </a:blip>
          <a:stretch>
            <a:fillRect/>
          </a:stretch>
        </p:blipFill>
        <p:spPr>
          <a:xfrm>
            <a:off x="251520" y="1"/>
            <a:ext cx="8640960" cy="6857998"/>
          </a:xfrm>
          <a:prstGeom prst="rect">
            <a:avLst/>
          </a:prstGeom>
        </p:spPr>
      </p:pic>
    </p:spTree>
    <p:extLst>
      <p:ext uri="{BB962C8B-B14F-4D97-AF65-F5344CB8AC3E}">
        <p14:creationId xmlns:p14="http://schemas.microsoft.com/office/powerpoint/2010/main" val="373832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612775" y="228600"/>
            <a:ext cx="8153400" cy="990600"/>
          </a:xfrm>
        </p:spPr>
        <p:txBody>
          <a:bodyPr/>
          <a:lstStyle/>
          <a:p>
            <a:endParaRPr lang="pt-BR" dirty="0"/>
          </a:p>
        </p:txBody>
      </p:sp>
      <p:pic>
        <p:nvPicPr>
          <p:cNvPr id="36867" name="Espaço Reservado para Conteúdo 3" descr="cybermap.jpg">
            <a:hlinkClick r:id="rId2"/>
          </p:cNvPr>
          <p:cNvPicPr>
            <a:picLocks noGrp="1" noChangeAspect="1"/>
          </p:cNvPicPr>
          <p:nvPr>
            <p:ph sz="quarter" idx="1"/>
          </p:nvPr>
        </p:nvPicPr>
        <p:blipFill>
          <a:blip r:embed="rId3" cstate="print"/>
          <a:srcRect/>
          <a:stretch>
            <a:fillRect/>
          </a:stretch>
        </p:blipFill>
        <p:spPr>
          <a:xfrm>
            <a:off x="-87313" y="332656"/>
            <a:ext cx="9231313" cy="6429396"/>
          </a:xfrm>
        </p:spPr>
      </p:pic>
    </p:spTree>
    <p:extLst>
      <p:ext uri="{BB962C8B-B14F-4D97-AF65-F5344CB8AC3E}">
        <p14:creationId xmlns:p14="http://schemas.microsoft.com/office/powerpoint/2010/main" val="2176486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berdesign"/>
          <p:cNvPicPr>
            <a:picLocks noChangeAspect="1" noChangeArrowheads="1"/>
          </p:cNvPicPr>
          <p:nvPr/>
        </p:nvPicPr>
        <p:blipFill>
          <a:blip r:embed="rId2" cstate="print"/>
          <a:srcRect/>
          <a:stretch>
            <a:fillRect/>
          </a:stretch>
        </p:blipFill>
        <p:spPr bwMode="auto">
          <a:xfrm>
            <a:off x="0" y="97088"/>
            <a:ext cx="9242649" cy="6572272"/>
          </a:xfrm>
          <a:prstGeom prst="rect">
            <a:avLst/>
          </a:prstGeom>
          <a:noFill/>
          <a:ln w="9525">
            <a:noFill/>
            <a:miter lim="800000"/>
            <a:headEnd/>
            <a:tailEnd/>
          </a:ln>
        </p:spPr>
      </p:pic>
    </p:spTree>
    <p:extLst>
      <p:ext uri="{BB962C8B-B14F-4D97-AF65-F5344CB8AC3E}">
        <p14:creationId xmlns:p14="http://schemas.microsoft.com/office/powerpoint/2010/main" val="1360683769"/>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518</Words>
  <Application>Microsoft Office PowerPoint</Application>
  <PresentationFormat>Apresentação na tela (4:3)</PresentationFormat>
  <Paragraphs>39</Paragraphs>
  <Slides>19</Slides>
  <Notes>3</Notes>
  <HiddenSlides>1</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19</vt:i4>
      </vt:variant>
    </vt:vector>
  </HeadingPairs>
  <TitlesOfParts>
    <vt:vector size="23" baseType="lpstr">
      <vt:lpstr>Arial</vt:lpstr>
      <vt:lpstr>Calibri</vt:lpstr>
      <vt:lpstr>ISOCPEUR</vt:lpstr>
      <vt:lpstr>Tema do Office</vt:lpstr>
      <vt:lpstr>Apresentação do PowerPoint</vt:lpstr>
      <vt:lpstr>Apresentação do PowerPoint</vt:lpstr>
      <vt:lpstr>Apresentação do PowerPoint</vt:lpstr>
      <vt:lpstr>Questões para os próximos 4 anos e mais.............................</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Anja Pratschke</dc:creator>
  <cp:lastModifiedBy>Pratschke Anja</cp:lastModifiedBy>
  <cp:revision>12</cp:revision>
  <dcterms:created xsi:type="dcterms:W3CDTF">2015-03-15T18:59:50Z</dcterms:created>
  <dcterms:modified xsi:type="dcterms:W3CDTF">2018-05-08T15:18:51Z</dcterms:modified>
</cp:coreProperties>
</file>