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15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38FF2-3A59-4544-8731-A2F9ADA358C2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EBDCA-3D2A-4E18-B21C-6C7B1522E7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8432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94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77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14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2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16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89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78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977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73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49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7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7FFF4-232B-42D8-837B-66DD4C6D6E57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323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Paridade entre Opções de Venda e Compra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2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2964" y="197346"/>
            <a:ext cx="8487052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75" lvl="0" indent="-1793875" algn="ctr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 1</a:t>
            </a:r>
          </a:p>
          <a:p>
            <a:pPr lvl="0" algn="just">
              <a:spcAft>
                <a:spcPts val="600"/>
              </a:spcAft>
            </a:pP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que o preço do ativo seja de $ 31, o preço de exercício seja $ 30, a taxa de juro livre de risco seja de 10% a.a., o preço da opção de compra europeia para três meses seja de $ 3 e o preço de uma opção de venda europeia para três meses seja de $ 1. Nesse caso:</a:t>
            </a: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A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Xe</a:t>
            </a:r>
            <a:r>
              <a:rPr lang="pt-BR" sz="2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000" baseline="3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+ 30e</a:t>
            </a:r>
            <a:r>
              <a:rPr lang="pt-BR" sz="20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-0,10x0,25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32,26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</a:t>
            </a:r>
            <a:r>
              <a:rPr lang="pt-BR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= 1 + 31 = 32,00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92964" y="3081112"/>
            <a:ext cx="2707691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Estratégia:</a:t>
            </a:r>
          </a:p>
          <a:p>
            <a:pPr marL="342900" indent="-342900">
              <a:buAutoNum type="arabicPeriod"/>
            </a:pPr>
            <a:r>
              <a:rPr lang="pt-BR" sz="2400" dirty="0">
                <a:solidFill>
                  <a:srgbClr val="FF0000"/>
                </a:solidFill>
              </a:rPr>
              <a:t>Vender </a:t>
            </a:r>
            <a:r>
              <a:rPr lang="pt-BR" sz="2400" dirty="0" smtClean="0">
                <a:solidFill>
                  <a:srgbClr val="FF0000"/>
                </a:solidFill>
              </a:rPr>
              <a:t>a opção de compra</a:t>
            </a:r>
          </a:p>
          <a:p>
            <a:pPr marL="342900" indent="-342900">
              <a:buAutoNum type="arabicPeriod"/>
            </a:pPr>
            <a:r>
              <a:rPr lang="pt-BR" sz="2400" dirty="0">
                <a:solidFill>
                  <a:srgbClr val="FF0000"/>
                </a:solidFill>
              </a:rPr>
              <a:t>Comprar</a:t>
            </a:r>
            <a:r>
              <a:rPr lang="pt-BR" sz="2400" dirty="0" smtClean="0">
                <a:solidFill>
                  <a:srgbClr val="FF0000"/>
                </a:solidFill>
              </a:rPr>
              <a:t> a opção de venda</a:t>
            </a:r>
          </a:p>
          <a:p>
            <a:pPr marL="342900" indent="-342900">
              <a:buAutoNum type="arabicPeriod"/>
            </a:pPr>
            <a:r>
              <a:rPr lang="pt-BR" sz="2400" dirty="0">
                <a:solidFill>
                  <a:srgbClr val="FF0000"/>
                </a:solidFill>
              </a:rPr>
              <a:t>Comprar</a:t>
            </a:r>
            <a:r>
              <a:rPr lang="pt-BR" sz="2400" dirty="0" smtClean="0">
                <a:solidFill>
                  <a:srgbClr val="FF0000"/>
                </a:solidFill>
              </a:rPr>
              <a:t> o ativo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182643" y="3081112"/>
            <a:ext cx="5730537" cy="335476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Resultado:</a:t>
            </a:r>
          </a:p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Fluxo de caixa inicial: 3 – 1 – 31 </a:t>
            </a: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-29,00</a:t>
            </a:r>
            <a:endParaRPr lang="pt-BR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Financiando </a:t>
            </a: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 valor à taxa livre de risco, em três meses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29e</a:t>
            </a:r>
            <a:r>
              <a:rPr lang="pt-BR" sz="2400" baseline="300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0,10x0,25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29,73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o preço do ativo, em três meses, for &gt; $ 30 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é exercida 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 opção de compra e não exerce a opção de venda</a:t>
            </a:r>
          </a:p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Resultado: -$ 29,73 </a:t>
            </a: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$ 30 = $ 0,27</a:t>
            </a:r>
            <a:endParaRPr lang="pt-BR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2964" y="197346"/>
            <a:ext cx="8487052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75" lvl="0" indent="-1793875" algn="ctr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 1</a:t>
            </a:r>
          </a:p>
          <a:p>
            <a:pPr lvl="0" algn="just">
              <a:spcAft>
                <a:spcPts val="600"/>
              </a:spcAft>
            </a:pP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que o preço do ativo seja de $ 31, o preço de exercício seja $ 30, a taxa de juro livre de risco seja de 10% a.a., o preço da opção de compra europeia para três meses seja de $ 3 e o preço de uma opção de venda europeia para três meses seja de $ 2,25. Nesse caso:</a:t>
            </a: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A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Xe</a:t>
            </a:r>
            <a:r>
              <a:rPr lang="pt-BR" sz="2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000" baseline="3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+ 30e</a:t>
            </a:r>
            <a:r>
              <a:rPr lang="pt-BR" sz="20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-0,10x0,25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32,26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</a:t>
            </a:r>
            <a:r>
              <a:rPr lang="pt-BR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= 2,25 + 31 = 33,25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92964" y="3081112"/>
            <a:ext cx="2707691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Estratégia:</a:t>
            </a:r>
          </a:p>
          <a:p>
            <a:pPr marL="342900" indent="-342900">
              <a:buAutoNum type="arabicPeriod"/>
            </a:pPr>
            <a:r>
              <a:rPr lang="pt-BR" sz="2400" dirty="0" smtClean="0">
                <a:solidFill>
                  <a:srgbClr val="FF0000"/>
                </a:solidFill>
              </a:rPr>
              <a:t>Comprar a opção de compra</a:t>
            </a:r>
          </a:p>
          <a:p>
            <a:pPr marL="342900" indent="-342900">
              <a:buAutoNum type="arabicPeriod"/>
            </a:pPr>
            <a:r>
              <a:rPr lang="pt-BR" sz="2400" dirty="0" smtClean="0">
                <a:solidFill>
                  <a:srgbClr val="FF0000"/>
                </a:solidFill>
              </a:rPr>
              <a:t>Vender a opção de venda</a:t>
            </a:r>
          </a:p>
          <a:p>
            <a:pPr marL="342900" indent="-342900">
              <a:buAutoNum type="arabicPeriod"/>
            </a:pPr>
            <a:r>
              <a:rPr lang="pt-BR" sz="2400" dirty="0" smtClean="0">
                <a:solidFill>
                  <a:srgbClr val="FF0000"/>
                </a:solidFill>
              </a:rPr>
              <a:t>Vender o ativo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182643" y="3081112"/>
            <a:ext cx="5730537" cy="34163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Resultado:</a:t>
            </a:r>
          </a:p>
          <a:p>
            <a:pPr algn="just">
              <a:spcAft>
                <a:spcPts val="600"/>
              </a:spcAft>
            </a:pP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Fluxo de caixa inicial: 3 – 1 – 31 = -29,00</a:t>
            </a:r>
          </a:p>
          <a:p>
            <a:pPr algn="just">
              <a:spcAft>
                <a:spcPts val="600"/>
              </a:spcAft>
            </a:pP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Financiando esse valor à taxa livre de risco, em três meses: 29e</a:t>
            </a:r>
            <a:r>
              <a:rPr lang="pt-BR" sz="2400" baseline="30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0,10x0,25</a:t>
            </a: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29,73</a:t>
            </a:r>
          </a:p>
          <a:p>
            <a:pPr algn="just">
              <a:spcAft>
                <a:spcPts val="600"/>
              </a:spcAft>
            </a:pPr>
            <a:endParaRPr lang="pt-BR" sz="1400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pt-BR" sz="20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pt-BR" sz="2800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pt-BR" sz="2800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182643" y="4776250"/>
            <a:ext cx="5730537" cy="164660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o preço do ativo, em três meses, for &lt; $ 30 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 não é </a:t>
            </a: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exercida a opção de compra e 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exerce </a:t>
            </a: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 opção de 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venda</a:t>
            </a:r>
          </a:p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Resultado</a:t>
            </a:r>
            <a:r>
              <a:rPr lang="pt-BR" sz="240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pt-BR" sz="240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-$ 29,73 + $ 30 = $ </a:t>
            </a:r>
            <a:r>
              <a:rPr lang="pt-BR" sz="240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0,27</a:t>
            </a:r>
            <a:endParaRPr lang="pt-BR" sz="240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57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2964" y="197346"/>
            <a:ext cx="835388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pt-B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duas carteiras:</a:t>
            </a:r>
          </a:p>
          <a:p>
            <a:pPr marL="1793875" lvl="0" indent="-1793875" algn="just">
              <a:spcAft>
                <a:spcPts val="600"/>
              </a:spcAft>
            </a:pPr>
            <a:endParaRPr lang="pt-BR" sz="2800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93875" lvl="0" indent="-1793875" algn="just">
              <a:spcAft>
                <a:spcPts val="600"/>
              </a:spcAft>
            </a:pPr>
            <a:r>
              <a:rPr lang="pt-BR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A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uma opção de compra europeia mais uma quantia em dinheiro igual a Xe</a:t>
            </a:r>
            <a:r>
              <a:rPr lang="pt-BR" sz="28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800" baseline="30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endParaRPr lang="pt-BR" sz="2800" baseline="30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93875" indent="-1793875" algn="just">
              <a:spcAft>
                <a:spcPts val="600"/>
              </a:spcAft>
            </a:pPr>
            <a:endParaRPr lang="pt-BR" sz="2800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93875" indent="-1793875" algn="just">
              <a:spcAft>
                <a:spcPts val="600"/>
              </a:spcAft>
            </a:pPr>
            <a:r>
              <a:rPr lang="pt-BR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C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opção de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venda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europeia mais um ativo</a:t>
            </a:r>
          </a:p>
          <a:p>
            <a:pPr marL="1793875" indent="-1793875" algn="just">
              <a:spcAft>
                <a:spcPts val="600"/>
              </a:spcAft>
            </a:pPr>
            <a:endParaRPr lang="pt-B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93875" indent="-1793875" algn="just">
              <a:spcAft>
                <a:spcPts val="60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vencimento das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opções, ambas valem:</a:t>
            </a:r>
          </a:p>
          <a:p>
            <a:pPr marL="1793875" indent="-1793875" algn="ctr">
              <a:spcAft>
                <a:spcPts val="600"/>
              </a:spcAft>
            </a:pP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pt-BR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áx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</a:t>
            </a:r>
            <a:r>
              <a:rPr lang="pt-BR" sz="28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X)</a:t>
            </a:r>
          </a:p>
          <a:p>
            <a:pPr marL="1793875" indent="-1793875" algn="ctr">
              <a:spcAft>
                <a:spcPts val="600"/>
              </a:spcAft>
            </a:pPr>
            <a:endParaRPr lang="pt-B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no vencimento das opções os valores são iguais, então o valor presente das carteiras também são iguais:</a:t>
            </a:r>
          </a:p>
          <a:p>
            <a:pPr marL="1793875" lvl="0" indent="-1793875" algn="ctr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Xe</a:t>
            </a:r>
            <a:r>
              <a:rPr lang="pt-BR" sz="28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800" baseline="30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p + S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3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2964" y="197346"/>
            <a:ext cx="8353887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75" lvl="0" indent="-1793875" algn="ctr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Xe</a:t>
            </a:r>
            <a:r>
              <a:rPr lang="pt-BR" sz="28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800" baseline="30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p + S</a:t>
            </a:r>
          </a:p>
          <a:p>
            <a:pPr marL="1793875" lvl="0" indent="-1793875" algn="ctr">
              <a:spcAft>
                <a:spcPts val="600"/>
              </a:spcAft>
            </a:pPr>
            <a:endParaRPr lang="pt-B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Essa relação é conhecida como </a:t>
            </a:r>
            <a:r>
              <a:rPr lang="pt-B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paridade entre opções de venda e compra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Aft>
                <a:spcPts val="600"/>
              </a:spcAft>
            </a:pP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 revela que o valor de uma opção de compra europeia, com certos preços de exercício e data de vencimento, pode ser deduzido do valor de uma opção de venda europeia com os mesmos preços de exercício e data de vencimento, e vice-versa.</a:t>
            </a:r>
          </a:p>
          <a:p>
            <a:pPr marL="457200" lvl="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essa equação não for consistente, haverá  oportunidade de arbitragem.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53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2964" y="197346"/>
            <a:ext cx="8487052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75" lvl="0" indent="-1793875" algn="ctr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 1</a:t>
            </a:r>
          </a:p>
          <a:p>
            <a:pPr lvl="0" algn="just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que o preço do ativo seja de $ 31, o preço de exercício seja $ 30, a taxa de juro livre de risco seja de 10% a.a., o preço da opção de compra europeia para três meses seja de $ 3 e o preço de uma opção de venda europeia para três meses seja de $ 2,25. Nesse caso:</a:t>
            </a: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A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Xe</a:t>
            </a:r>
            <a:r>
              <a:rPr lang="pt-BR" sz="2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800" baseline="3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endParaRPr lang="pt-B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</a:t>
            </a:r>
            <a:r>
              <a:rPr lang="pt-BR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=</a:t>
            </a:r>
          </a:p>
        </p:txBody>
      </p:sp>
    </p:spTree>
    <p:extLst>
      <p:ext uri="{BB962C8B-B14F-4D97-AF65-F5344CB8AC3E}">
        <p14:creationId xmlns:p14="http://schemas.microsoft.com/office/powerpoint/2010/main" val="93437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2964" y="197346"/>
            <a:ext cx="8487052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75" lvl="0" indent="-1793875" algn="ctr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 1</a:t>
            </a:r>
          </a:p>
          <a:p>
            <a:pPr lvl="0" algn="just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que o preço do ativo seja de $ 31, o preço de exercício seja $ 30, a taxa de juro livre de risco seja de 10% a.a., o preço da opção de compra europeia para três meses seja de $ 3 e o preço de uma opção de venda europeia para três meses seja de $ 2,25. Nesse caso:</a:t>
            </a: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A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Xe</a:t>
            </a:r>
            <a:r>
              <a:rPr lang="pt-BR" sz="2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800" baseline="3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+ 30e</a:t>
            </a:r>
            <a:r>
              <a:rPr lang="pt-BR" sz="28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-0,10x0,25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32,26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</a:t>
            </a:r>
            <a:r>
              <a:rPr lang="pt-BR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= 2,25 + 31 = 33,25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988288" y="4476306"/>
            <a:ext cx="4529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i="1" dirty="0" smtClean="0">
                <a:solidFill>
                  <a:srgbClr val="C00000"/>
                </a:solidFill>
              </a:rPr>
              <a:t>Carteira C </a:t>
            </a:r>
            <a:r>
              <a:rPr lang="pt-BR" sz="2800" dirty="0" smtClean="0">
                <a:solidFill>
                  <a:srgbClr val="C00000"/>
                </a:solidFill>
              </a:rPr>
              <a:t>está superavaliada em relação à </a:t>
            </a:r>
            <a:r>
              <a:rPr lang="pt-BR" sz="2800" i="1" dirty="0">
                <a:solidFill>
                  <a:srgbClr val="C00000"/>
                </a:solidFill>
              </a:rPr>
              <a:t>C</a:t>
            </a:r>
            <a:r>
              <a:rPr lang="pt-BR" sz="2800" i="1" dirty="0" smtClean="0">
                <a:solidFill>
                  <a:srgbClr val="C00000"/>
                </a:solidFill>
              </a:rPr>
              <a:t>arteira A</a:t>
            </a:r>
            <a:endParaRPr lang="pt-BR" sz="28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33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2964" y="197346"/>
            <a:ext cx="8487052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75" lvl="0" indent="-1793875" algn="ctr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 1</a:t>
            </a:r>
          </a:p>
          <a:p>
            <a:pPr lvl="0" algn="just">
              <a:spcAft>
                <a:spcPts val="600"/>
              </a:spcAft>
            </a:pP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que o preço do ativo seja de $ 31, o preço de exercício seja $ 30, a taxa de juro livre de risco seja de 10% a.a., o preço da opção de compra europeia para três meses seja de $ 3 e o preço de uma opção de venda europeia para três meses seja de $ 2,25. Nesse caso:</a:t>
            </a: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A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Xe</a:t>
            </a:r>
            <a:r>
              <a:rPr lang="pt-BR" sz="2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000" baseline="3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+ 30e</a:t>
            </a:r>
            <a:r>
              <a:rPr lang="pt-BR" sz="20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-0,10x0,25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32,26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</a:t>
            </a:r>
            <a:r>
              <a:rPr lang="pt-BR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= 2,25 + 31 = 33,25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92964" y="3081112"/>
            <a:ext cx="2707691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Estratégia:</a:t>
            </a:r>
          </a:p>
          <a:p>
            <a:pPr marL="342900" indent="-342900">
              <a:buAutoNum type="arabicPeriod"/>
            </a:pPr>
            <a:r>
              <a:rPr lang="pt-BR" sz="2400" dirty="0" smtClean="0">
                <a:solidFill>
                  <a:srgbClr val="FF0000"/>
                </a:solidFill>
              </a:rPr>
              <a:t>Comprar a opção de compra</a:t>
            </a:r>
          </a:p>
          <a:p>
            <a:pPr marL="342900" indent="-342900">
              <a:buAutoNum type="arabicPeriod"/>
            </a:pPr>
            <a:r>
              <a:rPr lang="pt-BR" sz="2400" dirty="0" smtClean="0">
                <a:solidFill>
                  <a:srgbClr val="FF0000"/>
                </a:solidFill>
              </a:rPr>
              <a:t>Vender a opção de venda</a:t>
            </a:r>
          </a:p>
          <a:p>
            <a:pPr marL="342900" indent="-342900">
              <a:buAutoNum type="arabicPeriod"/>
            </a:pPr>
            <a:r>
              <a:rPr lang="pt-BR" sz="2400" dirty="0" smtClean="0">
                <a:solidFill>
                  <a:srgbClr val="FF0000"/>
                </a:solidFill>
              </a:rPr>
              <a:t>Vender o ativo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182643" y="3081112"/>
            <a:ext cx="5730537" cy="335476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Resultado:</a:t>
            </a:r>
          </a:p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Fluxo de caixa inicial: </a:t>
            </a: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 + 2,25 + 31 = 30,25</a:t>
            </a:r>
          </a:p>
          <a:p>
            <a:pPr algn="just">
              <a:spcAft>
                <a:spcPts val="600"/>
              </a:spcAft>
            </a:pP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Investindo esse valor à taxa livre de risco, em três meses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30,25e</a:t>
            </a:r>
            <a:r>
              <a:rPr lang="pt-BR" sz="2400" baseline="300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0,10x0,25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31,02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o preço do ativo, em três meses, for &gt; $ 30 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 exerce a opção de compra e não é exercida a opção de venda</a:t>
            </a:r>
          </a:p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Resultado: $ 31,02 - $ 30 = $ 1,02</a:t>
            </a:r>
            <a:endParaRPr lang="pt-BR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53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2964" y="197346"/>
            <a:ext cx="8487052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75" lvl="0" indent="-1793875" algn="ctr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 1</a:t>
            </a:r>
          </a:p>
          <a:p>
            <a:pPr lvl="0" algn="just">
              <a:spcAft>
                <a:spcPts val="600"/>
              </a:spcAft>
            </a:pP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que o preço do ativo seja de $ 31, o preço de exercício seja $ 30, a taxa de juro livre de risco seja de 10% a.a., o preço da opção de compra europeia para três meses seja de $ 3 e o preço de uma opção de venda europeia para três meses seja de $ 2,25. Nesse caso:</a:t>
            </a: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A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Xe</a:t>
            </a:r>
            <a:r>
              <a:rPr lang="pt-BR" sz="2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000" baseline="3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+ 30e</a:t>
            </a:r>
            <a:r>
              <a:rPr lang="pt-BR" sz="20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-0,10x0,25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32,26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</a:t>
            </a:r>
            <a:r>
              <a:rPr lang="pt-BR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= 2,25 + 31 = 33,25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92964" y="3081112"/>
            <a:ext cx="2707691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Estratégia:</a:t>
            </a:r>
          </a:p>
          <a:p>
            <a:pPr marL="342900" indent="-342900">
              <a:buAutoNum type="arabicPeriod"/>
            </a:pPr>
            <a:r>
              <a:rPr lang="pt-BR" sz="2400" dirty="0" smtClean="0">
                <a:solidFill>
                  <a:srgbClr val="FF0000"/>
                </a:solidFill>
              </a:rPr>
              <a:t>Comprar a opção de compra</a:t>
            </a:r>
          </a:p>
          <a:p>
            <a:pPr marL="342900" indent="-342900">
              <a:buAutoNum type="arabicPeriod"/>
            </a:pPr>
            <a:r>
              <a:rPr lang="pt-BR" sz="2400" dirty="0" smtClean="0">
                <a:solidFill>
                  <a:srgbClr val="FF0000"/>
                </a:solidFill>
              </a:rPr>
              <a:t>Vender a opção de venda</a:t>
            </a:r>
          </a:p>
          <a:p>
            <a:pPr marL="342900" indent="-342900">
              <a:buAutoNum type="arabicPeriod"/>
            </a:pPr>
            <a:r>
              <a:rPr lang="pt-BR" sz="2400" dirty="0" smtClean="0">
                <a:solidFill>
                  <a:srgbClr val="FF0000"/>
                </a:solidFill>
              </a:rPr>
              <a:t>Vender o ativo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182643" y="3081112"/>
            <a:ext cx="5730537" cy="34163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Resultado:</a:t>
            </a:r>
          </a:p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Fluxo de caixa inicial: </a:t>
            </a: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 + 2,25 + 31 = 30,25</a:t>
            </a:r>
          </a:p>
          <a:p>
            <a:pPr algn="just">
              <a:spcAft>
                <a:spcPts val="600"/>
              </a:spcAft>
            </a:pP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Investindo esse valor à taxa livre de risco, em três meses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30,25e</a:t>
            </a:r>
            <a:r>
              <a:rPr lang="pt-BR" sz="2400" baseline="300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0,10x0,25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31,02</a:t>
            </a:r>
            <a:endParaRPr lang="pt-BR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pt-BR" sz="1400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pt-BR" sz="20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pt-BR" sz="2800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pt-BR" sz="2800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182643" y="4776250"/>
            <a:ext cx="5730537" cy="164660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o preço do ativo, em três meses, for &lt; $ 30 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 não exerce a opção de compra e é exercida a opção de venda</a:t>
            </a:r>
          </a:p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Resultado: $ 31,02 - $ 30 = $ 1,02</a:t>
            </a:r>
            <a:endParaRPr lang="pt-BR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69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2964" y="197346"/>
            <a:ext cx="8487052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75" lvl="0" indent="-1793875" algn="ctr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 2</a:t>
            </a:r>
          </a:p>
          <a:p>
            <a:pPr lvl="0" algn="just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que o preço do ativo seja de $ 31, o preço de exercício seja $ 30, a taxa de juro livre de risco seja de 10% a.a., o preço da opção de compra europeia para três meses seja de $ 3 e o preço de uma opção de venda europeia para três meses seja de $ 1. Nesse caso:</a:t>
            </a: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A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Xe</a:t>
            </a:r>
            <a:r>
              <a:rPr lang="pt-BR" sz="2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800" baseline="3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endParaRPr lang="pt-B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</a:t>
            </a:r>
            <a:r>
              <a:rPr lang="pt-BR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=</a:t>
            </a:r>
          </a:p>
        </p:txBody>
      </p:sp>
    </p:spTree>
    <p:extLst>
      <p:ext uri="{BB962C8B-B14F-4D97-AF65-F5344CB8AC3E}">
        <p14:creationId xmlns:p14="http://schemas.microsoft.com/office/powerpoint/2010/main" val="388057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2964" y="197346"/>
            <a:ext cx="8487052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75" lvl="0" indent="-1793875" algn="ctr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 2</a:t>
            </a:r>
          </a:p>
          <a:p>
            <a:pPr lvl="0" algn="just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que o preço do ativo seja de $ 31, o preço de exercício seja $ 30, a taxa de juro livre de risco seja de 10% a.a., o preço da opção de compra europeia para três meses seja de $ 3 e o preço de uma opção de venda europeia para três meses seja de $ 1. Nesse caso:</a:t>
            </a: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A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Xe</a:t>
            </a:r>
            <a:r>
              <a:rPr lang="pt-BR" sz="2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800" baseline="3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+ 30e</a:t>
            </a:r>
            <a:r>
              <a:rPr lang="pt-BR" sz="28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-0,10x0,25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32,26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</a:t>
            </a:r>
            <a:r>
              <a:rPr lang="pt-BR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= 1 + 31 = 32,00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988288" y="4476306"/>
            <a:ext cx="4529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i="1" dirty="0" smtClean="0">
                <a:solidFill>
                  <a:srgbClr val="C00000"/>
                </a:solidFill>
              </a:rPr>
              <a:t>Carteira A </a:t>
            </a:r>
            <a:r>
              <a:rPr lang="pt-BR" sz="2800" dirty="0" smtClean="0">
                <a:solidFill>
                  <a:srgbClr val="C00000"/>
                </a:solidFill>
              </a:rPr>
              <a:t>está superavaliada em relação à </a:t>
            </a:r>
            <a:r>
              <a:rPr lang="pt-BR" sz="2800" i="1" dirty="0">
                <a:solidFill>
                  <a:srgbClr val="C00000"/>
                </a:solidFill>
              </a:rPr>
              <a:t>C</a:t>
            </a:r>
            <a:r>
              <a:rPr lang="pt-BR" sz="2800" i="1" dirty="0" smtClean="0">
                <a:solidFill>
                  <a:srgbClr val="C00000"/>
                </a:solidFill>
              </a:rPr>
              <a:t>arteira C</a:t>
            </a:r>
            <a:endParaRPr lang="pt-BR" sz="28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22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659</TotalTime>
  <Words>1228</Words>
  <Application>Microsoft Office PowerPoint</Application>
  <PresentationFormat>Apresentação na tela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Tema do Office</vt:lpstr>
      <vt:lpstr>Paridade entre Opções de Venda e Compra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Lista de Exercícios  Modelo Binomial</dc:title>
  <dc:creator>USP</dc:creator>
  <cp:lastModifiedBy>Roberto Arruda de Souza Lima</cp:lastModifiedBy>
  <cp:revision>18</cp:revision>
  <cp:lastPrinted>2019-05-24T20:23:33Z</cp:lastPrinted>
  <dcterms:created xsi:type="dcterms:W3CDTF">2018-06-07T00:48:27Z</dcterms:created>
  <dcterms:modified xsi:type="dcterms:W3CDTF">2019-05-24T20:25:31Z</dcterms:modified>
</cp:coreProperties>
</file>