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98" r:id="rId4"/>
    <p:sldId id="258" r:id="rId5"/>
    <p:sldId id="259" r:id="rId6"/>
    <p:sldId id="260" r:id="rId7"/>
    <p:sldId id="299" r:id="rId8"/>
    <p:sldId id="261" r:id="rId9"/>
    <p:sldId id="262" r:id="rId10"/>
    <p:sldId id="301" r:id="rId11"/>
    <p:sldId id="263" r:id="rId12"/>
    <p:sldId id="300" r:id="rId13"/>
    <p:sldId id="302" r:id="rId14"/>
    <p:sldId id="303" r:id="rId15"/>
    <p:sldId id="304" r:id="rId16"/>
    <p:sldId id="305" r:id="rId17"/>
    <p:sldId id="306" r:id="rId18"/>
    <p:sldId id="264" r:id="rId19"/>
    <p:sldId id="280" r:id="rId20"/>
    <p:sldId id="307" r:id="rId21"/>
    <p:sldId id="308" r:id="rId22"/>
    <p:sldId id="309" r:id="rId23"/>
    <p:sldId id="312" r:id="rId24"/>
    <p:sldId id="314" r:id="rId25"/>
    <p:sldId id="313" r:id="rId26"/>
    <p:sldId id="315" r:id="rId27"/>
    <p:sldId id="316" r:id="rId28"/>
    <p:sldId id="317" r:id="rId29"/>
    <p:sldId id="330" r:id="rId30"/>
    <p:sldId id="318" r:id="rId31"/>
    <p:sldId id="319" r:id="rId32"/>
    <p:sldId id="320" r:id="rId33"/>
    <p:sldId id="321" r:id="rId34"/>
    <p:sldId id="331" r:id="rId35"/>
    <p:sldId id="322" r:id="rId36"/>
    <p:sldId id="326" r:id="rId37"/>
    <p:sldId id="327" r:id="rId38"/>
    <p:sldId id="328" r:id="rId39"/>
    <p:sldId id="329" r:id="rId40"/>
    <p:sldId id="323" r:id="rId41"/>
    <p:sldId id="324" r:id="rId42"/>
    <p:sldId id="325" r:id="rId43"/>
    <p:sldId id="271" r:id="rId44"/>
    <p:sldId id="311" r:id="rId45"/>
    <p:sldId id="272" r:id="rId46"/>
    <p:sldId id="273" r:id="rId47"/>
    <p:sldId id="274" r:id="rId48"/>
    <p:sldId id="275" r:id="rId49"/>
    <p:sldId id="276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0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39B3-EFF0-4972-948F-8ABEDF00F0F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0F909-69EA-4AFF-BCD8-573FBC0A693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A935-9FD2-4621-AB8D-952CE168A99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DBC64C-71DF-4F9C-8942-C4D46F76994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partes de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D7424A-D8A1-4294-B45B-225C02A5A53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AA944-30BE-4DC1-A42C-72459FA5F29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4A6D7-F8B7-4EAE-A1EB-D600783320C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96ABE-3AF4-41AE-B14F-0D321B88FA1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62D9F-CD42-4769-8A51-3AF335057BC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5F3F4-595C-4370-972F-79C9F438D31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62AF4-78E8-441C-A001-30F3B00C119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AF57-3344-419C-A4C8-2B7660D323C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BA6CF-A850-4881-847B-324DC8D8956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2C1055-2280-4AA5-8A63-591486FFA8F4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hyperlink" Target="http://www.qwiki.com/q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aid.com/gadgets/asahi-glass-company-introduces-dragontrail-scratch-proof-glass.htm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://www.csmonitor.com/Business/new-economy/2010/0802/Gorilla-glass-invented-in-U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Asahi%20Glass%20demos%20Dragontrail.flv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://www.youtube.com/watch?v=WpbOoQpwAF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5" Type="http://schemas.openxmlformats.org/officeDocument/2006/relationships/image" Target="../media/image77.png"/><Relationship Id="rId10" Type="http://schemas.openxmlformats.org/officeDocument/2006/relationships/image" Target="../media/image10.png"/><Relationship Id="rId4" Type="http://schemas.openxmlformats.org/officeDocument/2006/relationships/image" Target="../media/image3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wmf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9750" y="5949950"/>
            <a:ext cx="8137525" cy="8366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sz="2400"/>
              <a:t>Materiais de Construção Mecânica - MCM</a:t>
            </a:r>
          </a:p>
          <a:p>
            <a:pPr>
              <a:lnSpc>
                <a:spcPct val="90000"/>
              </a:lnSpc>
            </a:pPr>
            <a:r>
              <a:rPr lang="pt-BR" sz="2400"/>
              <a:t>Prof. Eduardo Bellini Ferreira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31913" y="115888"/>
            <a:ext cx="6481762" cy="719137"/>
          </a:xfrm>
        </p:spPr>
        <p:txBody>
          <a:bodyPr/>
          <a:lstStyle/>
          <a:p>
            <a:r>
              <a:rPr lang="pt-BR" sz="4000"/>
              <a:t>Materiais Cerâmicos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622425" y="765175"/>
            <a:ext cx="650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b="1"/>
              <a:t>Aplicações e Processamento</a:t>
            </a:r>
          </a:p>
        </p:txBody>
      </p:sp>
      <p:pic>
        <p:nvPicPr>
          <p:cNvPr id="3077" name="Picture 5" descr="ceramic kn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522413"/>
            <a:ext cx="1727200" cy="1343025"/>
          </a:xfrm>
          <a:prstGeom prst="rect">
            <a:avLst/>
          </a:prstGeom>
          <a:noFill/>
        </p:spPr>
      </p:pic>
      <p:pic>
        <p:nvPicPr>
          <p:cNvPr id="3078" name="Picture 6" descr="ceramic lining"/>
          <p:cNvPicPr>
            <a:picLocks noChangeAspect="1" noChangeArrowheads="1"/>
          </p:cNvPicPr>
          <p:nvPr/>
        </p:nvPicPr>
        <p:blipFill>
          <a:blip r:embed="rId3" cstate="print"/>
          <a:srcRect l="4340" t="5879" r="4340" b="8009"/>
          <a:stretch>
            <a:fillRect/>
          </a:stretch>
        </p:blipFill>
        <p:spPr bwMode="auto">
          <a:xfrm>
            <a:off x="3492500" y="1522413"/>
            <a:ext cx="1873250" cy="1323975"/>
          </a:xfrm>
          <a:prstGeom prst="rect">
            <a:avLst/>
          </a:prstGeom>
          <a:noFill/>
        </p:spPr>
      </p:pic>
      <p:pic>
        <p:nvPicPr>
          <p:cNvPr id="3079" name="Picture 7" descr="ceramic 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963863"/>
            <a:ext cx="1063625" cy="1295400"/>
          </a:xfrm>
          <a:prstGeom prst="rect">
            <a:avLst/>
          </a:prstGeom>
          <a:noFill/>
        </p:spPr>
      </p:pic>
      <p:pic>
        <p:nvPicPr>
          <p:cNvPr id="3080" name="Picture 8" descr="ceramic reactor lin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522413"/>
            <a:ext cx="1390650" cy="1325562"/>
          </a:xfrm>
          <a:prstGeom prst="rect">
            <a:avLst/>
          </a:prstGeom>
          <a:noFill/>
        </p:spPr>
      </p:pic>
      <p:pic>
        <p:nvPicPr>
          <p:cNvPr id="3081" name="Picture 9" descr="ceramic wa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2963863"/>
            <a:ext cx="1625600" cy="1316037"/>
          </a:xfrm>
          <a:prstGeom prst="rect">
            <a:avLst/>
          </a:prstGeom>
          <a:noFill/>
        </p:spPr>
      </p:pic>
      <p:pic>
        <p:nvPicPr>
          <p:cNvPr id="3082" name="Picture 10" descr="ceramic kiln furni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1522413"/>
            <a:ext cx="1660525" cy="1306512"/>
          </a:xfrm>
          <a:prstGeom prst="rect">
            <a:avLst/>
          </a:prstGeom>
          <a:noFill/>
        </p:spPr>
      </p:pic>
      <p:pic>
        <p:nvPicPr>
          <p:cNvPr id="3083" name="Picture 11" descr="ceramic refracto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7263" y="1522413"/>
            <a:ext cx="1728787" cy="1296987"/>
          </a:xfrm>
          <a:prstGeom prst="rect">
            <a:avLst/>
          </a:prstGeom>
          <a:noFill/>
        </p:spPr>
      </p:pic>
      <p:pic>
        <p:nvPicPr>
          <p:cNvPr id="3084" name="Picture 12" descr="Refractory-Ceramic-Fiber-Blanke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2963863"/>
            <a:ext cx="1944687" cy="1295400"/>
          </a:xfrm>
          <a:prstGeom prst="rect">
            <a:avLst/>
          </a:prstGeom>
          <a:noFill/>
        </p:spPr>
      </p:pic>
      <p:pic>
        <p:nvPicPr>
          <p:cNvPr id="3085" name="Picture 13" descr="Refractory-Ceramic-Fiber-Foamfra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825" y="2963863"/>
            <a:ext cx="2087563" cy="1390650"/>
          </a:xfrm>
          <a:prstGeom prst="rect">
            <a:avLst/>
          </a:prstGeom>
          <a:noFill/>
        </p:spPr>
      </p:pic>
      <p:pic>
        <p:nvPicPr>
          <p:cNvPr id="3086" name="Picture 14" descr="ceramic engine SNpart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388" y="2963863"/>
            <a:ext cx="1755775" cy="1736725"/>
          </a:xfrm>
          <a:prstGeom prst="rect">
            <a:avLst/>
          </a:prstGeom>
          <a:noFill/>
        </p:spPr>
      </p:pic>
      <p:pic>
        <p:nvPicPr>
          <p:cNvPr id="3087" name="Picture 15" descr="ceramic bon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388" y="4330700"/>
            <a:ext cx="2592387" cy="1403350"/>
          </a:xfrm>
          <a:prstGeom prst="rect">
            <a:avLst/>
          </a:prstGeom>
          <a:noFill/>
        </p:spPr>
      </p:pic>
      <p:pic>
        <p:nvPicPr>
          <p:cNvPr id="3088" name="Picture 16" descr="ceramic turbocharger rotor I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213" y="4341813"/>
            <a:ext cx="1639887" cy="1395412"/>
          </a:xfrm>
          <a:prstGeom prst="rect">
            <a:avLst/>
          </a:prstGeom>
          <a:noFill/>
        </p:spPr>
      </p:pic>
      <p:pic>
        <p:nvPicPr>
          <p:cNvPr id="3089" name="Picture 17" descr="ceramic substrat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4437063"/>
            <a:ext cx="2447925" cy="1363662"/>
          </a:xfrm>
          <a:prstGeom prst="rect">
            <a:avLst/>
          </a:prstGeom>
          <a:noFill/>
        </p:spPr>
      </p:pic>
      <p:pic>
        <p:nvPicPr>
          <p:cNvPr id="3090" name="Picture 18" descr="full_ceramic_crown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4388" y="4652963"/>
            <a:ext cx="998537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Tensões residuais vs. Recozimento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3423"/>
            <a:ext cx="4038600" cy="27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35693"/>
            <a:ext cx="4038600" cy="205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4932040" y="5085184"/>
            <a:ext cx="141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resfriamento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7164288" y="5085184"/>
            <a:ext cx="143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aquecimento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sz="4000"/>
              <a:t>Técnicas de fabricação – vidros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052513"/>
            <a:ext cx="42624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95288" y="5876925"/>
            <a:ext cx="8137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dirty="0"/>
              <a:t>Têmpera de </a:t>
            </a:r>
            <a:r>
              <a:rPr lang="pt-BR" dirty="0" smtClean="0"/>
              <a:t>vidros (resfriamento rápido da superfície): </a:t>
            </a:r>
            <a:r>
              <a:rPr lang="pt-BR" dirty="0"/>
              <a:t>produz um estado de compressão </a:t>
            </a:r>
            <a:r>
              <a:rPr lang="pt-BR" dirty="0" smtClean="0"/>
              <a:t>superficial que aumenta sua </a:t>
            </a:r>
            <a:r>
              <a:rPr lang="pt-BR" dirty="0"/>
              <a:t>resistência </a:t>
            </a:r>
            <a:r>
              <a:rPr lang="pt-BR" dirty="0" smtClean="0"/>
              <a:t>mecânica (50 a 100%)</a:t>
            </a:r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00088"/>
            <a:ext cx="7543800" cy="641350"/>
          </a:xfrm>
        </p:spPr>
        <p:txBody>
          <a:bodyPr/>
          <a:lstStyle/>
          <a:p>
            <a:r>
              <a:rPr lang="pt-BR"/>
              <a:t>Tenacificação de Vidros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224213" y="2381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814513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971550" y="1989138"/>
          <a:ext cx="7705725" cy="4464050"/>
        </p:xfrm>
        <a:graphic>
          <a:graphicData uri="http://schemas.openxmlformats.org/presentationml/2006/ole">
            <p:oleObj spid="_x0000_s1026" r:id="rId3" imgW="5519928" imgH="320040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Têmpera térmica</a:t>
            </a:r>
            <a:endParaRPr lang="en-US" dirty="0"/>
          </a:p>
        </p:txBody>
      </p:sp>
      <p:pic>
        <p:nvPicPr>
          <p:cNvPr id="4" name="Picture 2" descr="vidro_temperado_renaul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2081" y="1412776"/>
            <a:ext cx="4994570" cy="254657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77072"/>
            <a:ext cx="3395133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Têmpera química</a:t>
            </a:r>
            <a:endParaRPr lang="en-US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Troca iônica na superfície por íons (álcalis) de maior raio iônico:</a:t>
            </a:r>
          </a:p>
          <a:p>
            <a:r>
              <a:rPr lang="pt-BR" b="1" dirty="0" smtClean="0">
                <a:solidFill>
                  <a:srgbClr val="0000FF"/>
                </a:solidFill>
              </a:rPr>
              <a:t>Na</a:t>
            </a:r>
            <a:r>
              <a:rPr lang="pt-BR" b="1" baseline="30000" dirty="0" smtClean="0">
                <a:solidFill>
                  <a:srgbClr val="0000FF"/>
                </a:solidFill>
              </a:rPr>
              <a:t>+</a:t>
            </a:r>
            <a:r>
              <a:rPr lang="pt-BR" dirty="0" smtClean="0"/>
              <a:t> (</a:t>
            </a:r>
            <a:r>
              <a:rPr lang="pt-BR" u="sng" dirty="0" smtClean="0"/>
              <a:t>116 </a:t>
            </a:r>
            <a:r>
              <a:rPr lang="pt-BR" u="sng" dirty="0" err="1" smtClean="0"/>
              <a:t>pm</a:t>
            </a:r>
            <a:r>
              <a:rPr lang="pt-BR" dirty="0" smtClean="0"/>
              <a:t>) no lugar de </a:t>
            </a:r>
            <a:r>
              <a:rPr lang="pt-BR" b="1" dirty="0" smtClean="0">
                <a:solidFill>
                  <a:srgbClr val="0000FF"/>
                </a:solidFill>
              </a:rPr>
              <a:t>Li</a:t>
            </a:r>
            <a:r>
              <a:rPr lang="pt-BR" b="1" baseline="30000" dirty="0" smtClean="0">
                <a:solidFill>
                  <a:srgbClr val="0000FF"/>
                </a:solidFill>
              </a:rPr>
              <a:t>+</a:t>
            </a:r>
            <a:r>
              <a:rPr lang="pt-BR" dirty="0" smtClean="0"/>
              <a:t> (</a:t>
            </a:r>
            <a:r>
              <a:rPr lang="pt-BR" u="sng" dirty="0" smtClean="0"/>
              <a:t>90 </a:t>
            </a:r>
            <a:r>
              <a:rPr lang="pt-BR" u="sng" dirty="0" err="1" smtClean="0"/>
              <a:t>pm</a:t>
            </a:r>
            <a:r>
              <a:rPr lang="pt-BR" dirty="0" smtClean="0"/>
              <a:t>)</a:t>
            </a:r>
          </a:p>
          <a:p>
            <a:r>
              <a:rPr lang="pt-BR" b="1" dirty="0" smtClean="0">
                <a:solidFill>
                  <a:srgbClr val="0000FF"/>
                </a:solidFill>
              </a:rPr>
              <a:t>K</a:t>
            </a:r>
            <a:r>
              <a:rPr lang="pt-BR" b="1" baseline="30000" dirty="0" smtClean="0">
                <a:solidFill>
                  <a:srgbClr val="0000FF"/>
                </a:solidFill>
              </a:rPr>
              <a:t>+</a:t>
            </a:r>
            <a:r>
              <a:rPr lang="pt-BR" dirty="0" smtClean="0"/>
              <a:t> (</a:t>
            </a:r>
            <a:r>
              <a:rPr lang="pt-BR" u="sng" dirty="0" smtClean="0"/>
              <a:t>152 </a:t>
            </a:r>
            <a:r>
              <a:rPr lang="pt-BR" u="sng" dirty="0" err="1" smtClean="0"/>
              <a:t>pm</a:t>
            </a:r>
            <a:r>
              <a:rPr lang="pt-BR" dirty="0" smtClean="0"/>
              <a:t>) no lugar de </a:t>
            </a:r>
            <a:r>
              <a:rPr lang="pt-BR" b="1" dirty="0" smtClean="0">
                <a:solidFill>
                  <a:srgbClr val="0000FF"/>
                </a:solidFill>
              </a:rPr>
              <a:t>Na</a:t>
            </a:r>
            <a:r>
              <a:rPr lang="pt-BR" b="1" baseline="30000" dirty="0" smtClean="0">
                <a:solidFill>
                  <a:srgbClr val="0000FF"/>
                </a:solidFill>
              </a:rPr>
              <a:t>+</a:t>
            </a:r>
            <a:r>
              <a:rPr lang="pt-BR" dirty="0" smtClean="0"/>
              <a:t> (</a:t>
            </a:r>
            <a:r>
              <a:rPr lang="pt-BR" u="sng" dirty="0" smtClean="0"/>
              <a:t>116 </a:t>
            </a:r>
            <a:r>
              <a:rPr lang="pt-BR" u="sng" dirty="0" err="1" smtClean="0"/>
              <a:t>pm</a:t>
            </a:r>
            <a:r>
              <a:rPr lang="pt-BR" dirty="0" smtClean="0"/>
              <a:t>)</a:t>
            </a:r>
          </a:p>
          <a:p>
            <a:r>
              <a:rPr lang="pt-BR" dirty="0" smtClean="0"/>
              <a:t>Temperatura </a:t>
            </a:r>
            <a:r>
              <a:rPr lang="pt-BR" u="sng" dirty="0" smtClean="0"/>
              <a:t>abaixo da transição vítrea</a:t>
            </a:r>
          </a:p>
        </p:txBody>
      </p:sp>
      <p:pic>
        <p:nvPicPr>
          <p:cNvPr id="8" name="Espaço Reservado para Conteúdo 7" descr="troca iônic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1006" y="1600200"/>
            <a:ext cx="343298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58816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Vidro (</a:t>
            </a:r>
            <a:r>
              <a:rPr lang="pt-BR" dirty="0" err="1" smtClean="0">
                <a:sym typeface="Symbol"/>
              </a:rPr>
              <a:t>T</a:t>
            </a:r>
            <a:r>
              <a:rPr lang="pt-BR" baseline="-25000" dirty="0" err="1" smtClean="0">
                <a:sym typeface="Symbol"/>
              </a:rPr>
              <a:t>g</a:t>
            </a:r>
            <a:r>
              <a:rPr lang="pt-BR" dirty="0" smtClean="0">
                <a:sym typeface="Symbol"/>
              </a:rPr>
              <a:t>)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de janela (550</a:t>
            </a:r>
            <a:r>
              <a:rPr lang="pt-BR" dirty="0" smtClean="0">
                <a:sym typeface="Symbol"/>
              </a:rPr>
              <a:t>C)</a:t>
            </a:r>
          </a:p>
          <a:p>
            <a:pPr lvl="1"/>
            <a:r>
              <a:rPr lang="pt-BR" dirty="0" smtClean="0">
                <a:sym typeface="Symbol"/>
              </a:rPr>
              <a:t>Al</a:t>
            </a:r>
            <a:r>
              <a:rPr lang="pt-BR" baseline="-25000" dirty="0" smtClean="0">
                <a:sym typeface="Symbol"/>
              </a:rPr>
              <a:t>2</a:t>
            </a:r>
            <a:r>
              <a:rPr lang="pt-BR" dirty="0" smtClean="0">
                <a:sym typeface="Symbol"/>
              </a:rPr>
              <a:t>O</a:t>
            </a:r>
            <a:r>
              <a:rPr lang="pt-BR" baseline="-25000" dirty="0" smtClean="0">
                <a:sym typeface="Symbol"/>
              </a:rPr>
              <a:t>3</a:t>
            </a:r>
            <a:r>
              <a:rPr lang="pt-BR" dirty="0" smtClean="0">
                <a:sym typeface="Symbol"/>
              </a:rPr>
              <a:t>-SiO</a:t>
            </a:r>
            <a:r>
              <a:rPr lang="pt-BR" baseline="-25000" dirty="0" smtClean="0">
                <a:sym typeface="Symbol"/>
              </a:rPr>
              <a:t>2</a:t>
            </a:r>
            <a:r>
              <a:rPr lang="pt-BR" dirty="0" smtClean="0">
                <a:sym typeface="Symbol"/>
              </a:rPr>
              <a:t>-Li</a:t>
            </a:r>
            <a:r>
              <a:rPr lang="pt-BR" baseline="-25000" dirty="0" smtClean="0">
                <a:sym typeface="Symbol"/>
              </a:rPr>
              <a:t>2</a:t>
            </a:r>
            <a:r>
              <a:rPr lang="pt-BR" dirty="0" smtClean="0">
                <a:sym typeface="Symbol"/>
              </a:rPr>
              <a:t>O (800C)</a:t>
            </a:r>
          </a:p>
          <a:p>
            <a:r>
              <a:rPr lang="pt-BR" dirty="0" err="1" smtClean="0">
                <a:sym typeface="Symbol"/>
              </a:rPr>
              <a:t>Varshneya</a:t>
            </a:r>
            <a:r>
              <a:rPr lang="pt-BR" dirty="0" smtClean="0">
                <a:sym typeface="Symbol"/>
              </a:rPr>
              <a:t> (SGT):</a:t>
            </a:r>
          </a:p>
          <a:p>
            <a:pPr lvl="1"/>
            <a:r>
              <a:rPr lang="pt-BR" b="1" dirty="0" smtClean="0">
                <a:sym typeface="Symbol"/>
              </a:rPr>
              <a:t>650 </a:t>
            </a:r>
            <a:r>
              <a:rPr lang="pt-BR" b="1" dirty="0" err="1" smtClean="0">
                <a:sym typeface="Symbol"/>
              </a:rPr>
              <a:t>MPa</a:t>
            </a:r>
            <a:r>
              <a:rPr lang="pt-BR" b="1" dirty="0" smtClean="0">
                <a:sym typeface="Symbol"/>
              </a:rPr>
              <a:t> a 1 </a:t>
            </a:r>
            <a:r>
              <a:rPr lang="pt-BR" b="1" dirty="0" err="1" smtClean="0">
                <a:sym typeface="Symbol"/>
              </a:rPr>
              <a:t>GPa</a:t>
            </a:r>
            <a:endParaRPr lang="pt-BR" b="1" dirty="0" smtClean="0">
              <a:sym typeface="Symbol"/>
            </a:endParaRPr>
          </a:p>
          <a:p>
            <a:pPr lvl="1"/>
            <a:r>
              <a:rPr lang="pt-BR" b="1" dirty="0" smtClean="0">
                <a:sym typeface="Symbol"/>
              </a:rPr>
              <a:t>1 mm de espessura!</a:t>
            </a:r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8971"/>
          <a:stretch>
            <a:fillRect/>
          </a:stretch>
        </p:blipFill>
        <p:spPr bwMode="auto">
          <a:xfrm>
            <a:off x="4572000" y="209033"/>
            <a:ext cx="4546347" cy="631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084168" y="11967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Antes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00192" y="26996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Depois</a:t>
            </a:r>
            <a:endParaRPr lang="en-US" b="1" dirty="0"/>
          </a:p>
        </p:txBody>
      </p:sp>
      <p:cxnSp>
        <p:nvCxnSpPr>
          <p:cNvPr id="9" name="Conector de seta reta 8"/>
          <p:cNvCxnSpPr/>
          <p:nvPr/>
        </p:nvCxnSpPr>
        <p:spPr>
          <a:xfrm rot="10800000">
            <a:off x="5652120" y="1412776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7244680" y="2923356"/>
            <a:ext cx="4236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0" y="623731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http://electronicdesign.com/article/product-features/specialty_glass_a_new_design_element_in_consumer_electronics.aspx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Aplicações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011660"/>
            <a:ext cx="2945904" cy="22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54197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652534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hlinkClick r:id="rId4"/>
              </a:rPr>
              <a:t>http://www.qwiki.com/q/#!/Transparent_Armor_Gun_Shield</a:t>
            </a:r>
            <a:endParaRPr lang="en-US" sz="1600" b="1" dirty="0" smtClean="0"/>
          </a:p>
        </p:txBody>
      </p:sp>
      <p:sp>
        <p:nvSpPr>
          <p:cNvPr id="8" name="Retângulo 7"/>
          <p:cNvSpPr/>
          <p:nvPr/>
        </p:nvSpPr>
        <p:spPr>
          <a:xfrm>
            <a:off x="539552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smtClean="0">
                <a:sym typeface="Symbol"/>
              </a:rPr>
              <a:t>Proteção balística de alta segurança</a:t>
            </a:r>
          </a:p>
          <a:p>
            <a:r>
              <a:rPr lang="pt-BR" b="1" dirty="0" smtClean="0">
                <a:sym typeface="Symbol"/>
              </a:rPr>
              <a:t>Janelas em carros, trens, aviões</a:t>
            </a:r>
          </a:p>
          <a:p>
            <a:r>
              <a:rPr lang="pt-BR" b="1" dirty="0" smtClean="0">
                <a:sym typeface="Symbol"/>
              </a:rPr>
              <a:t>Janelas a prova de furacões</a:t>
            </a:r>
            <a:endParaRPr lang="en-US" b="1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509120"/>
            <a:ext cx="29146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Têmpera química</a:t>
            </a:r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5211917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USP 3.790.430 (1974): “ALKALI ALUMINOSILICATE GLASS ARTICLE HAVING AN ION-EXCHANGED SURFACE LAYER”</a:t>
            </a:r>
            <a:endParaRPr lang="en-US" sz="1400" b="1" dirty="0" smtClean="0"/>
          </a:p>
          <a:p>
            <a:r>
              <a:rPr lang="en-US" sz="1400" b="1" dirty="0" smtClean="0">
                <a:hlinkClick r:id="rId2"/>
              </a:rPr>
              <a:t>http://www.csmonitor.com/Business/new-economy/2010/0802/Gorilla-glass-invented-in-US</a:t>
            </a:r>
            <a:r>
              <a:rPr lang="en-US" sz="1400" b="1" dirty="0" smtClean="0"/>
              <a:t>...</a:t>
            </a:r>
          </a:p>
          <a:p>
            <a:r>
              <a:rPr lang="en-US" sz="1400" b="1" dirty="0" smtClean="0">
                <a:hlinkClick r:id="rId3"/>
              </a:rPr>
              <a:t>http://www.robaid.com/gadgets/asahi-glass-company-introduces-dragontrail-scratch-proof-glass.htm</a:t>
            </a:r>
            <a:endParaRPr lang="en-US" sz="1400" b="1" dirty="0" smtClean="0"/>
          </a:p>
          <a:p>
            <a:r>
              <a:rPr lang="en-US" sz="1400" b="1" dirty="0" smtClean="0">
                <a:hlinkClick r:id="rId4"/>
              </a:rPr>
              <a:t>http://www.youtube.com/watch?v=WpbOoQpwAFs</a:t>
            </a:r>
            <a:r>
              <a:rPr lang="en-US" sz="1400" b="1" dirty="0" smtClean="0"/>
              <a:t> </a:t>
            </a:r>
          </a:p>
        </p:txBody>
      </p:sp>
      <p:pic>
        <p:nvPicPr>
          <p:cNvPr id="4711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16832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15"/>
          <p:cNvSpPr txBox="1"/>
          <p:nvPr/>
        </p:nvSpPr>
        <p:spPr>
          <a:xfrm>
            <a:off x="1403648" y="4681240"/>
            <a:ext cx="286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Gorilla</a:t>
            </a:r>
            <a:r>
              <a:rPr lang="pt-BR" dirty="0" smtClean="0"/>
              <a:t>® </a:t>
            </a:r>
            <a:r>
              <a:rPr lang="pt-BR" dirty="0" err="1" smtClean="0"/>
              <a:t>glass</a:t>
            </a:r>
            <a:r>
              <a:rPr lang="pt-BR" dirty="0" smtClean="0"/>
              <a:t> – </a:t>
            </a:r>
            <a:r>
              <a:rPr lang="pt-BR" dirty="0" err="1" smtClean="0"/>
              <a:t>Corning</a:t>
            </a:r>
            <a:r>
              <a:rPr lang="pt-BR" dirty="0" smtClean="0"/>
              <a:t>/EUA</a:t>
            </a:r>
            <a:endParaRPr lang="en-US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397865" y="4310708"/>
            <a:ext cx="320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Dragontrail</a:t>
            </a:r>
            <a:r>
              <a:rPr lang="pt-BR" dirty="0" smtClean="0"/>
              <a:t>® </a:t>
            </a:r>
            <a:r>
              <a:rPr lang="pt-BR" dirty="0" err="1" smtClean="0"/>
              <a:t>glass</a:t>
            </a:r>
            <a:r>
              <a:rPr lang="pt-BR" dirty="0" smtClean="0"/>
              <a:t> – </a:t>
            </a:r>
            <a:r>
              <a:rPr lang="pt-BR" dirty="0" err="1" smtClean="0"/>
              <a:t>Asahi</a:t>
            </a:r>
            <a:r>
              <a:rPr lang="pt-BR" dirty="0" smtClean="0"/>
              <a:t>/Japão</a:t>
            </a:r>
            <a:endParaRPr lang="en-US" dirty="0"/>
          </a:p>
        </p:txBody>
      </p:sp>
      <p:pic>
        <p:nvPicPr>
          <p:cNvPr id="47109" name="Picture 5">
            <a:hlinkClick r:id="rId6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1929" y="2242260"/>
            <a:ext cx="3002280" cy="199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Técnicas de fabricação – conformação do pó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dirty="0"/>
              <a:t>Conformação</a:t>
            </a:r>
          </a:p>
          <a:p>
            <a:pPr lvl="1">
              <a:lnSpc>
                <a:spcPct val="90000"/>
              </a:lnSpc>
            </a:pPr>
            <a:r>
              <a:rPr lang="pt-BR" dirty="0"/>
              <a:t>Prensagem do pó</a:t>
            </a:r>
          </a:p>
          <a:p>
            <a:pPr lvl="2">
              <a:lnSpc>
                <a:spcPct val="90000"/>
              </a:lnSpc>
            </a:pPr>
            <a:r>
              <a:rPr lang="pt-BR" dirty="0"/>
              <a:t>À quente</a:t>
            </a:r>
          </a:p>
          <a:p>
            <a:pPr lvl="2">
              <a:lnSpc>
                <a:spcPct val="90000"/>
              </a:lnSpc>
            </a:pPr>
            <a:r>
              <a:rPr lang="pt-BR" dirty="0"/>
              <a:t>Uniaxial </a:t>
            </a:r>
          </a:p>
          <a:p>
            <a:pPr lvl="2">
              <a:lnSpc>
                <a:spcPct val="90000"/>
              </a:lnSpc>
            </a:pPr>
            <a:r>
              <a:rPr lang="pt-BR" dirty="0"/>
              <a:t>Isostática</a:t>
            </a:r>
          </a:p>
          <a:p>
            <a:pPr lvl="1">
              <a:lnSpc>
                <a:spcPct val="90000"/>
              </a:lnSpc>
            </a:pPr>
            <a:r>
              <a:rPr lang="pt-BR" dirty="0"/>
              <a:t>Conformação </a:t>
            </a:r>
            <a:r>
              <a:rPr lang="pt-BR" dirty="0" err="1"/>
              <a:t>hidroplástica</a:t>
            </a:r>
            <a:endParaRPr lang="pt-BR" dirty="0"/>
          </a:p>
          <a:p>
            <a:pPr lvl="1">
              <a:lnSpc>
                <a:spcPct val="90000"/>
              </a:lnSpc>
            </a:pPr>
            <a:r>
              <a:rPr lang="pt-BR" dirty="0"/>
              <a:t>Colagem de </a:t>
            </a:r>
            <a:r>
              <a:rPr lang="pt-BR" dirty="0" err="1"/>
              <a:t>barbotina</a:t>
            </a:r>
            <a:r>
              <a:rPr lang="pt-BR" dirty="0"/>
              <a:t> (suspensão aquosa)</a:t>
            </a:r>
          </a:p>
          <a:p>
            <a:pPr lvl="1">
              <a:lnSpc>
                <a:spcPct val="90000"/>
              </a:lnSpc>
            </a:pPr>
            <a:r>
              <a:rPr lang="pt-BR" dirty="0"/>
              <a:t>Colagem de fita (tape </a:t>
            </a:r>
            <a:r>
              <a:rPr lang="pt-BR" dirty="0" err="1"/>
              <a:t>casting</a:t>
            </a:r>
            <a:r>
              <a:rPr lang="pt-BR" dirty="0"/>
              <a:t>)</a:t>
            </a:r>
          </a:p>
          <a:p>
            <a:pPr>
              <a:lnSpc>
                <a:spcPct val="90000"/>
              </a:lnSpc>
            </a:pPr>
            <a:r>
              <a:rPr lang="pt-BR" dirty="0"/>
              <a:t>Secagem</a:t>
            </a:r>
          </a:p>
          <a:p>
            <a:pPr>
              <a:lnSpc>
                <a:spcPct val="90000"/>
              </a:lnSpc>
            </a:pPr>
            <a:r>
              <a:rPr lang="pt-BR" dirty="0"/>
              <a:t>Queima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517775" y="333375"/>
            <a:ext cx="2592388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Matéria-prima particulada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78025" y="1625600"/>
            <a:ext cx="3673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Dispersão e homogeneização das partículas em uma suspensão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517775" y="3933825"/>
            <a:ext cx="259238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Secagem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517775" y="4941888"/>
            <a:ext cx="2592388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Queima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95288" y="4865688"/>
            <a:ext cx="15128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Retífica e acabamento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517775" y="5949950"/>
            <a:ext cx="259238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Produtos cerâmicos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3814763" y="1054100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3814763" y="2349500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3814763" y="3357563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3814763" y="4365625"/>
            <a:ext cx="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3814763" y="5373688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2627313" y="2925763"/>
            <a:ext cx="2592387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Conformação 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V="1">
            <a:off x="5219700" y="1700213"/>
            <a:ext cx="1223963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6473825" y="136048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Prensagem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6473825" y="1773238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Colagem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6473825" y="2205038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Conformação Plástica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6473825" y="2636838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Extrusão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6473825" y="306228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Injeção</a:t>
            </a: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6473825" y="3494088"/>
            <a:ext cx="205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Técnicas coloidais</a:t>
            </a: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 flipV="1">
            <a:off x="5219700" y="2060575"/>
            <a:ext cx="1223963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flipV="1">
            <a:off x="5219700" y="2420938"/>
            <a:ext cx="12239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 flipV="1">
            <a:off x="5219700" y="2852738"/>
            <a:ext cx="12239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5219700" y="3141663"/>
            <a:ext cx="12239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5219700" y="3141663"/>
            <a:ext cx="1296988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flipH="1">
            <a:off x="1692275" y="4149725"/>
            <a:ext cx="863600" cy="935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 flipH="1">
            <a:off x="1692275" y="5157788"/>
            <a:ext cx="935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1835150" y="5373688"/>
            <a:ext cx="792163" cy="7191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pic>
        <p:nvPicPr>
          <p:cNvPr id="33821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5888"/>
            <a:ext cx="1873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/>
      <p:bldP spid="33796" grpId="0" animBg="1"/>
      <p:bldP spid="33797" grpId="0" animBg="1"/>
      <p:bldP spid="33798" grpId="0" animBg="1"/>
      <p:bldP spid="33799" grpId="0" animBg="1"/>
      <p:bldP spid="33800" grpId="0" animBg="1"/>
      <p:bldP spid="33801" grpId="0" animBg="1"/>
      <p:bldP spid="33802" grpId="0" animBg="1"/>
      <p:bldP spid="33803" grpId="0" animBg="1"/>
      <p:bldP spid="33804" grpId="0" animBg="1"/>
      <p:bldP spid="33805" grpId="0" animBg="1"/>
      <p:bldP spid="33806" grpId="0" animBg="1"/>
      <p:bldP spid="33807" grpId="0"/>
      <p:bldP spid="33808" grpId="0"/>
      <p:bldP spid="33809" grpId="0"/>
      <p:bldP spid="33810" grpId="0"/>
      <p:bldP spid="33811" grpId="0"/>
      <p:bldP spid="33812" grpId="0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Classificação dos materiais cerâmicos com base na aplicação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Vidros (vidros, vitrocerâmicas)</a:t>
            </a:r>
          </a:p>
          <a:p>
            <a:r>
              <a:rPr lang="pt-BR" dirty="0"/>
              <a:t>Produtos argilosos (produtos argilosos estruturais, louças brancas)</a:t>
            </a:r>
          </a:p>
          <a:p>
            <a:r>
              <a:rPr lang="pt-BR" dirty="0"/>
              <a:t>Refratários (a base de argila, sílica, básico, especial)</a:t>
            </a:r>
          </a:p>
          <a:p>
            <a:r>
              <a:rPr lang="pt-BR" dirty="0"/>
              <a:t>Abrasivos</a:t>
            </a:r>
          </a:p>
          <a:p>
            <a:r>
              <a:rPr lang="pt-BR" dirty="0"/>
              <a:t>Cimentos</a:t>
            </a:r>
          </a:p>
          <a:p>
            <a:r>
              <a:rPr lang="pt-BR" dirty="0"/>
              <a:t>Cerâmicas avançadas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Empacotamento de partículas</a:t>
            </a:r>
            <a:endParaRPr lang="en-US" dirty="0"/>
          </a:p>
        </p:txBody>
      </p:sp>
      <p:pic>
        <p:nvPicPr>
          <p:cNvPr id="2050" name="Picture 2" descr="http://www.tececo.com/images/graphics/particle%20packing/PackingofSpheres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460" y="1916832"/>
            <a:ext cx="3373115" cy="3373115"/>
          </a:xfrm>
          <a:prstGeom prst="rect">
            <a:avLst/>
          </a:prstGeom>
          <a:noFill/>
        </p:spPr>
      </p:pic>
      <p:pic>
        <p:nvPicPr>
          <p:cNvPr id="2052" name="Picture 4" descr="http://www.tececo.com/images/graphics/particle%20packing/MorePerfectPackingSpheres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277" y="1916832"/>
            <a:ext cx="3373115" cy="3373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Alumina calcinada APC Alcoa</a:t>
            </a:r>
            <a:endParaRPr lang="en-US" dirty="0"/>
          </a:p>
        </p:txBody>
      </p:sp>
      <p:pic>
        <p:nvPicPr>
          <p:cNvPr id="655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9" y="1842289"/>
            <a:ext cx="8948347" cy="36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Dispersão de partículas em suspensão</a:t>
            </a:r>
            <a:endParaRPr lang="en-US" dirty="0"/>
          </a:p>
        </p:txBody>
      </p:sp>
      <p:pic>
        <p:nvPicPr>
          <p:cNvPr id="66562" name="Picture 2" descr="http://www.substech.com/dokuwiki/lib/exe/fetch.php?cache=cache&amp;media=electric_double_layer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5301"/>
            <a:ext cx="2537460" cy="4175760"/>
          </a:xfrm>
          <a:prstGeom prst="rect">
            <a:avLst/>
          </a:prstGeom>
          <a:noFill/>
        </p:spPr>
      </p:pic>
      <p:pic>
        <p:nvPicPr>
          <p:cNvPr id="66564" name="Picture 4" descr="dlvo_theory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652" y="1817211"/>
            <a:ext cx="2537460" cy="4091940"/>
          </a:xfrm>
          <a:prstGeom prst="rect">
            <a:avLst/>
          </a:prstGeom>
          <a:noFill/>
        </p:spPr>
      </p:pic>
      <p:pic>
        <p:nvPicPr>
          <p:cNvPr id="66566" name="Picture 6" descr="http://www.substech.com/dokuwiki/lib/exe/fetch.php?cache=cache&amp;media=polymeric_stabilization_of_colloid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420888"/>
            <a:ext cx="3171825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pt-BR" sz="3600" dirty="0" smtClean="0"/>
              <a:t>Dispersão de partículas em suspensão</a:t>
            </a:r>
            <a:endParaRPr lang="en-US" sz="3600" dirty="0"/>
          </a:p>
        </p:txBody>
      </p:sp>
      <p:pic>
        <p:nvPicPr>
          <p:cNvPr id="9" name="Espaço Reservado para Conteúdo 8" descr="img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60000">
            <a:off x="1435887" y="3016360"/>
            <a:ext cx="5892233" cy="3745884"/>
          </a:xfrm>
        </p:spPr>
      </p:pic>
      <p:graphicFrame>
        <p:nvGraphicFramePr>
          <p:cNvPr id="27651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2283468" y="1216075"/>
          <a:ext cx="4592788" cy="1780877"/>
        </p:xfrm>
        <a:graphic>
          <a:graphicData uri="http://schemas.openxmlformats.org/presentationml/2006/ole">
            <p:oleObj spid="_x0000_s27651" name="Equação" r:id="rId4" imgW="2489040" imgH="965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img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75800"/>
            <a:ext cx="4258816" cy="3457456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pt-BR" sz="3600" dirty="0" smtClean="0"/>
              <a:t>Dispersão de partículas em suspensão</a:t>
            </a:r>
            <a:endParaRPr lang="en-US" sz="3600" dirty="0"/>
          </a:p>
        </p:txBody>
      </p:sp>
      <p:pic>
        <p:nvPicPr>
          <p:cNvPr id="8" name="Espaço Reservado para Conteúdo 7" descr="img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2147982"/>
            <a:ext cx="4330824" cy="3213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Dispersão de partículas em suspensão</a:t>
            </a:r>
            <a:endParaRPr lang="en-US" sz="3600" dirty="0"/>
          </a:p>
        </p:txBody>
      </p:sp>
      <p:pic>
        <p:nvPicPr>
          <p:cNvPr id="9" name="Espaço Reservado para Conteúdo 8" descr="im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98837"/>
            <a:ext cx="4836216" cy="4478435"/>
          </a:xfrm>
        </p:spPr>
      </p:pic>
      <p:pic>
        <p:nvPicPr>
          <p:cNvPr id="11" name="Espaço Reservado para Conteúdo 10" descr="img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06647" y="2708920"/>
            <a:ext cx="4830961" cy="1983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Conformação cerâmica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Pós adequadamente preparados (distribuição de tamanhos, dispersos, aditivados, em aglomerados moles) para a conformação nos formatos desejados</a:t>
            </a:r>
          </a:p>
          <a:p>
            <a:r>
              <a:rPr lang="pt-BR" b="1" u="sng">
                <a:solidFill>
                  <a:srgbClr val="0000FF"/>
                </a:solidFill>
              </a:rPr>
              <a:t>Objetivo:</a:t>
            </a:r>
            <a:r>
              <a:rPr lang="pt-BR"/>
              <a:t> promover a máxima aproximação entre partículas e eliminar ao máximo espaços vazios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Os principais métodos incluem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/>
              <a:t>Prensagem do pó semi-seco</a:t>
            </a:r>
          </a:p>
          <a:p>
            <a:pPr>
              <a:lnSpc>
                <a:spcPct val="90000"/>
              </a:lnSpc>
            </a:pPr>
            <a:r>
              <a:rPr lang="pt-BR"/>
              <a:t>Mistura do pó com água e/ou polímeros orgânicos produzindo uma massa plástica, conformada por prensagem, deformação, extrusão ou injeção (conformação plástica)</a:t>
            </a:r>
          </a:p>
          <a:p>
            <a:pPr>
              <a:lnSpc>
                <a:spcPct val="90000"/>
              </a:lnSpc>
            </a:pPr>
            <a:r>
              <a:rPr lang="pt-BR"/>
              <a:t>Vertimento de uma suspensão concentrada ou barbotina em molde poroso (colagem e “tape casting”)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/>
              <a:t>Podemos relacionar os processos de conformação à consistência da massa</a:t>
            </a:r>
          </a:p>
        </p:txBody>
      </p:sp>
      <p:graphicFrame>
        <p:nvGraphicFramePr>
          <p:cNvPr id="45097" name="Group 41"/>
          <p:cNvGraphicFramePr>
            <a:graphicFrameLocks noGrp="1"/>
          </p:cNvGraphicFramePr>
          <p:nvPr/>
        </p:nvGraphicFramePr>
        <p:xfrm>
          <a:off x="914400" y="1484313"/>
          <a:ext cx="7772400" cy="5064573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Processo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Pressão utilizada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água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Via líquida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Zero ou hidrostática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20-25%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Massa plástica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Baixa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25-30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Extrusão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Média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Prensagem à seco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Alta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5-10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Prensagem do pó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Muito alta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Prensagem hidrostática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Muito alta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0-17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3960813" cy="3097213"/>
          </a:xfrm>
        </p:spPr>
        <p:txBody>
          <a:bodyPr/>
          <a:lstStyle/>
          <a:p>
            <a:r>
              <a:rPr lang="pt-BR"/>
              <a:t>Técnicas de fabricação – conformação do pó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00113" y="3716338"/>
            <a:ext cx="23733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>
                <a:solidFill>
                  <a:schemeClr val="tx2"/>
                </a:solidFill>
              </a:rPr>
              <a:t>Prensagem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4513" y="404813"/>
            <a:ext cx="439420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13" y="337789"/>
            <a:ext cx="8866171" cy="604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Prensagem uniaxial</a:t>
            </a:r>
          </a:p>
        </p:txBody>
      </p:sp>
      <p:pic>
        <p:nvPicPr>
          <p:cNvPr id="47108" name="Picture 4" descr="prensagem automát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989138"/>
            <a:ext cx="7775575" cy="3505200"/>
          </a:xfrm>
          <a:prstGeom prst="rect">
            <a:avLst/>
          </a:prstGeom>
          <a:noFill/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9750" y="5661025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6-100/min!!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Prensagem uniaxial – </a:t>
            </a:r>
            <a:br>
              <a:rPr lang="pt-BR" sz="4000"/>
            </a:br>
            <a:r>
              <a:rPr lang="pt-BR" sz="4000"/>
              <a:t>efeito da espessura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5650" y="2997200"/>
            <a:ext cx="3889375" cy="3600450"/>
            <a:chOff x="249" y="1071"/>
            <a:chExt cx="3447" cy="2767"/>
          </a:xfrm>
        </p:grpSpPr>
        <p:pic>
          <p:nvPicPr>
            <p:cNvPr id="49157" name="Picture 5" descr="gradiente de densidade em pressão 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1071"/>
              <a:ext cx="3447" cy="2714"/>
            </a:xfrm>
            <a:prstGeom prst="rect">
              <a:avLst/>
            </a:prstGeom>
            <a:noFill/>
          </p:spPr>
        </p:pic>
        <p:sp>
          <p:nvSpPr>
            <p:cNvPr id="49158" name="Rectangle 6"/>
            <p:cNvSpPr>
              <a:spLocks noChangeArrowheads="1"/>
            </p:cNvSpPr>
            <p:nvPr/>
          </p:nvSpPr>
          <p:spPr bwMode="auto">
            <a:xfrm>
              <a:off x="1927" y="3566"/>
              <a:ext cx="91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932363" y="1700213"/>
            <a:ext cx="3836987" cy="4824412"/>
            <a:chOff x="3107" y="1071"/>
            <a:chExt cx="2417" cy="3039"/>
          </a:xfrm>
        </p:grpSpPr>
        <p:pic>
          <p:nvPicPr>
            <p:cNvPr id="49160" name="Picture 8" descr="gradiente de densidade em pressão I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7" y="1071"/>
              <a:ext cx="2417" cy="3039"/>
            </a:xfrm>
            <a:prstGeom prst="rect">
              <a:avLst/>
            </a:prstGeom>
            <a:noFill/>
          </p:spPr>
        </p:pic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3198" y="1071"/>
              <a:ext cx="453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pt-BR" sz="4000"/>
              <a:t>Prensagem uniaxial</a:t>
            </a:r>
          </a:p>
        </p:txBody>
      </p:sp>
      <p:pic>
        <p:nvPicPr>
          <p:cNvPr id="55301" name="Picture 5" descr="ceramic pres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249738"/>
            <a:ext cx="7200900" cy="2419350"/>
          </a:xfrm>
          <a:prstGeom prst="rect">
            <a:avLst/>
          </a:prstGeom>
          <a:noFill/>
        </p:spPr>
      </p:pic>
      <p:pic>
        <p:nvPicPr>
          <p:cNvPr id="55303" name="Picture 7" descr="ceramic tile hydraulic press 5000 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908050"/>
            <a:ext cx="2484438" cy="331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t-BR"/>
              <a:t>Prensagem isostática</a:t>
            </a:r>
          </a:p>
        </p:txBody>
      </p:sp>
      <p:pic>
        <p:nvPicPr>
          <p:cNvPr id="51204" name="Picture 4" descr="prensagem isostática - v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3878263" cy="5616575"/>
          </a:xfrm>
          <a:prstGeom prst="rect">
            <a:avLst/>
          </a:prstGeom>
          <a:noFill/>
        </p:spPr>
      </p:pic>
      <p:pic>
        <p:nvPicPr>
          <p:cNvPr id="51205" name="Picture 5" descr="SiC Ba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349500"/>
            <a:ext cx="4464050" cy="3348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pt-BR" sz="4000"/>
              <a:t>Prensagem cerâmica – </a:t>
            </a:r>
            <a:br>
              <a:rPr lang="pt-BR" sz="4000"/>
            </a:br>
            <a:r>
              <a:rPr lang="pt-BR" sz="4000"/>
              <a:t>uniaxial x biaxial x isostática</a:t>
            </a:r>
          </a:p>
        </p:txBody>
      </p:sp>
      <p:pic>
        <p:nvPicPr>
          <p:cNvPr id="27653" name="Picture 5" descr="ceramic pressing"/>
          <p:cNvPicPr>
            <a:picLocks noChangeAspect="1" noChangeArrowheads="1"/>
          </p:cNvPicPr>
          <p:nvPr/>
        </p:nvPicPr>
        <p:blipFill>
          <a:blip r:embed="rId2" cstate="print"/>
          <a:srcRect b="7364"/>
          <a:stretch>
            <a:fillRect/>
          </a:stretch>
        </p:blipFill>
        <p:spPr bwMode="auto">
          <a:xfrm>
            <a:off x="1763713" y="1484313"/>
            <a:ext cx="5616575" cy="2376487"/>
          </a:xfrm>
          <a:prstGeom prst="rect">
            <a:avLst/>
          </a:prstGeom>
          <a:noFill/>
        </p:spPr>
      </p:pic>
      <p:pic>
        <p:nvPicPr>
          <p:cNvPr id="27657" name="Picture 9" descr="isostatic press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4076700"/>
            <a:ext cx="5991225" cy="261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Colagem de barbotina</a:t>
            </a:r>
          </a:p>
        </p:txBody>
      </p:sp>
      <p:pic>
        <p:nvPicPr>
          <p:cNvPr id="53252" name="Picture 4" descr="colagem de barbo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4032250" cy="5080000"/>
          </a:xfrm>
          <a:prstGeom prst="rect">
            <a:avLst/>
          </a:prstGeom>
          <a:noFill/>
        </p:spPr>
      </p:pic>
      <p:pic>
        <p:nvPicPr>
          <p:cNvPr id="53253" name="Picture 5" descr="colagem de barbotina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988" y="1196975"/>
            <a:ext cx="2768600" cy="3384550"/>
          </a:xfrm>
          <a:prstGeom prst="rect">
            <a:avLst/>
          </a:prstGeom>
          <a:noFill/>
        </p:spPr>
      </p:pic>
      <p:pic>
        <p:nvPicPr>
          <p:cNvPr id="53254" name="Picture 6" descr="peça col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988" y="3860800"/>
            <a:ext cx="3786187" cy="2789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6450" y="404813"/>
            <a:ext cx="561816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3311525" cy="2722562"/>
          </a:xfrm>
        </p:spPr>
        <p:txBody>
          <a:bodyPr/>
          <a:lstStyle/>
          <a:p>
            <a:r>
              <a:rPr lang="pt-BR" sz="4000"/>
              <a:t>Técnicas de fabricação – conformação do pó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27088" y="2924944"/>
            <a:ext cx="1911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Colagem de</a:t>
            </a:r>
          </a:p>
          <a:p>
            <a:r>
              <a:rPr lang="pt-BR" sz="2400" b="1" dirty="0">
                <a:solidFill>
                  <a:schemeClr val="tx2"/>
                </a:solidFill>
              </a:rPr>
              <a:t>barbotina</a:t>
            </a:r>
          </a:p>
        </p:txBody>
      </p:sp>
      <p:pic>
        <p:nvPicPr>
          <p:cNvPr id="38914" name="Picture 2" descr="http://msarms.files.wordpress.com/2009/04/sl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861048"/>
            <a:ext cx="3166856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scielo.br/img/revistas/mr/v11n4/02f9.jpg"/>
          <p:cNvPicPr>
            <a:picLocks noChangeAspect="1" noChangeArrowheads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 bwMode="auto">
          <a:xfrm>
            <a:off x="2051720" y="1268760"/>
            <a:ext cx="5259669" cy="3898380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388" y="274638"/>
            <a:ext cx="87852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Técnicas de fabricação – colagem de barbotina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051720" y="537321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Microestrutura do gesso após a hidratação.</a:t>
            </a:r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179512" y="5949280"/>
            <a:ext cx="7452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sulfato de cálcio hidratado (CaSO</a:t>
            </a:r>
            <a:r>
              <a:rPr lang="pt-BR" baseline="-25000" dirty="0" smtClean="0"/>
              <a:t>4</a:t>
            </a:r>
            <a:r>
              <a:rPr lang="pt-BR" dirty="0" smtClean="0"/>
              <a:t>•2H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  <a:r>
              <a:rPr lang="pt-BR" dirty="0" smtClean="0"/>
              <a:t>) </a:t>
            </a:r>
            <a:r>
              <a:rPr lang="pt-BR" dirty="0" smtClean="0">
                <a:sym typeface="Symbol"/>
              </a:rPr>
              <a:t> </a:t>
            </a:r>
            <a:r>
              <a:rPr lang="pt-BR" dirty="0" err="1" smtClean="0">
                <a:sym typeface="Symbol"/>
              </a:rPr>
              <a:t>hemidrato</a:t>
            </a:r>
            <a:r>
              <a:rPr lang="pt-BR" dirty="0" smtClean="0">
                <a:sym typeface="Symbol"/>
              </a:rPr>
              <a:t> </a:t>
            </a:r>
            <a:r>
              <a:rPr lang="en-US" dirty="0" smtClean="0"/>
              <a:t>(CaSO</a:t>
            </a:r>
            <a:r>
              <a:rPr lang="en-US" baseline="-25000" dirty="0" smtClean="0"/>
              <a:t>4</a:t>
            </a:r>
            <a:r>
              <a:rPr lang="en-US" dirty="0" smtClean="0"/>
              <a:t>•½H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  <a:endParaRPr lang="en-US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67944" y="630932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calcinação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slip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140968"/>
            <a:ext cx="1910276" cy="252028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490537"/>
          </a:xfrm>
        </p:spPr>
        <p:txBody>
          <a:bodyPr/>
          <a:lstStyle/>
          <a:p>
            <a:r>
              <a:rPr lang="pt-BR" sz="3200" dirty="0"/>
              <a:t>Técnicas de fabricação – colagem de barbotina</a:t>
            </a:r>
          </a:p>
        </p:txBody>
      </p:sp>
      <p:pic>
        <p:nvPicPr>
          <p:cNvPr id="17413" name="Picture 5" descr="sli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65263"/>
            <a:ext cx="3095625" cy="2324100"/>
          </a:xfrm>
          <a:prstGeom prst="rect">
            <a:avLst/>
          </a:prstGeom>
          <a:noFill/>
        </p:spPr>
      </p:pic>
      <p:pic>
        <p:nvPicPr>
          <p:cNvPr id="17414" name="Picture 6" descr="sli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860781"/>
            <a:ext cx="2088182" cy="2784243"/>
          </a:xfrm>
          <a:prstGeom prst="rect">
            <a:avLst/>
          </a:prstGeom>
          <a:noFill/>
        </p:spPr>
      </p:pic>
      <p:pic>
        <p:nvPicPr>
          <p:cNvPr id="17415" name="Picture 7" descr="slip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863" y="1196752"/>
            <a:ext cx="3095625" cy="2324100"/>
          </a:xfrm>
          <a:prstGeom prst="rect">
            <a:avLst/>
          </a:prstGeom>
          <a:noFill/>
        </p:spPr>
      </p:pic>
      <p:pic>
        <p:nvPicPr>
          <p:cNvPr id="17416" name="Picture 8" descr="slip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933056"/>
            <a:ext cx="2476500" cy="1857375"/>
          </a:xfrm>
          <a:prstGeom prst="rect">
            <a:avLst/>
          </a:prstGeom>
          <a:noFill/>
        </p:spPr>
      </p:pic>
      <p:pic>
        <p:nvPicPr>
          <p:cNvPr id="17417" name="Picture 9" descr="slip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025" y="5085184"/>
            <a:ext cx="2205983" cy="1656184"/>
          </a:xfrm>
          <a:prstGeom prst="rect">
            <a:avLst/>
          </a:prstGeom>
          <a:noFill/>
        </p:spPr>
      </p:pic>
      <p:pic>
        <p:nvPicPr>
          <p:cNvPr id="9" name="Picture 10" descr="slip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8720" y="3933056"/>
            <a:ext cx="3165768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Porcelana sanitária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271702" cy="28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235" y="2745704"/>
            <a:ext cx="4481329" cy="298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35496" y="6505599"/>
            <a:ext cx="6228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http://www.rocellbathware.com/manufacturing_process.html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Técnicas de fabricação – vidros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/>
              <a:t>Fundição – conformação do vidro</a:t>
            </a:r>
          </a:p>
          <a:p>
            <a:pPr lvl="1"/>
            <a:r>
              <a:rPr lang="pt-BR" sz="2400"/>
              <a:t>Prensagem</a:t>
            </a:r>
          </a:p>
          <a:p>
            <a:pPr lvl="1"/>
            <a:r>
              <a:rPr lang="pt-BR" sz="2400"/>
              <a:t>Sopro (peças ocas, garrafas)</a:t>
            </a:r>
          </a:p>
          <a:p>
            <a:pPr lvl="1"/>
            <a:r>
              <a:rPr lang="pt-BR" sz="2400"/>
              <a:t>Estiramento</a:t>
            </a:r>
          </a:p>
          <a:p>
            <a:pPr lvl="1"/>
            <a:r>
              <a:rPr lang="pt-BR" sz="2400"/>
              <a:t>Estiramento de fibras</a:t>
            </a:r>
          </a:p>
          <a:p>
            <a:r>
              <a:rPr lang="pt-BR" sz="2800"/>
              <a:t>Recozimento</a:t>
            </a:r>
          </a:p>
          <a:p>
            <a:r>
              <a:rPr lang="pt-BR" sz="2800"/>
              <a:t>Cristalização e fabricação de vitrocerâmicas</a:t>
            </a:r>
          </a:p>
          <a:p>
            <a:r>
              <a:rPr lang="pt-BR" sz="2800"/>
              <a:t>Têmpera e fabricação de vidros temperados</a:t>
            </a:r>
          </a:p>
          <a:p>
            <a:endParaRPr lang="pt-BR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Tape casting (colagem de fita)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133600"/>
            <a:ext cx="8110538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0" name="Picture 6" descr="tape cas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1628775"/>
            <a:ext cx="2705100" cy="18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Extrusão</a:t>
            </a:r>
          </a:p>
        </p:txBody>
      </p:sp>
      <p:pic>
        <p:nvPicPr>
          <p:cNvPr id="59397" name="Picture 5" descr="ceramic extru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73150"/>
            <a:ext cx="5943600" cy="1895475"/>
          </a:xfrm>
          <a:prstGeom prst="rect">
            <a:avLst/>
          </a:prstGeom>
          <a:noFill/>
        </p:spPr>
      </p:pic>
      <p:pic>
        <p:nvPicPr>
          <p:cNvPr id="59398" name="Picture 6" descr="extrud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184525"/>
            <a:ext cx="4178300" cy="3484563"/>
          </a:xfrm>
          <a:prstGeom prst="rect">
            <a:avLst/>
          </a:prstGeom>
          <a:noFill/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4" cstate="print"/>
          <a:srcRect l="53165" t="22667" r="9036" b="18750"/>
          <a:stretch>
            <a:fillRect/>
          </a:stretch>
        </p:blipFill>
        <p:spPr bwMode="auto">
          <a:xfrm>
            <a:off x="5076825" y="3213100"/>
            <a:ext cx="35274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/>
              <a:t>Injeção</a:t>
            </a:r>
          </a:p>
        </p:txBody>
      </p:sp>
      <p:pic>
        <p:nvPicPr>
          <p:cNvPr id="60420" name="Picture 4" descr="inje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997200"/>
            <a:ext cx="8064500" cy="3254375"/>
          </a:xfrm>
          <a:prstGeom prst="rect">
            <a:avLst/>
          </a:prstGeom>
          <a:noFill/>
        </p:spPr>
      </p:pic>
      <p:pic>
        <p:nvPicPr>
          <p:cNvPr id="60421" name="Picture 5" descr="ceramic turbocharger rotor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92150"/>
            <a:ext cx="2520950" cy="2144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r>
              <a:rPr lang="pt-BR" sz="4000"/>
              <a:t>Técnicas de fabricação – secagem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84313"/>
            <a:ext cx="8456613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Secagem</a:t>
            </a:r>
            <a:endParaRPr lang="pt-BR" sz="2400" b="1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284663" y="1600200"/>
            <a:ext cx="4402137" cy="29083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000" dirty="0"/>
              <a:t>Enquanto houver uma película (ou filme) de água entre as partículas, </a:t>
            </a:r>
            <a:r>
              <a:rPr lang="pt-BR" sz="2000" u="sng" dirty="0"/>
              <a:t>a secagem é acompanhada de retração da peça</a:t>
            </a:r>
            <a:r>
              <a:rPr lang="pt-BR" sz="2000" dirty="0"/>
              <a:t> (aproximação das partículas e diminuição do tamanho do corpo).</a:t>
            </a:r>
          </a:p>
          <a:p>
            <a:pPr>
              <a:lnSpc>
                <a:spcPct val="80000"/>
              </a:lnSpc>
            </a:pPr>
            <a:r>
              <a:rPr lang="pt-BR" sz="2000" dirty="0"/>
              <a:t>Após a eliminação da água entre as partículas </a:t>
            </a:r>
            <a:r>
              <a:rPr lang="pt-BR" sz="2000" u="sng" dirty="0"/>
              <a:t>não </a:t>
            </a:r>
            <a:r>
              <a:rPr lang="pt-BR" sz="2000" u="sng" dirty="0" smtClean="0"/>
              <a:t>ocorre </a:t>
            </a:r>
            <a:r>
              <a:rPr lang="pt-BR" sz="2000" u="sng" dirty="0"/>
              <a:t>mais retração</a:t>
            </a:r>
            <a:r>
              <a:rPr lang="pt-BR" sz="2000" dirty="0"/>
              <a:t>, mas ainda </a:t>
            </a:r>
            <a:r>
              <a:rPr lang="pt-BR" sz="2000" dirty="0" smtClean="0"/>
              <a:t>há </a:t>
            </a:r>
            <a:r>
              <a:rPr lang="pt-BR" sz="2000" dirty="0"/>
              <a:t>umidade para ser removida.</a:t>
            </a:r>
          </a:p>
        </p:txBody>
      </p:sp>
      <p:pic>
        <p:nvPicPr>
          <p:cNvPr id="63492" name="Picture 4" descr="image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8487" y="1412776"/>
            <a:ext cx="3813151" cy="3068737"/>
          </a:xfrm>
          <a:noFill/>
          <a:ln/>
        </p:spPr>
      </p:pic>
      <p:pic>
        <p:nvPicPr>
          <p:cNvPr id="63493" name="Picture 5" descr="image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443" y="4653136"/>
            <a:ext cx="8054370" cy="208897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088" y="1268413"/>
            <a:ext cx="49625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r>
              <a:rPr lang="pt-BR" sz="4000"/>
              <a:t>Técnicas de fabricação – queima ou sinterização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12875"/>
            <a:ext cx="29622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4019550"/>
            <a:ext cx="2667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3132138" y="2924175"/>
            <a:ext cx="13684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5003800" y="4868863"/>
            <a:ext cx="1019175" cy="1008062"/>
          </a:xfrm>
          <a:custGeom>
            <a:avLst/>
            <a:gdLst/>
            <a:ahLst/>
            <a:cxnLst>
              <a:cxn ang="0">
                <a:pos x="590" y="0"/>
              </a:cxn>
              <a:cxn ang="0">
                <a:pos x="544" y="454"/>
              </a:cxn>
              <a:cxn ang="0">
                <a:pos x="0" y="635"/>
              </a:cxn>
            </a:cxnLst>
            <a:rect l="0" t="0" r="r" b="b"/>
            <a:pathLst>
              <a:path w="642" h="635">
                <a:moveTo>
                  <a:pt x="590" y="0"/>
                </a:moveTo>
                <a:cubicBezTo>
                  <a:pt x="616" y="174"/>
                  <a:pt x="642" y="348"/>
                  <a:pt x="544" y="454"/>
                </a:cubicBezTo>
                <a:cubicBezTo>
                  <a:pt x="446" y="560"/>
                  <a:pt x="223" y="597"/>
                  <a:pt x="0" y="635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561975"/>
          </a:xfrm>
        </p:spPr>
        <p:txBody>
          <a:bodyPr/>
          <a:lstStyle/>
          <a:p>
            <a:r>
              <a:rPr lang="pt-BR" sz="4000"/>
              <a:t>Microestrutura cerâmica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8208962" cy="53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655638"/>
            <a:ext cx="6234113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417512"/>
          </a:xfrm>
          <a:noFill/>
          <a:ln/>
        </p:spPr>
        <p:txBody>
          <a:bodyPr/>
          <a:lstStyle/>
          <a:p>
            <a:r>
              <a:rPr lang="pt-BR" sz="4000"/>
              <a:t>Microestrutura cerâmica – porcelana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417512"/>
          </a:xfrm>
          <a:noFill/>
          <a:ln/>
        </p:spPr>
        <p:txBody>
          <a:bodyPr/>
          <a:lstStyle/>
          <a:p>
            <a:r>
              <a:rPr lang="pt-BR" sz="4000"/>
              <a:t>Microestrutura cerâmica – abrasivo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765175"/>
            <a:ext cx="6985000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1009650"/>
          </a:xfrm>
          <a:noFill/>
          <a:ln/>
        </p:spPr>
        <p:txBody>
          <a:bodyPr/>
          <a:lstStyle/>
          <a:p>
            <a:r>
              <a:rPr lang="pt-BR" sz="4000"/>
              <a:t>Microestrutura cerâmica – vitrocerâmica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43878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698875"/>
            <a:ext cx="3241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Técnicas de fabricação – vidros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268413"/>
            <a:ext cx="4652963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Exemplos de materiais cerâmicos</a:t>
            </a:r>
            <a:endParaRPr lang="pt-BR" sz="4000" dirty="0"/>
          </a:p>
        </p:txBody>
      </p:sp>
      <p:pic>
        <p:nvPicPr>
          <p:cNvPr id="11269" name="Picture 5" descr="ceramic kn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025650"/>
            <a:ext cx="1727200" cy="1343025"/>
          </a:xfrm>
          <a:prstGeom prst="rect">
            <a:avLst/>
          </a:prstGeom>
          <a:noFill/>
        </p:spPr>
      </p:pic>
      <p:pic>
        <p:nvPicPr>
          <p:cNvPr id="11270" name="Picture 6" descr="ceramic lining"/>
          <p:cNvPicPr>
            <a:picLocks noChangeAspect="1" noChangeArrowheads="1"/>
          </p:cNvPicPr>
          <p:nvPr/>
        </p:nvPicPr>
        <p:blipFill>
          <a:blip r:embed="rId3" cstate="print"/>
          <a:srcRect l="4340" t="5879" r="4340" b="8009"/>
          <a:stretch>
            <a:fillRect/>
          </a:stretch>
        </p:blipFill>
        <p:spPr bwMode="auto">
          <a:xfrm>
            <a:off x="3492500" y="1916113"/>
            <a:ext cx="1873250" cy="1323975"/>
          </a:xfrm>
          <a:prstGeom prst="rect">
            <a:avLst/>
          </a:prstGeom>
          <a:noFill/>
        </p:spPr>
      </p:pic>
      <p:pic>
        <p:nvPicPr>
          <p:cNvPr id="11271" name="Picture 7" descr="ceramic 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467100"/>
            <a:ext cx="1063625" cy="1295400"/>
          </a:xfrm>
          <a:prstGeom prst="rect">
            <a:avLst/>
          </a:prstGeom>
          <a:noFill/>
        </p:spPr>
      </p:pic>
      <p:pic>
        <p:nvPicPr>
          <p:cNvPr id="11272" name="Picture 8" descr="ceramic reactor lin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916113"/>
            <a:ext cx="1390650" cy="1325562"/>
          </a:xfrm>
          <a:prstGeom prst="rect">
            <a:avLst/>
          </a:prstGeom>
          <a:noFill/>
        </p:spPr>
      </p:pic>
      <p:pic>
        <p:nvPicPr>
          <p:cNvPr id="11273" name="Picture 9" descr="ceramic wa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3467100"/>
            <a:ext cx="1625600" cy="1316038"/>
          </a:xfrm>
          <a:prstGeom prst="rect">
            <a:avLst/>
          </a:prstGeom>
          <a:noFill/>
        </p:spPr>
      </p:pic>
      <p:pic>
        <p:nvPicPr>
          <p:cNvPr id="11274" name="Picture 10" descr="ceramic kiln furni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1916113"/>
            <a:ext cx="1660525" cy="1306512"/>
          </a:xfrm>
          <a:prstGeom prst="rect">
            <a:avLst/>
          </a:prstGeom>
          <a:noFill/>
        </p:spPr>
      </p:pic>
      <p:pic>
        <p:nvPicPr>
          <p:cNvPr id="11275" name="Picture 11" descr="ceramic refracto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7263" y="1916113"/>
            <a:ext cx="1728787" cy="1296987"/>
          </a:xfrm>
          <a:prstGeom prst="rect">
            <a:avLst/>
          </a:prstGeom>
          <a:noFill/>
        </p:spPr>
      </p:pic>
      <p:pic>
        <p:nvPicPr>
          <p:cNvPr id="11277" name="Picture 13" descr="Refractory-Ceramic-Fiber-Foamfra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825" y="3467100"/>
            <a:ext cx="2232025" cy="1487488"/>
          </a:xfrm>
          <a:prstGeom prst="rect">
            <a:avLst/>
          </a:prstGeom>
          <a:noFill/>
        </p:spPr>
      </p:pic>
      <p:pic>
        <p:nvPicPr>
          <p:cNvPr id="11278" name="Picture 14" descr="ceramic engine SNpart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8838" y="3467100"/>
            <a:ext cx="1755775" cy="1736725"/>
          </a:xfrm>
          <a:prstGeom prst="rect">
            <a:avLst/>
          </a:prstGeom>
          <a:noFill/>
        </p:spPr>
      </p:pic>
      <p:pic>
        <p:nvPicPr>
          <p:cNvPr id="11279" name="Picture 15" descr="ceramic bon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388" y="4905375"/>
            <a:ext cx="2592387" cy="1403350"/>
          </a:xfrm>
          <a:prstGeom prst="rect">
            <a:avLst/>
          </a:prstGeom>
          <a:noFill/>
        </p:spPr>
      </p:pic>
      <p:pic>
        <p:nvPicPr>
          <p:cNvPr id="11280" name="Picture 16" descr="ceramic turbocharger rotor I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3213" y="5273675"/>
            <a:ext cx="1639887" cy="1395413"/>
          </a:xfrm>
          <a:prstGeom prst="rect">
            <a:avLst/>
          </a:prstGeom>
          <a:noFill/>
        </p:spPr>
      </p:pic>
      <p:pic>
        <p:nvPicPr>
          <p:cNvPr id="11281" name="Picture 17" descr="ceramic substra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5229225"/>
            <a:ext cx="2447925" cy="1363663"/>
          </a:xfrm>
          <a:prstGeom prst="rect">
            <a:avLst/>
          </a:prstGeom>
          <a:noFill/>
        </p:spPr>
      </p:pic>
      <p:pic>
        <p:nvPicPr>
          <p:cNvPr id="11282" name="Picture 18" descr="full_ceramic_crown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18375" y="5156200"/>
            <a:ext cx="1249363" cy="1441450"/>
          </a:xfrm>
          <a:prstGeom prst="rect">
            <a:avLst/>
          </a:prstGeom>
          <a:noFill/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15" cstate="print"/>
          <a:srcRect l="53165" t="22667" r="9036" b="18750"/>
          <a:stretch>
            <a:fillRect/>
          </a:stretch>
        </p:blipFill>
        <p:spPr bwMode="auto">
          <a:xfrm>
            <a:off x="3132138" y="3357563"/>
            <a:ext cx="1800225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Vidro soda-cal ou vidro de janela</a:t>
            </a:r>
            <a:endParaRPr lang="pt-BR"/>
          </a:p>
        </p:txBody>
      </p:sp>
      <p:pic>
        <p:nvPicPr>
          <p:cNvPr id="35845" name="Picture 5" descr="Copo americano"/>
          <p:cNvPicPr>
            <a:picLocks noChangeAspect="1" noChangeArrowheads="1"/>
          </p:cNvPicPr>
          <p:nvPr/>
        </p:nvPicPr>
        <p:blipFill>
          <a:blip r:embed="rId2" cstate="print"/>
          <a:srcRect l="30234" t="24200" r="31967" b="24400"/>
          <a:stretch>
            <a:fillRect/>
          </a:stretch>
        </p:blipFill>
        <p:spPr bwMode="auto">
          <a:xfrm>
            <a:off x="65088" y="1844675"/>
            <a:ext cx="1482725" cy="2016125"/>
          </a:xfrm>
          <a:prstGeom prst="rect">
            <a:avLst/>
          </a:prstGeom>
          <a:noFill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700213"/>
            <a:ext cx="2690813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9" name="Picture 9" descr="vidro plano espelha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3933825"/>
            <a:ext cx="1995487" cy="2659063"/>
          </a:xfrm>
          <a:prstGeom prst="rect">
            <a:avLst/>
          </a:prstGeom>
          <a:noFill/>
        </p:spPr>
      </p:pic>
      <p:pic>
        <p:nvPicPr>
          <p:cNvPr id="35850" name="Picture 10" descr="garrafas-fiasco"/>
          <p:cNvPicPr>
            <a:picLocks noChangeAspect="1" noChangeArrowheads="1"/>
          </p:cNvPicPr>
          <p:nvPr/>
        </p:nvPicPr>
        <p:blipFill>
          <a:blip r:embed="rId5" cstate="print"/>
          <a:srcRect l="23924" r="22775"/>
          <a:stretch>
            <a:fillRect/>
          </a:stretch>
        </p:blipFill>
        <p:spPr bwMode="auto">
          <a:xfrm>
            <a:off x="5076825" y="3789363"/>
            <a:ext cx="1565275" cy="2667000"/>
          </a:xfrm>
          <a:prstGeom prst="rect">
            <a:avLst/>
          </a:prstGeom>
          <a:noFill/>
        </p:spPr>
      </p:pic>
      <p:pic>
        <p:nvPicPr>
          <p:cNvPr id="35848" name="Picture 8" descr="coca_vidro"/>
          <p:cNvPicPr>
            <a:picLocks noChangeAspect="1" noChangeArrowheads="1"/>
          </p:cNvPicPr>
          <p:nvPr/>
        </p:nvPicPr>
        <p:blipFill>
          <a:blip r:embed="rId6" cstate="print"/>
          <a:srcRect l="24545" r="24547"/>
          <a:stretch>
            <a:fillRect/>
          </a:stretch>
        </p:blipFill>
        <p:spPr bwMode="auto">
          <a:xfrm>
            <a:off x="3635375" y="1557338"/>
            <a:ext cx="2116138" cy="2665412"/>
          </a:xfrm>
          <a:prstGeom prst="rect">
            <a:avLst/>
          </a:prstGeom>
          <a:noFill/>
        </p:spPr>
      </p:pic>
      <p:pic>
        <p:nvPicPr>
          <p:cNvPr id="35851" name="Picture 11" descr="window glass 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4437063"/>
            <a:ext cx="2600325" cy="1949450"/>
          </a:xfrm>
          <a:prstGeom prst="rect">
            <a:avLst/>
          </a:prstGeom>
          <a:noFill/>
        </p:spPr>
      </p:pic>
      <p:pic>
        <p:nvPicPr>
          <p:cNvPr id="35852" name="Picture 12" descr="automotiv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1773238"/>
            <a:ext cx="2159000" cy="2159000"/>
          </a:xfrm>
          <a:prstGeom prst="rect">
            <a:avLst/>
          </a:prstGeom>
          <a:noFill/>
        </p:spPr>
      </p:pic>
      <p:pic>
        <p:nvPicPr>
          <p:cNvPr id="35853" name="Picture 13" descr="vidro_embalagens_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4076700"/>
            <a:ext cx="1876425" cy="208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Vidros ao chumbo (“</a:t>
            </a:r>
            <a:r>
              <a:rPr lang="pt-BR" b="1" i="1"/>
              <a:t>cristais</a:t>
            </a:r>
            <a:r>
              <a:rPr lang="pt-BR" b="1"/>
              <a:t>”)</a:t>
            </a:r>
            <a:r>
              <a:rPr lang="pt-BR"/>
              <a:t> </a:t>
            </a:r>
          </a:p>
        </p:txBody>
      </p:sp>
      <p:pic>
        <p:nvPicPr>
          <p:cNvPr id="37894" name="Picture 6" descr="telescopicviewwindow"/>
          <p:cNvPicPr>
            <a:picLocks noChangeAspect="1" noChangeArrowheads="1"/>
          </p:cNvPicPr>
          <p:nvPr/>
        </p:nvPicPr>
        <p:blipFill>
          <a:blip r:embed="rId2" cstate="print"/>
          <a:srcRect l="2162"/>
          <a:stretch>
            <a:fillRect/>
          </a:stretch>
        </p:blipFill>
        <p:spPr bwMode="auto">
          <a:xfrm>
            <a:off x="6084888" y="1700213"/>
            <a:ext cx="2728912" cy="2128837"/>
          </a:xfrm>
          <a:prstGeom prst="rect">
            <a:avLst/>
          </a:prstGeom>
          <a:noFill/>
        </p:spPr>
      </p:pic>
      <p:pic>
        <p:nvPicPr>
          <p:cNvPr id="37896" name="Picture 8" descr="crystal_chandelier"/>
          <p:cNvPicPr>
            <a:picLocks noChangeAspect="1" noChangeArrowheads="1"/>
          </p:cNvPicPr>
          <p:nvPr/>
        </p:nvPicPr>
        <p:blipFill>
          <a:blip r:embed="rId3" cstate="print"/>
          <a:srcRect l="17223" r="17223"/>
          <a:stretch>
            <a:fillRect/>
          </a:stretch>
        </p:blipFill>
        <p:spPr bwMode="auto">
          <a:xfrm>
            <a:off x="6999288" y="3860800"/>
            <a:ext cx="1873250" cy="2857500"/>
          </a:xfrm>
          <a:prstGeom prst="rect">
            <a:avLst/>
          </a:prstGeom>
          <a:noFill/>
        </p:spPr>
      </p:pic>
      <p:pic>
        <p:nvPicPr>
          <p:cNvPr id="37897" name="Picture 9" descr="crystal_glasses"/>
          <p:cNvPicPr>
            <a:picLocks noChangeAspect="1" noChangeArrowheads="1"/>
          </p:cNvPicPr>
          <p:nvPr/>
        </p:nvPicPr>
        <p:blipFill>
          <a:blip r:embed="rId4" cstate="print"/>
          <a:srcRect l="15384" r="16678"/>
          <a:stretch>
            <a:fillRect/>
          </a:stretch>
        </p:blipFill>
        <p:spPr bwMode="auto">
          <a:xfrm>
            <a:off x="179388" y="4292600"/>
            <a:ext cx="1584325" cy="2332038"/>
          </a:xfrm>
          <a:prstGeom prst="rect">
            <a:avLst/>
          </a:prstGeom>
          <a:noFill/>
        </p:spPr>
      </p:pic>
      <p:pic>
        <p:nvPicPr>
          <p:cNvPr id="37899" name="Picture 11" descr="lead glass vess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844675"/>
            <a:ext cx="2449513" cy="1836738"/>
          </a:xfrm>
          <a:prstGeom prst="rect">
            <a:avLst/>
          </a:prstGeom>
          <a:noFill/>
        </p:spPr>
      </p:pic>
      <p:pic>
        <p:nvPicPr>
          <p:cNvPr id="37895" name="Picture 7" descr="crystal%20gla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1844675"/>
            <a:ext cx="2182812" cy="2233613"/>
          </a:xfrm>
          <a:prstGeom prst="rect">
            <a:avLst/>
          </a:prstGeom>
          <a:noFill/>
        </p:spPr>
      </p:pic>
      <p:pic>
        <p:nvPicPr>
          <p:cNvPr id="37893" name="Picture 5" descr="lead gla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933825"/>
            <a:ext cx="2236788" cy="2663825"/>
          </a:xfrm>
          <a:prstGeom prst="rect">
            <a:avLst/>
          </a:prstGeom>
          <a:noFill/>
        </p:spPr>
      </p:pic>
      <p:pic>
        <p:nvPicPr>
          <p:cNvPr id="37900" name="Picture 12" descr="display gla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8175" y="4221163"/>
            <a:ext cx="2570163" cy="2173287"/>
          </a:xfrm>
          <a:prstGeom prst="rect">
            <a:avLst/>
          </a:prstGeom>
          <a:noFill/>
        </p:spPr>
      </p:pic>
      <p:pic>
        <p:nvPicPr>
          <p:cNvPr id="37898" name="Picture 10" descr="Heron_Crystal_Glass_Collectible_Miniature_Figurin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4438" y="1628775"/>
            <a:ext cx="1325562" cy="176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5" name="Picture 9" descr="glasstpotsimax200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570038"/>
            <a:ext cx="2303462" cy="2084387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b="1"/>
              <a:t>Vidros borosilicatos</a:t>
            </a:r>
            <a:r>
              <a:rPr lang="pt-BR"/>
              <a:t> </a:t>
            </a:r>
          </a:p>
        </p:txBody>
      </p:sp>
      <p:pic>
        <p:nvPicPr>
          <p:cNvPr id="39941" name="Picture 5" descr="erlenmeyers"/>
          <p:cNvPicPr>
            <a:picLocks noChangeAspect="1" noChangeArrowheads="1"/>
          </p:cNvPicPr>
          <p:nvPr/>
        </p:nvPicPr>
        <p:blipFill>
          <a:blip r:embed="rId3" cstate="print"/>
          <a:srcRect l="5055" r="4222"/>
          <a:stretch>
            <a:fillRect/>
          </a:stretch>
        </p:blipFill>
        <p:spPr bwMode="auto">
          <a:xfrm>
            <a:off x="611188" y="1700213"/>
            <a:ext cx="2592387" cy="3095625"/>
          </a:xfrm>
          <a:prstGeom prst="rect">
            <a:avLst/>
          </a:prstGeom>
          <a:noFill/>
        </p:spPr>
      </p:pic>
      <p:pic>
        <p:nvPicPr>
          <p:cNvPr id="39943" name="Picture 7" descr="VALV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721100"/>
            <a:ext cx="3384550" cy="2947988"/>
          </a:xfrm>
          <a:prstGeom prst="rect">
            <a:avLst/>
          </a:prstGeom>
          <a:noFill/>
        </p:spPr>
      </p:pic>
      <p:pic>
        <p:nvPicPr>
          <p:cNvPr id="39944" name="Picture 8" descr="boropenda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581525"/>
            <a:ext cx="2767012" cy="2071688"/>
          </a:xfrm>
          <a:prstGeom prst="rect">
            <a:avLst/>
          </a:prstGeom>
          <a:noFill/>
        </p:spPr>
      </p:pic>
      <p:pic>
        <p:nvPicPr>
          <p:cNvPr id="39946" name="Picture 10" descr="heat_resistant_borosilicate_glass_used_in_fireplace_glass_doors_and_scre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4791075"/>
            <a:ext cx="2305050" cy="1876425"/>
          </a:xfrm>
          <a:prstGeom prst="rect">
            <a:avLst/>
          </a:prstGeom>
          <a:noFill/>
        </p:spPr>
      </p:pic>
      <p:pic>
        <p:nvPicPr>
          <p:cNvPr id="39942" name="Picture 6" descr="farmaceuticos borosilica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1628775"/>
            <a:ext cx="2601913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92725" y="3860800"/>
            <a:ext cx="3700463" cy="2462213"/>
            <a:chOff x="3429" y="2769"/>
            <a:chExt cx="2331" cy="1551"/>
          </a:xfrm>
        </p:grpSpPr>
        <p:pic>
          <p:nvPicPr>
            <p:cNvPr id="60420" name="Picture 4" descr="si098_07_glaskerami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9" y="2769"/>
              <a:ext cx="2331" cy="155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4924" y="2795"/>
              <a:ext cx="8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/>
                <a:t>Ceran</a:t>
              </a:r>
              <a:r>
                <a:rPr lang="pt-BR" sz="1200" b="1" baseline="30000">
                  <a:cs typeface="Arial" charset="0"/>
                </a:rPr>
                <a:t>®</a:t>
              </a:r>
              <a:r>
                <a:rPr lang="pt-BR" sz="1200" b="1">
                  <a:cs typeface="Arial" charset="0"/>
                </a:rPr>
                <a:t> / Schott</a:t>
              </a:r>
              <a:endParaRPr lang="en-US" sz="1200" b="1" baseline="300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508625" y="1484313"/>
            <a:ext cx="3429000" cy="2222500"/>
            <a:chOff x="3600" y="618"/>
            <a:chExt cx="2160" cy="1400"/>
          </a:xfrm>
        </p:grpSpPr>
        <p:pic>
          <p:nvPicPr>
            <p:cNvPr id="60423" name="Picture 7" descr="vc_teles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" y="618"/>
              <a:ext cx="2160" cy="14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4854" y="618"/>
              <a:ext cx="9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/>
                <a:t>Zerodur</a:t>
              </a:r>
              <a:r>
                <a:rPr lang="pt-BR" sz="1200" b="1" baseline="30000">
                  <a:cs typeface="Arial" charset="0"/>
                </a:rPr>
                <a:t>®</a:t>
              </a:r>
              <a:r>
                <a:rPr lang="pt-BR" sz="1200" b="1"/>
                <a:t> / Schott</a:t>
              </a:r>
              <a:endParaRPr lang="en-US" sz="1200" b="1" baseline="30000"/>
            </a:p>
          </p:txBody>
        </p:sp>
      </p:grp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4600">
                <a:latin typeface="Times New Roman" pitchFamily="18" charset="0"/>
              </a:rPr>
              <a:t>Exemplos de Vitrocerâmicas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547813" y="3429000"/>
            <a:ext cx="3646487" cy="1355725"/>
            <a:chOff x="616" y="3339"/>
            <a:chExt cx="2297" cy="854"/>
          </a:xfrm>
        </p:grpSpPr>
        <p:pic>
          <p:nvPicPr>
            <p:cNvPr id="60427" name="Picture 11" descr="bioglass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" y="3339"/>
              <a:ext cx="2256" cy="82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60428" name="Text Box 12"/>
            <p:cNvSpPr txBox="1">
              <a:spLocks noChangeArrowheads="1"/>
            </p:cNvSpPr>
            <p:nvPr/>
          </p:nvSpPr>
          <p:spPr bwMode="auto">
            <a:xfrm>
              <a:off x="616" y="4020"/>
              <a:ext cx="9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/>
                <a:t>Otawa Dental Lab.</a:t>
              </a:r>
              <a:endParaRPr lang="en-US" sz="1200" b="1" baseline="300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23850" y="1412875"/>
            <a:ext cx="2884488" cy="1790700"/>
            <a:chOff x="204" y="890"/>
            <a:chExt cx="1817" cy="1128"/>
          </a:xfrm>
        </p:grpSpPr>
        <p:pic>
          <p:nvPicPr>
            <p:cNvPr id="60430" name="Picture 14" descr="vc_hd"/>
            <p:cNvPicPr>
              <a:picLocks noChangeAspect="1" noChangeArrowheads="1"/>
            </p:cNvPicPr>
            <p:nvPr/>
          </p:nvPicPr>
          <p:blipFill>
            <a:blip r:embed="rId5" cstate="print"/>
            <a:srcRect l="2246" t="3537" r="2246" b="3537"/>
            <a:stretch>
              <a:fillRect/>
            </a:stretch>
          </p:blipFill>
          <p:spPr bwMode="auto">
            <a:xfrm>
              <a:off x="204" y="890"/>
              <a:ext cx="1776" cy="109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0431" name="Text Box 15"/>
            <p:cNvSpPr txBox="1">
              <a:spLocks noChangeArrowheads="1"/>
            </p:cNvSpPr>
            <p:nvPr/>
          </p:nvSpPr>
          <p:spPr bwMode="auto">
            <a:xfrm>
              <a:off x="842" y="1845"/>
              <a:ext cx="11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/>
                <a:t>Substrato HD </a:t>
              </a:r>
              <a:r>
                <a:rPr lang="pt-BR" sz="1200" b="1">
                  <a:cs typeface="Arial" charset="0"/>
                </a:rPr>
                <a:t>/ Corning</a:t>
              </a:r>
              <a:endParaRPr lang="en-US" sz="1200" b="1" baseline="300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348038" y="981075"/>
            <a:ext cx="1957387" cy="2373313"/>
            <a:chOff x="1791" y="618"/>
            <a:chExt cx="1233" cy="1495"/>
          </a:xfrm>
        </p:grpSpPr>
        <p:pic>
          <p:nvPicPr>
            <p:cNvPr id="60433" name="Picture 17" descr="macor"/>
            <p:cNvPicPr>
              <a:picLocks noChangeAspect="1" noChangeArrowheads="1"/>
            </p:cNvPicPr>
            <p:nvPr/>
          </p:nvPicPr>
          <p:blipFill>
            <a:blip r:embed="rId6" cstate="print"/>
            <a:srcRect l="12494" t="2800" r="3123" b="5600"/>
            <a:stretch>
              <a:fillRect/>
            </a:stretch>
          </p:blipFill>
          <p:spPr bwMode="auto">
            <a:xfrm>
              <a:off x="1791" y="618"/>
              <a:ext cx="1233" cy="14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0434" name="Text Box 18"/>
            <p:cNvSpPr txBox="1">
              <a:spLocks noChangeArrowheads="1"/>
            </p:cNvSpPr>
            <p:nvPr/>
          </p:nvSpPr>
          <p:spPr bwMode="auto">
            <a:xfrm>
              <a:off x="1801" y="626"/>
              <a:ext cx="89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/>
                <a:t>Macor</a:t>
              </a:r>
              <a:r>
                <a:rPr lang="pt-BR" sz="1200" b="1" baseline="30000">
                  <a:cs typeface="Arial" charset="0"/>
                </a:rPr>
                <a:t>®</a:t>
              </a:r>
              <a:r>
                <a:rPr lang="pt-BR" sz="1200" b="1">
                  <a:cs typeface="Arial" charset="0"/>
                </a:rPr>
                <a:t> / Corning</a:t>
              </a:r>
              <a:endParaRPr lang="en-US" sz="1200" b="1" baseline="300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50825" y="4941888"/>
            <a:ext cx="1905000" cy="1439862"/>
            <a:chOff x="158" y="754"/>
            <a:chExt cx="1200" cy="907"/>
          </a:xfrm>
        </p:grpSpPr>
        <p:pic>
          <p:nvPicPr>
            <p:cNvPr id="60436" name="Picture 20" descr="vision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754"/>
              <a:ext cx="1200" cy="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0437" name="Text Box 21"/>
            <p:cNvSpPr txBox="1">
              <a:spLocks noChangeArrowheads="1"/>
            </p:cNvSpPr>
            <p:nvPr/>
          </p:nvSpPr>
          <p:spPr bwMode="auto">
            <a:xfrm>
              <a:off x="158" y="1488"/>
              <a:ext cx="90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>
                  <a:cs typeface="Arial" charset="0"/>
                </a:rPr>
                <a:t>Vision</a:t>
              </a:r>
              <a:r>
                <a:rPr lang="pt-BR" sz="1200" b="1" baseline="30000">
                  <a:cs typeface="Arial" charset="0"/>
                </a:rPr>
                <a:t>®</a:t>
              </a:r>
              <a:r>
                <a:rPr lang="pt-BR" sz="1200" b="1">
                  <a:cs typeface="Arial" charset="0"/>
                </a:rPr>
                <a:t> / Corning</a:t>
              </a:r>
              <a:endParaRPr lang="en-US" sz="1200" b="1" baseline="300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2339975" y="4941888"/>
            <a:ext cx="2725738" cy="1731962"/>
            <a:chOff x="1519" y="3113"/>
            <a:chExt cx="1717" cy="1091"/>
          </a:xfrm>
        </p:grpSpPr>
        <p:pic>
          <p:nvPicPr>
            <p:cNvPr id="60439" name="Picture 23" descr="cabeçotes fotoceram"/>
            <p:cNvPicPr>
              <a:picLocks noChangeAspect="1" noChangeArrowheads="1"/>
            </p:cNvPicPr>
            <p:nvPr/>
          </p:nvPicPr>
          <p:blipFill>
            <a:blip r:embed="rId8" cstate="print"/>
            <a:srcRect l="1312" r="1312" b="2037"/>
            <a:stretch>
              <a:fillRect/>
            </a:stretch>
          </p:blipFill>
          <p:spPr bwMode="auto">
            <a:xfrm>
              <a:off x="1519" y="3113"/>
              <a:ext cx="1682" cy="109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0440" name="Text Box 24"/>
            <p:cNvSpPr txBox="1">
              <a:spLocks noChangeArrowheads="1"/>
            </p:cNvSpPr>
            <p:nvPr/>
          </p:nvSpPr>
          <p:spPr bwMode="auto">
            <a:xfrm>
              <a:off x="2109" y="4020"/>
              <a:ext cx="112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pt-BR" sz="1200" b="1">
                  <a:solidFill>
                    <a:srgbClr val="FFFFFF"/>
                  </a:solidFill>
                </a:rPr>
                <a:t>Fotoceram® </a:t>
              </a:r>
              <a:r>
                <a:rPr lang="pt-BR" sz="1200" b="1">
                  <a:solidFill>
                    <a:srgbClr val="FFFFFF"/>
                  </a:solidFill>
                  <a:cs typeface="Arial" charset="0"/>
                </a:rPr>
                <a:t>/ Corning</a:t>
              </a:r>
              <a:endParaRPr lang="en-US" sz="1200" b="1" baseline="30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Keragla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000892" y="571480"/>
            <a:ext cx="2043899" cy="1447793"/>
          </a:xfrm>
          <a:noFill/>
          <a:ln/>
        </p:spPr>
      </p:pic>
      <p:sp>
        <p:nvSpPr>
          <p:cNvPr id="62466" name="Line 2"/>
          <p:cNvSpPr>
            <a:spLocks noChangeShapeType="1"/>
          </p:cNvSpPr>
          <p:nvPr/>
        </p:nvSpPr>
        <p:spPr bwMode="auto">
          <a:xfrm>
            <a:off x="2051050" y="1773238"/>
            <a:ext cx="0" cy="1655762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4925" y="2174875"/>
            <a:ext cx="5184775" cy="420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Vision ® - Corning (EUA)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Zerodur ® - Schott (Alemanha)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Narumi ® - Nippon Electric Glass (Japão)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Neoceram ™ N-0 – NEG (Japão)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Ceram ® - Schott (Alemanha)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Keraglas ® - Eutokera (Corning/St. Gobain)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Robax ® - versão sem cor do Ceram ®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sz="2000" b="1"/>
              <a:t> Eclair ® - versão sem cor do Keraglas ®</a:t>
            </a:r>
          </a:p>
        </p:txBody>
      </p:sp>
      <p:pic>
        <p:nvPicPr>
          <p:cNvPr id="62468" name="Picture 4" descr="Visi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43636" y="2285992"/>
            <a:ext cx="2682921" cy="1714512"/>
          </a:xfrm>
          <a:noFill/>
          <a:ln/>
        </p:spPr>
      </p:pic>
      <p:pic>
        <p:nvPicPr>
          <p:cNvPr id="62470" name="Picture 6" descr="Ceran1"/>
          <p:cNvPicPr>
            <a:picLocks noChangeAspect="1" noChangeArrowheads="1"/>
          </p:cNvPicPr>
          <p:nvPr/>
        </p:nvPicPr>
        <p:blipFill>
          <a:blip r:embed="rId4" cstate="print"/>
          <a:srcRect t="945"/>
          <a:stretch>
            <a:fillRect/>
          </a:stretch>
        </p:blipFill>
        <p:spPr bwMode="auto">
          <a:xfrm>
            <a:off x="4857752" y="642918"/>
            <a:ext cx="2106596" cy="156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zerodu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071942"/>
            <a:ext cx="2463787" cy="2463787"/>
          </a:xfrm>
          <a:prstGeom prst="rect">
            <a:avLst/>
          </a:prstGeom>
          <a:noFill/>
        </p:spPr>
      </p:pic>
      <p:pic>
        <p:nvPicPr>
          <p:cNvPr id="62472" name="Picture 8" descr="Robax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928926" y="468596"/>
            <a:ext cx="1785950" cy="1980536"/>
          </a:xfrm>
          <a:noFill/>
          <a:ln/>
        </p:spPr>
      </p:pic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400" b="1">
                <a:latin typeface="Symbol" pitchFamily="18" charset="2"/>
              </a:rPr>
              <a:t>b</a:t>
            </a:r>
            <a:r>
              <a:rPr lang="pt-BR" sz="2400" b="1">
                <a:latin typeface="Times New Roman" pitchFamily="18" charset="0"/>
              </a:rPr>
              <a:t>-Quartzo</a:t>
            </a:r>
            <a:r>
              <a:rPr lang="pt-BR" sz="2400" b="1" baseline="-25000">
                <a:latin typeface="Times New Roman" pitchFamily="18" charset="0"/>
              </a:rPr>
              <a:t>SS</a:t>
            </a:r>
            <a:r>
              <a:rPr lang="pt-BR" sz="2400" b="1">
                <a:latin typeface="Times New Roman" pitchFamily="18" charset="0"/>
              </a:rPr>
              <a:t> – (Li,R)O.Al</a:t>
            </a:r>
            <a:r>
              <a:rPr lang="pt-BR" sz="2400" b="1" baseline="-25000">
                <a:latin typeface="Times New Roman" pitchFamily="18" charset="0"/>
              </a:rPr>
              <a:t>2</a:t>
            </a:r>
            <a:r>
              <a:rPr lang="pt-BR" sz="2400" b="1">
                <a:latin typeface="Times New Roman" pitchFamily="18" charset="0"/>
              </a:rPr>
              <a:t>O</a:t>
            </a:r>
            <a:r>
              <a:rPr lang="pt-BR" sz="2400" b="1" baseline="-25000">
                <a:latin typeface="Times New Roman" pitchFamily="18" charset="0"/>
              </a:rPr>
              <a:t>3</a:t>
            </a:r>
            <a:r>
              <a:rPr lang="pt-BR" sz="2400" b="1">
                <a:latin typeface="Times New Roman" pitchFamily="18" charset="0"/>
              </a:rPr>
              <a:t>.nSiO</a:t>
            </a:r>
            <a:r>
              <a:rPr lang="pt-BR" sz="2400" b="1" baseline="-25000">
                <a:latin typeface="Times New Roman" pitchFamily="18" charset="0"/>
              </a:rPr>
              <a:t>2</a:t>
            </a:r>
            <a:r>
              <a:rPr lang="pt-BR" sz="2400" b="1">
                <a:latin typeface="Times New Roman" pitchFamily="18" charset="0"/>
              </a:rPr>
              <a:t> onde R = Mg</a:t>
            </a:r>
            <a:r>
              <a:rPr lang="pt-BR" sz="2400" b="1" baseline="30000">
                <a:latin typeface="Times New Roman" pitchFamily="18" charset="0"/>
              </a:rPr>
              <a:t>2+</a:t>
            </a:r>
            <a:r>
              <a:rPr lang="pt-BR" sz="2400" b="1">
                <a:latin typeface="Times New Roman" pitchFamily="18" charset="0"/>
              </a:rPr>
              <a:t>, Zn</a:t>
            </a:r>
            <a:r>
              <a:rPr lang="pt-BR" sz="2400" b="1" baseline="30000">
                <a:latin typeface="Times New Roman" pitchFamily="18" charset="0"/>
              </a:rPr>
              <a:t>2+</a:t>
            </a:r>
            <a:r>
              <a:rPr lang="pt-BR" sz="2400" b="1">
                <a:latin typeface="Times New Roman" pitchFamily="18" charset="0"/>
              </a:rPr>
              <a:t> e n = 2 a 10</a:t>
            </a:r>
          </a:p>
        </p:txBody>
      </p:sp>
      <p:pic>
        <p:nvPicPr>
          <p:cNvPr id="62474" name="Picture 10" descr="Firelit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 t="1125" r="874"/>
          <a:stretch>
            <a:fillRect/>
          </a:stretch>
        </p:blipFill>
        <p:spPr>
          <a:xfrm>
            <a:off x="536577" y="571480"/>
            <a:ext cx="2106597" cy="1636096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678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solidFill>
                  <a:schemeClr val="accent2"/>
                </a:solidFill>
                <a:latin typeface="Times New Roman" pitchFamily="18" charset="0"/>
              </a:rPr>
              <a:t>VLT telescope in Chile (8.2 m mirrors with adaptive optics)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828800" y="6096000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(www.eso.org)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981075"/>
            <a:ext cx="4800600" cy="4556125"/>
            <a:chOff x="144" y="624"/>
            <a:chExt cx="3024" cy="2870"/>
          </a:xfrm>
        </p:grpSpPr>
        <p:pic>
          <p:nvPicPr>
            <p:cNvPr id="64517" name="Picture 5" descr="VLT mirror cast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624"/>
              <a:ext cx="3024" cy="2347"/>
            </a:xfrm>
            <a:prstGeom prst="rect">
              <a:avLst/>
            </a:prstGeom>
            <a:noFill/>
          </p:spPr>
        </p:pic>
        <p:sp>
          <p:nvSpPr>
            <p:cNvPr id="64518" name="Text Box 6"/>
            <p:cNvSpPr txBox="1">
              <a:spLocks noChangeArrowheads="1"/>
            </p:cNvSpPr>
            <p:nvPr/>
          </p:nvSpPr>
          <p:spPr bwMode="auto">
            <a:xfrm>
              <a:off x="240" y="2976"/>
              <a:ext cx="169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Mirror fabrication in Mainz, Germany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43400" y="2492375"/>
            <a:ext cx="4648200" cy="4210050"/>
            <a:chOff x="2592" y="960"/>
            <a:chExt cx="2928" cy="2652"/>
          </a:xfrm>
        </p:grpSpPr>
        <p:pic>
          <p:nvPicPr>
            <p:cNvPr id="64520" name="Picture 8" descr="VLT mirror transpor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92" y="1488"/>
              <a:ext cx="2928" cy="2124"/>
            </a:xfrm>
            <a:prstGeom prst="rect">
              <a:avLst/>
            </a:prstGeom>
            <a:noFill/>
          </p:spPr>
        </p:pic>
        <p:sp>
          <p:nvSpPr>
            <p:cNvPr id="64521" name="Text Box 9"/>
            <p:cNvSpPr txBox="1">
              <a:spLocks noChangeArrowheads="1"/>
            </p:cNvSpPr>
            <p:nvPr/>
          </p:nvSpPr>
          <p:spPr bwMode="auto">
            <a:xfrm>
              <a:off x="3552" y="960"/>
              <a:ext cx="173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On the road to Cerro Paranal, Chile</a:t>
              </a:r>
            </a:p>
          </p:txBody>
        </p:sp>
      </p:grp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732588" y="836613"/>
            <a:ext cx="212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Helvetica" pitchFamily="34" charset="0"/>
              </a:rPr>
              <a:t>Dr. Mark J. Davis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260350"/>
            <a:ext cx="8351837" cy="609600"/>
            <a:chOff x="295" y="164"/>
            <a:chExt cx="5261" cy="384"/>
          </a:xfrm>
        </p:grpSpPr>
        <p:sp>
          <p:nvSpPr>
            <p:cNvPr id="63491" name="WordArt 3"/>
            <p:cNvSpPr>
              <a:spLocks noChangeArrowheads="1" noChangeShapeType="1" noTextEdit="1"/>
            </p:cNvSpPr>
            <p:nvPr/>
          </p:nvSpPr>
          <p:spPr bwMode="auto">
            <a:xfrm>
              <a:off x="295" y="210"/>
              <a:ext cx="5261" cy="33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/>
                  <a:cs typeface="Arial"/>
                </a:rPr>
                <a:t>Neoparies    - Nippon Electric Glass Co.,Ltd.</a:t>
              </a:r>
            </a:p>
          </p:txBody>
        </p:sp>
        <p:sp>
          <p:nvSpPr>
            <p:cNvPr id="6349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520" y="164"/>
              <a:ext cx="22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10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 Black"/>
                </a:rPr>
                <a:t>TM</a:t>
              </a:r>
            </a:p>
          </p:txBody>
        </p:sp>
      </p:grpSp>
      <p:pic>
        <p:nvPicPr>
          <p:cNvPr id="63494" name="Picture 6" descr="Neoparies - airpo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3362325"/>
            <a:ext cx="4391025" cy="2587625"/>
          </a:xfrm>
          <a:noFill/>
          <a:ln/>
        </p:spPr>
      </p:pic>
      <p:sp>
        <p:nvSpPr>
          <p:cNvPr id="63495" name="WordArt 7"/>
          <p:cNvSpPr>
            <a:spLocks noChangeArrowheads="1" noChangeShapeType="1" noTextEdit="1"/>
          </p:cNvSpPr>
          <p:nvPr/>
        </p:nvSpPr>
        <p:spPr bwMode="auto">
          <a:xfrm>
            <a:off x="4643438" y="2636838"/>
            <a:ext cx="4176712" cy="541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Airside Terminal A</a:t>
            </a:r>
          </a:p>
          <a:p>
            <a:pPr algn="ctr"/>
            <a:r>
              <a:rPr lang="pt-BR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Tampa International Airport, U.S. </a:t>
            </a:r>
          </a:p>
        </p:txBody>
      </p:sp>
      <p:sp>
        <p:nvSpPr>
          <p:cNvPr id="63498" name="WordArt 10"/>
          <p:cNvSpPr>
            <a:spLocks noChangeArrowheads="1" noChangeShapeType="1" noTextEdit="1"/>
          </p:cNvSpPr>
          <p:nvPr/>
        </p:nvSpPr>
        <p:spPr bwMode="auto">
          <a:xfrm>
            <a:off x="539750" y="6092825"/>
            <a:ext cx="3459163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Clínica Kaneko - Tókio (Japão)</a:t>
            </a:r>
          </a:p>
        </p:txBody>
      </p:sp>
      <p:pic>
        <p:nvPicPr>
          <p:cNvPr id="63499" name="Picture 11" descr="Neoparies - exter wal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3570288" cy="4895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74638"/>
            <a:ext cx="2952750" cy="1143000"/>
          </a:xfrm>
        </p:spPr>
        <p:txBody>
          <a:bodyPr/>
          <a:lstStyle/>
          <a:p>
            <a:pPr eaLnBrk="1" hangingPunct="1"/>
            <a:r>
              <a:rPr lang="pt-BR" smtClean="0"/>
              <a:t>SiC/Si</a:t>
            </a:r>
            <a:r>
              <a:rPr lang="pt-BR" baseline="-25000" smtClean="0"/>
              <a:t>3</a:t>
            </a:r>
            <a:r>
              <a:rPr lang="pt-BR" smtClean="0"/>
              <a:t>N</a:t>
            </a:r>
            <a:r>
              <a:rPr lang="pt-BR" baseline="-25000" smtClean="0"/>
              <a:t>4</a:t>
            </a:r>
          </a:p>
        </p:txBody>
      </p:sp>
      <p:pic>
        <p:nvPicPr>
          <p:cNvPr id="96259" name="Picture 3" descr="silicon-carbide-ceram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60350"/>
            <a:ext cx="264795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4" descr="Full Ceramic Ball Bea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4005263"/>
            <a:ext cx="19827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 descr="Cerama_Silicon_Nitride_Ba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909638"/>
            <a:ext cx="22526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 descr="Si3N4 en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76663"/>
            <a:ext cx="2843213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si3N4 hottur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1490663"/>
            <a:ext cx="28781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8" descr="Si3N4 turb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5738" y="3933825"/>
            <a:ext cx="3698875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Aplicações modernas e futuristas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771775" y="2349500"/>
            <a:ext cx="1366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Bioglass</a:t>
            </a:r>
          </a:p>
        </p:txBody>
      </p:sp>
      <p:pic>
        <p:nvPicPr>
          <p:cNvPr id="54283" name="Picture 11" descr="scafolg from biog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4221163"/>
            <a:ext cx="2808288" cy="2155825"/>
          </a:xfrm>
          <a:prstGeom prst="rect">
            <a:avLst/>
          </a:prstGeom>
          <a:noFill/>
        </p:spPr>
      </p:pic>
      <p:pic>
        <p:nvPicPr>
          <p:cNvPr id="54284" name="Picture 12" descr="bioglass_scaf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844675"/>
            <a:ext cx="2114550" cy="2176463"/>
          </a:xfrm>
          <a:prstGeom prst="rect">
            <a:avLst/>
          </a:prstGeom>
          <a:noFill/>
        </p:spPr>
      </p:pic>
      <p:pic>
        <p:nvPicPr>
          <p:cNvPr id="54285" name="Picture 13" descr="bioglass_sc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789363"/>
            <a:ext cx="4330700" cy="2903537"/>
          </a:xfrm>
          <a:prstGeom prst="rect">
            <a:avLst/>
          </a:prstGeom>
          <a:noFill/>
        </p:spPr>
      </p:pic>
      <p:pic>
        <p:nvPicPr>
          <p:cNvPr id="54286" name="Picture 14" descr="Hen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1557338"/>
            <a:ext cx="1763713" cy="215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sz="4000"/>
              <a:t>Técnicas de fabricação – vidros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075" y="909638"/>
            <a:ext cx="56372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186106" cy="1143000"/>
          </a:xfrm>
        </p:spPr>
        <p:txBody>
          <a:bodyPr/>
          <a:lstStyle/>
          <a:p>
            <a:r>
              <a:rPr lang="pt-BR" dirty="0" err="1"/>
              <a:t>Aerogel</a:t>
            </a:r>
            <a:endParaRPr lang="pt-BR" dirty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755650" y="5699125"/>
            <a:ext cx="40322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400" b="1"/>
              <a:t>O Aerogel é um material extremamente leve, porém muito resistente. Na foto vemos um pequeno bloco de aerogel de 2,38 gramas sustentando um tijolo de 2,5 kg. </a:t>
            </a:r>
          </a:p>
        </p:txBody>
      </p:sp>
      <p:pic>
        <p:nvPicPr>
          <p:cNvPr id="91141" name="Picture 5" descr="568px-Aerogelbri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3884613" cy="4103687"/>
          </a:xfrm>
          <a:prstGeom prst="rect">
            <a:avLst/>
          </a:prstGeom>
          <a:noFill/>
        </p:spPr>
      </p:pic>
      <p:pic>
        <p:nvPicPr>
          <p:cNvPr id="91142" name="Picture 6" descr="aerogel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476250"/>
            <a:ext cx="3652838" cy="2732088"/>
          </a:xfrm>
          <a:prstGeom prst="rect">
            <a:avLst/>
          </a:prstGeom>
          <a:noFill/>
        </p:spPr>
      </p:pic>
      <p:pic>
        <p:nvPicPr>
          <p:cNvPr id="91143" name="Picture 7" descr="aerogel-cray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141663"/>
            <a:ext cx="2470150" cy="295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Aplicações modernas e futuristas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84213" y="6021388"/>
            <a:ext cx="4535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Vidros auto-limpantes e que não molham.</a:t>
            </a:r>
          </a:p>
        </p:txBody>
      </p:sp>
      <p:pic>
        <p:nvPicPr>
          <p:cNvPr id="60420" name="Picture 4" descr="Pilkington self-clea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628775"/>
            <a:ext cx="2162175" cy="2881313"/>
          </a:xfrm>
          <a:prstGeom prst="rect">
            <a:avLst/>
          </a:prstGeom>
          <a:noFill/>
        </p:spPr>
      </p:pic>
      <p:pic>
        <p:nvPicPr>
          <p:cNvPr id="60421" name="Picture 5" descr="How Self-Cleaning Fabric Wor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5813" y="4437063"/>
            <a:ext cx="3027362" cy="2351087"/>
          </a:xfrm>
          <a:prstGeom prst="rect">
            <a:avLst/>
          </a:prstGeom>
          <a:noFill/>
        </p:spPr>
      </p:pic>
      <p:pic>
        <p:nvPicPr>
          <p:cNvPr id="60422" name="Picture 6" descr="with_with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557338"/>
            <a:ext cx="5040312" cy="4367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Aplicações modernas e futuristas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84213" y="6021388"/>
            <a:ext cx="4535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Concretos translúcidos!</a:t>
            </a:r>
          </a:p>
        </p:txBody>
      </p:sp>
      <p:pic>
        <p:nvPicPr>
          <p:cNvPr id="57352" name="Picture 8" descr="2-translucent-eff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3816350"/>
            <a:ext cx="3535363" cy="2873375"/>
          </a:xfrm>
          <a:prstGeom prst="rect">
            <a:avLst/>
          </a:prstGeom>
          <a:noFill/>
        </p:spPr>
      </p:pic>
      <p:pic>
        <p:nvPicPr>
          <p:cNvPr id="57351" name="Picture 7" descr="litracon-light-transmitting-concre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28775"/>
            <a:ext cx="4752975" cy="402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Aplicações modernas e futuristas</a:t>
            </a:r>
          </a:p>
        </p:txBody>
      </p:sp>
      <p:pic>
        <p:nvPicPr>
          <p:cNvPr id="56323" name="Picture 3" descr="solar-stack-enlarg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1800"/>
            <a:ext cx="4608513" cy="3455988"/>
          </a:xfrm>
          <a:prstGeom prst="rect">
            <a:avLst/>
          </a:prstGeom>
          <a:noFill/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23850" y="5092700"/>
            <a:ext cx="8640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Guias de luz para janelas, concentram a luz solar em células fotovoltaicas para geração de energia elétrica.</a:t>
            </a:r>
          </a:p>
        </p:txBody>
      </p:sp>
      <p:pic>
        <p:nvPicPr>
          <p:cNvPr id="56325" name="Picture 5" descr="MIT solar wind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700213"/>
            <a:ext cx="4054475" cy="2940050"/>
          </a:xfrm>
          <a:prstGeom prst="rect">
            <a:avLst/>
          </a:prstGeom>
          <a:noFill/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23850" y="5856288"/>
            <a:ext cx="54911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/>
              <a:t>High-Efficiency Organic Solar Concentrators for Photovoltaics </a:t>
            </a:r>
          </a:p>
          <a:p>
            <a:r>
              <a:rPr lang="pt-BR" sz="1400" b="1" i="1"/>
              <a:t>Science</a:t>
            </a:r>
            <a:r>
              <a:rPr lang="pt-BR" sz="1400" b="1"/>
              <a:t> 11 July 2008:</a:t>
            </a:r>
            <a:br>
              <a:rPr lang="pt-BR" sz="1400" b="1"/>
            </a:br>
            <a:r>
              <a:rPr lang="pt-BR" sz="1400" b="1"/>
              <a:t>Vol. 321. no. 5886, pp. 226 - 228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"/>
          <p:cNvSpPr txBox="1">
            <a:spLocks noChangeArrowheads="1"/>
          </p:cNvSpPr>
          <p:nvPr/>
        </p:nvSpPr>
        <p:spPr bwMode="auto">
          <a:xfrm>
            <a:off x="914400" y="16002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  <a:cs typeface="Times New Roman" pitchFamily="18" charset="0"/>
              </a:rPr>
              <a:t>Applications</a:t>
            </a:r>
          </a:p>
        </p:txBody>
      </p:sp>
      <p:sp>
        <p:nvSpPr>
          <p:cNvPr id="58371" name="Rectangle 16"/>
          <p:cNvSpPr>
            <a:spLocks noChangeArrowheads="1"/>
          </p:cNvSpPr>
          <p:nvPr/>
        </p:nvSpPr>
        <p:spPr bwMode="auto">
          <a:xfrm>
            <a:off x="533400" y="25146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laser and </a:t>
            </a:r>
            <a:r>
              <a:rPr lang="en-GB" sz="2600" dirty="0" err="1">
                <a:latin typeface="Calibri" pitchFamily="34" charset="0"/>
                <a:cs typeface="Arial" charset="0"/>
              </a:rPr>
              <a:t>opto</a:t>
            </a:r>
            <a:r>
              <a:rPr lang="en-GB" sz="2600" dirty="0">
                <a:latin typeface="Calibri" pitchFamily="34" charset="0"/>
                <a:cs typeface="Arial" charset="0"/>
              </a:rPr>
              <a:t>-electronic devices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narrow band filters</a:t>
            </a:r>
            <a:endParaRPr lang="en-GB" sz="26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attenuators</a:t>
            </a:r>
            <a:endParaRPr lang="en-GB" sz="26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beam splitters</a:t>
            </a:r>
            <a:endParaRPr lang="en-GB" sz="26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samplers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multiplexers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optical communication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600" dirty="0">
                <a:latin typeface="Calibri" pitchFamily="34" charset="0"/>
                <a:cs typeface="Arial" charset="0"/>
              </a:rPr>
              <a:t>high power lasers</a:t>
            </a:r>
          </a:p>
        </p:txBody>
      </p:sp>
      <p:pic>
        <p:nvPicPr>
          <p:cNvPr id="58372" name="Picture 17" descr="C:\Guilherme\ufscar\burocracia\Seminar_TC7_edz\seminar_lamav_september_2007\narrow_band_fil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286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18" descr="C:\Guilherme\ufscar\burocracia\Seminar_TC7_edz\seminar_lamav_september_2007\beam_split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05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2"/>
          <p:cNvSpPr txBox="1">
            <a:spLocks noChangeArrowheads="1"/>
          </p:cNvSpPr>
          <p:nvPr/>
        </p:nvSpPr>
        <p:spPr bwMode="auto">
          <a:xfrm>
            <a:off x="76200" y="182563"/>
            <a:ext cx="6781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latin typeface="Calibri" pitchFamily="34" charset="0"/>
                <a:cs typeface="Times New Roman" pitchFamily="18" charset="0"/>
              </a:rPr>
              <a:t>Photo-thermo-refractive (PTR) glass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8382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111125"/>
            <a:ext cx="7886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31900"/>
            <a:ext cx="2895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943350"/>
            <a:ext cx="41148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49700"/>
            <a:ext cx="51816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sz="4000" dirty="0" smtClean="0"/>
              <a:t>Tipos de </a:t>
            </a:r>
            <a:r>
              <a:rPr lang="pt-BR" sz="4000" dirty="0"/>
              <a:t>vidros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4625"/>
            <a:ext cx="86868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sz="4000"/>
              <a:t>Técnicas de fabricação – vidros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013" y="1176338"/>
            <a:ext cx="513397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Float_Glass_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384675"/>
            <a:ext cx="8893175" cy="2068513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sz="4000"/>
              <a:t>Técnicas de fabricação – vidros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981075"/>
            <a:ext cx="6192837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1002</Words>
  <Application>Microsoft Office PowerPoint</Application>
  <PresentationFormat>Apresentação na tela (4:3)</PresentationFormat>
  <Paragraphs>202</Paragraphs>
  <Slides>65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68" baseType="lpstr">
      <vt:lpstr>Design padrão</vt:lpstr>
      <vt:lpstr>Microsoft Word Picture</vt:lpstr>
      <vt:lpstr>Microsoft Equation 3.0</vt:lpstr>
      <vt:lpstr>Materiais Cerâmicos</vt:lpstr>
      <vt:lpstr>Classificação dos materiais cerâmicos com base na aplicação</vt:lpstr>
      <vt:lpstr>Slide 3</vt:lpstr>
      <vt:lpstr>Técnicas de fabricação – vidros</vt:lpstr>
      <vt:lpstr>Técnicas de fabricação – vidros</vt:lpstr>
      <vt:lpstr>Técnicas de fabricação – vidros</vt:lpstr>
      <vt:lpstr>Tipos de vidros</vt:lpstr>
      <vt:lpstr>Técnicas de fabricação – vidros</vt:lpstr>
      <vt:lpstr>Técnicas de fabricação – vidros</vt:lpstr>
      <vt:lpstr>Tensões residuais vs. Recozimento</vt:lpstr>
      <vt:lpstr>Técnicas de fabricação – vidros</vt:lpstr>
      <vt:lpstr>Tenacificação de Vidros</vt:lpstr>
      <vt:lpstr>Têmpera térmica</vt:lpstr>
      <vt:lpstr>Têmpera química</vt:lpstr>
      <vt:lpstr>Slide 15</vt:lpstr>
      <vt:lpstr>Aplicações</vt:lpstr>
      <vt:lpstr>Têmpera química</vt:lpstr>
      <vt:lpstr>Técnicas de fabricação – conformação do pó</vt:lpstr>
      <vt:lpstr>Slide 19</vt:lpstr>
      <vt:lpstr>Empacotamento de partículas</vt:lpstr>
      <vt:lpstr>Alumina calcinada APC Alcoa</vt:lpstr>
      <vt:lpstr>Dispersão de partículas em suspensão</vt:lpstr>
      <vt:lpstr>Dispersão de partículas em suspensão</vt:lpstr>
      <vt:lpstr>Dispersão de partículas em suspensão</vt:lpstr>
      <vt:lpstr>Dispersão de partículas em suspensão</vt:lpstr>
      <vt:lpstr>Conformação cerâmica</vt:lpstr>
      <vt:lpstr>Os principais métodos incluem</vt:lpstr>
      <vt:lpstr>Podemos relacionar os processos de conformação à consistência da massa</vt:lpstr>
      <vt:lpstr>Técnicas de fabricação – conformação do pó</vt:lpstr>
      <vt:lpstr>Prensagem uniaxial</vt:lpstr>
      <vt:lpstr>Prensagem uniaxial –  efeito da espessura</vt:lpstr>
      <vt:lpstr>Prensagem uniaxial</vt:lpstr>
      <vt:lpstr>Prensagem isostática</vt:lpstr>
      <vt:lpstr>Prensagem cerâmica –  uniaxial x biaxial x isostática</vt:lpstr>
      <vt:lpstr>Colagem de barbotina</vt:lpstr>
      <vt:lpstr>Técnicas de fabricação – conformação do pó</vt:lpstr>
      <vt:lpstr>Slide 37</vt:lpstr>
      <vt:lpstr>Técnicas de fabricação – colagem de barbotina</vt:lpstr>
      <vt:lpstr>Porcelana sanitária </vt:lpstr>
      <vt:lpstr>Tape casting (colagem de fita)</vt:lpstr>
      <vt:lpstr>Extrusão</vt:lpstr>
      <vt:lpstr>Injeção</vt:lpstr>
      <vt:lpstr>Técnicas de fabricação – secagem</vt:lpstr>
      <vt:lpstr>Secagem</vt:lpstr>
      <vt:lpstr>Técnicas de fabricação – queima ou sinterização</vt:lpstr>
      <vt:lpstr>Microestrutura cerâmica</vt:lpstr>
      <vt:lpstr>Microestrutura cerâmica – porcelana</vt:lpstr>
      <vt:lpstr>Microestrutura cerâmica – abrasivo</vt:lpstr>
      <vt:lpstr>Microestrutura cerâmica – vitrocerâmica</vt:lpstr>
      <vt:lpstr>Exemplos de materiais cerâmicos</vt:lpstr>
      <vt:lpstr>Vidro soda-cal ou vidro de janela</vt:lpstr>
      <vt:lpstr>Vidros ao chumbo (“cristais”) </vt:lpstr>
      <vt:lpstr>Vidros borosilicatos </vt:lpstr>
      <vt:lpstr>Slide 54</vt:lpstr>
      <vt:lpstr>Slide 55</vt:lpstr>
      <vt:lpstr>Slide 56</vt:lpstr>
      <vt:lpstr>Slide 57</vt:lpstr>
      <vt:lpstr>SiC/Si3N4</vt:lpstr>
      <vt:lpstr>Aplicações modernas e futuristas</vt:lpstr>
      <vt:lpstr>Aerogel</vt:lpstr>
      <vt:lpstr>Aplicações modernas e futuristas</vt:lpstr>
      <vt:lpstr>Aplicações modernas e futuristas</vt:lpstr>
      <vt:lpstr>Aplicações modernas e futuristas</vt:lpstr>
      <vt:lpstr>Slide 64</vt:lpstr>
      <vt:lpstr>Slide 65</vt:lpstr>
    </vt:vector>
  </TitlesOfParts>
  <Company>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Materiais Cerâmicos</dc:title>
  <dc:creator>x</dc:creator>
  <cp:lastModifiedBy>Glass</cp:lastModifiedBy>
  <cp:revision>49</cp:revision>
  <dcterms:created xsi:type="dcterms:W3CDTF">2008-10-29T09:45:26Z</dcterms:created>
  <dcterms:modified xsi:type="dcterms:W3CDTF">2013-08-19T17:11:19Z</dcterms:modified>
</cp:coreProperties>
</file>