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133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608063-2E65-4D92-89B8-31BEA15F17D0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83096D2-DC80-4C1C-88C4-FEA148E75FFF}">
      <dgm:prSet phldrT="[Texto]" custT="1"/>
      <dgm:spPr/>
      <dgm:t>
        <a:bodyPr/>
        <a:lstStyle/>
        <a:p>
          <a:r>
            <a:rPr lang="pt-BR" sz="2000" dirty="0"/>
            <a:t>interna</a:t>
          </a:r>
        </a:p>
      </dgm:t>
    </dgm:pt>
    <dgm:pt modelId="{22497165-9E9D-4978-92FB-63006217EFA5}" type="parTrans" cxnId="{54C2021F-6080-4FB4-9D86-88AF69FBB84A}">
      <dgm:prSet/>
      <dgm:spPr/>
      <dgm:t>
        <a:bodyPr/>
        <a:lstStyle/>
        <a:p>
          <a:endParaRPr lang="pt-BR"/>
        </a:p>
      </dgm:t>
    </dgm:pt>
    <dgm:pt modelId="{B7A6FC21-F08C-46EC-8536-4A2324C056FE}" type="sibTrans" cxnId="{54C2021F-6080-4FB4-9D86-88AF69FBB84A}">
      <dgm:prSet/>
      <dgm:spPr/>
      <dgm:t>
        <a:bodyPr/>
        <a:lstStyle/>
        <a:p>
          <a:endParaRPr lang="pt-BR"/>
        </a:p>
      </dgm:t>
    </dgm:pt>
    <dgm:pt modelId="{3A1FD5DE-511B-4F6D-AA1B-CECC563E2C63}">
      <dgm:prSet phldrT="[Texto]" custT="1"/>
      <dgm:spPr/>
      <dgm:t>
        <a:bodyPr/>
        <a:lstStyle/>
        <a:p>
          <a:r>
            <a:rPr lang="pt-BR" sz="2000" dirty="0"/>
            <a:t>externa</a:t>
          </a:r>
        </a:p>
      </dgm:t>
    </dgm:pt>
    <dgm:pt modelId="{FC2820C7-F4F6-4925-BFC6-324CFBE06176}" type="parTrans" cxnId="{0D55CE82-1036-470D-97E2-BACA6555532C}">
      <dgm:prSet/>
      <dgm:spPr/>
      <dgm:t>
        <a:bodyPr/>
        <a:lstStyle/>
        <a:p>
          <a:endParaRPr lang="pt-BR"/>
        </a:p>
      </dgm:t>
    </dgm:pt>
    <dgm:pt modelId="{E03256A5-853C-4C4C-A8F6-A2E2204D6435}" type="sibTrans" cxnId="{0D55CE82-1036-470D-97E2-BACA6555532C}">
      <dgm:prSet/>
      <dgm:spPr/>
      <dgm:t>
        <a:bodyPr/>
        <a:lstStyle/>
        <a:p>
          <a:endParaRPr lang="pt-BR"/>
        </a:p>
      </dgm:t>
    </dgm:pt>
    <dgm:pt modelId="{7853D8DD-7ED4-4D39-8846-682991CE04F8}" type="pres">
      <dgm:prSet presAssocID="{FD608063-2E65-4D92-89B8-31BEA15F17D0}" presName="compositeShape" presStyleCnt="0">
        <dgm:presLayoutVars>
          <dgm:chMax val="2"/>
          <dgm:dir/>
          <dgm:resizeHandles val="exact"/>
        </dgm:presLayoutVars>
      </dgm:prSet>
      <dgm:spPr/>
    </dgm:pt>
    <dgm:pt modelId="{60440E04-7E61-4EE5-9DEA-5AFB438C0A87}" type="pres">
      <dgm:prSet presAssocID="{FD608063-2E65-4D92-89B8-31BEA15F17D0}" presName="ribbon" presStyleLbl="node1" presStyleIdx="0" presStyleCnt="1" custScaleX="164705"/>
      <dgm:spPr/>
    </dgm:pt>
    <dgm:pt modelId="{9A434979-61EE-4258-AEFE-AF464B2AF029}" type="pres">
      <dgm:prSet presAssocID="{FD608063-2E65-4D92-89B8-31BEA15F17D0}" presName="leftArrowText" presStyleLbl="node1" presStyleIdx="0" presStyleCnt="1" custScaleX="185204" custScaleY="59053" custLinFactNeighborX="-84258" custLinFactNeighborY="5085">
        <dgm:presLayoutVars>
          <dgm:chMax val="0"/>
          <dgm:bulletEnabled val="1"/>
        </dgm:presLayoutVars>
      </dgm:prSet>
      <dgm:spPr/>
    </dgm:pt>
    <dgm:pt modelId="{CB6574F6-B6BA-4CA4-9578-F875ECA84B09}" type="pres">
      <dgm:prSet presAssocID="{FD608063-2E65-4D92-89B8-31BEA15F17D0}" presName="rightArrowText" presStyleLbl="node1" presStyleIdx="0" presStyleCnt="1" custScaleX="177526" custScaleY="73448">
        <dgm:presLayoutVars>
          <dgm:chMax val="0"/>
          <dgm:bulletEnabled val="1"/>
        </dgm:presLayoutVars>
      </dgm:prSet>
      <dgm:spPr/>
    </dgm:pt>
  </dgm:ptLst>
  <dgm:cxnLst>
    <dgm:cxn modelId="{54C2021F-6080-4FB4-9D86-88AF69FBB84A}" srcId="{FD608063-2E65-4D92-89B8-31BEA15F17D0}" destId="{C83096D2-DC80-4C1C-88C4-FEA148E75FFF}" srcOrd="0" destOrd="0" parTransId="{22497165-9E9D-4978-92FB-63006217EFA5}" sibTransId="{B7A6FC21-F08C-46EC-8536-4A2324C056FE}"/>
    <dgm:cxn modelId="{0D55CE82-1036-470D-97E2-BACA6555532C}" srcId="{FD608063-2E65-4D92-89B8-31BEA15F17D0}" destId="{3A1FD5DE-511B-4F6D-AA1B-CECC563E2C63}" srcOrd="1" destOrd="0" parTransId="{FC2820C7-F4F6-4925-BFC6-324CFBE06176}" sibTransId="{E03256A5-853C-4C4C-A8F6-A2E2204D6435}"/>
    <dgm:cxn modelId="{D65B0FBC-0FD0-4D5E-8DE6-173BB44E705C}" type="presOf" srcId="{3A1FD5DE-511B-4F6D-AA1B-CECC563E2C63}" destId="{CB6574F6-B6BA-4CA4-9578-F875ECA84B09}" srcOrd="0" destOrd="0" presId="urn:microsoft.com/office/officeart/2005/8/layout/arrow6"/>
    <dgm:cxn modelId="{70A5D8BD-1ADF-43A9-B532-9D23A9C6D0DC}" type="presOf" srcId="{C83096D2-DC80-4C1C-88C4-FEA148E75FFF}" destId="{9A434979-61EE-4258-AEFE-AF464B2AF029}" srcOrd="0" destOrd="0" presId="urn:microsoft.com/office/officeart/2005/8/layout/arrow6"/>
    <dgm:cxn modelId="{B7C1B2C4-3AAB-4DA6-AB12-11223DDEDEB9}" type="presOf" srcId="{FD608063-2E65-4D92-89B8-31BEA15F17D0}" destId="{7853D8DD-7ED4-4D39-8846-682991CE04F8}" srcOrd="0" destOrd="0" presId="urn:microsoft.com/office/officeart/2005/8/layout/arrow6"/>
    <dgm:cxn modelId="{0BBBCAD4-0793-427E-ABC8-7A6E60275465}" type="presParOf" srcId="{7853D8DD-7ED4-4D39-8846-682991CE04F8}" destId="{60440E04-7E61-4EE5-9DEA-5AFB438C0A87}" srcOrd="0" destOrd="0" presId="urn:microsoft.com/office/officeart/2005/8/layout/arrow6"/>
    <dgm:cxn modelId="{A9437B1C-8341-4636-A69C-B92B0EADAA6D}" type="presParOf" srcId="{7853D8DD-7ED4-4D39-8846-682991CE04F8}" destId="{9A434979-61EE-4258-AEFE-AF464B2AF029}" srcOrd="1" destOrd="0" presId="urn:microsoft.com/office/officeart/2005/8/layout/arrow6"/>
    <dgm:cxn modelId="{09A07D7E-149D-4438-A412-7D9FC06DCE7B}" type="presParOf" srcId="{7853D8DD-7ED4-4D39-8846-682991CE04F8}" destId="{CB6574F6-B6BA-4CA4-9578-F875ECA84B0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608063-2E65-4D92-89B8-31BEA15F17D0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83096D2-DC80-4C1C-88C4-FEA148E75FFF}">
      <dgm:prSet phldrT="[Texto]" custT="1"/>
      <dgm:spPr/>
      <dgm:t>
        <a:bodyPr/>
        <a:lstStyle/>
        <a:p>
          <a:r>
            <a:rPr lang="pt-BR" sz="2400" dirty="0"/>
            <a:t>instável</a:t>
          </a:r>
        </a:p>
      </dgm:t>
    </dgm:pt>
    <dgm:pt modelId="{22497165-9E9D-4978-92FB-63006217EFA5}" type="parTrans" cxnId="{54C2021F-6080-4FB4-9D86-88AF69FBB84A}">
      <dgm:prSet/>
      <dgm:spPr/>
      <dgm:t>
        <a:bodyPr/>
        <a:lstStyle/>
        <a:p>
          <a:endParaRPr lang="pt-BR"/>
        </a:p>
      </dgm:t>
    </dgm:pt>
    <dgm:pt modelId="{B7A6FC21-F08C-46EC-8536-4A2324C056FE}" type="sibTrans" cxnId="{54C2021F-6080-4FB4-9D86-88AF69FBB84A}">
      <dgm:prSet/>
      <dgm:spPr/>
      <dgm:t>
        <a:bodyPr/>
        <a:lstStyle/>
        <a:p>
          <a:endParaRPr lang="pt-BR"/>
        </a:p>
      </dgm:t>
    </dgm:pt>
    <dgm:pt modelId="{3A1FD5DE-511B-4F6D-AA1B-CECC563E2C63}">
      <dgm:prSet phldrT="[Texto]" custT="1"/>
      <dgm:spPr/>
      <dgm:t>
        <a:bodyPr/>
        <a:lstStyle/>
        <a:p>
          <a:r>
            <a:rPr lang="pt-BR" sz="2400" dirty="0"/>
            <a:t>estável</a:t>
          </a:r>
        </a:p>
      </dgm:t>
    </dgm:pt>
    <dgm:pt modelId="{FC2820C7-F4F6-4925-BFC6-324CFBE06176}" type="parTrans" cxnId="{0D55CE82-1036-470D-97E2-BACA6555532C}">
      <dgm:prSet/>
      <dgm:spPr/>
      <dgm:t>
        <a:bodyPr/>
        <a:lstStyle/>
        <a:p>
          <a:endParaRPr lang="pt-BR"/>
        </a:p>
      </dgm:t>
    </dgm:pt>
    <dgm:pt modelId="{E03256A5-853C-4C4C-A8F6-A2E2204D6435}" type="sibTrans" cxnId="{0D55CE82-1036-470D-97E2-BACA6555532C}">
      <dgm:prSet/>
      <dgm:spPr/>
      <dgm:t>
        <a:bodyPr/>
        <a:lstStyle/>
        <a:p>
          <a:endParaRPr lang="pt-BR"/>
        </a:p>
      </dgm:t>
    </dgm:pt>
    <dgm:pt modelId="{7853D8DD-7ED4-4D39-8846-682991CE04F8}" type="pres">
      <dgm:prSet presAssocID="{FD608063-2E65-4D92-89B8-31BEA15F17D0}" presName="compositeShape" presStyleCnt="0">
        <dgm:presLayoutVars>
          <dgm:chMax val="2"/>
          <dgm:dir/>
          <dgm:resizeHandles val="exact"/>
        </dgm:presLayoutVars>
      </dgm:prSet>
      <dgm:spPr/>
    </dgm:pt>
    <dgm:pt modelId="{60440E04-7E61-4EE5-9DEA-5AFB438C0A87}" type="pres">
      <dgm:prSet presAssocID="{FD608063-2E65-4D92-89B8-31BEA15F17D0}" presName="ribbon" presStyleLbl="node1" presStyleIdx="0" presStyleCnt="1" custScaleX="147102" custLinFactNeighborX="3198" custLinFactNeighborY="4086"/>
      <dgm:spPr/>
    </dgm:pt>
    <dgm:pt modelId="{9A434979-61EE-4258-AEFE-AF464B2AF029}" type="pres">
      <dgm:prSet presAssocID="{FD608063-2E65-4D92-89B8-31BEA15F17D0}" presName="leftArrowText" presStyleLbl="node1" presStyleIdx="0" presStyleCnt="1" custScaleX="214678" custScaleY="104714" custLinFactNeighborX="-37305" custLinFactNeighborY="11670">
        <dgm:presLayoutVars>
          <dgm:chMax val="0"/>
          <dgm:bulletEnabled val="1"/>
        </dgm:presLayoutVars>
      </dgm:prSet>
      <dgm:spPr/>
    </dgm:pt>
    <dgm:pt modelId="{CB6574F6-B6BA-4CA4-9578-F875ECA84B09}" type="pres">
      <dgm:prSet presAssocID="{FD608063-2E65-4D92-89B8-31BEA15F17D0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4C2021F-6080-4FB4-9D86-88AF69FBB84A}" srcId="{FD608063-2E65-4D92-89B8-31BEA15F17D0}" destId="{C83096D2-DC80-4C1C-88C4-FEA148E75FFF}" srcOrd="0" destOrd="0" parTransId="{22497165-9E9D-4978-92FB-63006217EFA5}" sibTransId="{B7A6FC21-F08C-46EC-8536-4A2324C056FE}"/>
    <dgm:cxn modelId="{0D55CE82-1036-470D-97E2-BACA6555532C}" srcId="{FD608063-2E65-4D92-89B8-31BEA15F17D0}" destId="{3A1FD5DE-511B-4F6D-AA1B-CECC563E2C63}" srcOrd="1" destOrd="0" parTransId="{FC2820C7-F4F6-4925-BFC6-324CFBE06176}" sibTransId="{E03256A5-853C-4C4C-A8F6-A2E2204D6435}"/>
    <dgm:cxn modelId="{D65B0FBC-0FD0-4D5E-8DE6-173BB44E705C}" type="presOf" srcId="{3A1FD5DE-511B-4F6D-AA1B-CECC563E2C63}" destId="{CB6574F6-B6BA-4CA4-9578-F875ECA84B09}" srcOrd="0" destOrd="0" presId="urn:microsoft.com/office/officeart/2005/8/layout/arrow6"/>
    <dgm:cxn modelId="{70A5D8BD-1ADF-43A9-B532-9D23A9C6D0DC}" type="presOf" srcId="{C83096D2-DC80-4C1C-88C4-FEA148E75FFF}" destId="{9A434979-61EE-4258-AEFE-AF464B2AF029}" srcOrd="0" destOrd="0" presId="urn:microsoft.com/office/officeart/2005/8/layout/arrow6"/>
    <dgm:cxn modelId="{B7C1B2C4-3AAB-4DA6-AB12-11223DDEDEB9}" type="presOf" srcId="{FD608063-2E65-4D92-89B8-31BEA15F17D0}" destId="{7853D8DD-7ED4-4D39-8846-682991CE04F8}" srcOrd="0" destOrd="0" presId="urn:microsoft.com/office/officeart/2005/8/layout/arrow6"/>
    <dgm:cxn modelId="{0BBBCAD4-0793-427E-ABC8-7A6E60275465}" type="presParOf" srcId="{7853D8DD-7ED4-4D39-8846-682991CE04F8}" destId="{60440E04-7E61-4EE5-9DEA-5AFB438C0A87}" srcOrd="0" destOrd="0" presId="urn:microsoft.com/office/officeart/2005/8/layout/arrow6"/>
    <dgm:cxn modelId="{A9437B1C-8341-4636-A69C-B92B0EADAA6D}" type="presParOf" srcId="{7853D8DD-7ED4-4D39-8846-682991CE04F8}" destId="{9A434979-61EE-4258-AEFE-AF464B2AF029}" srcOrd="1" destOrd="0" presId="urn:microsoft.com/office/officeart/2005/8/layout/arrow6"/>
    <dgm:cxn modelId="{09A07D7E-149D-4438-A412-7D9FC06DCE7B}" type="presParOf" srcId="{7853D8DD-7ED4-4D39-8846-682991CE04F8}" destId="{CB6574F6-B6BA-4CA4-9578-F875ECA84B0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608063-2E65-4D92-89B8-31BEA15F17D0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83096D2-DC80-4C1C-88C4-FEA148E75FFF}">
      <dgm:prSet phldrT="[Texto]"/>
      <dgm:spPr/>
      <dgm:t>
        <a:bodyPr/>
        <a:lstStyle/>
        <a:p>
          <a:r>
            <a:rPr lang="pt-BR" dirty="0"/>
            <a:t>controlável</a:t>
          </a:r>
        </a:p>
      </dgm:t>
    </dgm:pt>
    <dgm:pt modelId="{22497165-9E9D-4978-92FB-63006217EFA5}" type="parTrans" cxnId="{54C2021F-6080-4FB4-9D86-88AF69FBB84A}">
      <dgm:prSet/>
      <dgm:spPr/>
      <dgm:t>
        <a:bodyPr/>
        <a:lstStyle/>
        <a:p>
          <a:endParaRPr lang="pt-BR"/>
        </a:p>
      </dgm:t>
    </dgm:pt>
    <dgm:pt modelId="{B7A6FC21-F08C-46EC-8536-4A2324C056FE}" type="sibTrans" cxnId="{54C2021F-6080-4FB4-9D86-88AF69FBB84A}">
      <dgm:prSet/>
      <dgm:spPr/>
      <dgm:t>
        <a:bodyPr/>
        <a:lstStyle/>
        <a:p>
          <a:endParaRPr lang="pt-BR"/>
        </a:p>
      </dgm:t>
    </dgm:pt>
    <dgm:pt modelId="{3A1FD5DE-511B-4F6D-AA1B-CECC563E2C63}">
      <dgm:prSet phldrT="[Texto]" custT="1"/>
      <dgm:spPr/>
      <dgm:t>
        <a:bodyPr/>
        <a:lstStyle/>
        <a:p>
          <a:r>
            <a:rPr lang="pt-BR" sz="2400" dirty="0"/>
            <a:t>incontrolável</a:t>
          </a:r>
        </a:p>
      </dgm:t>
    </dgm:pt>
    <dgm:pt modelId="{FC2820C7-F4F6-4925-BFC6-324CFBE06176}" type="parTrans" cxnId="{0D55CE82-1036-470D-97E2-BACA6555532C}">
      <dgm:prSet/>
      <dgm:spPr/>
      <dgm:t>
        <a:bodyPr/>
        <a:lstStyle/>
        <a:p>
          <a:endParaRPr lang="pt-BR"/>
        </a:p>
      </dgm:t>
    </dgm:pt>
    <dgm:pt modelId="{E03256A5-853C-4C4C-A8F6-A2E2204D6435}" type="sibTrans" cxnId="{0D55CE82-1036-470D-97E2-BACA6555532C}">
      <dgm:prSet/>
      <dgm:spPr/>
      <dgm:t>
        <a:bodyPr/>
        <a:lstStyle/>
        <a:p>
          <a:endParaRPr lang="pt-BR"/>
        </a:p>
      </dgm:t>
    </dgm:pt>
    <dgm:pt modelId="{7853D8DD-7ED4-4D39-8846-682991CE04F8}" type="pres">
      <dgm:prSet presAssocID="{FD608063-2E65-4D92-89B8-31BEA15F17D0}" presName="compositeShape" presStyleCnt="0">
        <dgm:presLayoutVars>
          <dgm:chMax val="2"/>
          <dgm:dir/>
          <dgm:resizeHandles val="exact"/>
        </dgm:presLayoutVars>
      </dgm:prSet>
      <dgm:spPr/>
    </dgm:pt>
    <dgm:pt modelId="{60440E04-7E61-4EE5-9DEA-5AFB438C0A87}" type="pres">
      <dgm:prSet presAssocID="{FD608063-2E65-4D92-89B8-31BEA15F17D0}" presName="ribbon" presStyleLbl="node1" presStyleIdx="0" presStyleCnt="1" custScaleX="154777" custLinFactNeighborX="-3198" custLinFactNeighborY="85968"/>
      <dgm:spPr/>
    </dgm:pt>
    <dgm:pt modelId="{9A434979-61EE-4258-AEFE-AF464B2AF029}" type="pres">
      <dgm:prSet presAssocID="{FD608063-2E65-4D92-89B8-31BEA15F17D0}" presName="leftArrowText" presStyleLbl="node1" presStyleIdx="0" presStyleCnt="1" custScaleX="296079" custScaleY="104714" custLinFactNeighborX="-51841" custLinFactNeighborY="0">
        <dgm:presLayoutVars>
          <dgm:chMax val="0"/>
          <dgm:bulletEnabled val="1"/>
        </dgm:presLayoutVars>
      </dgm:prSet>
      <dgm:spPr/>
    </dgm:pt>
    <dgm:pt modelId="{CB6574F6-B6BA-4CA4-9578-F875ECA84B09}" type="pres">
      <dgm:prSet presAssocID="{FD608063-2E65-4D92-89B8-31BEA15F17D0}" presName="rightArrowText" presStyleLbl="node1" presStyleIdx="0" presStyleCnt="1" custScaleX="227986" custScaleY="56537" custLinFactNeighborX="55793" custLinFactNeighborY="352">
        <dgm:presLayoutVars>
          <dgm:chMax val="0"/>
          <dgm:bulletEnabled val="1"/>
        </dgm:presLayoutVars>
      </dgm:prSet>
      <dgm:spPr/>
    </dgm:pt>
  </dgm:ptLst>
  <dgm:cxnLst>
    <dgm:cxn modelId="{54C2021F-6080-4FB4-9D86-88AF69FBB84A}" srcId="{FD608063-2E65-4D92-89B8-31BEA15F17D0}" destId="{C83096D2-DC80-4C1C-88C4-FEA148E75FFF}" srcOrd="0" destOrd="0" parTransId="{22497165-9E9D-4978-92FB-63006217EFA5}" sibTransId="{B7A6FC21-F08C-46EC-8536-4A2324C056FE}"/>
    <dgm:cxn modelId="{0D55CE82-1036-470D-97E2-BACA6555532C}" srcId="{FD608063-2E65-4D92-89B8-31BEA15F17D0}" destId="{3A1FD5DE-511B-4F6D-AA1B-CECC563E2C63}" srcOrd="1" destOrd="0" parTransId="{FC2820C7-F4F6-4925-BFC6-324CFBE06176}" sibTransId="{E03256A5-853C-4C4C-A8F6-A2E2204D6435}"/>
    <dgm:cxn modelId="{D65B0FBC-0FD0-4D5E-8DE6-173BB44E705C}" type="presOf" srcId="{3A1FD5DE-511B-4F6D-AA1B-CECC563E2C63}" destId="{CB6574F6-B6BA-4CA4-9578-F875ECA84B09}" srcOrd="0" destOrd="0" presId="urn:microsoft.com/office/officeart/2005/8/layout/arrow6"/>
    <dgm:cxn modelId="{70A5D8BD-1ADF-43A9-B532-9D23A9C6D0DC}" type="presOf" srcId="{C83096D2-DC80-4C1C-88C4-FEA148E75FFF}" destId="{9A434979-61EE-4258-AEFE-AF464B2AF029}" srcOrd="0" destOrd="0" presId="urn:microsoft.com/office/officeart/2005/8/layout/arrow6"/>
    <dgm:cxn modelId="{B7C1B2C4-3AAB-4DA6-AB12-11223DDEDEB9}" type="presOf" srcId="{FD608063-2E65-4D92-89B8-31BEA15F17D0}" destId="{7853D8DD-7ED4-4D39-8846-682991CE04F8}" srcOrd="0" destOrd="0" presId="urn:microsoft.com/office/officeart/2005/8/layout/arrow6"/>
    <dgm:cxn modelId="{0BBBCAD4-0793-427E-ABC8-7A6E60275465}" type="presParOf" srcId="{7853D8DD-7ED4-4D39-8846-682991CE04F8}" destId="{60440E04-7E61-4EE5-9DEA-5AFB438C0A87}" srcOrd="0" destOrd="0" presId="urn:microsoft.com/office/officeart/2005/8/layout/arrow6"/>
    <dgm:cxn modelId="{A9437B1C-8341-4636-A69C-B92B0EADAA6D}" type="presParOf" srcId="{7853D8DD-7ED4-4D39-8846-682991CE04F8}" destId="{9A434979-61EE-4258-AEFE-AF464B2AF029}" srcOrd="1" destOrd="0" presId="urn:microsoft.com/office/officeart/2005/8/layout/arrow6"/>
    <dgm:cxn modelId="{09A07D7E-149D-4438-A412-7D9FC06DCE7B}" type="presParOf" srcId="{7853D8DD-7ED4-4D39-8846-682991CE04F8}" destId="{CB6574F6-B6BA-4CA4-9578-F875ECA84B0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608063-2E65-4D92-89B8-31BEA15F17D0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83096D2-DC80-4C1C-88C4-FEA148E75FFF}">
      <dgm:prSet phldrT="[Texto]" custT="1"/>
      <dgm:spPr/>
      <dgm:t>
        <a:bodyPr/>
        <a:lstStyle/>
        <a:p>
          <a:r>
            <a:rPr lang="pt-BR" sz="2000" dirty="0"/>
            <a:t>específica</a:t>
          </a:r>
        </a:p>
      </dgm:t>
    </dgm:pt>
    <dgm:pt modelId="{22497165-9E9D-4978-92FB-63006217EFA5}" type="parTrans" cxnId="{54C2021F-6080-4FB4-9D86-88AF69FBB84A}">
      <dgm:prSet/>
      <dgm:spPr/>
      <dgm:t>
        <a:bodyPr/>
        <a:lstStyle/>
        <a:p>
          <a:endParaRPr lang="pt-BR"/>
        </a:p>
      </dgm:t>
    </dgm:pt>
    <dgm:pt modelId="{B7A6FC21-F08C-46EC-8536-4A2324C056FE}" type="sibTrans" cxnId="{54C2021F-6080-4FB4-9D86-88AF69FBB84A}">
      <dgm:prSet/>
      <dgm:spPr/>
      <dgm:t>
        <a:bodyPr/>
        <a:lstStyle/>
        <a:p>
          <a:endParaRPr lang="pt-BR"/>
        </a:p>
      </dgm:t>
    </dgm:pt>
    <dgm:pt modelId="{3A1FD5DE-511B-4F6D-AA1B-CECC563E2C63}">
      <dgm:prSet phldrT="[Texto]" custT="1"/>
      <dgm:spPr/>
      <dgm:t>
        <a:bodyPr/>
        <a:lstStyle/>
        <a:p>
          <a:r>
            <a:rPr lang="pt-BR" sz="2000" dirty="0"/>
            <a:t>global</a:t>
          </a:r>
        </a:p>
      </dgm:t>
    </dgm:pt>
    <dgm:pt modelId="{FC2820C7-F4F6-4925-BFC6-324CFBE06176}" type="parTrans" cxnId="{0D55CE82-1036-470D-97E2-BACA6555532C}">
      <dgm:prSet/>
      <dgm:spPr/>
      <dgm:t>
        <a:bodyPr/>
        <a:lstStyle/>
        <a:p>
          <a:endParaRPr lang="pt-BR"/>
        </a:p>
      </dgm:t>
    </dgm:pt>
    <dgm:pt modelId="{E03256A5-853C-4C4C-A8F6-A2E2204D6435}" type="sibTrans" cxnId="{0D55CE82-1036-470D-97E2-BACA6555532C}">
      <dgm:prSet/>
      <dgm:spPr/>
      <dgm:t>
        <a:bodyPr/>
        <a:lstStyle/>
        <a:p>
          <a:endParaRPr lang="pt-BR"/>
        </a:p>
      </dgm:t>
    </dgm:pt>
    <dgm:pt modelId="{7853D8DD-7ED4-4D39-8846-682991CE04F8}" type="pres">
      <dgm:prSet presAssocID="{FD608063-2E65-4D92-89B8-31BEA15F17D0}" presName="compositeShape" presStyleCnt="0">
        <dgm:presLayoutVars>
          <dgm:chMax val="2"/>
          <dgm:dir/>
          <dgm:resizeHandles val="exact"/>
        </dgm:presLayoutVars>
      </dgm:prSet>
      <dgm:spPr/>
    </dgm:pt>
    <dgm:pt modelId="{60440E04-7E61-4EE5-9DEA-5AFB438C0A87}" type="pres">
      <dgm:prSet presAssocID="{FD608063-2E65-4D92-89B8-31BEA15F17D0}" presName="ribbon" presStyleLbl="node1" presStyleIdx="0" presStyleCnt="1" custScaleX="153498" custLinFactNeighborX="-3198" custLinFactNeighborY="-11460"/>
      <dgm:spPr/>
    </dgm:pt>
    <dgm:pt modelId="{9A434979-61EE-4258-AEFE-AF464B2AF029}" type="pres">
      <dgm:prSet presAssocID="{FD608063-2E65-4D92-89B8-31BEA15F17D0}" presName="leftArrowText" presStyleLbl="node1" presStyleIdx="0" presStyleCnt="1" custScaleX="226307" custScaleY="49243" custLinFactNeighborX="-48002" custLinFactNeighborY="22727">
        <dgm:presLayoutVars>
          <dgm:chMax val="0"/>
          <dgm:bulletEnabled val="1"/>
        </dgm:presLayoutVars>
      </dgm:prSet>
      <dgm:spPr/>
    </dgm:pt>
    <dgm:pt modelId="{CB6574F6-B6BA-4CA4-9578-F875ECA84B09}" type="pres">
      <dgm:prSet presAssocID="{FD608063-2E65-4D92-89B8-31BEA15F17D0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4C2021F-6080-4FB4-9D86-88AF69FBB84A}" srcId="{FD608063-2E65-4D92-89B8-31BEA15F17D0}" destId="{C83096D2-DC80-4C1C-88C4-FEA148E75FFF}" srcOrd="0" destOrd="0" parTransId="{22497165-9E9D-4978-92FB-63006217EFA5}" sibTransId="{B7A6FC21-F08C-46EC-8536-4A2324C056FE}"/>
    <dgm:cxn modelId="{0D55CE82-1036-470D-97E2-BACA6555532C}" srcId="{FD608063-2E65-4D92-89B8-31BEA15F17D0}" destId="{3A1FD5DE-511B-4F6D-AA1B-CECC563E2C63}" srcOrd="1" destOrd="0" parTransId="{FC2820C7-F4F6-4925-BFC6-324CFBE06176}" sibTransId="{E03256A5-853C-4C4C-A8F6-A2E2204D6435}"/>
    <dgm:cxn modelId="{D65B0FBC-0FD0-4D5E-8DE6-173BB44E705C}" type="presOf" srcId="{3A1FD5DE-511B-4F6D-AA1B-CECC563E2C63}" destId="{CB6574F6-B6BA-4CA4-9578-F875ECA84B09}" srcOrd="0" destOrd="0" presId="urn:microsoft.com/office/officeart/2005/8/layout/arrow6"/>
    <dgm:cxn modelId="{70A5D8BD-1ADF-43A9-B532-9D23A9C6D0DC}" type="presOf" srcId="{C83096D2-DC80-4C1C-88C4-FEA148E75FFF}" destId="{9A434979-61EE-4258-AEFE-AF464B2AF029}" srcOrd="0" destOrd="0" presId="urn:microsoft.com/office/officeart/2005/8/layout/arrow6"/>
    <dgm:cxn modelId="{B7C1B2C4-3AAB-4DA6-AB12-11223DDEDEB9}" type="presOf" srcId="{FD608063-2E65-4D92-89B8-31BEA15F17D0}" destId="{7853D8DD-7ED4-4D39-8846-682991CE04F8}" srcOrd="0" destOrd="0" presId="urn:microsoft.com/office/officeart/2005/8/layout/arrow6"/>
    <dgm:cxn modelId="{0BBBCAD4-0793-427E-ABC8-7A6E60275465}" type="presParOf" srcId="{7853D8DD-7ED4-4D39-8846-682991CE04F8}" destId="{60440E04-7E61-4EE5-9DEA-5AFB438C0A87}" srcOrd="0" destOrd="0" presId="urn:microsoft.com/office/officeart/2005/8/layout/arrow6"/>
    <dgm:cxn modelId="{A9437B1C-8341-4636-A69C-B92B0EADAA6D}" type="presParOf" srcId="{7853D8DD-7ED4-4D39-8846-682991CE04F8}" destId="{9A434979-61EE-4258-AEFE-AF464B2AF029}" srcOrd="1" destOrd="0" presId="urn:microsoft.com/office/officeart/2005/8/layout/arrow6"/>
    <dgm:cxn modelId="{09A07D7E-149D-4438-A412-7D9FC06DCE7B}" type="presParOf" srcId="{7853D8DD-7ED4-4D39-8846-682991CE04F8}" destId="{CB6574F6-B6BA-4CA4-9578-F875ECA84B0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40E04-7E61-4EE5-9DEA-5AFB438C0A87}">
      <dsp:nvSpPr>
        <dsp:cNvPr id="0" name=""/>
        <dsp:cNvSpPr/>
      </dsp:nvSpPr>
      <dsp:spPr>
        <a:xfrm>
          <a:off x="2101671" y="0"/>
          <a:ext cx="3924656" cy="95313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34979-61EE-4258-AEFE-AF464B2AF029}">
      <dsp:nvSpPr>
        <dsp:cNvPr id="0" name=""/>
        <dsp:cNvSpPr/>
      </dsp:nvSpPr>
      <dsp:spPr>
        <a:xfrm>
          <a:off x="2160973" y="286166"/>
          <a:ext cx="1456327" cy="27579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interna</a:t>
          </a:r>
        </a:p>
      </dsp:txBody>
      <dsp:txXfrm>
        <a:off x="2160973" y="286166"/>
        <a:ext cx="1456327" cy="275799"/>
      </dsp:txXfrm>
    </dsp:sp>
    <dsp:sp modelId="{CB6574F6-B6BA-4CA4-9578-F875ECA84B09}">
      <dsp:nvSpPr>
        <dsp:cNvPr id="0" name=""/>
        <dsp:cNvSpPr/>
      </dsp:nvSpPr>
      <dsp:spPr>
        <a:xfrm>
          <a:off x="3703772" y="381304"/>
          <a:ext cx="1649762" cy="34302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externa</a:t>
          </a:r>
        </a:p>
      </dsp:txBody>
      <dsp:txXfrm>
        <a:off x="3703772" y="381304"/>
        <a:ext cx="1649762" cy="343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40E04-7E61-4EE5-9DEA-5AFB438C0A87}">
      <dsp:nvSpPr>
        <dsp:cNvPr id="0" name=""/>
        <dsp:cNvSpPr/>
      </dsp:nvSpPr>
      <dsp:spPr>
        <a:xfrm>
          <a:off x="2387600" y="0"/>
          <a:ext cx="3505205" cy="95313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34979-61EE-4258-AEFE-AF464B2AF029}">
      <dsp:nvSpPr>
        <dsp:cNvPr id="0" name=""/>
        <dsp:cNvSpPr/>
      </dsp:nvSpPr>
      <dsp:spPr>
        <a:xfrm>
          <a:off x="2414299" y="210293"/>
          <a:ext cx="1688092" cy="48905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instável</a:t>
          </a:r>
        </a:p>
      </dsp:txBody>
      <dsp:txXfrm>
        <a:off x="2414299" y="210293"/>
        <a:ext cx="1688092" cy="489052"/>
      </dsp:txXfrm>
    </dsp:sp>
    <dsp:sp modelId="{CB6574F6-B6BA-4CA4-9578-F875ECA84B09}">
      <dsp:nvSpPr>
        <dsp:cNvPr id="0" name=""/>
        <dsp:cNvSpPr/>
      </dsp:nvSpPr>
      <dsp:spPr>
        <a:xfrm>
          <a:off x="4064000" y="319300"/>
          <a:ext cx="929307" cy="467036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estável</a:t>
          </a:r>
        </a:p>
      </dsp:txBody>
      <dsp:txXfrm>
        <a:off x="4064000" y="319300"/>
        <a:ext cx="929307" cy="4670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40E04-7E61-4EE5-9DEA-5AFB438C0A87}">
      <dsp:nvSpPr>
        <dsp:cNvPr id="0" name=""/>
        <dsp:cNvSpPr/>
      </dsp:nvSpPr>
      <dsp:spPr>
        <a:xfrm>
          <a:off x="2143752" y="0"/>
          <a:ext cx="3688088" cy="95313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34979-61EE-4258-AEFE-AF464B2AF029}">
      <dsp:nvSpPr>
        <dsp:cNvPr id="0" name=""/>
        <dsp:cNvSpPr/>
      </dsp:nvSpPr>
      <dsp:spPr>
        <a:xfrm>
          <a:off x="1979954" y="155790"/>
          <a:ext cx="2328179" cy="48905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controlável</a:t>
          </a:r>
        </a:p>
      </dsp:txBody>
      <dsp:txXfrm>
        <a:off x="1979954" y="155790"/>
        <a:ext cx="2328179" cy="489052"/>
      </dsp:txXfrm>
    </dsp:sp>
    <dsp:sp modelId="{CB6574F6-B6BA-4CA4-9578-F875ECA84B09}">
      <dsp:nvSpPr>
        <dsp:cNvPr id="0" name=""/>
        <dsp:cNvSpPr/>
      </dsp:nvSpPr>
      <dsp:spPr>
        <a:xfrm>
          <a:off x="3987796" y="422438"/>
          <a:ext cx="2118691" cy="26404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incontrolável</a:t>
          </a:r>
        </a:p>
      </dsp:txBody>
      <dsp:txXfrm>
        <a:off x="3987796" y="422438"/>
        <a:ext cx="2118691" cy="2640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40E04-7E61-4EE5-9DEA-5AFB438C0A87}">
      <dsp:nvSpPr>
        <dsp:cNvPr id="0" name=""/>
        <dsp:cNvSpPr/>
      </dsp:nvSpPr>
      <dsp:spPr>
        <a:xfrm>
          <a:off x="2158990" y="0"/>
          <a:ext cx="3657611" cy="95313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34979-61EE-4258-AEFE-AF464B2AF029}">
      <dsp:nvSpPr>
        <dsp:cNvPr id="0" name=""/>
        <dsp:cNvSpPr/>
      </dsp:nvSpPr>
      <dsp:spPr>
        <a:xfrm>
          <a:off x="2284463" y="391469"/>
          <a:ext cx="1779536" cy="22998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específica</a:t>
          </a:r>
        </a:p>
      </dsp:txBody>
      <dsp:txXfrm>
        <a:off x="2284463" y="391469"/>
        <a:ext cx="1779536" cy="229982"/>
      </dsp:txXfrm>
    </dsp:sp>
    <dsp:sp modelId="{CB6574F6-B6BA-4CA4-9578-F875ECA84B09}">
      <dsp:nvSpPr>
        <dsp:cNvPr id="0" name=""/>
        <dsp:cNvSpPr/>
      </dsp:nvSpPr>
      <dsp:spPr>
        <a:xfrm>
          <a:off x="4064000" y="319300"/>
          <a:ext cx="929307" cy="467036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global</a:t>
          </a:r>
        </a:p>
      </dsp:txBody>
      <dsp:txXfrm>
        <a:off x="4064000" y="319300"/>
        <a:ext cx="929307" cy="467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0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2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2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9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9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8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9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6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0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50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0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E3B94-0AD2-4B02-9AE2-CFAA294715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dirty="0"/>
              <a:t>MOTIVAÇÃO  E  DESEMPENHO  ESCOLAR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23EF6C-4AEC-450A-B247-CC90B5BB2A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 dirty="0"/>
          </a:p>
          <a:p>
            <a:r>
              <a:rPr lang="pt-BR" altLang="pt-BR" sz="4400" dirty="0"/>
              <a:t>TEORIAS  COGNITIVAS  DA  MOTIVAÇÃO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5779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Tabela 3">
            <a:extLst>
              <a:ext uri="{FF2B5EF4-FFF2-40B4-BE49-F238E27FC236}">
                <a16:creationId xmlns:a16="http://schemas.microsoft.com/office/drawing/2014/main" id="{CC52244B-BA93-426A-A3EF-06D0EE3373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7883170"/>
              </p:ext>
            </p:extLst>
          </p:nvPr>
        </p:nvGraphicFramePr>
        <p:xfrm>
          <a:off x="1189973" y="1240078"/>
          <a:ext cx="9569886" cy="5786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0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4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2783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pt-BR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LÓCUS</a:t>
                      </a:r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pt-BR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INTERNO</a:t>
                      </a:r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pt-BR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EXTERNO</a:t>
                      </a:r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757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pt-BR" sz="2000" b="1" dirty="0">
                          <a:solidFill>
                            <a:srgbClr val="7030A0"/>
                          </a:solidFill>
                        </a:rPr>
                        <a:t>ESTABILIDADE</a:t>
                      </a:r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pt-BR" sz="2000" b="1" dirty="0">
                          <a:solidFill>
                            <a:srgbClr val="7030A0"/>
                          </a:solidFill>
                        </a:rPr>
                        <a:t>ESTÁVEL</a:t>
                      </a:r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pt-BR" sz="2000" b="1" dirty="0">
                          <a:solidFill>
                            <a:srgbClr val="7030A0"/>
                          </a:solidFill>
                        </a:rPr>
                        <a:t>INSTÁVEL</a:t>
                      </a:r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pt-BR" sz="2000" b="1" dirty="0">
                          <a:solidFill>
                            <a:srgbClr val="7030A0"/>
                          </a:solidFill>
                        </a:rPr>
                        <a:t>ESTÁVEL</a:t>
                      </a:r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pt-BR" sz="2000" b="1" dirty="0">
                          <a:solidFill>
                            <a:srgbClr val="7030A0"/>
                          </a:solidFill>
                        </a:rPr>
                        <a:t>INSTÁVEL</a:t>
                      </a:r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716">
                <a:tc>
                  <a:txBody>
                    <a:bodyPr/>
                    <a:lstStyle/>
                    <a:p>
                      <a:endParaRPr lang="pt-BR" sz="2400" b="1" dirty="0">
                        <a:solidFill>
                          <a:srgbClr val="FB1301"/>
                        </a:solidFill>
                      </a:endParaRPr>
                    </a:p>
                    <a:p>
                      <a:r>
                        <a:rPr lang="pt-BR" sz="2400" b="1" dirty="0">
                          <a:solidFill>
                            <a:srgbClr val="FB1301"/>
                          </a:solidFill>
                        </a:rPr>
                        <a:t>    </a:t>
                      </a:r>
                    </a:p>
                    <a:p>
                      <a:endParaRPr lang="pt-BR" sz="2400" b="1" dirty="0">
                        <a:solidFill>
                          <a:srgbClr val="FB1301"/>
                        </a:solidFill>
                      </a:endParaRPr>
                    </a:p>
                    <a:p>
                      <a:r>
                        <a:rPr lang="pt-BR" sz="2400" b="1" dirty="0">
                          <a:solidFill>
                            <a:srgbClr val="FB1301"/>
                          </a:solidFill>
                        </a:rPr>
                        <a:t>          Incontrolável</a:t>
                      </a:r>
                    </a:p>
                    <a:p>
                      <a:endParaRPr lang="pt-BR" sz="2400" b="1" dirty="0">
                        <a:solidFill>
                          <a:srgbClr val="FB1301"/>
                        </a:solidFill>
                      </a:endParaRPr>
                    </a:p>
                    <a:p>
                      <a:endParaRPr lang="pt-BR" sz="2400" b="1" dirty="0">
                        <a:solidFill>
                          <a:srgbClr val="FB1301"/>
                        </a:solidFill>
                      </a:endParaRPr>
                    </a:p>
                    <a:p>
                      <a:endParaRPr lang="pt-BR" sz="2400" b="1" dirty="0">
                        <a:solidFill>
                          <a:srgbClr val="FB1301"/>
                        </a:solidFill>
                      </a:endParaRPr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  <a:p>
                      <a:pPr algn="ctr"/>
                      <a:r>
                        <a:rPr lang="pt-BR" sz="2000" dirty="0"/>
                        <a:t>Capacidade</a:t>
                      </a:r>
                    </a:p>
                    <a:p>
                      <a:pPr algn="ctr"/>
                      <a:endParaRPr lang="pt-BR" sz="2000" dirty="0"/>
                    </a:p>
                    <a:p>
                      <a:pPr algn="ctr"/>
                      <a:r>
                        <a:rPr lang="pt-BR" sz="2000" dirty="0"/>
                        <a:t>Interesse</a:t>
                      </a:r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  <a:p>
                      <a:pPr algn="ctr"/>
                      <a:r>
                        <a:rPr lang="pt-BR" sz="2000" dirty="0"/>
                        <a:t>Humor</a:t>
                      </a:r>
                    </a:p>
                    <a:p>
                      <a:pPr algn="ctr"/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 err="1"/>
                        <a:t>Fadiga</a:t>
                      </a:r>
                      <a:endParaRPr lang="pt-BR" sz="2000" dirty="0"/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  <a:p>
                      <a:pPr algn="ctr"/>
                      <a:r>
                        <a:rPr lang="pt-BR" sz="2000" dirty="0"/>
                        <a:t>Facilidade</a:t>
                      </a:r>
                      <a:r>
                        <a:rPr lang="pt-BR" sz="2000" baseline="0" dirty="0"/>
                        <a:t> da matéria</a:t>
                      </a:r>
                    </a:p>
                    <a:p>
                      <a:pPr algn="ctr"/>
                      <a:endParaRPr lang="en-US" sz="200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Relação com</a:t>
                      </a:r>
                      <a:r>
                        <a:rPr lang="pt-BR" sz="2000" baseline="0" dirty="0"/>
                        <a:t> o professor</a:t>
                      </a:r>
                      <a:endParaRPr lang="pt-BR" sz="2000" dirty="0"/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  <a:p>
                      <a:pPr algn="ctr"/>
                      <a:r>
                        <a:rPr lang="pt-BR" sz="2000" dirty="0"/>
                        <a:t>Sorte/ Azar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Facilidade</a:t>
                      </a:r>
                      <a:r>
                        <a:rPr lang="en-US" sz="2000" dirty="0"/>
                        <a:t> da </a:t>
                      </a:r>
                      <a:r>
                        <a:rPr lang="en-US" sz="2000" dirty="0" err="1"/>
                        <a:t>prova</a:t>
                      </a:r>
                      <a:endParaRPr lang="en-US" sz="2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Ajuda dos colegas</a:t>
                      </a:r>
                    </a:p>
                    <a:p>
                      <a:pPr algn="ctr"/>
                      <a:endParaRPr lang="pt-BR" sz="2000" dirty="0"/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9460">
                <a:tc>
                  <a:txBody>
                    <a:bodyPr/>
                    <a:lstStyle/>
                    <a:p>
                      <a:endParaRPr lang="pt-BR" sz="2400" b="1" dirty="0">
                        <a:solidFill>
                          <a:srgbClr val="FB1301"/>
                        </a:solidFill>
                      </a:endParaRPr>
                    </a:p>
                    <a:p>
                      <a:r>
                        <a:rPr lang="pt-BR" sz="2400" b="1" baseline="0" dirty="0">
                          <a:solidFill>
                            <a:srgbClr val="FB1301"/>
                          </a:solidFill>
                        </a:rPr>
                        <a:t>           </a:t>
                      </a:r>
                      <a:r>
                        <a:rPr lang="pt-BR" sz="2400" b="1" dirty="0">
                          <a:solidFill>
                            <a:srgbClr val="FB1301"/>
                          </a:solidFill>
                        </a:rPr>
                        <a:t>Controlável</a:t>
                      </a:r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  <a:p>
                      <a:pPr algn="ctr"/>
                      <a:endParaRPr lang="pt-BR" sz="2000" dirty="0"/>
                    </a:p>
                    <a:p>
                      <a:pPr algn="ctr"/>
                      <a:endParaRPr lang="pt-BR" sz="2000" dirty="0"/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  <a:p>
                      <a:pPr algn="ctr"/>
                      <a:r>
                        <a:rPr lang="pt-BR" sz="2000" dirty="0"/>
                        <a:t>Atenção</a:t>
                      </a:r>
                    </a:p>
                    <a:p>
                      <a:pPr algn="ctr"/>
                      <a:endParaRPr lang="pt-BR" sz="2000" dirty="0"/>
                    </a:p>
                    <a:p>
                      <a:pPr algn="ctr"/>
                      <a:r>
                        <a:rPr lang="pt-BR" sz="2000" dirty="0"/>
                        <a:t>Esforço</a:t>
                      </a:r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marL="91433" marR="91433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664628D6-3647-49D6-B6BF-1849A5959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973" y="-132584"/>
            <a:ext cx="10772775" cy="1658198"/>
          </a:xfrm>
        </p:spPr>
        <p:txBody>
          <a:bodyPr>
            <a:noAutofit/>
          </a:bodyPr>
          <a:lstStyle/>
          <a:p>
            <a:r>
              <a:rPr kumimoji="1" lang="pt-BR" sz="44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Dimensões e Atribuições causais de sucesso x fracasso escolar (Fontaine, 1995)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83387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5F5B321-3530-42BE-AC70-437965B2D207}"/>
              </a:ext>
            </a:extLst>
          </p:cNvPr>
          <p:cNvSpPr txBox="1">
            <a:spLocks noChangeArrowheads="1"/>
          </p:cNvSpPr>
          <p:nvPr/>
        </p:nvSpPr>
        <p:spPr>
          <a:xfrm>
            <a:off x="2403249" y="870857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altLang="pt-BR" dirty="0">
                <a:solidFill>
                  <a:srgbClr val="0070C0"/>
                </a:solidFill>
              </a:rPr>
              <a:t>Atribuições Causais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E521EF4B-4E14-499B-A4B2-A5B9721F8489}"/>
              </a:ext>
            </a:extLst>
          </p:cNvPr>
          <p:cNvSpPr txBox="1">
            <a:spLocks noChangeArrowheads="1"/>
          </p:cNvSpPr>
          <p:nvPr/>
        </p:nvSpPr>
        <p:spPr>
          <a:xfrm>
            <a:off x="1444399" y="3771220"/>
            <a:ext cx="2681287" cy="1511300"/>
          </a:xfrm>
          <a:prstGeom prst="homePlate">
            <a:avLst>
              <a:gd name="adj" fmla="val 44929"/>
            </a:avLst>
          </a:prstGeom>
          <a:solidFill>
            <a:srgbClr val="FFCC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pitchFamily="2" charset="2"/>
              <a:buNone/>
            </a:pPr>
            <a:endParaRPr lang="pt-PT" altLang="pt-BR" sz="1600" b="1"/>
          </a:p>
          <a:p>
            <a:pPr>
              <a:buFont typeface="Monotype Sorts" pitchFamily="2" charset="2"/>
              <a:buNone/>
            </a:pPr>
            <a:endParaRPr lang="pt-PT" altLang="pt-BR" sz="700" b="1"/>
          </a:p>
          <a:p>
            <a:pPr>
              <a:buFont typeface="Monotype Sorts" pitchFamily="2" charset="2"/>
              <a:buNone/>
            </a:pPr>
            <a:r>
              <a:rPr lang="pt-PT" altLang="pt-BR" sz="1800" b="1"/>
              <a:t>	</a:t>
            </a:r>
            <a:r>
              <a:rPr lang="pt-PT" altLang="pt-BR" b="1"/>
              <a:t>Sucessos e</a:t>
            </a:r>
          </a:p>
          <a:p>
            <a:pPr>
              <a:buFont typeface="Monotype Sorts" pitchFamily="2" charset="2"/>
              <a:buNone/>
            </a:pPr>
            <a:r>
              <a:rPr lang="pt-PT" altLang="pt-BR" b="1"/>
              <a:t>	Fracassos</a:t>
            </a:r>
            <a:endParaRPr lang="pt-PT" altLang="pt-BR" sz="2000" b="1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6D23916D-5B26-4F3E-A6C2-07CD1819F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899" y="3842657"/>
            <a:ext cx="2952750" cy="1647825"/>
          </a:xfrm>
          <a:prstGeom prst="rightArrowCallout">
            <a:avLst>
              <a:gd name="adj1" fmla="val 25019"/>
              <a:gd name="adj2" fmla="val 25000"/>
              <a:gd name="adj3" fmla="val 33557"/>
              <a:gd name="adj4" fmla="val 74676"/>
            </a:avLst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BR" sz="2000" b="1">
                <a:latin typeface="Tahoma" panose="020B0604030504040204" pitchFamily="34" charset="0"/>
              </a:rPr>
              <a:t>Interpretações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BR" sz="2000" b="1">
                <a:latin typeface="Tahoma" panose="020B0604030504040204" pitchFamily="34" charset="0"/>
              </a:rPr>
              <a:t>   cognitivas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PT" altLang="pt-BR" sz="2000" b="1">
                <a:latin typeface="Tahoma" panose="020B0604030504040204" pitchFamily="34" charset="0"/>
              </a:rPr>
              <a:t>  (atribuições     causais)</a:t>
            </a:r>
          </a:p>
        </p:txBody>
      </p:sp>
      <p:sp>
        <p:nvSpPr>
          <p:cNvPr id="7" name="AutoShape 9">
            <a:extLst>
              <a:ext uri="{FF2B5EF4-FFF2-40B4-BE49-F238E27FC236}">
                <a16:creationId xmlns:a16="http://schemas.microsoft.com/office/drawing/2014/main" id="{BFB32B44-CEE3-48A1-9AD1-F3DFD8B23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1949" y="3698195"/>
            <a:ext cx="2881312" cy="143986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BR" sz="2000" b="1" dirty="0">
                <a:latin typeface="Tahoma" panose="020B0604030504040204" pitchFamily="34" charset="0"/>
              </a:rPr>
              <a:t>Consequências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BR" sz="2000" b="1" dirty="0">
                <a:latin typeface="Tahoma" panose="020B0604030504040204" pitchFamily="34" charset="0"/>
              </a:rPr>
              <a:t>  afetivas, cognitivas e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BR" sz="2000" b="1" dirty="0">
                <a:latin typeface="Tahoma" panose="020B0604030504040204" pitchFamily="34" charset="0"/>
              </a:rPr>
              <a:t>comportamentais</a:t>
            </a:r>
            <a:endParaRPr kumimoji="0" lang="pt-BR" altLang="pt-BR" sz="2000" b="1" dirty="0">
              <a:latin typeface="Tahoma" panose="020B0604030504040204" pitchFamily="34" charset="0"/>
            </a:endParaRPr>
          </a:p>
        </p:txBody>
      </p:sp>
      <p:sp>
        <p:nvSpPr>
          <p:cNvPr id="8" name="Seta em curva para cima 7">
            <a:extLst>
              <a:ext uri="{FF2B5EF4-FFF2-40B4-BE49-F238E27FC236}">
                <a16:creationId xmlns:a16="http://schemas.microsoft.com/office/drawing/2014/main" id="{C40BAF5A-80C6-4454-9A78-A54FD9D56EF9}"/>
              </a:ext>
            </a:extLst>
          </p:cNvPr>
          <p:cNvSpPr/>
          <p:nvPr/>
        </p:nvSpPr>
        <p:spPr bwMode="auto">
          <a:xfrm flipH="1" flipV="1">
            <a:off x="2417536" y="2113870"/>
            <a:ext cx="3024188" cy="1296987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396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F4AA0C77-4ECE-4BEE-B093-4D8E915D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6">
            <a:extLst>
              <a:ext uri="{FF2B5EF4-FFF2-40B4-BE49-F238E27FC236}">
                <a16:creationId xmlns:a16="http://schemas.microsoft.com/office/drawing/2014/main" id="{0661CD06-583B-4588-808A-5072DF6E10FA}"/>
              </a:ext>
            </a:extLst>
          </p:cNvPr>
          <p:cNvSpPr txBox="1">
            <a:spLocks noChangeArrowheads="1"/>
          </p:cNvSpPr>
          <p:nvPr/>
        </p:nvSpPr>
        <p:spPr>
          <a:xfrm>
            <a:off x="390144" y="1605280"/>
            <a:ext cx="4547616" cy="36917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altLang="pt-BR" sz="4000" b="1" dirty="0">
                <a:solidFill>
                  <a:srgbClr val="FFFFFF"/>
                </a:solidFill>
              </a:rPr>
              <a:t>    LOCUS</a:t>
            </a:r>
            <a:r>
              <a:rPr lang="en-US" altLang="pt-BR" sz="4000" dirty="0">
                <a:solidFill>
                  <a:srgbClr val="FFFFFF"/>
                </a:solidFill>
              </a:rPr>
              <a:t> : 	   </a:t>
            </a:r>
            <a:br>
              <a:rPr lang="en-US" altLang="pt-BR" sz="4000" dirty="0">
                <a:solidFill>
                  <a:srgbClr val="FFFFFF"/>
                </a:solidFill>
              </a:rPr>
            </a:br>
            <a:r>
              <a:rPr lang="en-US" altLang="pt-BR" sz="4000" b="1" dirty="0" err="1">
                <a:solidFill>
                  <a:srgbClr val="FFFFFF"/>
                </a:solidFill>
              </a:rPr>
              <a:t>Consequências</a:t>
            </a:r>
            <a:r>
              <a:rPr lang="en-US" altLang="pt-BR" sz="4000" b="1" dirty="0">
                <a:solidFill>
                  <a:srgbClr val="FFFFFF"/>
                </a:solidFill>
              </a:rPr>
              <a:t>   </a:t>
            </a:r>
            <a:r>
              <a:rPr lang="en-US" altLang="pt-BR" sz="4000" b="1" dirty="0" err="1">
                <a:solidFill>
                  <a:srgbClr val="FFFFFF"/>
                </a:solidFill>
              </a:rPr>
              <a:t>afetivas</a:t>
            </a:r>
            <a:r>
              <a:rPr lang="en-US" altLang="pt-BR" sz="4000" b="1" dirty="0">
                <a:solidFill>
                  <a:srgbClr val="FFFFFF"/>
                </a:solidFill>
              </a:rPr>
              <a:t> e </a:t>
            </a:r>
            <a:r>
              <a:rPr lang="en-US" altLang="pt-BR" sz="4000" b="1" dirty="0" err="1">
                <a:solidFill>
                  <a:srgbClr val="FFFFFF"/>
                </a:solidFill>
              </a:rPr>
              <a:t>comportamentais</a:t>
            </a:r>
            <a:br>
              <a:rPr lang="en-US" altLang="pt-BR" sz="4000" dirty="0">
                <a:solidFill>
                  <a:srgbClr val="FFFFFF"/>
                </a:solidFill>
              </a:rPr>
            </a:br>
            <a:endParaRPr lang="en-US" altLang="pt-BR" sz="4000" dirty="0">
              <a:solidFill>
                <a:srgbClr val="FFFFFF"/>
              </a:solidFill>
            </a:endParaRP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F5586C31-848B-4D51-83B1-B9FD594E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2536" y="0"/>
            <a:ext cx="67394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77">
            <a:extLst>
              <a:ext uri="{FF2B5EF4-FFF2-40B4-BE49-F238E27FC236}">
                <a16:creationId xmlns:a16="http://schemas.microsoft.com/office/drawing/2014/main" id="{9F1591AC-9FD5-4292-973B-5EF5159568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90119"/>
              </p:ext>
            </p:extLst>
          </p:nvPr>
        </p:nvGraphicFramePr>
        <p:xfrm>
          <a:off x="5715000" y="636217"/>
          <a:ext cx="5833536" cy="5968844"/>
        </p:xfrm>
        <a:graphic>
          <a:graphicData uri="http://schemas.openxmlformats.org/drawingml/2006/table">
            <a:tbl>
              <a:tblPr firstRow="1" bandRow="1"/>
              <a:tblGrid>
                <a:gridCol w="685800">
                  <a:extLst>
                    <a:ext uri="{9D8B030D-6E8A-4147-A177-3AD203B41FA5}">
                      <a16:colId xmlns:a16="http://schemas.microsoft.com/office/drawing/2014/main" val="277721099"/>
                    </a:ext>
                  </a:extLst>
                </a:gridCol>
                <a:gridCol w="272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1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86552" marR="86552" marT="43268" marB="43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Orgulho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Competência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Confiança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Elevação da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auto-estima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Atração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Aproximação</a:t>
                      </a: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552" marR="86552" marT="43268" marB="43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B1301"/>
                          </a:solidFill>
                          <a:effectLst/>
                          <a:latin typeface="Arial" charset="0"/>
                        </a:rPr>
                        <a:t>Vergonha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B1301"/>
                          </a:solidFill>
                          <a:effectLst/>
                          <a:latin typeface="Arial" charset="0"/>
                        </a:rPr>
                        <a:t>Culpa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B1301"/>
                          </a:solidFill>
                          <a:effectLst/>
                          <a:latin typeface="Arial" charset="0"/>
                        </a:rPr>
                        <a:t>Diminuição da auto-estima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FB130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FB130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FB130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B1301"/>
                          </a:solidFill>
                          <a:effectLst/>
                          <a:latin typeface="Arial" charset="0"/>
                        </a:rPr>
                        <a:t>Evitamento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B1301"/>
                          </a:solidFill>
                          <a:effectLst/>
                          <a:latin typeface="Arial" charset="0"/>
                        </a:rPr>
                        <a:t>Fuga </a:t>
                      </a:r>
                    </a:p>
                  </a:txBody>
                  <a:tcPr marL="86552" marR="86552" marT="43268" marB="43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2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86552" marR="86552" marT="43268" marB="43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Anula os efeitos positivos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do sucesso</a:t>
                      </a:r>
                      <a:endParaRPr kumimoji="0" lang="pt-PT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6552" marR="86552" marT="43268" marB="43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Reduz os efeitos negativos do fracasso (proteção da auto-estima)</a:t>
                      </a:r>
                    </a:p>
                  </a:txBody>
                  <a:tcPr marL="86552" marR="86552" marT="43268" marB="43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7C44D961-2480-4BBF-9E4B-80D029135328}"/>
              </a:ext>
            </a:extLst>
          </p:cNvPr>
          <p:cNvSpPr txBox="1"/>
          <p:nvPr/>
        </p:nvSpPr>
        <p:spPr>
          <a:xfrm>
            <a:off x="6766560" y="95242"/>
            <a:ext cx="1768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highlight>
                  <a:srgbClr val="00FF00"/>
                </a:highlight>
              </a:rPr>
              <a:t>SUCESSO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7603F86-582C-430C-A6C1-0F379F9D4AE9}"/>
              </a:ext>
            </a:extLst>
          </p:cNvPr>
          <p:cNvSpPr txBox="1"/>
          <p:nvPr/>
        </p:nvSpPr>
        <p:spPr>
          <a:xfrm>
            <a:off x="9516440" y="95242"/>
            <a:ext cx="1694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highlight>
                  <a:srgbClr val="C0C0C0"/>
                </a:highlight>
              </a:rPr>
              <a:t>FRACASSO</a:t>
            </a:r>
          </a:p>
        </p:txBody>
      </p:sp>
    </p:spTree>
    <p:extLst>
      <p:ext uri="{BB962C8B-B14F-4D97-AF65-F5344CB8AC3E}">
        <p14:creationId xmlns:p14="http://schemas.microsoft.com/office/powerpoint/2010/main" val="3464203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AA0C77-4ECE-4BEE-B093-4D8E915D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B4F6BF3-D0F3-4D09-B337-A2AEDF78F1C6}"/>
              </a:ext>
            </a:extLst>
          </p:cNvPr>
          <p:cNvSpPr txBox="1">
            <a:spLocks noChangeArrowheads="1"/>
          </p:cNvSpPr>
          <p:nvPr/>
        </p:nvSpPr>
        <p:spPr>
          <a:xfrm>
            <a:off x="603504" y="770466"/>
            <a:ext cx="4303776" cy="52747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endParaRPr lang="en-US" altLang="pt-BR" sz="4000" b="1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altLang="pt-BR" sz="4000" b="1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altLang="pt-BR" sz="4000" b="1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pt-BR" sz="4600" b="1" dirty="0">
                <a:solidFill>
                  <a:srgbClr val="FFFFFF"/>
                </a:solidFill>
              </a:rPr>
              <a:t>ESTABILIDADE</a:t>
            </a:r>
            <a:r>
              <a:rPr lang="en-US" altLang="pt-BR" sz="4600" dirty="0">
                <a:solidFill>
                  <a:srgbClr val="FFFFFF"/>
                </a:solidFill>
              </a:rPr>
              <a:t> :</a:t>
            </a:r>
            <a:br>
              <a:rPr lang="en-US" altLang="pt-BR" sz="4600" dirty="0">
                <a:solidFill>
                  <a:srgbClr val="FFFFFF"/>
                </a:solidFill>
              </a:rPr>
            </a:br>
            <a:r>
              <a:rPr lang="en-US" altLang="pt-BR" sz="4600" dirty="0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pt-BR" sz="4600" dirty="0" err="1">
                <a:solidFill>
                  <a:srgbClr val="FFFFFF"/>
                </a:solidFill>
              </a:rPr>
              <a:t>Consequências</a:t>
            </a:r>
            <a:endParaRPr lang="en-US" altLang="pt-BR" sz="4600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pt-BR" sz="4600" dirty="0">
                <a:solidFill>
                  <a:srgbClr val="FFFFFF"/>
                </a:solidFill>
              </a:rPr>
              <a:t> </a:t>
            </a:r>
            <a:r>
              <a:rPr lang="en-US" altLang="pt-BR" sz="4600" dirty="0" err="1">
                <a:solidFill>
                  <a:srgbClr val="FFFFFF"/>
                </a:solidFill>
              </a:rPr>
              <a:t>cognitivas</a:t>
            </a:r>
            <a:r>
              <a:rPr lang="en-US" altLang="pt-BR" sz="4600" dirty="0">
                <a:solidFill>
                  <a:srgbClr val="FFFFFF"/>
                </a:solidFill>
              </a:rPr>
              <a:t>,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pt-BR" sz="4600" dirty="0">
                <a:solidFill>
                  <a:srgbClr val="FFFFFF"/>
                </a:solidFill>
              </a:rPr>
              <a:t> </a:t>
            </a:r>
            <a:r>
              <a:rPr lang="en-US" altLang="pt-BR" sz="4600" dirty="0" err="1">
                <a:solidFill>
                  <a:srgbClr val="FFFFFF"/>
                </a:solidFill>
              </a:rPr>
              <a:t>afetivas</a:t>
            </a:r>
            <a:endParaRPr lang="en-US" altLang="pt-BR" sz="4600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pt-BR" sz="4600" dirty="0">
                <a:solidFill>
                  <a:srgbClr val="FFFFFF"/>
                </a:solidFill>
              </a:rPr>
              <a:t> e </a:t>
            </a:r>
            <a:r>
              <a:rPr lang="en-US" altLang="pt-BR" sz="4600" dirty="0" err="1">
                <a:solidFill>
                  <a:srgbClr val="FFFFFF"/>
                </a:solidFill>
              </a:rPr>
              <a:t>comportamentais</a:t>
            </a:r>
            <a:r>
              <a:rPr lang="en-US" altLang="pt-BR" sz="4600" dirty="0">
                <a:solidFill>
                  <a:srgbClr val="FFFFFF"/>
                </a:solidFill>
              </a:rPr>
              <a:t> </a:t>
            </a:r>
            <a:br>
              <a:rPr lang="en-US" altLang="pt-BR" sz="4600" dirty="0">
                <a:solidFill>
                  <a:srgbClr val="FFFFFF"/>
                </a:solidFill>
              </a:rPr>
            </a:br>
            <a:r>
              <a:rPr lang="en-US" altLang="pt-BR" sz="4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586C31-848B-4D51-83B1-B9FD594E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2536" y="0"/>
            <a:ext cx="67394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Group 48">
            <a:extLst>
              <a:ext uri="{FF2B5EF4-FFF2-40B4-BE49-F238E27FC236}">
                <a16:creationId xmlns:a16="http://schemas.microsoft.com/office/drawing/2014/main" id="{306BA3B9-9196-45DB-81A0-B146D66B7C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246020"/>
              </p:ext>
            </p:extLst>
          </p:nvPr>
        </p:nvGraphicFramePr>
        <p:xfrm>
          <a:off x="6096000" y="1025505"/>
          <a:ext cx="5492496" cy="5556475"/>
        </p:xfrm>
        <a:graphic>
          <a:graphicData uri="http://schemas.openxmlformats.org/drawingml/2006/table">
            <a:tbl>
              <a:tblPr/>
              <a:tblGrid>
                <a:gridCol w="632590">
                  <a:extLst>
                    <a:ext uri="{9D8B030D-6E8A-4147-A177-3AD203B41FA5}">
                      <a16:colId xmlns:a16="http://schemas.microsoft.com/office/drawing/2014/main" val="3146977265"/>
                    </a:ext>
                  </a:extLst>
                </a:gridCol>
                <a:gridCol w="258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6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6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L="83553" marR="83553" marT="41777" marB="417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Expectativas de sucesso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Otimismo, confiança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Persistência </a:t>
                      </a:r>
                    </a:p>
                  </a:txBody>
                  <a:tcPr marL="83553" marR="83553" marT="41777" marB="417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Expectativas de fracasso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Pessimismo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Desistência</a:t>
                      </a: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83553" marR="83553" marT="41777" marB="417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L="83553" marR="83553" marT="41777" marB="417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Expectativas de mudança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Insegurança, pessimismo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Desistência</a:t>
                      </a:r>
                    </a:p>
                  </a:txBody>
                  <a:tcPr marL="83553" marR="83553" marT="41777" marB="417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Expectativas de mudança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Esperança, otimismo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Persistência</a:t>
                      </a: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83553" marR="83553" marT="41777" marB="417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24E6D853-92E0-49B5-ABEA-9B2D15FE9A50}"/>
              </a:ext>
            </a:extLst>
          </p:cNvPr>
          <p:cNvSpPr txBox="1"/>
          <p:nvPr/>
        </p:nvSpPr>
        <p:spPr>
          <a:xfrm>
            <a:off x="6873240" y="330602"/>
            <a:ext cx="1768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highlight>
                  <a:srgbClr val="00FF00"/>
                </a:highlight>
              </a:rPr>
              <a:t>SUCESSO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9331A57-64BB-40B5-BF6B-8492D7C2F3F3}"/>
              </a:ext>
            </a:extLst>
          </p:cNvPr>
          <p:cNvSpPr txBox="1"/>
          <p:nvPr/>
        </p:nvSpPr>
        <p:spPr>
          <a:xfrm>
            <a:off x="9512533" y="276020"/>
            <a:ext cx="1694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highlight>
                  <a:srgbClr val="C0C0C0"/>
                </a:highlight>
              </a:rPr>
              <a:t>FRACASSO</a:t>
            </a:r>
          </a:p>
        </p:txBody>
      </p:sp>
    </p:spTree>
    <p:extLst>
      <p:ext uri="{BB962C8B-B14F-4D97-AF65-F5344CB8AC3E}">
        <p14:creationId xmlns:p14="http://schemas.microsoft.com/office/powerpoint/2010/main" val="2865183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AA0C77-4ECE-4BEE-B093-4D8E915D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D995F93-7C9C-4BB1-9A33-AAE1823DB5F8}"/>
              </a:ext>
            </a:extLst>
          </p:cNvPr>
          <p:cNvSpPr txBox="1">
            <a:spLocks noChangeArrowheads="1"/>
          </p:cNvSpPr>
          <p:nvPr/>
        </p:nvSpPr>
        <p:spPr>
          <a:xfrm>
            <a:off x="623484" y="1752600"/>
            <a:ext cx="4205568" cy="3352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CONTROLABILIDADE:</a:t>
            </a:r>
            <a:b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kumimoji="1" lang="en-US" sz="4000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Consequências</a:t>
            </a:r>
            <a: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1" lang="en-US" sz="4000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afetivas</a:t>
            </a:r>
            <a: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</a:t>
            </a:r>
            <a:r>
              <a:rPr kumimoji="1" lang="en-US" sz="4000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comportamentais</a:t>
            </a:r>
            <a: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kumimoji="1" lang="en-US" sz="4000" spc="-12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586C31-848B-4D51-83B1-B9FD594E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2536" y="0"/>
            <a:ext cx="67394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Group 48">
            <a:extLst>
              <a:ext uri="{FF2B5EF4-FFF2-40B4-BE49-F238E27FC236}">
                <a16:creationId xmlns:a16="http://schemas.microsoft.com/office/drawing/2014/main" id="{15A19B3F-0A5E-4179-BA4D-3747BB5B6B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617218"/>
              </p:ext>
            </p:extLst>
          </p:nvPr>
        </p:nvGraphicFramePr>
        <p:xfrm>
          <a:off x="5811518" y="770467"/>
          <a:ext cx="6021500" cy="6019104"/>
        </p:xfrm>
        <a:graphic>
          <a:graphicData uri="http://schemas.openxmlformats.org/drawingml/2006/table">
            <a:tbl>
              <a:tblPr/>
              <a:tblGrid>
                <a:gridCol w="916100">
                  <a:extLst>
                    <a:ext uri="{9D8B030D-6E8A-4147-A177-3AD203B41FA5}">
                      <a16:colId xmlns:a16="http://schemas.microsoft.com/office/drawing/2014/main" val="3196891177"/>
                    </a:ext>
                  </a:extLst>
                </a:gridCol>
                <a:gridCol w="2452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L="83556" marR="83556" marT="41736" marB="41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Confiança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Responsabilidade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Persistência </a:t>
                      </a:r>
                    </a:p>
                  </a:txBody>
                  <a:tcPr marL="83556" marR="83556" marT="41736" marB="41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Culpa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Responsabilidade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Persistência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3556" marR="83556" marT="41736" marB="41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L="83556" marR="83556" marT="41736" marB="41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Insegurança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3556" marR="83556" marT="41736" marB="41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Vergonha  Humilhação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Desânimo  Desamparo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Desistência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Abandono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83556" marR="83556" marT="41736" marB="41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9FE9FA90-F2B1-4EB6-A9B1-387475A5547D}"/>
              </a:ext>
            </a:extLst>
          </p:cNvPr>
          <p:cNvSpPr txBox="1"/>
          <p:nvPr/>
        </p:nvSpPr>
        <p:spPr>
          <a:xfrm>
            <a:off x="6903720" y="178818"/>
            <a:ext cx="1768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highlight>
                  <a:srgbClr val="00FF00"/>
                </a:highlight>
              </a:rPr>
              <a:t>SUCESSO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C19F96F-11CB-4175-B103-50A31135FF2C}"/>
              </a:ext>
            </a:extLst>
          </p:cNvPr>
          <p:cNvSpPr txBox="1"/>
          <p:nvPr/>
        </p:nvSpPr>
        <p:spPr>
          <a:xfrm>
            <a:off x="9585020" y="231651"/>
            <a:ext cx="1694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highlight>
                  <a:srgbClr val="C0C0C0"/>
                </a:highlight>
              </a:rPr>
              <a:t>FRACASSO</a:t>
            </a:r>
          </a:p>
        </p:txBody>
      </p:sp>
    </p:spTree>
    <p:extLst>
      <p:ext uri="{BB962C8B-B14F-4D97-AF65-F5344CB8AC3E}">
        <p14:creationId xmlns:p14="http://schemas.microsoft.com/office/powerpoint/2010/main" val="2518186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>
            <a:extLst>
              <a:ext uri="{FF2B5EF4-FFF2-40B4-BE49-F238E27FC236}">
                <a16:creationId xmlns:a16="http://schemas.microsoft.com/office/drawing/2014/main" id="{15D9F192-6831-4E94-85DF-CDCB6A5BF0FE}"/>
              </a:ext>
            </a:extLst>
          </p:cNvPr>
          <p:cNvSpPr txBox="1">
            <a:spLocks noChangeArrowheads="1"/>
          </p:cNvSpPr>
          <p:nvPr/>
        </p:nvSpPr>
        <p:spPr>
          <a:xfrm>
            <a:off x="3056021" y="112295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altLang="pt-BR" dirty="0">
                <a:solidFill>
                  <a:schemeClr val="accent1">
                    <a:lumMod val="75000"/>
                  </a:schemeClr>
                </a:solidFill>
              </a:rPr>
              <a:t>Padrões de atribuição</a:t>
            </a:r>
            <a:endParaRPr lang="pt-PT" altLang="pt-BR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Group 70">
            <a:extLst>
              <a:ext uri="{FF2B5EF4-FFF2-40B4-BE49-F238E27FC236}">
                <a16:creationId xmlns:a16="http://schemas.microsoft.com/office/drawing/2014/main" id="{3F374533-1FA9-4995-9897-5EE1410632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113212"/>
              </p:ext>
            </p:extLst>
          </p:nvPr>
        </p:nvGraphicFramePr>
        <p:xfrm>
          <a:off x="900112" y="889000"/>
          <a:ext cx="9431003" cy="5969001"/>
        </p:xfrm>
        <a:graphic>
          <a:graphicData uri="http://schemas.openxmlformats.org/drawingml/2006/table">
            <a:tbl>
              <a:tblPr bandCol="1">
                <a:tableStyleId>{93296810-A885-4BE3-A3E7-6D5BEEA58F35}</a:tableStyleId>
              </a:tblPr>
              <a:tblGrid>
                <a:gridCol w="273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1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8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7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ESTIMULANTE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DEBILITANTE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</a:rPr>
                        <a:t>SUCESSOS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causas internas e/ou estáveis </a:t>
                      </a: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causas externas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e/ou instáveis </a:t>
                      </a: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2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FRACASSOS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causas externas  e/ou instáveis</a:t>
                      </a: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causas internas e/ou estáveis</a:t>
                      </a: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3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CONSEQUÊNCIAS</a:t>
                      </a:r>
                      <a:endParaRPr kumimoji="0" lang="pt-PT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t-PT" sz="200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aumento da auto-estima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t-PT" sz="100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Expectativas de sucesso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t-PT" sz="100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Aproximação e investimento na tarefa</a:t>
                      </a: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t-PT" sz="20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Diminuição da auto-estima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t-PT" sz="10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Expectativas de fracasso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t-PT" sz="10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Desânimo e inibição do comportamento</a:t>
                      </a: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73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2EA067D-E5DA-426A-85DC-2394DD132C24}"/>
              </a:ext>
            </a:extLst>
          </p:cNvPr>
          <p:cNvSpPr txBox="1">
            <a:spLocks noChangeArrowheads="1"/>
          </p:cNvSpPr>
          <p:nvPr/>
        </p:nvSpPr>
        <p:spPr>
          <a:xfrm>
            <a:off x="1011118" y="-228600"/>
            <a:ext cx="8229600" cy="15017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t-PT" altLang="pt-BR" sz="4000" dirty="0">
                <a:solidFill>
                  <a:schemeClr val="accent2"/>
                </a:solidFill>
              </a:rPr>
            </a:br>
            <a:r>
              <a:rPr lang="pt-PT" altLang="pt-BR" dirty="0">
                <a:solidFill>
                  <a:schemeClr val="accent1">
                    <a:lumMod val="75000"/>
                  </a:schemeClr>
                </a:solidFill>
              </a:rPr>
              <a:t>Aplicações no contexto escolar</a:t>
            </a:r>
            <a:endParaRPr lang="pt-PT" altLang="pt-B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0B8260F-6D7C-496B-B9C8-ECE9C774F4D8}"/>
              </a:ext>
            </a:extLst>
          </p:cNvPr>
          <p:cNvSpPr txBox="1">
            <a:spLocks noChangeArrowheads="1"/>
          </p:cNvSpPr>
          <p:nvPr/>
        </p:nvSpPr>
        <p:spPr>
          <a:xfrm>
            <a:off x="1011118" y="1273175"/>
            <a:ext cx="10401520" cy="502920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PT" altLang="pt-BR" sz="2800" b="1" dirty="0">
                <a:solidFill>
                  <a:schemeClr val="accent1">
                    <a:lumMod val="75000"/>
                  </a:schemeClr>
                </a:solidFill>
              </a:rPr>
              <a:t>Reações face ao fracasso: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PT" altLang="pt-BR" dirty="0"/>
              <a:t>	vergonha (causa percebida como incontrolável)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PT" altLang="pt-BR" dirty="0"/>
              <a:t>	culpa (causa percebida como controlável)</a:t>
            </a:r>
          </a:p>
          <a:p>
            <a:pPr>
              <a:lnSpc>
                <a:spcPct val="90000"/>
              </a:lnSpc>
            </a:pPr>
            <a:endParaRPr lang="pt-PT" altLang="pt-BR" sz="1200" dirty="0"/>
          </a:p>
          <a:p>
            <a:pPr>
              <a:lnSpc>
                <a:spcPct val="90000"/>
              </a:lnSpc>
            </a:pPr>
            <a:r>
              <a:rPr lang="pt-PT" altLang="pt-BR" sz="2800" b="1" dirty="0">
                <a:solidFill>
                  <a:schemeClr val="accent1">
                    <a:lumMod val="75000"/>
                  </a:schemeClr>
                </a:solidFill>
              </a:rPr>
              <a:t>Efeitos paradoxais dos elogios (a partir da adolescência) =&gt; Esquema compensatório entre capacidade e esforço: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PT" altLang="pt-BR" dirty="0"/>
              <a:t>	elogios em tarefas muito fáceis =&gt; efeito negativo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PT" altLang="pt-BR" dirty="0"/>
              <a:t>	críticas em tarefas difíceis =&gt; efeito positivo</a:t>
            </a:r>
          </a:p>
          <a:p>
            <a:pPr>
              <a:lnSpc>
                <a:spcPct val="90000"/>
              </a:lnSpc>
            </a:pPr>
            <a:endParaRPr lang="pt-PT" altLang="pt-BR" sz="1200" dirty="0"/>
          </a:p>
          <a:p>
            <a:pPr>
              <a:lnSpc>
                <a:spcPct val="90000"/>
              </a:lnSpc>
            </a:pPr>
            <a:r>
              <a:rPr lang="pt-PT" altLang="pt-BR" sz="2800" b="1" dirty="0">
                <a:solidFill>
                  <a:schemeClr val="accent1">
                    <a:lumMod val="75000"/>
                  </a:schemeClr>
                </a:solidFill>
              </a:rPr>
              <a:t>treino atribucional</a:t>
            </a:r>
            <a:r>
              <a:rPr lang="pt-PT" altLang="pt-BR" b="1" dirty="0"/>
              <a:t>:</a:t>
            </a:r>
            <a:endParaRPr lang="pt-PT" altLang="pt-BR" sz="28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PT" altLang="pt-BR" dirty="0"/>
              <a:t>	visa desenvolver no aluno a atribuição dos resultados escolares a causas internas, instáveis e controláveis, como o esforço, por ex.</a:t>
            </a:r>
          </a:p>
          <a:p>
            <a:pPr>
              <a:lnSpc>
                <a:spcPct val="90000"/>
              </a:lnSpc>
            </a:pPr>
            <a:endParaRPr lang="pt-PT" altLang="pt-BR" sz="2800" dirty="0"/>
          </a:p>
        </p:txBody>
      </p:sp>
    </p:spTree>
    <p:extLst>
      <p:ext uri="{BB962C8B-B14F-4D97-AF65-F5344CB8AC3E}">
        <p14:creationId xmlns:p14="http://schemas.microsoft.com/office/powerpoint/2010/main" val="175921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E2A6343-1DBE-4EA9-96A9-69BEB0D8F782}"/>
              </a:ext>
            </a:extLst>
          </p:cNvPr>
          <p:cNvSpPr txBox="1">
            <a:spLocks noChangeArrowheads="1"/>
          </p:cNvSpPr>
          <p:nvPr/>
        </p:nvSpPr>
        <p:spPr>
          <a:xfrm>
            <a:off x="4265102" y="2671793"/>
            <a:ext cx="8001000" cy="423672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altLang="pt-BR" sz="2800" b="1" dirty="0"/>
          </a:p>
          <a:p>
            <a:pPr marL="0" indent="0">
              <a:buNone/>
            </a:pPr>
            <a:r>
              <a:rPr lang="pt-BR" altLang="pt-BR" sz="2800" b="1" dirty="0" err="1"/>
              <a:t>auto-eficácia</a:t>
            </a:r>
            <a:r>
              <a:rPr lang="pt-BR" altLang="pt-BR" sz="2800" b="1" dirty="0"/>
              <a:t> =&gt;</a:t>
            </a:r>
            <a:r>
              <a:rPr lang="pt-BR" altLang="pt-BR" sz="2800" dirty="0"/>
              <a:t> crenças sobre a </a:t>
            </a:r>
            <a:r>
              <a:rPr lang="pt-BR" altLang="pt-BR" sz="2800" u="sng" dirty="0"/>
              <a:t>capacidade</a:t>
            </a:r>
            <a:r>
              <a:rPr lang="pt-BR" altLang="pt-BR" sz="2800" dirty="0"/>
              <a:t> </a:t>
            </a:r>
            <a:r>
              <a:rPr lang="pt-BR" altLang="pt-BR" sz="2800" u="sng" dirty="0"/>
              <a:t>pessoal</a:t>
            </a:r>
            <a:r>
              <a:rPr lang="pt-BR" altLang="pt-BR" sz="2800" dirty="0"/>
              <a:t> para executar  as </a:t>
            </a:r>
            <a:r>
              <a:rPr lang="pt-BR" altLang="pt-BR" sz="2800" u="sng" dirty="0"/>
              <a:t>ações</a:t>
            </a:r>
            <a:r>
              <a:rPr lang="pt-BR" altLang="pt-BR" sz="2800" dirty="0"/>
              <a:t> necessárias para alcançar determinado </a:t>
            </a:r>
            <a:r>
              <a:rPr lang="pt-BR" altLang="pt-BR" sz="2800" u="sng" dirty="0"/>
              <a:t>objetivo</a:t>
            </a:r>
            <a:r>
              <a:rPr lang="pt-BR" altLang="pt-BR" sz="2800" dirty="0"/>
              <a:t>.</a:t>
            </a:r>
          </a:p>
        </p:txBody>
      </p:sp>
      <p:sp>
        <p:nvSpPr>
          <p:cNvPr id="3" name="Oval 6">
            <a:extLst>
              <a:ext uri="{FF2B5EF4-FFF2-40B4-BE49-F238E27FC236}">
                <a16:creationId xmlns:a16="http://schemas.microsoft.com/office/drawing/2014/main" id="{02232911-3AF6-4B49-A466-EA882A8A7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852" y="5717400"/>
            <a:ext cx="15240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 b="1">
                <a:latin typeface="Tahoma" panose="020B0604030504040204" pitchFamily="34" charset="0"/>
              </a:rPr>
              <a:t>SUJEITO </a:t>
            </a:r>
          </a:p>
        </p:txBody>
      </p:sp>
      <p:sp>
        <p:nvSpPr>
          <p:cNvPr id="4" name="Oval 7">
            <a:extLst>
              <a:ext uri="{FF2B5EF4-FFF2-40B4-BE49-F238E27FC236}">
                <a16:creationId xmlns:a16="http://schemas.microsoft.com/office/drawing/2014/main" id="{C210E452-91E0-43DD-AAB3-738A42186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4222" y="5521524"/>
            <a:ext cx="1676400" cy="9144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pt-BR" b="1" dirty="0"/>
              <a:t>AÇÃO</a:t>
            </a:r>
            <a:endParaRPr lang="pt-B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Oval 8">
            <a:extLst>
              <a:ext uri="{FF2B5EF4-FFF2-40B4-BE49-F238E27FC236}">
                <a16:creationId xmlns:a16="http://schemas.microsoft.com/office/drawing/2014/main" id="{46157DA3-EC04-4F42-8E85-84106858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0300" y="4318199"/>
            <a:ext cx="1752600" cy="914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pt-BR" b="1"/>
              <a:t>OBJETIVO</a:t>
            </a:r>
            <a:endParaRPr lang="pt-BR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Oval 12">
            <a:extLst>
              <a:ext uri="{FF2B5EF4-FFF2-40B4-BE49-F238E27FC236}">
                <a16:creationId xmlns:a16="http://schemas.microsoft.com/office/drawing/2014/main" id="{3E7E6F6E-6DF6-41ED-9DE6-0C833EF74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951" y="4398963"/>
            <a:ext cx="19812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 b="1">
                <a:latin typeface="Tahoma" panose="020B0604030504040204" pitchFamily="34" charset="0"/>
              </a:rPr>
              <a:t>CAPACIDADE</a:t>
            </a:r>
            <a:endParaRPr kumimoji="0" lang="pt-BR" altLang="pt-BR" sz="2000">
              <a:latin typeface="Tahoma" panose="020B0604030504040204" pitchFamily="34" charset="0"/>
            </a:endParaRPr>
          </a:p>
        </p:txBody>
      </p:sp>
      <p:sp>
        <p:nvSpPr>
          <p:cNvPr id="7" name="AutoShape 18">
            <a:extLst>
              <a:ext uri="{FF2B5EF4-FFF2-40B4-BE49-F238E27FC236}">
                <a16:creationId xmlns:a16="http://schemas.microsoft.com/office/drawing/2014/main" id="{5D99AB3D-E629-444F-A18D-B87B41EFD1A7}"/>
              </a:ext>
            </a:extLst>
          </p:cNvPr>
          <p:cNvSpPr>
            <a:spLocks noChangeArrowheads="1"/>
          </p:cNvSpPr>
          <p:nvPr/>
        </p:nvSpPr>
        <p:spPr bwMode="auto">
          <a:xfrm rot="20055764">
            <a:off x="4708573" y="525033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19">
            <a:extLst>
              <a:ext uri="{FF2B5EF4-FFF2-40B4-BE49-F238E27FC236}">
                <a16:creationId xmlns:a16="http://schemas.microsoft.com/office/drawing/2014/main" id="{802E246F-2EB6-466E-A6AC-0D0DB413D166}"/>
              </a:ext>
            </a:extLst>
          </p:cNvPr>
          <p:cNvSpPr>
            <a:spLocks noChangeArrowheads="1"/>
          </p:cNvSpPr>
          <p:nvPr/>
        </p:nvSpPr>
        <p:spPr bwMode="auto">
          <a:xfrm rot="2827906">
            <a:off x="7397226" y="5267963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AutoShape 21">
            <a:extLst>
              <a:ext uri="{FF2B5EF4-FFF2-40B4-BE49-F238E27FC236}">
                <a16:creationId xmlns:a16="http://schemas.microsoft.com/office/drawing/2014/main" id="{A349BE24-D53D-478C-9281-0A9FCA620F1E}"/>
              </a:ext>
            </a:extLst>
          </p:cNvPr>
          <p:cNvSpPr>
            <a:spLocks noChangeArrowheads="1"/>
          </p:cNvSpPr>
          <p:nvPr/>
        </p:nvSpPr>
        <p:spPr bwMode="auto">
          <a:xfrm rot="19755198">
            <a:off x="9766790" y="529824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23">
            <a:extLst>
              <a:ext uri="{FF2B5EF4-FFF2-40B4-BE49-F238E27FC236}">
                <a16:creationId xmlns:a16="http://schemas.microsoft.com/office/drawing/2014/main" id="{130A2A5A-DB43-4C6D-A009-0D67C9778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858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24">
            <a:extLst>
              <a:ext uri="{FF2B5EF4-FFF2-40B4-BE49-F238E27FC236}">
                <a16:creationId xmlns:a16="http://schemas.microsoft.com/office/drawing/2014/main" id="{A37DA153-F105-4618-850E-6BB3B2B7B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026" y="2351088"/>
            <a:ext cx="343849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TEORIA DA </a:t>
            </a:r>
          </a:p>
          <a:p>
            <a:pPr eaLnBrk="1" hangingPunct="1">
              <a:defRPr/>
            </a:pPr>
            <a:r>
              <a:rPr lang="pt-B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AUTO-EFICÁCIA </a:t>
            </a:r>
          </a:p>
          <a:p>
            <a:pPr eaLnBrk="1" hangingPunct="1">
              <a:defRPr/>
            </a:pPr>
            <a:r>
              <a:rPr lang="pt-BR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(BANDURA, 1977)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0FCDE3D-0E06-4C92-9489-99C6F824244B}"/>
              </a:ext>
            </a:extLst>
          </p:cNvPr>
          <p:cNvSpPr txBox="1"/>
          <p:nvPr/>
        </p:nvSpPr>
        <p:spPr>
          <a:xfrm>
            <a:off x="4629220" y="4775399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20DFB85-6716-47C5-9A9E-FD0730F16704}"/>
              </a:ext>
            </a:extLst>
          </p:cNvPr>
          <p:cNvSpPr txBox="1"/>
          <p:nvPr/>
        </p:nvSpPr>
        <p:spPr>
          <a:xfrm>
            <a:off x="4296566" y="662930"/>
            <a:ext cx="6265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TEORIA SÓCIO-COGNITIVA =&gt; causalidade triádica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9E04B98-5CE0-403B-A485-B8ED7A8A0767}"/>
              </a:ext>
            </a:extLst>
          </p:cNvPr>
          <p:cNvSpPr txBox="1"/>
          <p:nvPr/>
        </p:nvSpPr>
        <p:spPr>
          <a:xfrm>
            <a:off x="6629400" y="1368231"/>
            <a:ext cx="197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COMPORTAMENTO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7927DB1-1C2C-42D1-A1A5-68C4A90717C7}"/>
              </a:ext>
            </a:extLst>
          </p:cNvPr>
          <p:cNvSpPr txBox="1"/>
          <p:nvPr/>
        </p:nvSpPr>
        <p:spPr>
          <a:xfrm>
            <a:off x="5610376" y="2436614"/>
            <a:ext cx="4259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AMBIENTE</a:t>
            </a:r>
            <a:r>
              <a:rPr lang="pt-B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 </a:t>
            </a:r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CRENÇAS</a:t>
            </a:r>
            <a:endParaRPr lang="pt-B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FE054B2C-52DA-4671-8A58-DD8AD7C0FBC1}"/>
              </a:ext>
            </a:extLst>
          </p:cNvPr>
          <p:cNvCxnSpPr/>
          <p:nvPr/>
        </p:nvCxnSpPr>
        <p:spPr>
          <a:xfrm flipV="1">
            <a:off x="6096000" y="1790996"/>
            <a:ext cx="533400" cy="402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AC4224C1-7042-4B52-BCE6-9E7C62D59959}"/>
              </a:ext>
            </a:extLst>
          </p:cNvPr>
          <p:cNvCxnSpPr/>
          <p:nvPr/>
        </p:nvCxnSpPr>
        <p:spPr>
          <a:xfrm flipH="1">
            <a:off x="6248400" y="1981199"/>
            <a:ext cx="487680" cy="369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319D5F5E-3EA9-484E-B16F-44F8DEF7934C}"/>
              </a:ext>
            </a:extLst>
          </p:cNvPr>
          <p:cNvCxnSpPr/>
          <p:nvPr/>
        </p:nvCxnSpPr>
        <p:spPr>
          <a:xfrm>
            <a:off x="7239000" y="2621280"/>
            <a:ext cx="1066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81B926B2-204C-4273-9794-A9452EB87EBC}"/>
              </a:ext>
            </a:extLst>
          </p:cNvPr>
          <p:cNvCxnSpPr/>
          <p:nvPr/>
        </p:nvCxnSpPr>
        <p:spPr>
          <a:xfrm flipH="1">
            <a:off x="7251859" y="2807732"/>
            <a:ext cx="10137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B923E4E0-5A57-450C-9CE1-712921FF2D4D}"/>
              </a:ext>
            </a:extLst>
          </p:cNvPr>
          <p:cNvCxnSpPr/>
          <p:nvPr/>
        </p:nvCxnSpPr>
        <p:spPr>
          <a:xfrm>
            <a:off x="8677276" y="1764280"/>
            <a:ext cx="538162" cy="645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8108B0FC-BEC6-417E-B47B-96D26560040A}"/>
              </a:ext>
            </a:extLst>
          </p:cNvPr>
          <p:cNvCxnSpPr/>
          <p:nvPr/>
        </p:nvCxnSpPr>
        <p:spPr>
          <a:xfrm>
            <a:off x="9680622" y="3429000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921DF38A-E4E8-44DF-88B1-B3282B788669}"/>
              </a:ext>
            </a:extLst>
          </p:cNvPr>
          <p:cNvCxnSpPr>
            <a:cxnSpLocks/>
          </p:cNvCxnSpPr>
          <p:nvPr/>
        </p:nvCxnSpPr>
        <p:spPr>
          <a:xfrm flipH="1" flipV="1">
            <a:off x="8677276" y="1549151"/>
            <a:ext cx="649604" cy="725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47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13" grpId="0"/>
      <p:bldP spid="1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>
            <a:extLst>
              <a:ext uri="{FF2B5EF4-FFF2-40B4-BE49-F238E27FC236}">
                <a16:creationId xmlns:a16="http://schemas.microsoft.com/office/drawing/2014/main" id="{E9685173-555A-4F7C-B0F4-F67EC3B6C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276600"/>
            <a:ext cx="2514600" cy="1157288"/>
          </a:xfrm>
          <a:prstGeom prst="homePlate">
            <a:avLst>
              <a:gd name="adj" fmla="val 5432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</a:rPr>
              <a:t>CRENÇAS DE </a:t>
            </a:r>
          </a:p>
          <a:p>
            <a:pPr algn="ctr" eaLnBrk="1" hangingPunct="1">
              <a:defRPr/>
            </a:pP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</a:rPr>
              <a:t>AUTO-EFICÁCIA</a:t>
            </a:r>
            <a:endParaRPr lang="pt-BR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AutoShape 7">
            <a:extLst>
              <a:ext uri="{FF2B5EF4-FFF2-40B4-BE49-F238E27FC236}">
                <a16:creationId xmlns:a16="http://schemas.microsoft.com/office/drawing/2014/main" id="{47CEA377-2067-425B-9C8F-4B4B4D037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2500313"/>
            <a:ext cx="3479800" cy="790575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16">
            <a:extLst>
              <a:ext uri="{FF2B5EF4-FFF2-40B4-BE49-F238E27FC236}">
                <a16:creationId xmlns:a16="http://schemas.microsoft.com/office/drawing/2014/main" id="{9BA00438-C0A4-4B22-8484-558CF97AD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5805488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1800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5B468F5F-EEA7-4103-A517-F6FCDF1E6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0" y="3505200"/>
            <a:ext cx="2952750" cy="76993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1B78191A-68D4-47AD-B469-73ABA4EDF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4572000"/>
            <a:ext cx="3095625" cy="8905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98D53C86-EDC1-4CF7-8CC5-1B208C71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743200"/>
            <a:ext cx="1628775" cy="20224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01671329-30C5-4C44-9F61-9026185F7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2895600"/>
            <a:ext cx="2057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b="1"/>
              <a:t>Motivação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0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b="1"/>
              <a:t>Emoções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0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b="1"/>
              <a:t>Ação</a:t>
            </a:r>
            <a:endParaRPr kumimoji="0" lang="pt-BR" altLang="pt-BR" sz="2000" b="1"/>
          </a:p>
        </p:txBody>
      </p:sp>
      <p:sp>
        <p:nvSpPr>
          <p:cNvPr id="9" name="Text Box 30">
            <a:extLst>
              <a:ext uri="{FF2B5EF4-FFF2-40B4-BE49-F238E27FC236}">
                <a16:creationId xmlns:a16="http://schemas.microsoft.com/office/drawing/2014/main" id="{A3EA1F6A-C6AD-4833-A5EC-014B0B9FC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50" y="3500438"/>
            <a:ext cx="2882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>
                <a:latin typeface="Tahoma" panose="020B0604030504040204" pitchFamily="34" charset="0"/>
              </a:rPr>
              <a:t>nível de ansiedade, estresse  e  depressão</a:t>
            </a:r>
          </a:p>
        </p:txBody>
      </p:sp>
      <p:sp>
        <p:nvSpPr>
          <p:cNvPr id="10" name="Text Box 31">
            <a:extLst>
              <a:ext uri="{FF2B5EF4-FFF2-40B4-BE49-F238E27FC236}">
                <a16:creationId xmlns:a16="http://schemas.microsoft.com/office/drawing/2014/main" id="{D6B9D689-D6BF-4F19-B88B-B4EF47B71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724400"/>
            <a:ext cx="365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>
                <a:latin typeface="Tahoma" panose="020B0604030504040204" pitchFamily="34" charset="0"/>
              </a:rPr>
              <a:t> aproximação x fuga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1" name="AutoShape 32">
            <a:extLst>
              <a:ext uri="{FF2B5EF4-FFF2-40B4-BE49-F238E27FC236}">
                <a16:creationId xmlns:a16="http://schemas.microsoft.com/office/drawing/2014/main" id="{097BCE97-C99F-4ABF-9F86-B0F6AD2BD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3" y="3714750"/>
            <a:ext cx="431800" cy="287338"/>
          </a:xfrm>
          <a:prstGeom prst="rightArrow">
            <a:avLst>
              <a:gd name="adj1" fmla="val 50000"/>
              <a:gd name="adj2" fmla="val 3756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AutoShape 33">
            <a:extLst>
              <a:ext uri="{FF2B5EF4-FFF2-40B4-BE49-F238E27FC236}">
                <a16:creationId xmlns:a16="http://schemas.microsoft.com/office/drawing/2014/main" id="{D56DA748-E5B3-4CE3-BE20-6403BDC48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86000"/>
            <a:ext cx="649288" cy="431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AutoShape 34">
            <a:extLst>
              <a:ext uri="{FF2B5EF4-FFF2-40B4-BE49-F238E27FC236}">
                <a16:creationId xmlns:a16="http://schemas.microsoft.com/office/drawing/2014/main" id="{AF740AB9-33DB-47C3-A775-51A36636A5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34000" y="4800600"/>
            <a:ext cx="457200" cy="533400"/>
          </a:xfrm>
          <a:custGeom>
            <a:avLst/>
            <a:gdLst>
              <a:gd name="G0" fmla="+- 13564 0 0"/>
              <a:gd name="G1" fmla="+- 2250 0 0"/>
              <a:gd name="G2" fmla="+- 12158 0 2250"/>
              <a:gd name="G3" fmla="+- G2 0 2250"/>
              <a:gd name="G4" fmla="*/ G3 32768 32059"/>
              <a:gd name="G5" fmla="*/ G4 1 2"/>
              <a:gd name="G6" fmla="+- 21600 0 13564"/>
              <a:gd name="G7" fmla="*/ G6 2250 6079"/>
              <a:gd name="G8" fmla="+- G7 13564 0"/>
              <a:gd name="T0" fmla="*/ 13564 w 21600"/>
              <a:gd name="T1" fmla="*/ 0 h 21600"/>
              <a:gd name="T2" fmla="*/ 13564 w 21600"/>
              <a:gd name="T3" fmla="*/ 12158 h 21600"/>
              <a:gd name="T4" fmla="*/ 391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3564" y="0"/>
                </a:lnTo>
                <a:lnTo>
                  <a:pt x="13564" y="2250"/>
                </a:lnTo>
                <a:lnTo>
                  <a:pt x="12427" y="2250"/>
                </a:lnTo>
                <a:cubicBezTo>
                  <a:pt x="5564" y="2250"/>
                  <a:pt x="0" y="6686"/>
                  <a:pt x="0" y="12158"/>
                </a:cubicBezTo>
                <a:lnTo>
                  <a:pt x="0" y="21600"/>
                </a:lnTo>
                <a:lnTo>
                  <a:pt x="7827" y="21600"/>
                </a:lnTo>
                <a:lnTo>
                  <a:pt x="7827" y="12158"/>
                </a:lnTo>
                <a:cubicBezTo>
                  <a:pt x="7827" y="10915"/>
                  <a:pt x="9886" y="9908"/>
                  <a:pt x="12427" y="9908"/>
                </a:cubicBezTo>
                <a:lnTo>
                  <a:pt x="13564" y="9908"/>
                </a:lnTo>
                <a:lnTo>
                  <a:pt x="13564" y="1215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47">
            <a:extLst>
              <a:ext uri="{FF2B5EF4-FFF2-40B4-BE49-F238E27FC236}">
                <a16:creationId xmlns:a16="http://schemas.microsoft.com/office/drawing/2014/main" id="{88386C29-F0F2-4CD2-A4FF-ECC1A3AA1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9288" y="2571750"/>
            <a:ext cx="3414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/>
              <a:t>Escolhas de atividades, esforço, persistência</a:t>
            </a:r>
          </a:p>
        </p:txBody>
      </p:sp>
    </p:spTree>
    <p:extLst>
      <p:ext uri="{BB962C8B-B14F-4D97-AF65-F5344CB8AC3E}">
        <p14:creationId xmlns:p14="http://schemas.microsoft.com/office/powerpoint/2010/main" val="3094297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5B271CB-9C9F-4E4C-971C-B9DF3181A3AB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566420"/>
            <a:ext cx="8153400" cy="1384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>
                <a:solidFill>
                  <a:schemeClr val="accent1">
                    <a:lumMod val="75000"/>
                  </a:schemeClr>
                </a:solidFill>
              </a:rPr>
              <a:t>Desenvolvimento das crenças de</a:t>
            </a:r>
            <a:r>
              <a:rPr lang="pt-BR" altLang="pt-BR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altLang="pt-BR" sz="3600" b="1" dirty="0">
                <a:solidFill>
                  <a:schemeClr val="accent1">
                    <a:lumMod val="75000"/>
                  </a:schemeClr>
                </a:solidFill>
              </a:rPr>
              <a:t>auto -eficácia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43AB050-2DF9-40A7-9EB5-77B8FFE45D4C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1600200"/>
            <a:ext cx="7840663" cy="484187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altLang="pt-BR" sz="2800" b="1"/>
              <a:t>Experiências de êxito</a:t>
            </a:r>
            <a:r>
              <a:rPr lang="pt-BR" altLang="pt-BR" sz="2800"/>
              <a:t> (preferencialmente atribuído à própria capacidade)</a:t>
            </a:r>
          </a:p>
          <a:p>
            <a:pPr>
              <a:lnSpc>
                <a:spcPct val="90000"/>
              </a:lnSpc>
            </a:pPr>
            <a:endParaRPr lang="pt-BR" altLang="pt-BR" sz="2800"/>
          </a:p>
          <a:p>
            <a:pPr>
              <a:lnSpc>
                <a:spcPct val="90000"/>
              </a:lnSpc>
            </a:pPr>
            <a:r>
              <a:rPr lang="pt-BR" altLang="pt-BR" sz="2800" b="1"/>
              <a:t>Experiências vicárias</a:t>
            </a:r>
            <a:r>
              <a:rPr lang="pt-BR" altLang="pt-BR" sz="2800"/>
              <a:t> (observação de modelos) </a:t>
            </a:r>
          </a:p>
          <a:p>
            <a:pPr>
              <a:lnSpc>
                <a:spcPct val="90000"/>
              </a:lnSpc>
            </a:pPr>
            <a:endParaRPr lang="pt-BR" altLang="pt-BR"/>
          </a:p>
          <a:p>
            <a:pPr>
              <a:lnSpc>
                <a:spcPct val="90000"/>
              </a:lnSpc>
            </a:pPr>
            <a:r>
              <a:rPr lang="pt-BR" altLang="pt-BR" sz="2800" b="1"/>
              <a:t>Persuasão verbal </a:t>
            </a:r>
            <a:r>
              <a:rPr lang="pt-BR" altLang="pt-BR" sz="2800"/>
              <a:t>(pessoa influente)</a:t>
            </a:r>
            <a:endParaRPr lang="pt-BR" altLang="pt-BR" sz="2800" b="1"/>
          </a:p>
          <a:p>
            <a:pPr>
              <a:lnSpc>
                <a:spcPct val="90000"/>
              </a:lnSpc>
            </a:pPr>
            <a:endParaRPr lang="pt-BR" altLang="pt-BR" sz="2800" b="1"/>
          </a:p>
          <a:p>
            <a:pPr>
              <a:lnSpc>
                <a:spcPct val="90000"/>
              </a:lnSpc>
            </a:pPr>
            <a:r>
              <a:rPr lang="pt-BR" altLang="pt-BR" sz="2800" b="1"/>
              <a:t>Indicadores fisiológicos de estados emocionais </a:t>
            </a:r>
            <a:r>
              <a:rPr lang="pt-BR" altLang="pt-BR" sz="2800"/>
              <a:t>(ansiedade x bem estar)</a:t>
            </a:r>
            <a:endParaRPr lang="pt-BR" altLang="pt-BR" sz="2800" b="1"/>
          </a:p>
        </p:txBody>
      </p:sp>
    </p:spTree>
    <p:extLst>
      <p:ext uri="{BB962C8B-B14F-4D97-AF65-F5344CB8AC3E}">
        <p14:creationId xmlns:p14="http://schemas.microsoft.com/office/powerpoint/2010/main" val="352604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1D8F16E7-BB6B-4A17-B627-0D79435A0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413" y="544895"/>
            <a:ext cx="3834581" cy="498457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endParaRPr kumimoji="0" lang="en-US" altLang="pt-BR" sz="4400" b="1" spc="-12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kumimoji="0" lang="en-US" altLang="pt-BR" sz="4400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MOTIVAÇÃO </a:t>
            </a: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endParaRPr kumimoji="0" lang="en-US" altLang="pt-BR" sz="4400" b="1" spc="-12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kumimoji="0" lang="en-US" altLang="pt-BR" sz="4400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“movere” </a:t>
            </a: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kumimoji="0" lang="en-US" altLang="pt-BR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</a:t>
            </a:r>
            <a:r>
              <a:rPr kumimoji="0" lang="en-US" altLang="pt-BR" b="1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termo</a:t>
            </a:r>
            <a:r>
              <a:rPr kumimoji="0" lang="en-US" altLang="pt-BR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altLang="pt-BR" b="1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latino</a:t>
            </a:r>
            <a:r>
              <a:rPr kumimoji="0" lang="en-US" altLang="pt-BR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</a:t>
            </a:r>
            <a:r>
              <a:rPr kumimoji="0" lang="en-US" altLang="pt-BR" b="1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relacionado</a:t>
            </a:r>
            <a:r>
              <a:rPr kumimoji="0" lang="en-US" altLang="pt-BR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à </a:t>
            </a:r>
            <a:r>
              <a:rPr kumimoji="0" lang="en-US" altLang="pt-BR" b="1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movimento</a:t>
            </a:r>
            <a:r>
              <a:rPr kumimoji="0" lang="en-US" altLang="pt-BR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endParaRPr kumimoji="0" lang="en-US" altLang="pt-BR" sz="4400" spc="-12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732E5F-DD29-4ECE-9D79-7B765D06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defRPr/>
            </a:pPr>
            <a:endParaRPr 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pt-BR" sz="5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Aquilo que </a:t>
            </a:r>
            <a:r>
              <a:rPr lang="pt-BR" sz="51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move</a:t>
            </a:r>
            <a:r>
              <a:rPr lang="pt-BR" sz="5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 indivíduo, o que inicia, dirige, mantém  e faz cessar o comportamento</a:t>
            </a:r>
          </a:p>
          <a:p>
            <a:pPr>
              <a:defRPr/>
            </a:pPr>
            <a:endParaRPr lang="en-US" sz="4600" b="1" dirty="0"/>
          </a:p>
          <a:p>
            <a:pPr marL="0" indent="0">
              <a:buNone/>
              <a:defRPr/>
            </a:pPr>
            <a:endParaRPr lang="en-US" sz="5100" b="1" dirty="0"/>
          </a:p>
          <a:p>
            <a:pPr>
              <a:defRPr/>
            </a:pPr>
            <a:r>
              <a:rPr lang="en-US" sz="5100" b="1" dirty="0" err="1"/>
              <a:t>Motivos</a:t>
            </a:r>
            <a:r>
              <a:rPr lang="en-US" sz="5100" b="1" dirty="0"/>
              <a:t> (</a:t>
            </a:r>
            <a:r>
              <a:rPr lang="en-US" sz="5100" b="1" dirty="0" err="1"/>
              <a:t>ou</a:t>
            </a:r>
            <a:r>
              <a:rPr lang="en-US" sz="5100" b="1" dirty="0"/>
              <a:t> </a:t>
            </a:r>
            <a:r>
              <a:rPr lang="en-US" sz="5100" b="1" dirty="0" err="1"/>
              <a:t>causas</a:t>
            </a:r>
            <a:r>
              <a:rPr lang="en-US" sz="5100" b="1" dirty="0"/>
              <a:t>) da </a:t>
            </a:r>
            <a:r>
              <a:rPr lang="en-US" sz="5100" b="1" dirty="0" err="1"/>
              <a:t>ação</a:t>
            </a:r>
            <a:r>
              <a:rPr lang="en-US" sz="5100" b="1" dirty="0"/>
              <a:t> </a:t>
            </a:r>
            <a:r>
              <a:rPr lang="en-US" sz="5100" b="1" dirty="0" err="1"/>
              <a:t>humana</a:t>
            </a:r>
            <a:endParaRPr lang="en-US" sz="5100" b="1" dirty="0"/>
          </a:p>
          <a:p>
            <a:pPr>
              <a:defRPr/>
            </a:pPr>
            <a:endParaRPr lang="en-US" sz="5100" b="1" dirty="0"/>
          </a:p>
          <a:p>
            <a:pPr>
              <a:defRPr/>
            </a:pPr>
            <a:r>
              <a:rPr lang="en-US" sz="5100" b="1" dirty="0" err="1"/>
              <a:t>Conceito</a:t>
            </a:r>
            <a:r>
              <a:rPr lang="en-US" sz="5100" b="1" dirty="0"/>
              <a:t> </a:t>
            </a:r>
            <a:r>
              <a:rPr lang="en-US" sz="5100" b="1" dirty="0" err="1"/>
              <a:t>utilizado</a:t>
            </a:r>
            <a:r>
              <a:rPr lang="en-US" sz="5100" b="1" dirty="0"/>
              <a:t> para </a:t>
            </a:r>
            <a:r>
              <a:rPr lang="en-US" sz="5100" b="1" dirty="0" err="1"/>
              <a:t>explicar</a:t>
            </a:r>
            <a:r>
              <a:rPr lang="en-US" sz="5100" b="1" dirty="0"/>
              <a:t>:</a:t>
            </a:r>
          </a:p>
          <a:p>
            <a:pPr>
              <a:defRPr/>
            </a:pPr>
            <a:endParaRPr lang="en-US" sz="1700" b="1" dirty="0"/>
          </a:p>
          <a:p>
            <a:pPr>
              <a:defRPr/>
            </a:pPr>
            <a:r>
              <a:rPr lang="en-US" sz="5100" b="1" dirty="0"/>
              <a:t>- as </a:t>
            </a:r>
            <a:r>
              <a:rPr lang="en-US" sz="5100" b="1" i="1" dirty="0" err="1"/>
              <a:t>escolhas</a:t>
            </a:r>
            <a:r>
              <a:rPr lang="en-US" sz="5100" b="1" i="1" dirty="0"/>
              <a:t> </a:t>
            </a:r>
            <a:r>
              <a:rPr lang="en-US" sz="5100" b="1" dirty="0"/>
              <a:t>de </a:t>
            </a:r>
            <a:r>
              <a:rPr lang="en-US" sz="5100" b="1" dirty="0" err="1"/>
              <a:t>atividades</a:t>
            </a:r>
            <a:endParaRPr lang="en-US" sz="5100" b="1" dirty="0"/>
          </a:p>
          <a:p>
            <a:pPr>
              <a:defRPr/>
            </a:pPr>
            <a:r>
              <a:rPr lang="en-US" sz="5100" b="1" dirty="0"/>
              <a:t>- a </a:t>
            </a:r>
            <a:r>
              <a:rPr lang="en-US" sz="5100" b="1" i="1" dirty="0" err="1"/>
              <a:t>duração</a:t>
            </a:r>
            <a:r>
              <a:rPr lang="en-US" sz="5100" b="1" i="1" dirty="0"/>
              <a:t> e </a:t>
            </a:r>
            <a:r>
              <a:rPr lang="en-US" sz="5100" b="1" i="1" dirty="0" err="1"/>
              <a:t>intensidade</a:t>
            </a:r>
            <a:r>
              <a:rPr lang="en-US" sz="5100" b="1" i="1" dirty="0"/>
              <a:t> </a:t>
            </a:r>
            <a:r>
              <a:rPr lang="en-US" sz="5100" b="1" dirty="0"/>
              <a:t>do </a:t>
            </a:r>
            <a:r>
              <a:rPr lang="en-US" sz="5100" b="1" dirty="0" err="1"/>
              <a:t>comportamento</a:t>
            </a:r>
            <a:endParaRPr lang="en-US" sz="5100" b="1" dirty="0"/>
          </a:p>
          <a:p>
            <a:pPr>
              <a:defRPr/>
            </a:pPr>
            <a:r>
              <a:rPr lang="en-US" sz="5100" b="1" dirty="0"/>
              <a:t>- a </a:t>
            </a:r>
            <a:r>
              <a:rPr lang="en-US" sz="5100" b="1" i="1" dirty="0" err="1"/>
              <a:t>persistência</a:t>
            </a:r>
            <a:r>
              <a:rPr lang="en-US" sz="5100" b="1" dirty="0"/>
              <a:t> face </a:t>
            </a:r>
            <a:r>
              <a:rPr lang="en-US" sz="5100" b="1" dirty="0" err="1"/>
              <a:t>às</a:t>
            </a:r>
            <a:r>
              <a:rPr lang="en-US" sz="5100" b="1" dirty="0"/>
              <a:t> </a:t>
            </a:r>
            <a:r>
              <a:rPr lang="en-US" sz="5100" b="1" dirty="0" err="1"/>
              <a:t>adversidades</a:t>
            </a:r>
            <a:endParaRPr lang="en-US" sz="5100" b="1" dirty="0"/>
          </a:p>
          <a:p>
            <a:pPr>
              <a:defRPr/>
            </a:pP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5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18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105C2A6-1F80-47E8-AD00-333780760BEA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1905000"/>
            <a:ext cx="7599363" cy="422116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altLang="pt-BR" sz="2800"/>
          </a:p>
          <a:p>
            <a:endParaRPr lang="pt-BR" altLang="pt-BR" sz="2800"/>
          </a:p>
          <a:p>
            <a:endParaRPr lang="pt-BR" altLang="pt-BR" sz="2800"/>
          </a:p>
          <a:p>
            <a:endParaRPr lang="pt-BR" altLang="pt-B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5576FD-D534-4B7E-A548-8A540A229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276600"/>
            <a:ext cx="1728788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2085CD-9E1E-4E5D-966F-A2C3D2695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0474" y="3273687"/>
            <a:ext cx="1728788" cy="156351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B4B55E-3AAA-4D2C-BFF9-F5A2B7439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18" y="3227705"/>
            <a:ext cx="1871663" cy="9858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11034430-3230-4067-9567-B3E54C83A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3429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1800"/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0ADD42B0-B7BD-44A6-847B-EF79B774C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474" y="3517240"/>
            <a:ext cx="1633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 dirty="0"/>
              <a:t>Crença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 dirty="0"/>
              <a:t> de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 dirty="0" err="1"/>
              <a:t>Auto-eficácia</a:t>
            </a:r>
            <a:endParaRPr kumimoji="0" lang="pt-BR" altLang="pt-BR" sz="1800" b="1" dirty="0"/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F8FA5984-AE6D-4CEF-95CE-36E02725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121" y="3297555"/>
            <a:ext cx="20431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 dirty="0"/>
              <a:t>Capacidades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 dirty="0"/>
              <a:t>Conhecimentos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 dirty="0"/>
              <a:t>Aptidões</a:t>
            </a: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C9EA8616-261C-403D-8BE4-D4BFC0201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352800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/>
              <a:t>Desempenho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/>
              <a:t>Escolar</a:t>
            </a:r>
          </a:p>
        </p:txBody>
      </p:sp>
      <p:sp>
        <p:nvSpPr>
          <p:cNvPr id="13" name="Rectangle 21">
            <a:extLst>
              <a:ext uri="{FF2B5EF4-FFF2-40B4-BE49-F238E27FC236}">
                <a16:creationId xmlns:a16="http://schemas.microsoft.com/office/drawing/2014/main" id="{9A6F3CCC-2B7F-4F50-A969-B4F45E41B933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491495"/>
            <a:ext cx="7954962" cy="1143000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b="1" dirty="0"/>
              <a:t>AUTO-EFICÁCIA E NÍVEIS DE REALIZAÇÃO</a:t>
            </a:r>
            <a:endParaRPr lang="pt-BR" altLang="pt-BR" sz="3200" dirty="0"/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7DA56882-879E-4D4E-8C9E-104086FC7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3" y="1371600"/>
            <a:ext cx="5748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n"/>
            </a:pPr>
            <a:r>
              <a:rPr kumimoji="0" lang="pt-BR" altLang="pt-BR" sz="2400" b="1" dirty="0">
                <a:solidFill>
                  <a:schemeClr val="accent1">
                    <a:lumMod val="75000"/>
                  </a:schemeClr>
                </a:solidFill>
              </a:rPr>
              <a:t> Relação com o desempenho escolar</a:t>
            </a:r>
            <a:endParaRPr kumimoji="0" lang="pt-BR" alt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 Box 24">
            <a:extLst>
              <a:ext uri="{FF2B5EF4-FFF2-40B4-BE49-F238E27FC236}">
                <a16:creationId xmlns:a16="http://schemas.microsoft.com/office/drawing/2014/main" id="{07D7D3F2-C743-4211-8E43-D26C952DA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4813" y="2166016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SzPct val="70000"/>
              <a:buFont typeface="Wingdings" pitchFamily="2" charset="2"/>
              <a:buChar char="n"/>
              <a:defRPr/>
            </a:pPr>
            <a:r>
              <a:rPr lang="pt-BR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pt-BR" sz="2400" dirty="0">
                <a:latin typeface="Arial" charset="0"/>
              </a:rPr>
              <a:t>As crenças de </a:t>
            </a:r>
            <a:r>
              <a:rPr lang="pt-BR" sz="2400" dirty="0" err="1">
                <a:latin typeface="Arial" charset="0"/>
              </a:rPr>
              <a:t>auto-eficácia</a:t>
            </a:r>
            <a:r>
              <a:rPr lang="pt-BR" sz="2400" dirty="0">
                <a:latin typeface="Arial" charset="0"/>
              </a:rPr>
              <a:t> influenciam e também sofrem influência do desempenho escolar </a:t>
            </a:r>
            <a:endParaRPr lang="pt-B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909C251-0FB3-4550-BD0A-40924F6847F4}"/>
              </a:ext>
            </a:extLst>
          </p:cNvPr>
          <p:cNvSpPr txBox="1"/>
          <p:nvPr/>
        </p:nvSpPr>
        <p:spPr>
          <a:xfrm>
            <a:off x="472474" y="5023550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 dirty="0">
                <a:solidFill>
                  <a:schemeClr val="tx2"/>
                </a:solidFill>
              </a:rPr>
              <a:t>As crenças de </a:t>
            </a:r>
            <a:r>
              <a:rPr kumimoji="0" lang="pt-BR" altLang="pt-BR" sz="2000" dirty="0" err="1">
                <a:solidFill>
                  <a:schemeClr val="tx2"/>
                </a:solidFill>
              </a:rPr>
              <a:t>auto-eficácia</a:t>
            </a:r>
            <a:r>
              <a:rPr kumimoji="0" lang="pt-BR" altLang="pt-BR" sz="2000" dirty="0">
                <a:solidFill>
                  <a:schemeClr val="tx2"/>
                </a:solidFill>
              </a:rPr>
              <a:t> atuam como mediadoras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 dirty="0">
                <a:solidFill>
                  <a:schemeClr val="tx2"/>
                </a:solidFill>
              </a:rPr>
              <a:t>entre as reais capacidades do aluno  e o seu desempenho</a:t>
            </a:r>
          </a:p>
        </p:txBody>
      </p:sp>
      <p:sp>
        <p:nvSpPr>
          <p:cNvPr id="18" name="Seta: da Esquerda para a Direita 17">
            <a:extLst>
              <a:ext uri="{FF2B5EF4-FFF2-40B4-BE49-F238E27FC236}">
                <a16:creationId xmlns:a16="http://schemas.microsoft.com/office/drawing/2014/main" id="{CE3D4E7B-4D86-4D28-AC9B-862DD754E1A9}"/>
              </a:ext>
            </a:extLst>
          </p:cNvPr>
          <p:cNvSpPr/>
          <p:nvPr/>
        </p:nvSpPr>
        <p:spPr>
          <a:xfrm>
            <a:off x="5346160" y="3381507"/>
            <a:ext cx="945102" cy="4616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: Curva para Cima 18">
            <a:extLst>
              <a:ext uri="{FF2B5EF4-FFF2-40B4-BE49-F238E27FC236}">
                <a16:creationId xmlns:a16="http://schemas.microsoft.com/office/drawing/2014/main" id="{771A704C-6262-4C70-A747-0B6848CAC648}"/>
              </a:ext>
            </a:extLst>
          </p:cNvPr>
          <p:cNvSpPr/>
          <p:nvPr/>
        </p:nvSpPr>
        <p:spPr>
          <a:xfrm>
            <a:off x="2533247" y="4130105"/>
            <a:ext cx="4255256" cy="70788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3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/>
      <p:bldP spid="14" grpId="0" autoUpdateAnimBg="0"/>
      <p:bldP spid="15" grpId="0" autoUpdateAnimBg="0"/>
      <p:bldP spid="17" grpId="0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32F637A-21A1-462B-B3BB-6E3F1B081241}"/>
              </a:ext>
            </a:extLst>
          </p:cNvPr>
          <p:cNvSpPr txBox="1">
            <a:spLocks noChangeArrowheads="1"/>
          </p:cNvSpPr>
          <p:nvPr/>
        </p:nvSpPr>
        <p:spPr>
          <a:xfrm>
            <a:off x="990599" y="304800"/>
            <a:ext cx="9697065" cy="984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ESTRATÉGIAS PARA FAVORECER  AS CRENÇAS DE AUTO-EFICÁCIA  E  A  MOTIVAÇÃO  INTRÍNSECA  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BE177C1-C931-41C1-B6B6-6A610F2BF0F6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268413"/>
            <a:ext cx="10287000" cy="544671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Propor tarefas com metas específicas, bem definidas, próximas e com nível adequado de dificuldade (favorecer exp. de êxito)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Utilizar a persuasão verbal para incentivar os alunos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Incentivar a atribuição dos resultados obtidos a fatores internos, variáveis e controláveis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Dirigir a atenção mais para a tarefa (processo) do que para o resultado (produto)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Comparar os resultados dos alunos com conquistas próprias anteriores, mais do que com os resultados dos colegas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Propor atividades que favoreçam a escolha de temas ou metodologias de trabalho (favorecer opções)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Relacionar os conteúdos com os conhecimentos prévios e realidade dos alunos</a:t>
            </a:r>
          </a:p>
          <a:p>
            <a:pPr marL="0" indent="0">
              <a:lnSpc>
                <a:spcPct val="90000"/>
              </a:lnSpc>
              <a:buNone/>
            </a:pPr>
            <a:endParaRPr lang="pt-BR" altLang="pt-BR" sz="800" dirty="0"/>
          </a:p>
          <a:p>
            <a:pPr>
              <a:lnSpc>
                <a:spcPct val="90000"/>
              </a:lnSpc>
            </a:pPr>
            <a:endParaRPr lang="pt-BR" altLang="pt-BR" sz="800" dirty="0"/>
          </a:p>
        </p:txBody>
      </p:sp>
    </p:spTree>
    <p:extLst>
      <p:ext uri="{BB962C8B-B14F-4D97-AF65-F5344CB8AC3E}">
        <p14:creationId xmlns:p14="http://schemas.microsoft.com/office/powerpoint/2010/main" val="44125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6262B-14FE-42A5-9293-493213BA6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Fatores motivacionais</a:t>
            </a:r>
            <a:br>
              <a:rPr lang="pt-B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717A2F-0D20-441B-A20F-D2EBA38B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2011363"/>
            <a:ext cx="10753725" cy="385964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forças internas do indivíduo      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(impulsos, necessidades,  interesses, desejos)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determinantes ambientais  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(recompensas, punições)</a:t>
            </a:r>
          </a:p>
          <a:p>
            <a:pPr eaLnBrk="1" hangingPunct="1">
              <a:defRPr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902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A5E68-754E-4E24-9BA0-77409536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Fatores Motivacionais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114AC3-BBFA-4CAB-9011-E7CD2574AE44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676275" y="2011363"/>
            <a:ext cx="10753725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kumimoji="1" lang="pt-BR" sz="2400" b="1" u="sng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Behaviorismo (Skinner)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/>
            </a:pPr>
            <a:r>
              <a:rPr kumimoji="1" lang="pt-BR" sz="2400" b="1" kern="0" dirty="0">
                <a:latin typeface="+mn-lt"/>
              </a:rPr>
              <a:t> estímulos reforçadores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/>
            </a:pPr>
            <a:endParaRPr kumimoji="1" lang="pt-BR" sz="24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/>
            </a:pPr>
            <a:endParaRPr kumimoji="1" lang="en-US" sz="8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/>
            </a:pPr>
            <a:endParaRPr kumimoji="1" lang="en-US" sz="8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kumimoji="1" lang="pt-BR" sz="2400" b="1" u="sng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Psicanálise (Freud)</a:t>
            </a:r>
            <a:endParaRPr kumimoji="1" lang="pt-BR" sz="2400" b="1" kern="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/>
            </a:pPr>
            <a:r>
              <a:rPr kumimoji="1" lang="pt-BR" sz="2400" b="1" kern="0" dirty="0">
                <a:latin typeface="+mn-lt"/>
              </a:rPr>
              <a:t> desejos inconscientes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endParaRPr kumimoji="1" lang="pt-BR" sz="24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/>
            </a:pPr>
            <a:endParaRPr kumimoji="1" lang="pt-BR" sz="8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/>
            </a:pPr>
            <a:r>
              <a:rPr kumimoji="1" lang="pt-BR" sz="2400" b="1" u="sng" kern="0" dirty="0">
                <a:solidFill>
                  <a:schemeClr val="accent1"/>
                </a:solidFill>
                <a:latin typeface="+mn-lt"/>
              </a:rPr>
              <a:t>Humanismo (</a:t>
            </a:r>
            <a:r>
              <a:rPr kumimoji="1" lang="pt-BR" sz="2400" b="1" u="sng" kern="0" dirty="0" err="1">
                <a:solidFill>
                  <a:schemeClr val="accent1"/>
                </a:solidFill>
                <a:latin typeface="+mn-lt"/>
              </a:rPr>
              <a:t>Maslow</a:t>
            </a:r>
            <a:r>
              <a:rPr kumimoji="1" lang="pt-BR" sz="2400" b="1" u="sng" kern="0" dirty="0">
                <a:solidFill>
                  <a:schemeClr val="accent1"/>
                </a:solidFill>
                <a:latin typeface="+mn-lt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/>
            </a:pPr>
            <a:r>
              <a:rPr kumimoji="1" lang="pt-BR" sz="2400" b="1" kern="0" dirty="0">
                <a:latin typeface="+mn-lt"/>
              </a:rPr>
              <a:t>Hierarquia de necessidades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/>
            </a:pPr>
            <a:endParaRPr kumimoji="1" lang="pt-BR" sz="24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/>
            </a:pPr>
            <a:endParaRPr kumimoji="1" lang="en-US" sz="8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  <a:defRPr/>
            </a:pPr>
            <a:endParaRPr kumimoji="1" lang="pt-BR" sz="24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163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9FE7C49-7CEF-410D-9DC4-6B341B8725E9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3200" b="1" u="sng" dirty="0">
                <a:solidFill>
                  <a:srgbClr val="0070C0"/>
                </a:solidFill>
              </a:rPr>
              <a:t>Humanismo</a:t>
            </a:r>
            <a:r>
              <a:rPr lang="pt-BR" altLang="pt-BR" sz="3200" b="1" dirty="0">
                <a:solidFill>
                  <a:srgbClr val="0070C0"/>
                </a:solidFill>
              </a:rPr>
              <a:t> =&gt; hierarquia de necessidades (Maslow, 1970)</a:t>
            </a:r>
            <a:br>
              <a:rPr lang="pt-BR" altLang="pt-BR" sz="3200" dirty="0">
                <a:solidFill>
                  <a:srgbClr val="0070C0"/>
                </a:solidFill>
              </a:rPr>
            </a:br>
            <a:endParaRPr lang="pt-BR" altLang="pt-BR" sz="3200" dirty="0">
              <a:solidFill>
                <a:srgbClr val="0070C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9DA12D-2777-413C-BFA6-FF7A806B0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8229600" cy="1295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800" b="1" dirty="0">
                <a:latin typeface="Tahoma" panose="020B0604030504040204" pitchFamily="34" charset="0"/>
              </a:rPr>
              <a:t>Fisiológicas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dirty="0">
                <a:latin typeface="Tahoma" panose="020B0604030504040204" pitchFamily="34" charset="0"/>
              </a:rPr>
              <a:t>(alimento, água, sono, sexo)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F8860D2-7115-41A8-8005-5AB25409C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437063"/>
            <a:ext cx="7086600" cy="112553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pt-B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Segurança</a:t>
            </a:r>
          </a:p>
          <a:p>
            <a:pPr algn="ctr" eaLnBrk="1" hangingPunct="1">
              <a:defRPr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(abrigo, proteção)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A68F5F9-2D78-4CB1-8906-94170B652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05200"/>
            <a:ext cx="5943600" cy="914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800" b="1" dirty="0">
                <a:latin typeface="Tahoma" panose="020B0604030504040204" pitchFamily="34" charset="0"/>
              </a:rPr>
              <a:t>Sociais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dirty="0">
                <a:latin typeface="Tahoma" panose="020B0604030504040204" pitchFamily="34" charset="0"/>
              </a:rPr>
              <a:t>(afeto, amizade, aceitação)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82B59FF-950A-46A2-9108-A9D84589C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590800"/>
            <a:ext cx="50419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800" b="1" dirty="0" err="1">
                <a:latin typeface="Tahoma" panose="020B0604030504040204" pitchFamily="34" charset="0"/>
              </a:rPr>
              <a:t>Auto-estima</a:t>
            </a:r>
            <a:endParaRPr kumimoji="0" lang="pt-BR" altLang="pt-BR" sz="2800" b="1" dirty="0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dirty="0">
                <a:latin typeface="Tahoma" panose="020B0604030504040204" pitchFamily="34" charset="0"/>
              </a:rPr>
              <a:t>(aprovação, respeito, prestígio)</a:t>
            </a:r>
            <a:endParaRPr kumimoji="0" lang="pt-BR" altLang="pt-BR" sz="2400" b="1" dirty="0">
              <a:latin typeface="Tahoma" panose="020B0604030504040204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560362A1-8852-4801-A7EF-B3CD37C1A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063" y="1628775"/>
            <a:ext cx="3429000" cy="9620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800" b="1">
                <a:latin typeface="Tahoma" panose="020B0604030504040204" pitchFamily="34" charset="0"/>
              </a:rPr>
              <a:t>Auto-realização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5B71503-CD73-4E4E-B83F-2941112F8EE3}"/>
              </a:ext>
            </a:extLst>
          </p:cNvPr>
          <p:cNvSpPr txBox="1"/>
          <p:nvPr/>
        </p:nvSpPr>
        <p:spPr>
          <a:xfrm>
            <a:off x="6294438" y="1447800"/>
            <a:ext cx="2087562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Transcendência</a:t>
            </a:r>
          </a:p>
          <a:p>
            <a:pPr eaLnBrk="1" hangingPunct="1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Aperfeiçoamento</a:t>
            </a:r>
          </a:p>
          <a:p>
            <a:pPr eaLnBrk="1" hangingPunct="1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Estética</a:t>
            </a:r>
          </a:p>
          <a:p>
            <a:pPr eaLnBrk="1" hangingPunct="1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Conhecimento</a:t>
            </a:r>
          </a:p>
        </p:txBody>
      </p:sp>
      <p:sp>
        <p:nvSpPr>
          <p:cNvPr id="12" name="Seta: para Cima 11">
            <a:extLst>
              <a:ext uri="{FF2B5EF4-FFF2-40B4-BE49-F238E27FC236}">
                <a16:creationId xmlns:a16="http://schemas.microsoft.com/office/drawing/2014/main" id="{6188D62E-0352-4358-AF9F-8AE3E6D0B94D}"/>
              </a:ext>
            </a:extLst>
          </p:cNvPr>
          <p:cNvSpPr/>
          <p:nvPr/>
        </p:nvSpPr>
        <p:spPr>
          <a:xfrm>
            <a:off x="8382000" y="1498092"/>
            <a:ext cx="327660" cy="8945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24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726CFFC-9210-4D29-A2C3-98B968B71A5E}"/>
              </a:ext>
            </a:extLst>
          </p:cNvPr>
          <p:cNvSpPr txBox="1">
            <a:spLocks noChangeArrowheads="1"/>
          </p:cNvSpPr>
          <p:nvPr/>
        </p:nvSpPr>
        <p:spPr>
          <a:xfrm>
            <a:off x="1173163" y="45720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b="1" dirty="0">
                <a:solidFill>
                  <a:srgbClr val="0070C0"/>
                </a:solidFill>
              </a:rPr>
              <a:t>MOTIVAÇÃO INTRÍNSECA  X  EXTRÍNSECA</a:t>
            </a:r>
            <a:br>
              <a:rPr lang="pt-BR" altLang="pt-BR" sz="2800" dirty="0">
                <a:solidFill>
                  <a:schemeClr val="hlink"/>
                </a:solidFill>
              </a:rPr>
            </a:br>
            <a:endParaRPr lang="pt-BR" altLang="pt-BR" sz="28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6104CDB-A79D-49F6-924F-E1C068B9E5A2}"/>
              </a:ext>
            </a:extLst>
          </p:cNvPr>
          <p:cNvSpPr txBox="1">
            <a:spLocks noChangeArrowheads="1"/>
          </p:cNvSpPr>
          <p:nvPr/>
        </p:nvSpPr>
        <p:spPr>
          <a:xfrm>
            <a:off x="1173163" y="1571625"/>
            <a:ext cx="7772400" cy="452437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2800" b="1" dirty="0">
                <a:solidFill>
                  <a:schemeClr val="accent1"/>
                </a:solidFill>
              </a:rPr>
              <a:t>Motivação intrínseca</a:t>
            </a:r>
            <a:r>
              <a:rPr lang="pt-BR" altLang="pt-BR" sz="2800" b="1" dirty="0"/>
              <a:t> </a:t>
            </a:r>
          </a:p>
          <a:p>
            <a:r>
              <a:rPr lang="pt-BR" altLang="pt-BR" sz="2800" b="1" dirty="0"/>
              <a:t>a atividade é realizada como um </a:t>
            </a:r>
            <a:r>
              <a:rPr lang="pt-BR" altLang="pt-BR" sz="2800" b="1" i="1" u="sng" dirty="0"/>
              <a:t>fim</a:t>
            </a:r>
            <a:r>
              <a:rPr lang="pt-BR" altLang="pt-BR" sz="2800" b="1" dirty="0"/>
              <a:t> em si mesma (o prazer  ou a satisfação advém da própria realização da atividade)</a:t>
            </a:r>
          </a:p>
          <a:p>
            <a:pPr>
              <a:buFont typeface="Monotype Sorts" pitchFamily="2" charset="2"/>
              <a:buNone/>
            </a:pPr>
            <a:endParaRPr lang="pt-BR" altLang="pt-BR" sz="2800" b="1" dirty="0"/>
          </a:p>
          <a:p>
            <a:r>
              <a:rPr lang="pt-BR" altLang="pt-BR" sz="2800" b="1" dirty="0">
                <a:solidFill>
                  <a:schemeClr val="accent1"/>
                </a:solidFill>
              </a:rPr>
              <a:t>Motivação extrínseca</a:t>
            </a:r>
          </a:p>
          <a:p>
            <a:r>
              <a:rPr lang="pt-BR" altLang="pt-BR" sz="2800" b="1" dirty="0"/>
              <a:t>a atividade  é um </a:t>
            </a:r>
            <a:r>
              <a:rPr lang="pt-BR" altLang="pt-BR" sz="2800" b="1" i="1" u="sng" dirty="0"/>
              <a:t>meio</a:t>
            </a:r>
            <a:r>
              <a:rPr lang="pt-BR" altLang="pt-BR" sz="2800" b="1" dirty="0"/>
              <a:t> para satisfazer objetivos  externos  a ela (obter prêmios,  aceitação, sucesso)</a:t>
            </a:r>
          </a:p>
        </p:txBody>
      </p:sp>
    </p:spTree>
    <p:extLst>
      <p:ext uri="{BB962C8B-B14F-4D97-AF65-F5344CB8AC3E}">
        <p14:creationId xmlns:p14="http://schemas.microsoft.com/office/powerpoint/2010/main" val="88145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B0F42-EB12-4BEE-AD57-A815D55C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b="1" dirty="0">
                <a:solidFill>
                  <a:srgbClr val="0070C0"/>
                </a:solidFill>
              </a:rPr>
              <a:t>Abordagens cognitivas da Motivação</a:t>
            </a:r>
            <a:br>
              <a:rPr lang="pt-BR" sz="5400" b="1" u="sng" dirty="0">
                <a:solidFill>
                  <a:schemeClr val="accent2"/>
                </a:solidFill>
              </a:rPr>
            </a:br>
            <a:endParaRPr lang="pt-B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CFD092-2626-4E40-ADAA-A5166B78DD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6275" y="2011363"/>
            <a:ext cx="10753725" cy="3767137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endParaRPr lang="pt-BR" sz="2800" b="1" u="sng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t-BR" sz="2800" b="1" dirty="0"/>
              <a:t>	</a:t>
            </a:r>
            <a:r>
              <a:rPr lang="pt-BR" sz="2400" dirty="0"/>
              <a:t>O ser humano é movido pelo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desejo de</a:t>
            </a:r>
            <a:r>
              <a:rPr lang="pt-BR" sz="2400" b="1" dirty="0"/>
              <a:t> conhecer</a:t>
            </a:r>
            <a:r>
              <a:rPr lang="pt-BR" sz="2400" dirty="0"/>
              <a:t>, de </a:t>
            </a:r>
            <a:r>
              <a:rPr lang="pt-BR" sz="2400" b="1" dirty="0"/>
              <a:t>compreender</a:t>
            </a:r>
            <a:r>
              <a:rPr lang="pt-BR" sz="2400" dirty="0"/>
              <a:t> </a:t>
            </a:r>
            <a:r>
              <a:rPr lang="pt-BR" sz="2400" u="sng" dirty="0"/>
              <a:t>o mundo  e   a si mesmo</a:t>
            </a:r>
            <a:r>
              <a:rPr lang="pt-BR" sz="2400" dirty="0"/>
              <a:t>, de modo a </a:t>
            </a:r>
            <a:r>
              <a:rPr lang="pt-BR" sz="2400" b="1" dirty="0"/>
              <a:t>prever</a:t>
            </a:r>
            <a:r>
              <a:rPr lang="pt-BR" sz="2400" dirty="0"/>
              <a:t> os acontecimentos e </a:t>
            </a:r>
            <a:r>
              <a:rPr lang="pt-BR" sz="2400" b="1" dirty="0"/>
              <a:t>orientar</a:t>
            </a:r>
            <a:r>
              <a:rPr lang="pt-BR" sz="2400" dirty="0"/>
              <a:t> o seu comportamento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pt-B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t-BR" sz="2000" dirty="0"/>
              <a:t>	</a:t>
            </a:r>
            <a:r>
              <a:rPr lang="pt-BR" sz="2400" dirty="0">
                <a:solidFill>
                  <a:schemeClr val="tx1"/>
                </a:solidFill>
              </a:rPr>
              <a:t>As </a:t>
            </a:r>
            <a:r>
              <a:rPr lang="pt-BR" sz="2400" b="1" dirty="0">
                <a:solidFill>
                  <a:schemeClr val="tx1"/>
                </a:solidFill>
              </a:rPr>
              <a:t>percepções e crenças</a:t>
            </a:r>
            <a:r>
              <a:rPr lang="pt-BR" sz="2400" dirty="0">
                <a:solidFill>
                  <a:schemeClr val="tx1"/>
                </a:solidFill>
              </a:rPr>
              <a:t> pessoais (conhecimento) acerca de si mesmo e da realidade são os </a:t>
            </a:r>
            <a:r>
              <a:rPr lang="pt-BR" sz="2400" b="1" dirty="0">
                <a:solidFill>
                  <a:schemeClr val="tx1"/>
                </a:solidFill>
              </a:rPr>
              <a:t>principais fatores motivacionais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t-BR" sz="2400" dirty="0"/>
              <a:t>	As </a:t>
            </a:r>
            <a:r>
              <a:rPr lang="pt-BR" sz="2400" b="1" dirty="0"/>
              <a:t>crenças</a:t>
            </a:r>
            <a:r>
              <a:rPr lang="pt-BR" sz="2400" dirty="0"/>
              <a:t> pessoais resultam de um processo de </a:t>
            </a:r>
            <a:r>
              <a:rPr lang="pt-BR" sz="2400" b="1" dirty="0"/>
              <a:t>construção </a:t>
            </a:r>
            <a:r>
              <a:rPr lang="pt-BR" sz="2400" dirty="0"/>
              <a:t>(a partir da </a:t>
            </a:r>
            <a:r>
              <a:rPr lang="pt-BR" sz="2400" u="sng" dirty="0"/>
              <a:t>interação</a:t>
            </a:r>
            <a:r>
              <a:rPr lang="pt-BR" sz="2400" dirty="0"/>
              <a:t> com o ambiente físico e  social) sendo, portanto, em grande parte, </a:t>
            </a:r>
            <a:r>
              <a:rPr lang="pt-BR" sz="2400" b="1" dirty="0"/>
              <a:t>subjetivas.</a:t>
            </a:r>
          </a:p>
        </p:txBody>
      </p:sp>
    </p:spTree>
    <p:extLst>
      <p:ext uri="{BB962C8B-B14F-4D97-AF65-F5344CB8AC3E}">
        <p14:creationId xmlns:p14="http://schemas.microsoft.com/office/powerpoint/2010/main" val="128402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EF1DEB4-BA44-49D0-B340-689E2DC77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pt-PT" altLang="pt-BR" sz="3200" b="1" dirty="0">
                <a:solidFill>
                  <a:schemeClr val="bg1"/>
                </a:solidFill>
              </a:rPr>
              <a:t>Teoria da Atribuição Causal </a:t>
            </a:r>
            <a:br>
              <a:rPr lang="pt-PT" altLang="pt-BR" sz="3200" b="1" dirty="0">
                <a:solidFill>
                  <a:schemeClr val="bg1"/>
                </a:solidFill>
              </a:rPr>
            </a:br>
            <a:r>
              <a:rPr lang="pt-PT" altLang="pt-BR" sz="3200" b="1" dirty="0">
                <a:solidFill>
                  <a:schemeClr val="bg1"/>
                </a:solidFill>
              </a:rPr>
              <a:t>(Weiner, 1984)</a:t>
            </a:r>
            <a:br>
              <a:rPr lang="pt-PT" altLang="pt-BR" sz="3200" b="1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71BBA90-4AFD-4066-ADEF-DB58164D51F1}"/>
              </a:ext>
            </a:extLst>
          </p:cNvPr>
          <p:cNvSpPr txBox="1"/>
          <p:nvPr/>
        </p:nvSpPr>
        <p:spPr>
          <a:xfrm>
            <a:off x="4302713" y="1043391"/>
            <a:ext cx="6815992" cy="498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alt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busca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das </a:t>
            </a:r>
            <a:r>
              <a:rPr lang="en-US" alt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causas</a:t>
            </a:r>
            <a:r>
              <a:rPr lang="en-US" alt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dos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acontecimentos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uma</a:t>
            </a:r>
            <a:endParaRPr lang="en-US" alt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das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principais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fontes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alt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motivação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humana</a:t>
            </a:r>
            <a:b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alt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en-US" alt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explicação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que o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indivíduo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dá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mesmo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respeito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seus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êxitos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</a:t>
            </a:r>
            <a:r>
              <a:rPr lang="en-US" alt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fracassos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interfere</a:t>
            </a: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em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suas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escolhas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objetivos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perseverança</a:t>
            </a:r>
            <a:endParaRPr lang="en-US" altLang="pt-BR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frente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às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adversidades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A037E241-B16D-41FF-A9AF-8F10F59E6A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6968074"/>
              </p:ext>
            </p:extLst>
          </p:nvPr>
        </p:nvGraphicFramePr>
        <p:xfrm>
          <a:off x="-1549400" y="1824545"/>
          <a:ext cx="8128000" cy="9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A3B75D6-BBA5-4B24-B1B6-41CDD1AB8B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1590870"/>
              </p:ext>
            </p:extLst>
          </p:nvPr>
        </p:nvGraphicFramePr>
        <p:xfrm>
          <a:off x="-1549400" y="3208211"/>
          <a:ext cx="8128000" cy="9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190CDD1-EDA8-4931-A6BA-56BF8B91D4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1381268"/>
              </p:ext>
            </p:extLst>
          </p:nvPr>
        </p:nvGraphicFramePr>
        <p:xfrm>
          <a:off x="-1381760" y="4472072"/>
          <a:ext cx="8128000" cy="9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D6B303D5-2268-49A6-AE79-BC7C58D285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2156125"/>
              </p:ext>
            </p:extLst>
          </p:nvPr>
        </p:nvGraphicFramePr>
        <p:xfrm>
          <a:off x="-1381760" y="5833934"/>
          <a:ext cx="8128000" cy="9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220CB174-0F7A-4DF6-9BD4-B94D226DE5B9}"/>
              </a:ext>
            </a:extLst>
          </p:cNvPr>
          <p:cNvSpPr txBox="1">
            <a:spLocks noChangeArrowheads="1"/>
          </p:cNvSpPr>
          <p:nvPr/>
        </p:nvSpPr>
        <p:spPr>
          <a:xfrm>
            <a:off x="4906328" y="1719581"/>
            <a:ext cx="7118032" cy="3051176"/>
          </a:xfrm>
          <a:prstGeom prst="rect">
            <a:avLst/>
          </a:prstGeom>
        </p:spPr>
        <p:txBody>
          <a:bodyPr/>
          <a:lstStyle/>
          <a:p>
            <a:pPr marL="285750" indent="-285750">
              <a:buSzPct val="50000"/>
              <a:buFont typeface="Wingdings" panose="05000000000000000000" pitchFamily="2" charset="2"/>
              <a:buChar char="§"/>
              <a:defRPr/>
            </a:pPr>
            <a:r>
              <a:rPr kumimoji="1" lang="pt-B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				</a:t>
            </a: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capacidade </a:t>
            </a:r>
            <a:b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						sorte</a:t>
            </a:r>
            <a:b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sz="2400" b="1" i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Atribuições</a:t>
            </a:r>
            <a:r>
              <a:rPr kumimoji="1" lang="pt-BR" sz="2400" b="1" i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1" lang="pt-BR" sz="2400" b="1" i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causais para</a:t>
            </a: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esforço</a:t>
            </a:r>
            <a:br>
              <a:rPr kumimoji="1" lang="pt-B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pt-B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sz="2400" b="1" i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Êxitos e fracassos</a:t>
            </a:r>
            <a:r>
              <a:rPr kumimoji="1" lang="pt-BR" sz="2800" b="1" i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sz="24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</a:t>
            </a: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dificuldade da matéria</a:t>
            </a:r>
            <a:br>
              <a:rPr kumimoji="1" lang="pt-BR" sz="24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pt-BR" sz="24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sz="2400" b="1" i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escolares</a:t>
            </a:r>
            <a:r>
              <a:rPr kumimoji="1" lang="pt-BR" sz="2400" b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		</a:t>
            </a: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professor</a:t>
            </a:r>
            <a:b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						fadiga</a:t>
            </a:r>
            <a:b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		</a:t>
            </a:r>
            <a:endParaRPr kumimoji="1" lang="pt-PT" sz="2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3138C299-A37A-49C9-B46A-03038C698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73AD31C-D263-4EB8-B408-371FB21071C1}"/>
              </a:ext>
            </a:extLst>
          </p:cNvPr>
          <p:cNvSpPr txBox="1"/>
          <p:nvPr/>
        </p:nvSpPr>
        <p:spPr>
          <a:xfrm>
            <a:off x="2038544" y="1360806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Lócus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09B6A5F-FC05-4A81-889A-15C5FB695569}"/>
              </a:ext>
            </a:extLst>
          </p:cNvPr>
          <p:cNvSpPr txBox="1"/>
          <p:nvPr/>
        </p:nvSpPr>
        <p:spPr>
          <a:xfrm>
            <a:off x="1898201" y="2867957"/>
            <a:ext cx="1670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Estabilidade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9EA2654-82DD-4AEE-B499-67ED281EA7F7}"/>
              </a:ext>
            </a:extLst>
          </p:cNvPr>
          <p:cNvSpPr txBox="1"/>
          <p:nvPr/>
        </p:nvSpPr>
        <p:spPr>
          <a:xfrm>
            <a:off x="1731871" y="4122995"/>
            <a:ext cx="221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/>
              <a:t>Controlabilidade</a:t>
            </a:r>
            <a:endParaRPr lang="pt-BR" sz="24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0F58300-DAB7-4715-8F56-40E83829B0D1}"/>
              </a:ext>
            </a:extLst>
          </p:cNvPr>
          <p:cNvSpPr txBox="1"/>
          <p:nvPr/>
        </p:nvSpPr>
        <p:spPr>
          <a:xfrm>
            <a:off x="1731871" y="5413130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/>
              <a:t>Globalidadade</a:t>
            </a:r>
            <a:endParaRPr lang="pt-BR" sz="24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3583E67-4D61-4E5D-B705-1907475727FB}"/>
              </a:ext>
            </a:extLst>
          </p:cNvPr>
          <p:cNvSpPr txBox="1"/>
          <p:nvPr/>
        </p:nvSpPr>
        <p:spPr>
          <a:xfrm>
            <a:off x="3951325" y="792684"/>
            <a:ext cx="4111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0070C0"/>
                </a:solidFill>
              </a:rPr>
              <a:t>DIMENSÕES CAUSAIS</a:t>
            </a:r>
          </a:p>
        </p:txBody>
      </p:sp>
    </p:spTree>
    <p:extLst>
      <p:ext uri="{BB962C8B-B14F-4D97-AF65-F5344CB8AC3E}">
        <p14:creationId xmlns:p14="http://schemas.microsoft.com/office/powerpoint/2010/main" val="220702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  <p:bldGraphic spid="5" grpId="0">
        <p:bldAsOne/>
      </p:bldGraphic>
      <p:bldGraphic spid="6" grpId="0">
        <p:bldAsOne/>
      </p:bldGraphic>
      <p:bldP spid="10" grpId="0"/>
    </p:bldLst>
  </p:timing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1099</Words>
  <Application>Microsoft Office PowerPoint</Application>
  <PresentationFormat>Widescreen</PresentationFormat>
  <Paragraphs>391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 Light</vt:lpstr>
      <vt:lpstr>Monotype Sorts</vt:lpstr>
      <vt:lpstr>Tahoma</vt:lpstr>
      <vt:lpstr>Wingdings</vt:lpstr>
      <vt:lpstr>Metropolitano</vt:lpstr>
      <vt:lpstr>MOTIVAÇÃO  E  DESEMPENHO  ESCOLAR</vt:lpstr>
      <vt:lpstr>Apresentação do PowerPoint</vt:lpstr>
      <vt:lpstr>Fatores motivacionais </vt:lpstr>
      <vt:lpstr>Fatores Motivacionais</vt:lpstr>
      <vt:lpstr>Apresentação do PowerPoint</vt:lpstr>
      <vt:lpstr>Apresentação do PowerPoint</vt:lpstr>
      <vt:lpstr>Abordagens cognitivas da Motivação </vt:lpstr>
      <vt:lpstr>Teoria da Atribuição Causal  (Weiner, 1984) </vt:lpstr>
      <vt:lpstr>  </vt:lpstr>
      <vt:lpstr>Dimensões e Atribuições causais de sucesso x fracasso escolar (Fontaine, 1995)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MOTIVAÇÃO  E  DESEMPENHO  ESCOLAR</dc:title>
  <dc:creator>Sylvia Barrera</dc:creator>
  <cp:lastModifiedBy>Sylvia Barrera</cp:lastModifiedBy>
  <cp:revision>9</cp:revision>
  <dcterms:created xsi:type="dcterms:W3CDTF">2020-12-07T14:55:08Z</dcterms:created>
  <dcterms:modified xsi:type="dcterms:W3CDTF">2020-12-07T16:47:39Z</dcterms:modified>
</cp:coreProperties>
</file>