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0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9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47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24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50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65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7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98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8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06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0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2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35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14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58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4505AC-6EEA-4605-A8F8-087FE0FB343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A05485-93E4-4110-946A-2AA5E4C99B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7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ae.fgv.br/sites/rae.fgv.br/files/artigos/10.1590_S1676-56482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3744416"/>
          </a:xfrm>
        </p:spPr>
        <p:txBody>
          <a:bodyPr/>
          <a:lstStyle/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IGA 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Gestão </a:t>
            </a: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ambiental e mudanças da estrutura organizacional</a:t>
            </a:r>
            <a:b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t-BR" sz="2400" b="0" dirty="0">
                <a:effectLst/>
                <a:latin typeface="Calibri" pitchFamily="34" charset="0"/>
                <a:cs typeface="Calibri" pitchFamily="34" charset="0"/>
              </a:rPr>
              <a:t>Rosana </a:t>
            </a:r>
            <a:r>
              <a:rPr lang="pt-BR" sz="2400" b="0" dirty="0" err="1">
                <a:effectLst/>
                <a:latin typeface="Calibri" pitchFamily="34" charset="0"/>
                <a:cs typeface="Calibri" pitchFamily="34" charset="0"/>
              </a:rPr>
              <a:t>Icassatti</a:t>
            </a:r>
            <a:r>
              <a:rPr lang="pt-BR" sz="2400" b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0" dirty="0" err="1" smtClean="0">
                <a:effectLst/>
                <a:latin typeface="Calibri" pitchFamily="34" charset="0"/>
                <a:cs typeface="Calibri" pitchFamily="34" charset="0"/>
              </a:rPr>
              <a:t>Corazza</a:t>
            </a:r>
            <a:r>
              <a:rPr lang="pt-BR" sz="2800" b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t-BR" sz="2800" b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3795" y="4869159"/>
            <a:ext cx="5637010" cy="1224137"/>
          </a:xfrm>
        </p:spPr>
        <p:txBody>
          <a:bodyPr>
            <a:normAutofit fontScale="77500" lnSpcReduction="20000"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pt-BR" sz="1600" dirty="0" smtClean="0">
                <a:latin typeface="Calibri" pitchFamily="34" charset="0"/>
                <a:cs typeface="Calibri" pitchFamily="34" charset="0"/>
                <a:hlinkClick r:id="rId2"/>
              </a:rPr>
              <a:t>rae.fgv.br/sites/rae.fgv.br/files/artigos/10.1590_S1676-564820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03000200011.pdf&lt;acesso15mar2018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&gt; </a:t>
            </a:r>
            <a:endParaRPr lang="pt-B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600" dirty="0"/>
              <a:t>RAE-eletrônica, v. 2, n. 2, </a:t>
            </a:r>
            <a:r>
              <a:rPr lang="pt-BR" sz="1600" dirty="0" err="1"/>
              <a:t>jul</a:t>
            </a:r>
            <a:r>
              <a:rPr lang="pt-BR" sz="1600" dirty="0"/>
              <a:t>-dez/2003. </a:t>
            </a:r>
            <a:endParaRPr lang="pt-BR" sz="1600" dirty="0" smtClean="0"/>
          </a:p>
          <a:p>
            <a:r>
              <a:rPr lang="pt-BR" sz="1600" dirty="0" smtClean="0"/>
              <a:t>Editora</a:t>
            </a:r>
            <a:r>
              <a:rPr lang="pt-BR" sz="1600" dirty="0"/>
              <a:t>: Fundação </a:t>
            </a:r>
            <a:r>
              <a:rPr lang="pt-BR" sz="1600" dirty="0" err="1"/>
              <a:t>Getulio</a:t>
            </a:r>
            <a:r>
              <a:rPr lang="pt-BR" sz="1600" dirty="0"/>
              <a:t> Vargas – Escola de Administração</a:t>
            </a:r>
          </a:p>
          <a:p>
            <a:r>
              <a:rPr lang="pt-BR" sz="1600" dirty="0"/>
              <a:t>de Empresas de São Paulo.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3240360" cy="22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6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4632612"/>
            <a:ext cx="5659031" cy="164912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533400"/>
            <a:ext cx="6332691" cy="3611988"/>
          </a:xfrm>
        </p:spPr>
        <p:txBody>
          <a:bodyPr>
            <a:no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Instrumentos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GA 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são ferramentas "informacionais"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Contabilidade Ambiental;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Análise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Fluxo de Materiais;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Análise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Fluxo de Energia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Indicadores de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Infraestrutura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 de Transporte;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Análise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de Ciclo de Vida ou 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EcoBalanço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  <a:cs typeface="Calibri" pitchFamily="34" charset="0"/>
              </a:rPr>
              <a:t>EcoAuditoria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e Relatório Ambiental.</a:t>
            </a:r>
          </a:p>
        </p:txBody>
      </p:sp>
      <p:pic>
        <p:nvPicPr>
          <p:cNvPr id="4" name="Imagem 3" descr="Resultado de imagem para imagem do gest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89000"/>
            <a:ext cx="5688632" cy="213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79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1" y="2924944"/>
            <a:ext cx="6974160" cy="3240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049408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Calibri" pitchFamily="34" charset="0"/>
                <a:cs typeface="Calibri" pitchFamily="34" charset="0"/>
              </a:rPr>
              <a:t>"Gestão ambiental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- planejamento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organização/ orienta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a empresa a alcançar metas [ambientais]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específicas... </a:t>
            </a:r>
          </a:p>
          <a:p>
            <a:pPr algn="just"/>
            <a:r>
              <a:rPr lang="pt-BR" sz="1800" dirty="0" smtClean="0">
                <a:latin typeface="Calibri" pitchFamily="34" charset="0"/>
                <a:cs typeface="Calibri" pitchFamily="34" charset="0"/>
              </a:rPr>
              <a:t>Introduzir GA na empresa requer um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compromisso corporativo. </a:t>
            </a:r>
            <a:endParaRPr lang="pt-BR" sz="1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800" smtClean="0">
                <a:latin typeface="Calibri" pitchFamily="34" charset="0"/>
                <a:cs typeface="Calibri" pitchFamily="34" charset="0"/>
              </a:rPr>
              <a:t>GA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- instrumento p/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as organizações em suas relações com consumidores, o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público, 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companhias de seguro, agências </a:t>
            </a:r>
            <a:r>
              <a:rPr lang="pt-BR" sz="1800" dirty="0" smtClean="0">
                <a:latin typeface="Calibri" pitchFamily="34" charset="0"/>
                <a:cs typeface="Calibri" pitchFamily="34" charset="0"/>
              </a:rPr>
              <a:t>governamentais </a:t>
            </a:r>
            <a:r>
              <a:rPr lang="pt-BR" sz="1800" dirty="0">
                <a:latin typeface="Calibri" pitchFamily="34" charset="0"/>
                <a:cs typeface="Calibri" pitchFamily="34" charset="0"/>
              </a:rPr>
              <a:t>etc." (NILSSON, 1998:134).</a:t>
            </a:r>
          </a:p>
        </p:txBody>
      </p:sp>
      <p:pic>
        <p:nvPicPr>
          <p:cNvPr id="4" name="Imagem 3" descr="Resultado de imagem para ambiente desenh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924944"/>
            <a:ext cx="6974159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4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5085184"/>
            <a:ext cx="6830144" cy="151216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4137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600" dirty="0">
                <a:latin typeface="Calibri" pitchFamily="34" charset="0"/>
                <a:cs typeface="Calibri" pitchFamily="34" charset="0"/>
              </a:rPr>
              <a:t>A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nos 1970 - introdução de 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novo cargo ou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nova função na estrutura das organizações: o "</a:t>
            </a:r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responsável pelo meio ambiente" </a:t>
            </a:r>
            <a:endParaRPr lang="pt-BR" sz="2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600" dirty="0" smtClean="0">
                <a:latin typeface="Calibri" pitchFamily="34" charset="0"/>
                <a:cs typeface="Calibri" pitchFamily="34" charset="0"/>
              </a:rPr>
              <a:t>Modificações: </a:t>
            </a:r>
          </a:p>
          <a:p>
            <a:pPr algn="just"/>
            <a:r>
              <a:rPr lang="pt-BR" sz="26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6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Antes de </a:t>
            </a:r>
            <a:r>
              <a:rPr lang="pt-BR" sz="26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1980 - 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departamentos eram reduzidos voltados p/</a:t>
            </a:r>
            <a:r>
              <a:rPr lang="pt-BR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regulamentação </a:t>
            </a:r>
            <a:r>
              <a:rPr lang="pt-BR" sz="2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ambiental; </a:t>
            </a:r>
          </a:p>
          <a:p>
            <a:pPr algn="just"/>
            <a:r>
              <a:rPr lang="pt-BR" sz="2600" dirty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6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Durante </a:t>
            </a:r>
            <a:r>
              <a:rPr lang="pt-BR" sz="26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anos 1980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- 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departamentos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elaboravam 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programas de prevenção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formação de pessoal, </a:t>
            </a:r>
            <a:r>
              <a:rPr lang="pt-BR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medidas internas e de proteção; </a:t>
            </a:r>
          </a:p>
          <a:p>
            <a:pPr algn="just"/>
            <a:r>
              <a:rPr lang="pt-BR" sz="2600" dirty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Pós </a:t>
            </a:r>
            <a:r>
              <a:rPr lang="pt-BR" sz="26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anos 1980 - 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elaboração 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políticas ambientais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proativas... Passa a integrar a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estrutura decisória e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influencia 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as escolhas estratégicas e de desenvolvimento tecnológico da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empresa </a:t>
            </a:r>
            <a:endParaRPr lang="pt-BR" sz="2600" dirty="0">
              <a:latin typeface="Calibri" pitchFamily="34" charset="0"/>
              <a:cs typeface="Calibri" pitchFamily="34" charset="0"/>
            </a:endParaRP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 descr="Resultado de imagem para ambiente desenh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69160"/>
            <a:ext cx="3429000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magem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845224"/>
            <a:ext cx="3816425" cy="175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43" y="4437112"/>
            <a:ext cx="350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92" y="2392228"/>
            <a:ext cx="350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53" y="3318626"/>
            <a:ext cx="350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86514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partir de meados dos anos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1990 - 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nova fase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 integração da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GA 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 organizações industriais. </a:t>
            </a:r>
            <a:endParaRPr lang="pt-BR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pt-BR" dirty="0">
                <a:latin typeface="Calibri" pitchFamily="34" charset="0"/>
                <a:cs typeface="Calibri" pitchFamily="34" charset="0"/>
              </a:rPr>
              <a:t>)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introdução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progressiva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da sustentabilidade</a:t>
            </a:r>
            <a:r>
              <a:rPr lang="pt-BR" dirty="0">
                <a:latin typeface="Calibri" pitchFamily="34" charset="0"/>
                <a:cs typeface="Calibri" pitchFamily="34" charset="0"/>
              </a:rPr>
              <a:t>;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pt-BR" dirty="0">
                <a:latin typeface="Calibri" pitchFamily="34" charset="0"/>
                <a:cs typeface="Calibri" pitchFamily="34" charset="0"/>
              </a:rPr>
              <a:t>)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engajamentos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coletivos –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convênios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acordos voluntários;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pt-BR" dirty="0">
                <a:latin typeface="Calibri" pitchFamily="34" charset="0"/>
                <a:cs typeface="Calibri" pitchFamily="34" charset="0"/>
              </a:rPr>
              <a:t>)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maior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interação entre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público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privado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– com a participação dessas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na política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ambiental;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pt-BR" dirty="0">
                <a:latin typeface="Calibri" pitchFamily="34" charset="0"/>
                <a:cs typeface="Calibri" pitchFamily="34" charset="0"/>
              </a:rPr>
              <a:t>)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maior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envolvimento da sociedade civil organizada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–</a:t>
            </a:r>
          </a:p>
          <a:p>
            <a:pPr marL="45720" indent="0"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ONGs.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 descr="Resultado de imagem para clipart de meio ambi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365103"/>
            <a:ext cx="1470143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24" y="4343738"/>
            <a:ext cx="896937" cy="146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61" y="4365104"/>
            <a:ext cx="896937" cy="14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Resultado de imagem para clipart de meio ambi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98" y="4343738"/>
            <a:ext cx="1187847" cy="14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Resultado de imagem para clipart de meio ambien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70761"/>
            <a:ext cx="894080" cy="143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Resultado de imagem para clipart de meio ambien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92" y="4343738"/>
            <a:ext cx="1770216" cy="146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0112" y="4437112"/>
            <a:ext cx="2725688" cy="107805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985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pt-B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contribuições da gestão ambiental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p/ organização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agrupadas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em 3 esferas</a:t>
            </a:r>
            <a:r>
              <a:rPr lang="pt-BR" dirty="0">
                <a:latin typeface="Calibri" pitchFamily="34" charset="0"/>
                <a:cs typeface="Calibri" pitchFamily="34" charset="0"/>
              </a:rPr>
              <a:t>: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Produtiva – GA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- respeito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às regulamentações públicas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 a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implementação de ações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ambientais/ conformidade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ambiental dos fornecedores, dos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locais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produção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etc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Inovação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– GA atua na  </a:t>
            </a:r>
            <a:r>
              <a:rPr lang="pt-BR" dirty="0">
                <a:latin typeface="Calibri" pitchFamily="34" charset="0"/>
                <a:cs typeface="Calibri" pitchFamily="34" charset="0"/>
              </a:rPr>
              <a:t>regulamentação 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avaliações de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produtos e emissões a serem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respeitados. 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Estratégica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– GA fornece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avaliações sobre os potenciais de desenvolvimento e sobre as restrições ambientais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emergentes.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pic>
        <p:nvPicPr>
          <p:cNvPr id="4" name="Imagem 3" descr="Clipart - crianças, de, mundo. Fotosearch - Busca de Clip Art, Ilustrações em Posters, Desenhos e Vetores Gráficos 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48883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61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488831" cy="2376264"/>
          </a:xfrm>
        </p:spPr>
        <p:txBody>
          <a:bodyPr/>
          <a:lstStyle/>
          <a:p>
            <a:pPr algn="just"/>
            <a:r>
              <a:rPr lang="pt-BR" sz="20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sz="2000" b="0" dirty="0" smtClean="0">
                <a:latin typeface="Calibri" pitchFamily="34" charset="0"/>
                <a:cs typeface="Calibri" pitchFamily="34" charset="0"/>
              </a:rPr>
            </a:b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A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introdução da </a:t>
            </a: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GA nas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empresas </a:t>
            </a: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objetiva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prevenir o impacto ambiental e </a:t>
            </a: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antecipar o 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respeito </a:t>
            </a: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leis/regulamentação ... desenvolvimento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de novas oportunidades de negócio </a:t>
            </a: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...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construção de uma competitividade </a:t>
            </a:r>
            <a:r>
              <a:rPr lang="pt-BR" sz="2000" b="0" dirty="0" smtClean="0">
                <a:effectLst/>
                <a:latin typeface="Calibri" pitchFamily="34" charset="0"/>
                <a:cs typeface="Calibri" pitchFamily="34" charset="0"/>
              </a:rPr>
              <a:t>... pelos </a:t>
            </a:r>
            <a:r>
              <a:rPr lang="pt-BR" sz="2000" b="0" dirty="0">
                <a:effectLst/>
                <a:latin typeface="Calibri" pitchFamily="34" charset="0"/>
                <a:cs typeface="Calibri" pitchFamily="34" charset="0"/>
              </a:rPr>
              <a:t>investimentos na área ambiental.</a:t>
            </a:r>
            <a:br>
              <a:rPr lang="pt-BR" sz="2000" b="0" dirty="0">
                <a:effectLst/>
                <a:latin typeface="Calibri" pitchFamily="34" charset="0"/>
                <a:cs typeface="Calibri" pitchFamily="34" charset="0"/>
              </a:rPr>
            </a:br>
            <a:endParaRPr lang="pt-BR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12141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Razões que </a:t>
            </a:r>
            <a:r>
              <a:rPr lang="pt-BR" dirty="0"/>
              <a:t>explicam a integração da </a:t>
            </a:r>
            <a:r>
              <a:rPr lang="pt-BR" dirty="0" smtClean="0"/>
              <a:t>GA  </a:t>
            </a:r>
            <a:r>
              <a:rPr lang="pt-BR" dirty="0"/>
              <a:t>pelas empresas: </a:t>
            </a:r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defensivas e </a:t>
            </a:r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proativas.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Resultado de imagem para clipart de pessoa obedecendo orde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65" y="1484784"/>
            <a:ext cx="2051685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21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745" y="3520092"/>
            <a:ext cx="5875055" cy="205006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91350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“Perfil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 gestor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ambiental“ -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DONAIRE (1999)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categorias: </a:t>
            </a:r>
          </a:p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habilidade técnica: </a:t>
            </a:r>
            <a:r>
              <a:rPr lang="pt-B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</a:t>
            </a: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habilidade administrativa: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“... </a:t>
            </a: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habilidade política: </a:t>
            </a:r>
            <a:endParaRPr lang="pt-BR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habilidade de relacionamento </a:t>
            </a:r>
            <a:r>
              <a:rPr lang="pt-B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humano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 descr="Resultado de imagem para desenho de politica ambient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92703"/>
            <a:ext cx="1604662" cy="170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desenho de politica ambient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67" y="3611832"/>
            <a:ext cx="1403350" cy="18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desenho de politica ambient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86" y="3561116"/>
            <a:ext cx="1403350" cy="159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desenho de politica ambient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52" y="3611833"/>
            <a:ext cx="1883548" cy="154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3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6777" y="4581128"/>
            <a:ext cx="5587023" cy="71801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DONAIRE (1999:85) -  atividades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b="1" dirty="0" smtClean="0"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gestor ambiental: </a:t>
            </a:r>
            <a:br>
              <a:rPr lang="pt-BR" b="1" dirty="0">
                <a:latin typeface="Calibri" pitchFamily="34" charset="0"/>
                <a:cs typeface="Calibri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260648"/>
            <a:ext cx="6212160" cy="4104456"/>
          </a:xfrm>
        </p:spPr>
        <p:txBody>
          <a:bodyPr>
            <a:no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• “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Planejar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organizar, dirigir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a política ambiental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; 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• "Controlar as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operações; 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• "Assessorar tecnicamente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empresa em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áreas do setor;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"Acompanhar a execução das medidas propostas; </a:t>
            </a:r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• "Garantir a atualização e informação relativas ao desenvolvimento da tecnologia em seu nível de especialidade; </a:t>
            </a:r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• "Acompanhar o desenvolvimento da legislação ambiental; </a:t>
            </a:r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• "Responsabilizar-se pela formação e pelo treinamento dos indivíduos ligados à atividade de meio ambiente; </a:t>
            </a:r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• "Representar institucionalmente a organização,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nos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órgãos públicos de controle ambiental,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na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comunidade,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em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assuntos relacionados com o meio ambiente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.“</a:t>
            </a:r>
          </a:p>
          <a:p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endParaRPr lang="pt-BR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5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9" y="2924944"/>
            <a:ext cx="5400599" cy="259022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12141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integração da GA nas organizações pressupõe mudanças </a:t>
            </a:r>
            <a:r>
              <a:rPr lang="pt-BR" dirty="0" smtClean="0"/>
              <a:t> </a:t>
            </a:r>
            <a:r>
              <a:rPr lang="pt-BR" dirty="0"/>
              <a:t>na </a:t>
            </a:r>
            <a:r>
              <a:rPr lang="pt-BR" dirty="0" smtClean="0"/>
              <a:t>sua estrutura  e  </a:t>
            </a:r>
            <a:r>
              <a:rPr lang="pt-BR" dirty="0"/>
              <a:t>incorporação de novas funções </a:t>
            </a:r>
            <a:r>
              <a:rPr lang="pt-BR" dirty="0" smtClean="0"/>
              <a:t>dentro </a:t>
            </a:r>
            <a:r>
              <a:rPr lang="pt-BR" dirty="0"/>
              <a:t>de outras áreas de competência. </a:t>
            </a:r>
            <a:r>
              <a:rPr lang="pt-BR" dirty="0" smtClean="0"/>
              <a:t>A </a:t>
            </a:r>
            <a:r>
              <a:rPr lang="pt-BR" dirty="0"/>
              <a:t>incorporação </a:t>
            </a:r>
            <a:r>
              <a:rPr lang="pt-BR" dirty="0" smtClean="0"/>
              <a:t>da </a:t>
            </a:r>
            <a:r>
              <a:rPr lang="pt-BR" dirty="0"/>
              <a:t>GA envolve mudança de atividades e de rotinas preexistentes. </a:t>
            </a:r>
          </a:p>
        </p:txBody>
      </p:sp>
      <p:pic>
        <p:nvPicPr>
          <p:cNvPr id="5" name="Imagem 4" descr="O que acontece se você não pensa no meio ambiente? - Blog Schus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924944"/>
            <a:ext cx="5400599" cy="259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932447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</TotalTime>
  <Words>561</Words>
  <Application>Microsoft Office PowerPoint</Application>
  <PresentationFormat>Apresentação na tela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Fatia</vt:lpstr>
      <vt:lpstr>IGA Gestão ambiental e mudanças da estrutura organizacional Rosana Icassatti Corazza  </vt:lpstr>
      <vt:lpstr>Apresentação do PowerPoint</vt:lpstr>
      <vt:lpstr>Apresentação do PowerPoint</vt:lpstr>
      <vt:lpstr>Apresentação do PowerPoint</vt:lpstr>
      <vt:lpstr>Apresentação do PowerPoint</vt:lpstr>
      <vt:lpstr> A introdução da GA nas empresas objetiva prevenir o impacto ambiental e antecipar o  respeito leis/regulamentação ... desenvolvimento de novas oportunidades de negócio ... construção de uma competitividade ... pelos investimentos na área ambiental. </vt:lpstr>
      <vt:lpstr>Apresentação do PowerPoint</vt:lpstr>
      <vt:lpstr>DONAIRE (1999:85) -  atividades  do gestor ambiental: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IGA Gestão ambiental e mudanças da estrutura organizacional Rosana Icassatti Corazza</dc:title>
  <dc:creator>User</dc:creator>
  <cp:lastModifiedBy>User</cp:lastModifiedBy>
  <cp:revision>46</cp:revision>
  <dcterms:created xsi:type="dcterms:W3CDTF">2018-03-17T00:16:39Z</dcterms:created>
  <dcterms:modified xsi:type="dcterms:W3CDTF">2023-03-28T00:13:54Z</dcterms:modified>
</cp:coreProperties>
</file>