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sldIdLst>
    <p:sldId id="256" r:id="rId3"/>
    <p:sldId id="264" r:id="rId4"/>
    <p:sldId id="258" r:id="rId5"/>
    <p:sldId id="265" r:id="rId6"/>
    <p:sldId id="267" r:id="rId7"/>
    <p:sldId id="257" r:id="rId8"/>
    <p:sldId id="266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374996F-DE5A-4DC4-A653-1D70DE02DA43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6FEC5-22B0-4792-B740-C60245A0C934}" type="datetimeFigureOut">
              <a:rPr lang="pt-BR" smtClean="0"/>
              <a:t>25/08/2017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 formação dos sovietes e a economia planificada na URSS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1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r>
              <a:rPr lang="pt-BR" sz="3400" dirty="0" smtClean="0"/>
              <a:t>CARR</a:t>
            </a:r>
            <a:r>
              <a:rPr lang="pt-BR" sz="3400" dirty="0"/>
              <a:t>, E.H. A Revolução Russa de Lenin a Stalin 1917-1929. Rio de Janeiro: Zahar, 1981.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 smtClean="0"/>
              <a:t>GOLDMAN</a:t>
            </a:r>
            <a:r>
              <a:rPr lang="pt-BR" sz="3400" dirty="0"/>
              <a:t>, Emma. </a:t>
            </a:r>
            <a:r>
              <a:rPr lang="pt-BR" sz="3400" dirty="0" smtClean="0"/>
              <a:t>Indivíduo</a:t>
            </a:r>
            <a:r>
              <a:rPr lang="pt-BR" sz="3400" dirty="0"/>
              <a:t>, a Sociedade e O Estado, e outros ensaios. São Paulo: </a:t>
            </a:r>
            <a:r>
              <a:rPr lang="pt-BR" sz="3400" dirty="0" err="1"/>
              <a:t>Hedra</a:t>
            </a:r>
            <a:r>
              <a:rPr lang="pt-BR" sz="3400" dirty="0"/>
              <a:t>, 2007.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HOBSBAWM, Eric. “Podemos Escrever a História a História da Revolução Russa”. In: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Hobsbawm, Eric. Sobre História: Ensaios. São Paulo: Companhia das Letras, 2010.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HOBSBAWM, Eric J. História do Marxismo, VII: o Marxismo na época da terceira internacional: a URSS da construção do socialismo ao stalinismo. Rio de Janeiro, Paz e Terra, 1986. v.7.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HOBSBAWM, Eric. A história do Marxismo, III: o Marxismo na segunda Internacional: segunda parte. Rio de Janeiro, Paz e Terra. v.3, 1984.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LENIN, Vladimir. Às portas da revolução: escritos de Lenin de 1917. São Paulo: Boitempo, 2005.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LUXEMBURGO, Rosa. Revolução Russa. Rio de Janeiro: Vozes, 1991.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MURPHY, Kevin. “Podemos Escrever a História da Revolução Russa?”. São Paulo: Outubro, n.17, outubro de 2008.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Número Especial, Revolução Russa, Lua Nova: Revista de Cultura e Política, n.75, 2008.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PIPES, Richard. História Concisa da Revolução Russa. Rio de Janeiro: Record, 1997.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REED, John. 10 dias que abalaram o mundo. São Paulo: Globo, 1978.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REIS FILHO, Daniel Aarão. As revoluções russas e o socialismo soviético. São Paulo: UNESP, 2007.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REIS FILHO, Daniel Aarão. </a:t>
            </a:r>
            <a:r>
              <a:rPr lang="pt-BR" sz="3400" dirty="0" err="1"/>
              <a:t>Russia</a:t>
            </a:r>
            <a:r>
              <a:rPr lang="pt-BR" sz="3400" dirty="0"/>
              <a:t>, 1917-1921: os anos vermelhos. São Paulo: Brasiliense, 1983. 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REIS FILHO, Daniel Aarão. Uma revolução perdida: a história de socialismo soviético. São Paulo: Fundação Perseu Abramo, 2007.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SERGE, Vitor. Ano I da Revolução Russa. São Paulo: Boitempo, 2007.</a:t>
            </a:r>
            <a:br>
              <a:rPr lang="pt-BR" sz="3400" dirty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SKOCPOL, </a:t>
            </a:r>
            <a:r>
              <a:rPr lang="pt-BR" sz="3400" dirty="0" err="1"/>
              <a:t>Theda</a:t>
            </a:r>
            <a:r>
              <a:rPr lang="pt-BR" sz="3400" dirty="0"/>
              <a:t>. Estados e revoluções sociais: análise comparativa de França, China e </a:t>
            </a:r>
            <a:r>
              <a:rPr lang="pt-BR" sz="3400" dirty="0" err="1"/>
              <a:t>Russia</a:t>
            </a:r>
            <a:r>
              <a:rPr lang="pt-BR" sz="3400" dirty="0"/>
              <a:t>. Lisboa: Presença, 1985</a:t>
            </a:r>
            <a:r>
              <a:rPr lang="pt-BR" sz="3400" dirty="0" smtClean="0"/>
              <a:t>.</a:t>
            </a:r>
            <a:br>
              <a:rPr lang="pt-BR" sz="3400" dirty="0" smtClean="0"/>
            </a:br>
            <a:r>
              <a:rPr lang="pt-BR" sz="3400" dirty="0"/>
              <a:t/>
            </a:r>
            <a:br>
              <a:rPr lang="pt-BR" sz="3400" dirty="0"/>
            </a:br>
            <a:r>
              <a:rPr lang="pt-BR" sz="3400" dirty="0"/>
              <a:t>TROTSKY, Leon. História da Revolução Russa. 2 v. São Paulo, </a:t>
            </a:r>
            <a:r>
              <a:rPr lang="pt-BR" sz="3400" dirty="0" err="1"/>
              <a:t>Sundermann</a:t>
            </a:r>
            <a:r>
              <a:rPr lang="pt-BR" sz="3400" dirty="0"/>
              <a:t>, 2007[1930].</a:t>
            </a:r>
            <a:br>
              <a:rPr lang="pt-BR" sz="3400" dirty="0"/>
            </a:br>
            <a:endParaRPr lang="pt-BR" sz="3400" dirty="0"/>
          </a:p>
        </p:txBody>
      </p:sp>
    </p:spTree>
    <p:extLst>
      <p:ext uri="{BB962C8B-B14F-4D97-AF65-F5344CB8AC3E}">
        <p14:creationId xmlns:p14="http://schemas.microsoft.com/office/powerpoint/2010/main" val="174540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7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pt-BR" dirty="0"/>
              <a:t/>
            </a:r>
            <a:br>
              <a:rPr lang="pt-BR" dirty="0"/>
            </a:br>
            <a:r>
              <a:rPr lang="pt-BR" sz="4800" dirty="0"/>
              <a:t>O czarismo e a velha Rússia camponesa</a:t>
            </a:r>
            <a:r>
              <a:rPr lang="pt-BR" dirty="0"/>
              <a:t/>
            </a:r>
            <a:br>
              <a:rPr lang="pt-BR" dirty="0"/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Revolução de 1905: o ensaio geral de 1917?</a:t>
            </a:r>
          </a:p>
          <a:p>
            <a:endParaRPr lang="pt-BR" dirty="0" smtClean="0"/>
          </a:p>
          <a:p>
            <a:r>
              <a:rPr lang="pt-BR" dirty="0" smtClean="0"/>
              <a:t>Os bolcheviques, mencheviques, anarquistas, populistas</a:t>
            </a:r>
          </a:p>
          <a:p>
            <a:endParaRPr lang="pt-BR" dirty="0" smtClean="0"/>
          </a:p>
          <a:p>
            <a:r>
              <a:rPr lang="pt-BR" dirty="0" smtClean="0"/>
              <a:t>A Primeira Guerra Mundial e a Revolução de Fevereiro de 1917</a:t>
            </a:r>
          </a:p>
          <a:p>
            <a:endParaRPr lang="pt-BR" dirty="0" smtClean="0"/>
          </a:p>
          <a:p>
            <a:r>
              <a:rPr lang="pt-BR" dirty="0" smtClean="0"/>
              <a:t>O duplo poder, Lênin  e as Teses de Abril</a:t>
            </a:r>
          </a:p>
          <a:p>
            <a:endParaRPr lang="pt-BR" dirty="0" smtClean="0"/>
          </a:p>
          <a:p>
            <a:r>
              <a:rPr lang="pt-BR" dirty="0" smtClean="0"/>
              <a:t>Outubro: O Triunfo dos sovietes?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608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guerra civil e o caos econômico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sz="2400" dirty="0" smtClean="0"/>
              <a:t>A guerra </a:t>
            </a:r>
            <a:r>
              <a:rPr lang="pt-BR" sz="2400" dirty="0"/>
              <a:t>civil  </a:t>
            </a:r>
            <a:r>
              <a:rPr lang="pt-BR" sz="2400" dirty="0" smtClean="0"/>
              <a:t>contra a república soviética</a:t>
            </a:r>
          </a:p>
          <a:p>
            <a:r>
              <a:rPr lang="pt-BR" sz="2400" dirty="0" smtClean="0"/>
              <a:t>O </a:t>
            </a:r>
            <a:r>
              <a:rPr lang="pt-BR" sz="2400" dirty="0"/>
              <a:t>comunismo de guerra e as primeiras medidas econômicas </a:t>
            </a:r>
            <a:endParaRPr lang="pt-BR" sz="2400" dirty="0" smtClean="0"/>
          </a:p>
          <a:p>
            <a:pPr lvl="1"/>
            <a:r>
              <a:rPr lang="pt-BR" sz="2400" dirty="0" smtClean="0"/>
              <a:t>Decreto sobre o “controle operário” de novembro de 1917</a:t>
            </a:r>
          </a:p>
          <a:p>
            <a:pPr lvl="1"/>
            <a:r>
              <a:rPr lang="pt-BR" sz="2400" dirty="0" smtClean="0"/>
              <a:t>Controle operário e conselhos de fábricas</a:t>
            </a:r>
          </a:p>
          <a:p>
            <a:pPr lvl="1"/>
            <a:r>
              <a:rPr lang="pt-BR" sz="2400" dirty="0" smtClean="0"/>
              <a:t>Criação do Conselho Supremo da Economia Nacional (1918)</a:t>
            </a:r>
          </a:p>
          <a:p>
            <a:pPr lvl="1"/>
            <a:r>
              <a:rPr lang="pt-BR" sz="2400" dirty="0" smtClean="0"/>
              <a:t>Criação da </a:t>
            </a:r>
            <a:r>
              <a:rPr lang="pt-BR" sz="2400" dirty="0" err="1" smtClean="0"/>
              <a:t>Gosplan</a:t>
            </a:r>
            <a:r>
              <a:rPr lang="pt-BR" sz="2400" dirty="0" smtClean="0"/>
              <a:t> (comissão estatal de planejamento)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701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/>
              <a:t>O </a:t>
            </a:r>
            <a:r>
              <a:rPr lang="pt-BR" sz="3600" dirty="0"/>
              <a:t>10º </a:t>
            </a:r>
            <a:r>
              <a:rPr lang="pt-BR" sz="3600" dirty="0" smtClean="0"/>
              <a:t>congresso e a NEP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situação da guerra civil e da produção econômica</a:t>
            </a:r>
          </a:p>
          <a:p>
            <a:endParaRPr lang="pt-BR" dirty="0"/>
          </a:p>
          <a:p>
            <a:r>
              <a:rPr lang="pt-BR" dirty="0" smtClean="0"/>
              <a:t>Os debates políticos</a:t>
            </a:r>
          </a:p>
          <a:p>
            <a:endParaRPr lang="pt-BR" dirty="0" smtClean="0"/>
          </a:p>
          <a:p>
            <a:r>
              <a:rPr lang="pt-BR" dirty="0" smtClean="0"/>
              <a:t>A guerra e a revolução custaram 13 anos de desenvolvimento econômico </a:t>
            </a:r>
          </a:p>
          <a:p>
            <a:endParaRPr lang="pt-BR" dirty="0" smtClean="0"/>
          </a:p>
          <a:p>
            <a:r>
              <a:rPr lang="pt-BR" dirty="0" smtClean="0"/>
              <a:t>A aprovação da NEP – nova política econômica (março 1921)</a:t>
            </a:r>
          </a:p>
          <a:p>
            <a:pPr lvl="1"/>
            <a:r>
              <a:rPr lang="pt-BR" dirty="0" smtClean="0"/>
              <a:t>Reintrodução de processos de mercado no campo</a:t>
            </a:r>
          </a:p>
          <a:p>
            <a:pPr lvl="1"/>
            <a:r>
              <a:rPr lang="pt-BR" dirty="0" smtClean="0"/>
              <a:t>Reaparecimento do camponês rico (kulak)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48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600" dirty="0" smtClean="0"/>
              <a:t>A crise </a:t>
            </a:r>
            <a:r>
              <a:rPr lang="pt-BR" sz="3600" dirty="0"/>
              <a:t>da tesoura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 “Crise da Tesoura”: 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subida dos preços industriais e queda dos preços agrícolas (outubro 1923)</a:t>
            </a:r>
          </a:p>
          <a:p>
            <a:pPr lvl="1"/>
            <a:r>
              <a:rPr lang="pt-BR" dirty="0" smtClean="0"/>
              <a:t>Em outubro de 1924 embora a indústria houvesse duplicado sua produção, era ainda 40% de antes da guerra</a:t>
            </a:r>
          </a:p>
          <a:p>
            <a:pPr lvl="1"/>
            <a:r>
              <a:rPr lang="pt-BR" dirty="0" smtClean="0"/>
              <a:t>A crise obriga o estado a baixar novas medidas de intervenção na economia e revela os limites da NEP</a:t>
            </a:r>
          </a:p>
          <a:p>
            <a:pPr lvl="1"/>
            <a:r>
              <a:rPr lang="pt-BR" dirty="0" smtClean="0"/>
              <a:t>Em 1926 78% da população ainda estava no campo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debates sobre o aceleramento da </a:t>
            </a:r>
            <a:r>
              <a:rPr lang="pt-BR" dirty="0" smtClean="0"/>
              <a:t>industrialização e o plano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120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dirty="0" smtClean="0"/>
              <a:t> O planejamento global 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A </a:t>
            </a:r>
            <a:r>
              <a:rPr lang="pt-BR" dirty="0"/>
              <a:t>situação política e econômica na década de 1920, cisões e </a:t>
            </a:r>
            <a:r>
              <a:rPr lang="pt-BR" dirty="0" smtClean="0"/>
              <a:t>polêmicas no partido bolchevique</a:t>
            </a:r>
          </a:p>
          <a:p>
            <a:r>
              <a:rPr lang="pt-BR" dirty="0" smtClean="0"/>
              <a:t>Não existia uma teoria sobre o funcionamento da economia socialista, o que exigia debates e elaboração teórica </a:t>
            </a:r>
          </a:p>
          <a:p>
            <a:r>
              <a:rPr lang="pt-BR" dirty="0" smtClean="0"/>
              <a:t>Os debates do 14° congresso (1925 - 1926):</a:t>
            </a:r>
          </a:p>
          <a:p>
            <a:pPr lvl="1"/>
            <a:r>
              <a:rPr lang="pt-BR" dirty="0" smtClean="0"/>
              <a:t>Trotsky e Zinoviev defendem priorizar indústria pesada em relação ao consumo</a:t>
            </a:r>
          </a:p>
          <a:p>
            <a:pPr lvl="1"/>
            <a:r>
              <a:rPr lang="pt-BR" dirty="0" smtClean="0"/>
              <a:t>Stálin e Bukharin os acusam de “</a:t>
            </a:r>
            <a:r>
              <a:rPr lang="pt-BR" dirty="0" err="1" smtClean="0"/>
              <a:t>super-industrializadores</a:t>
            </a:r>
            <a:r>
              <a:rPr lang="pt-BR" dirty="0" smtClean="0"/>
              <a:t>”</a:t>
            </a:r>
            <a:endParaRPr lang="pt-BR" dirty="0"/>
          </a:p>
          <a:p>
            <a:r>
              <a:rPr lang="pt-BR" dirty="0" smtClean="0"/>
              <a:t>O </a:t>
            </a:r>
            <a:r>
              <a:rPr lang="pt-BR" dirty="0"/>
              <a:t>impasse da modernização da </a:t>
            </a:r>
            <a:r>
              <a:rPr lang="pt-BR" dirty="0" smtClean="0"/>
              <a:t>agricultura </a:t>
            </a:r>
            <a:r>
              <a:rPr lang="pt-BR" dirty="0"/>
              <a:t>e </a:t>
            </a:r>
            <a:r>
              <a:rPr lang="pt-BR" dirty="0" smtClean="0"/>
              <a:t>do desenvolvimento </a:t>
            </a:r>
            <a:r>
              <a:rPr lang="pt-BR" dirty="0"/>
              <a:t>da </a:t>
            </a:r>
            <a:r>
              <a:rPr lang="pt-BR" dirty="0" smtClean="0"/>
              <a:t>indústria: </a:t>
            </a:r>
          </a:p>
          <a:p>
            <a:pPr lvl="1"/>
            <a:r>
              <a:rPr lang="pt-BR" dirty="0" smtClean="0"/>
              <a:t>O progresso deve ser buscado pelo aumento da produtividade na agricultura ou pela industrialização?</a:t>
            </a:r>
          </a:p>
          <a:p>
            <a:pPr lvl="1"/>
            <a:r>
              <a:rPr lang="pt-BR" dirty="0" smtClean="0"/>
              <a:t>O desenvolvimento deve ser realizado pela expansão da indústria pesada de bens de produção ou a indústria leve de bens de consumo?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89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 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As propostas econômicas de Preobrazensky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As </a:t>
            </a:r>
            <a:r>
              <a:rPr lang="pt-BR" dirty="0"/>
              <a:t>propostas de  Preobrazensky – crítico da NEP </a:t>
            </a:r>
          </a:p>
          <a:p>
            <a:r>
              <a:rPr lang="pt-BR" dirty="0" smtClean="0"/>
              <a:t>As </a:t>
            </a:r>
            <a:r>
              <a:rPr lang="pt-BR" dirty="0"/>
              <a:t>particularidades da acumulação socialista e os métodos para </a:t>
            </a:r>
            <a:r>
              <a:rPr lang="pt-BR" dirty="0" smtClean="0"/>
              <a:t>avançar o desenvolvimento econômico</a:t>
            </a:r>
          </a:p>
          <a:p>
            <a:pPr lvl="1"/>
            <a:r>
              <a:rPr lang="pt-BR" dirty="0" smtClean="0"/>
              <a:t>Que leis regulariam a economia soviética? Uma economia transitória ao socialismo?</a:t>
            </a:r>
          </a:p>
          <a:p>
            <a:pPr lvl="1"/>
            <a:r>
              <a:rPr lang="pt-BR" dirty="0" smtClean="0"/>
              <a:t>Criticou a NEP e propôs fazendas estatais e introdução de capitais estrangeiros. Lênin propunha um tipo de capitalismo de estado para ganhar tempo e reorganizar a economia</a:t>
            </a:r>
            <a:endParaRPr lang="pt-BR" dirty="0"/>
          </a:p>
          <a:p>
            <a:r>
              <a:rPr lang="pt-BR" dirty="0" smtClean="0"/>
              <a:t>A reprodução socialista ampliada</a:t>
            </a:r>
          </a:p>
          <a:p>
            <a:r>
              <a:rPr lang="pt-BR" dirty="0" smtClean="0"/>
              <a:t>A luta entre “lei da acumulação socialista” e  “economia mercantil”</a:t>
            </a:r>
            <a:endParaRPr lang="pt-BR" dirty="0"/>
          </a:p>
          <a:p>
            <a:r>
              <a:rPr lang="pt-BR" dirty="0"/>
              <a:t>O declínio da lei do valor na economia soviética e no capitalismo </a:t>
            </a:r>
            <a:r>
              <a:rPr lang="pt-BR" dirty="0" smtClean="0"/>
              <a:t>monopolista (o exemplo da Alemanha)</a:t>
            </a:r>
          </a:p>
          <a:p>
            <a:r>
              <a:rPr lang="pt-BR" dirty="0" smtClean="0"/>
              <a:t>A mais-valia desaparece e se transforma em mais-valor na economia socialista</a:t>
            </a:r>
            <a:endParaRPr lang="pt-BR" dirty="0"/>
          </a:p>
          <a:p>
            <a:r>
              <a:rPr lang="pt-BR" dirty="0" smtClean="0"/>
              <a:t>O monopólio do comércio exterior </a:t>
            </a:r>
          </a:p>
          <a:p>
            <a:r>
              <a:rPr lang="pt-BR" dirty="0" smtClean="0"/>
              <a:t>As </a:t>
            </a:r>
            <a:r>
              <a:rPr lang="pt-BR" dirty="0"/>
              <a:t>propostas de  </a:t>
            </a:r>
            <a:r>
              <a:rPr lang="pt-BR" dirty="0" smtClean="0"/>
              <a:t>Bukharin: preservar o mercado e a economia agrícola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4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/>
              <a:t>Os </a:t>
            </a:r>
            <a:r>
              <a:rPr lang="pt-BR" dirty="0" smtClean="0"/>
              <a:t>primeiros </a:t>
            </a:r>
            <a:r>
              <a:rPr lang="pt-BR" dirty="0"/>
              <a:t>planos quinquenais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Os debates teóricos e a luta política no partido (1923-1927)</a:t>
            </a:r>
          </a:p>
          <a:p>
            <a:pPr lvl="1"/>
            <a:r>
              <a:rPr lang="pt-BR" dirty="0" smtClean="0"/>
              <a:t>Teses agraristas e de uma economia autárquica isolada (Bukharin e Stálin)</a:t>
            </a:r>
          </a:p>
          <a:p>
            <a:pPr lvl="1"/>
            <a:r>
              <a:rPr lang="pt-BR" dirty="0" smtClean="0"/>
              <a:t>Teses industrialistas e a concepção orgânica da economia mundial (Preobrazensky </a:t>
            </a:r>
            <a:r>
              <a:rPr lang="pt-BR" smtClean="0"/>
              <a:t>e Trotsky)</a:t>
            </a:r>
            <a:endParaRPr lang="pt-BR" dirty="0"/>
          </a:p>
          <a:p>
            <a:r>
              <a:rPr lang="pt-BR" dirty="0" smtClean="0"/>
              <a:t>1927: A expulsão da Oposição e a introdução de mecanismos  burocrático-administrativos de gestão econômica </a:t>
            </a:r>
            <a:r>
              <a:rPr lang="pt-BR" dirty="0"/>
              <a:t>	</a:t>
            </a:r>
            <a:endParaRPr lang="pt-BR" dirty="0" smtClean="0"/>
          </a:p>
          <a:p>
            <a:pPr lvl="1"/>
            <a:r>
              <a:rPr lang="pt-BR" dirty="0" smtClean="0"/>
              <a:t>Concepção </a:t>
            </a:r>
            <a:r>
              <a:rPr lang="pt-BR" dirty="0" err="1" smtClean="0"/>
              <a:t>quantitativista</a:t>
            </a:r>
            <a:r>
              <a:rPr lang="pt-BR" dirty="0" smtClean="0"/>
              <a:t> de economia socialista</a:t>
            </a:r>
          </a:p>
          <a:p>
            <a:pPr lvl="1"/>
            <a:r>
              <a:rPr lang="pt-BR" dirty="0" smtClean="0"/>
              <a:t>Concepção de “dois sistemas econômicos mundiais”</a:t>
            </a:r>
          </a:p>
          <a:p>
            <a:pPr lvl="1"/>
            <a:r>
              <a:rPr lang="pt-BR" dirty="0" smtClean="0"/>
              <a:t>Centralismo e democracia na gestão econômica</a:t>
            </a:r>
          </a:p>
          <a:p>
            <a:pPr lvl="1"/>
            <a:r>
              <a:rPr lang="pt-BR" dirty="0"/>
              <a:t>Capitalismo de estado ou economia de propriedade social apropriada pela burocracia soviética?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A coletivização </a:t>
            </a:r>
            <a:r>
              <a:rPr lang="pt-BR" dirty="0"/>
              <a:t>da </a:t>
            </a:r>
            <a:r>
              <a:rPr lang="pt-BR" dirty="0" smtClean="0"/>
              <a:t>agricultura e a militarização da economia</a:t>
            </a:r>
          </a:p>
          <a:p>
            <a:r>
              <a:rPr lang="pt-BR" dirty="0" smtClean="0"/>
              <a:t>Os </a:t>
            </a:r>
            <a:r>
              <a:rPr lang="pt-BR" dirty="0"/>
              <a:t>resultados </a:t>
            </a:r>
            <a:r>
              <a:rPr lang="pt-BR" dirty="0" smtClean="0"/>
              <a:t>econômicos e políticos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39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Os </a:t>
            </a:r>
            <a:r>
              <a:rPr lang="pt-BR" sz="3600" dirty="0"/>
              <a:t>balanços teóricos e historiográficos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Paul Baran (A economia política do desenvolvimento), </a:t>
            </a:r>
            <a:r>
              <a:rPr lang="pt-BR" dirty="0" err="1" smtClean="0"/>
              <a:t>Oskar</a:t>
            </a:r>
            <a:r>
              <a:rPr lang="pt-BR" dirty="0" smtClean="0"/>
              <a:t> Lange e Maurice Dobb (a economia soviética)</a:t>
            </a:r>
          </a:p>
          <a:p>
            <a:r>
              <a:rPr lang="pt-BR" dirty="0" smtClean="0"/>
              <a:t>Charles Bethelheim (capitalismo soviético)</a:t>
            </a:r>
          </a:p>
          <a:p>
            <a:r>
              <a:rPr lang="pt-BR" dirty="0" smtClean="0"/>
              <a:t>R</a:t>
            </a:r>
            <a:r>
              <a:rPr lang="pt-BR" dirty="0"/>
              <a:t>. Kurz </a:t>
            </a:r>
            <a:r>
              <a:rPr lang="pt-BR" dirty="0" smtClean="0"/>
              <a:t>(O colapso da modernização) – </a:t>
            </a:r>
            <a:r>
              <a:rPr lang="pt-BR" dirty="0"/>
              <a:t>a ilusão do socialismo estatal de </a:t>
            </a:r>
            <a:r>
              <a:rPr lang="pt-BR" dirty="0" smtClean="0"/>
              <a:t>Lênin?</a:t>
            </a:r>
            <a:endParaRPr lang="pt-BR" dirty="0"/>
          </a:p>
          <a:p>
            <a:r>
              <a:rPr lang="pt-BR" dirty="0" smtClean="0"/>
              <a:t>I</a:t>
            </a:r>
            <a:r>
              <a:rPr lang="pt-BR" dirty="0"/>
              <a:t>. </a:t>
            </a:r>
            <a:r>
              <a:rPr lang="pt-BR" dirty="0" err="1"/>
              <a:t>Wallerstein</a:t>
            </a:r>
            <a:r>
              <a:rPr lang="pt-BR" dirty="0"/>
              <a:t> </a:t>
            </a:r>
            <a:r>
              <a:rPr lang="pt-BR" dirty="0" smtClean="0"/>
              <a:t>(Globalização excludente) – </a:t>
            </a:r>
            <a:r>
              <a:rPr lang="pt-BR" dirty="0"/>
              <a:t>os bolcheviques, a ala esquerda do </a:t>
            </a:r>
            <a:r>
              <a:rPr lang="pt-BR" dirty="0" smtClean="0"/>
              <a:t>liberalismo?</a:t>
            </a:r>
          </a:p>
          <a:p>
            <a:r>
              <a:rPr lang="pt-BR" dirty="0" smtClean="0"/>
              <a:t>Leon Trotsky (A revolução traída) – apesar do stalinismo, a defesa da economia planificada e da propriedade social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487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650</Words>
  <Application>Microsoft Office PowerPoint</Application>
  <PresentationFormat>Apresentação na tela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Capital Próprio</vt:lpstr>
      <vt:lpstr>Adjacência</vt:lpstr>
      <vt:lpstr> A formação dos sovietes e a economia planificada na URSS</vt:lpstr>
      <vt:lpstr> O czarismo e a velha Rússia camponesa </vt:lpstr>
      <vt:lpstr>A guerra civil e o caos econômico</vt:lpstr>
      <vt:lpstr>O 10º congresso e a NEP</vt:lpstr>
      <vt:lpstr>A crise da tesoura</vt:lpstr>
      <vt:lpstr> O planejamento global  </vt:lpstr>
      <vt:lpstr>  As propostas econômicas de Preobrazensky</vt:lpstr>
      <vt:lpstr>Os primeiros planos quinquenais</vt:lpstr>
      <vt:lpstr>  Os balanços teóricos e historiográficos  </vt:lpstr>
      <vt:lpstr>Bibliografia</vt:lpstr>
      <vt:lpstr>Apresentação do PowerPoint</vt:lpstr>
    </vt:vector>
  </TitlesOfParts>
  <Company>FFLCH/USP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res</dc:title>
  <dc:creator>Jorge Luiz Mesquita</dc:creator>
  <cp:lastModifiedBy>Everaldo de Oliveira Andrade</cp:lastModifiedBy>
  <cp:revision>13</cp:revision>
  <dcterms:created xsi:type="dcterms:W3CDTF">2015-06-18T17:38:27Z</dcterms:created>
  <dcterms:modified xsi:type="dcterms:W3CDTF">2017-08-25T17:35:42Z</dcterms:modified>
</cp:coreProperties>
</file>