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2" r:id="rId4"/>
    <p:sldId id="266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15"/>
    <p:restoredTop sz="94691"/>
  </p:normalViewPr>
  <p:slideViewPr>
    <p:cSldViewPr snapToGrid="0" snapToObjects="1">
      <p:cViewPr varScale="1">
        <p:scale>
          <a:sx n="83" d="100"/>
          <a:sy n="83" d="100"/>
        </p:scale>
        <p:origin x="140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5/27/21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67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5/27/21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69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5/27/21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94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5/27/21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21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5/27/21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500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5/27/21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93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5/27/21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40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5/27/21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1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5/27/21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5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5/27/21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15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5/27/21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49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F26D7-BF34-0745-97FD-1ECCE03FCE5A}" type="datetimeFigureOut">
              <a:rPr lang="en-US" smtClean="0"/>
              <a:pPr/>
              <a:t>5/27/21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91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Introdução à Ciência Política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Cristiane Lucena e Leandro Piquet</a:t>
            </a:r>
          </a:p>
        </p:txBody>
      </p:sp>
    </p:spTree>
    <p:extLst>
      <p:ext uri="{BB962C8B-B14F-4D97-AF65-F5344CB8AC3E}">
        <p14:creationId xmlns:p14="http://schemas.microsoft.com/office/powerpoint/2010/main" val="368297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Roteiro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Albert </a:t>
            </a:r>
            <a:r>
              <a:rPr lang="pt-BR" dirty="0" err="1"/>
              <a:t>Hirschman</a:t>
            </a:r>
            <a:endParaRPr lang="pt-BR" dirty="0"/>
          </a:p>
          <a:p>
            <a:pPr marL="742950" lvl="2" indent="-342900">
              <a:buFont typeface="Wingdings" charset="2"/>
              <a:buChar char="²"/>
            </a:pPr>
            <a:r>
              <a:rPr lang="pt-BR" sz="2800" i="1" dirty="0" err="1"/>
              <a:t>Exit</a:t>
            </a:r>
            <a:r>
              <a:rPr lang="pt-BR" sz="2800" i="1" dirty="0"/>
              <a:t>, </a:t>
            </a:r>
            <a:r>
              <a:rPr lang="pt-BR" sz="2800" i="1" dirty="0" err="1"/>
              <a:t>Voice</a:t>
            </a:r>
            <a:r>
              <a:rPr lang="pt-BR" sz="2800" i="1" dirty="0"/>
              <a:t>, </a:t>
            </a:r>
            <a:r>
              <a:rPr lang="pt-BR" sz="2800" i="1" dirty="0" err="1"/>
              <a:t>and</a:t>
            </a:r>
            <a:r>
              <a:rPr lang="pt-BR" sz="2800" i="1" dirty="0"/>
              <a:t> </a:t>
            </a:r>
            <a:r>
              <a:rPr lang="pt-BR" sz="2800" i="1" dirty="0" err="1"/>
              <a:t>Loyalty</a:t>
            </a:r>
            <a:r>
              <a:rPr lang="pt-BR" sz="2800" i="1" dirty="0"/>
              <a:t> (1977)</a:t>
            </a:r>
          </a:p>
          <a:p>
            <a:pPr marL="742950" lvl="2" indent="-342900">
              <a:buFont typeface="Wingdings" charset="2"/>
              <a:buChar char="²"/>
            </a:pPr>
            <a:endParaRPr lang="pt-BR" sz="2800" dirty="0"/>
          </a:p>
          <a:p>
            <a:pPr>
              <a:buNone/>
            </a:pPr>
            <a:endParaRPr lang="pt-B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763480-364D-E84F-9430-D4CFD7261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4888" y="3285641"/>
            <a:ext cx="2381681" cy="2840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32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7FFCE-8F6F-A840-83C6-64A36D481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Objetivos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9DE39-276E-A94E-8C94-03CB9A68B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Compreender o fenômeno do comportamento “</a:t>
            </a:r>
            <a:r>
              <a:rPr lang="pt-BR" dirty="0" err="1"/>
              <a:t>sub-ótimo</a:t>
            </a:r>
            <a:r>
              <a:rPr lang="pt-BR" dirty="0"/>
              <a:t>” dos atores econômicos e suas consequências</a:t>
            </a:r>
          </a:p>
          <a:p>
            <a:r>
              <a:rPr lang="pt-BR" dirty="0"/>
              <a:t>Analisar o conceito de voz e seu papel na economia e na política</a:t>
            </a:r>
          </a:p>
          <a:p>
            <a:r>
              <a:rPr lang="pt-BR" dirty="0"/>
              <a:t>Analisar o conceito de saída e seu papel na economia e na política</a:t>
            </a:r>
          </a:p>
        </p:txBody>
      </p:sp>
    </p:spTree>
    <p:extLst>
      <p:ext uri="{BB962C8B-B14F-4D97-AF65-F5344CB8AC3E}">
        <p14:creationId xmlns:p14="http://schemas.microsoft.com/office/powerpoint/2010/main" val="1846148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 err="1"/>
              <a:t>Exit</a:t>
            </a:r>
            <a:r>
              <a:rPr lang="pt-BR" sz="4000" dirty="0"/>
              <a:t>, </a:t>
            </a:r>
            <a:r>
              <a:rPr lang="pt-BR" sz="4000" dirty="0" err="1"/>
              <a:t>Voice</a:t>
            </a:r>
            <a:r>
              <a:rPr lang="pt-BR" sz="4000" dirty="0"/>
              <a:t>, </a:t>
            </a:r>
            <a:r>
              <a:rPr lang="pt-BR" sz="4000" dirty="0" err="1"/>
              <a:t>and</a:t>
            </a:r>
            <a:r>
              <a:rPr lang="pt-BR" sz="4000" dirty="0"/>
              <a:t> </a:t>
            </a:r>
            <a:r>
              <a:rPr lang="pt-BR" sz="4000" dirty="0" err="1"/>
              <a:t>Loyalty</a:t>
            </a:r>
            <a:br>
              <a:rPr lang="pt-BR" sz="3200" dirty="0"/>
            </a:br>
            <a:r>
              <a:rPr lang="pt-BR" sz="3200" dirty="0"/>
              <a:t>Albert </a:t>
            </a:r>
            <a:r>
              <a:rPr lang="pt-BR" sz="3200" dirty="0" err="1"/>
              <a:t>Hirschman</a:t>
            </a:r>
            <a:endParaRPr lang="pt-B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Lapsos no comportamento racional, eficiente, virtuoso, ou funcional</a:t>
            </a:r>
          </a:p>
          <a:p>
            <a:r>
              <a:rPr lang="pt-BR" dirty="0"/>
              <a:t>Tolerância ao comportamento disfuncional</a:t>
            </a:r>
          </a:p>
          <a:p>
            <a:r>
              <a:rPr lang="pt-BR" dirty="0"/>
              <a:t>Forças sociais para reverter este comportamento:	</a:t>
            </a:r>
          </a:p>
          <a:p>
            <a:pPr lvl="1"/>
            <a:r>
              <a:rPr lang="pt-BR" dirty="0"/>
              <a:t>Saída</a:t>
            </a:r>
          </a:p>
          <a:p>
            <a:pPr lvl="1"/>
            <a:r>
              <a:rPr lang="pt-BR" dirty="0"/>
              <a:t>Voz</a:t>
            </a:r>
          </a:p>
        </p:txBody>
      </p:sp>
    </p:spTree>
    <p:extLst>
      <p:ext uri="{BB962C8B-B14F-4D97-AF65-F5344CB8AC3E}">
        <p14:creationId xmlns:p14="http://schemas.microsoft.com/office/powerpoint/2010/main" val="54514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/>
              <a:t>Exit</a:t>
            </a:r>
            <a:r>
              <a:rPr lang="pt-BR" dirty="0"/>
              <a:t>, </a:t>
            </a:r>
            <a:r>
              <a:rPr lang="pt-BR" dirty="0" err="1"/>
              <a:t>Voice</a:t>
            </a:r>
            <a:r>
              <a:rPr lang="pt-BR" dirty="0"/>
              <a:t>,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Loyalty</a:t>
            </a:r>
            <a:br>
              <a:rPr lang="pt-BR" sz="3600" dirty="0"/>
            </a:br>
            <a:r>
              <a:rPr lang="pt-BR" sz="3600" dirty="0"/>
              <a:t>Albert </a:t>
            </a:r>
            <a:r>
              <a:rPr lang="pt-BR" sz="3600" dirty="0" err="1"/>
              <a:t>Hirschman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Saída → Economia</a:t>
            </a:r>
          </a:p>
          <a:p>
            <a:r>
              <a:rPr lang="pt-BR" dirty="0"/>
              <a:t>Voz → Política</a:t>
            </a:r>
          </a:p>
          <a:p>
            <a:pPr lvl="1"/>
            <a:r>
              <a:rPr lang="pt-BR" dirty="0"/>
              <a:t>Efeito gradual da “voz”</a:t>
            </a:r>
          </a:p>
          <a:p>
            <a:pPr lvl="1"/>
            <a:r>
              <a:rPr lang="pt-BR" dirty="0"/>
              <a:t>Mecanismo operacional da “saída”: mercado</a:t>
            </a:r>
          </a:p>
          <a:p>
            <a:pPr lvl="1"/>
            <a:r>
              <a:rPr lang="pt-BR" dirty="0"/>
              <a:t>O mecanismo de “saída” na política e o mecanismo da “voz” na economia</a:t>
            </a:r>
          </a:p>
          <a:p>
            <a:pPr lvl="2">
              <a:buFont typeface="Wingdings" pitchFamily="2" charset="2"/>
              <a:buChar char="Ø"/>
            </a:pPr>
            <a:r>
              <a:rPr lang="pt-BR" dirty="0"/>
              <a:t> deserção, traição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Saída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Na economia ortodoxa, a demanda é função do preço</a:t>
            </a:r>
          </a:p>
          <a:p>
            <a:r>
              <a:rPr lang="pt-BR" dirty="0"/>
              <a:t>Possibilidade de relacionar níveis distintos de demanda ao nível de qualidade do produto</a:t>
            </a:r>
          </a:p>
          <a:p>
            <a:pPr lvl="1"/>
            <a:r>
              <a:rPr lang="pt-BR" dirty="0"/>
              <a:t>Reação dos gestores a uma redução da demanda: melhora da qualidade, e não redução do preço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Voz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r>
              <a:rPr lang="pt-BR" dirty="0"/>
              <a:t>Voz enquanto um complemento ou um substituto para a opção de “saída”</a:t>
            </a:r>
          </a:p>
          <a:p>
            <a:r>
              <a:rPr lang="pt-BR" dirty="0"/>
              <a:t>O papel da “voz” cresce na medida em que as oportunidades de saída diminuem</a:t>
            </a:r>
          </a:p>
          <a:p>
            <a:pPr lvl="3">
              <a:buFont typeface="Wingdings" pitchFamily="2" charset="2"/>
              <a:buChar char="ü"/>
            </a:pPr>
            <a:r>
              <a:rPr lang="pt-BR" sz="2800" dirty="0"/>
              <a:t>A família, o estado, uma religião</a:t>
            </a:r>
          </a:p>
          <a:p>
            <a:pPr lvl="3">
              <a:buFont typeface="Wingdings" pitchFamily="2" charset="2"/>
              <a:buChar char="ü"/>
            </a:pPr>
            <a:r>
              <a:rPr lang="pt-BR" sz="2800" dirty="0"/>
              <a:t> Opção de “saída” quando o protesto (voz) falha</a:t>
            </a:r>
          </a:p>
          <a:p>
            <a:pPr lvl="3">
              <a:buFont typeface="Wingdings" pitchFamily="2" charset="2"/>
              <a:buChar char="ü"/>
            </a:pPr>
            <a:r>
              <a:rPr lang="pt-BR" sz="2800" dirty="0"/>
              <a:t>Incentivos para mobilização (Wilson 1980)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11014</TotalTime>
  <Words>246</Words>
  <Application>Microsoft Macintosh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Introdução à Ciência Política</vt:lpstr>
      <vt:lpstr>Roteiro</vt:lpstr>
      <vt:lpstr>Objetivos</vt:lpstr>
      <vt:lpstr>Exit, Voice, and Loyalty Albert Hirschman</vt:lpstr>
      <vt:lpstr>Exit, Voice, and Loyalty Albert Hirschman</vt:lpstr>
      <vt:lpstr>Saída</vt:lpstr>
      <vt:lpstr>Voz</vt:lpstr>
    </vt:vector>
  </TitlesOfParts>
  <Company>University of Sao Paulo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de Relacoes Internacionais: Teorias Avancadas</dc:title>
  <dc:creator>Cristiane Lucena</dc:creator>
  <cp:lastModifiedBy>Cristiane</cp:lastModifiedBy>
  <cp:revision>151</cp:revision>
  <dcterms:created xsi:type="dcterms:W3CDTF">2012-08-17T19:15:05Z</dcterms:created>
  <dcterms:modified xsi:type="dcterms:W3CDTF">2021-05-29T01:47:31Z</dcterms:modified>
</cp:coreProperties>
</file>