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84" r:id="rId2"/>
    <p:sldId id="382" r:id="rId3"/>
    <p:sldId id="383" r:id="rId4"/>
    <p:sldId id="325" r:id="rId5"/>
    <p:sldId id="338" r:id="rId6"/>
    <p:sldId id="381" r:id="rId7"/>
    <p:sldId id="329" r:id="rId8"/>
    <p:sldId id="344" r:id="rId9"/>
    <p:sldId id="286" r:id="rId10"/>
    <p:sldId id="330" r:id="rId11"/>
    <p:sldId id="341" r:id="rId12"/>
    <p:sldId id="367" r:id="rId13"/>
    <p:sldId id="297" r:id="rId14"/>
    <p:sldId id="289" r:id="rId15"/>
    <p:sldId id="265" r:id="rId16"/>
    <p:sldId id="301" r:id="rId17"/>
    <p:sldId id="385" r:id="rId18"/>
    <p:sldId id="384" r:id="rId19"/>
    <p:sldId id="276" r:id="rId20"/>
    <p:sldId id="343" r:id="rId21"/>
    <p:sldId id="368" r:id="rId22"/>
    <p:sldId id="345" r:id="rId23"/>
    <p:sldId id="346" r:id="rId24"/>
    <p:sldId id="294" r:id="rId25"/>
    <p:sldId id="295" r:id="rId26"/>
    <p:sldId id="369" r:id="rId27"/>
    <p:sldId id="303" r:id="rId28"/>
    <p:sldId id="350" r:id="rId29"/>
    <p:sldId id="304" r:id="rId30"/>
    <p:sldId id="278" r:id="rId31"/>
    <p:sldId id="305" r:id="rId32"/>
    <p:sldId id="280" r:id="rId33"/>
    <p:sldId id="318" r:id="rId34"/>
    <p:sldId id="319" r:id="rId35"/>
    <p:sldId id="342" r:id="rId36"/>
    <p:sldId id="370" r:id="rId37"/>
    <p:sldId id="371" r:id="rId38"/>
    <p:sldId id="372" r:id="rId39"/>
    <p:sldId id="373" r:id="rId40"/>
    <p:sldId id="374" r:id="rId41"/>
    <p:sldId id="375" r:id="rId42"/>
    <p:sldId id="376" r:id="rId43"/>
    <p:sldId id="377" r:id="rId44"/>
    <p:sldId id="378" r:id="rId45"/>
    <p:sldId id="379" r:id="rId46"/>
    <p:sldId id="380" r:id="rId47"/>
  </p:sldIdLst>
  <p:sldSz cx="9144000" cy="6858000" type="screen4x3"/>
  <p:notesSz cx="6858000" cy="9144000"/>
  <p:defaultTextStyle>
    <a:defPPr>
      <a:defRPr lang="pt-BR"/>
    </a:defPPr>
    <a:lvl1pPr algn="ctr" rtl="0" fontAlgn="base">
      <a:spcBef>
        <a:spcPct val="0"/>
      </a:spcBef>
      <a:spcAft>
        <a:spcPct val="0"/>
      </a:spcAft>
      <a:defRPr sz="2400" kern="1200">
        <a:solidFill>
          <a:schemeClr val="tx1"/>
        </a:solidFill>
        <a:latin typeface="Comic Sans MS" panose="030F0702030302020204" pitchFamily="66" charset="0"/>
        <a:ea typeface="+mn-ea"/>
        <a:cs typeface="+mn-cs"/>
      </a:defRPr>
    </a:lvl1pPr>
    <a:lvl2pPr marL="457200" algn="ctr" rtl="0" fontAlgn="base">
      <a:spcBef>
        <a:spcPct val="0"/>
      </a:spcBef>
      <a:spcAft>
        <a:spcPct val="0"/>
      </a:spcAft>
      <a:defRPr sz="2400" kern="1200">
        <a:solidFill>
          <a:schemeClr val="tx1"/>
        </a:solidFill>
        <a:latin typeface="Comic Sans MS" panose="030F0702030302020204" pitchFamily="66" charset="0"/>
        <a:ea typeface="+mn-ea"/>
        <a:cs typeface="+mn-cs"/>
      </a:defRPr>
    </a:lvl2pPr>
    <a:lvl3pPr marL="914400" algn="ctr" rtl="0" fontAlgn="base">
      <a:spcBef>
        <a:spcPct val="0"/>
      </a:spcBef>
      <a:spcAft>
        <a:spcPct val="0"/>
      </a:spcAft>
      <a:defRPr sz="2400" kern="1200">
        <a:solidFill>
          <a:schemeClr val="tx1"/>
        </a:solidFill>
        <a:latin typeface="Comic Sans MS" panose="030F0702030302020204" pitchFamily="66" charset="0"/>
        <a:ea typeface="+mn-ea"/>
        <a:cs typeface="+mn-cs"/>
      </a:defRPr>
    </a:lvl3pPr>
    <a:lvl4pPr marL="1371600" algn="ctr" rtl="0" fontAlgn="base">
      <a:spcBef>
        <a:spcPct val="0"/>
      </a:spcBef>
      <a:spcAft>
        <a:spcPct val="0"/>
      </a:spcAft>
      <a:defRPr sz="2400" kern="1200">
        <a:solidFill>
          <a:schemeClr val="tx1"/>
        </a:solidFill>
        <a:latin typeface="Comic Sans MS" panose="030F0702030302020204" pitchFamily="66" charset="0"/>
        <a:ea typeface="+mn-ea"/>
        <a:cs typeface="+mn-cs"/>
      </a:defRPr>
    </a:lvl4pPr>
    <a:lvl5pPr marL="1828800" algn="ctr" rtl="0" fontAlgn="base">
      <a:spcBef>
        <a:spcPct val="0"/>
      </a:spcBef>
      <a:spcAft>
        <a:spcPct val="0"/>
      </a:spcAft>
      <a:defRPr sz="2400" kern="1200">
        <a:solidFill>
          <a:schemeClr val="tx1"/>
        </a:solidFill>
        <a:latin typeface="Comic Sans MS" panose="030F0702030302020204" pitchFamily="66" charset="0"/>
        <a:ea typeface="+mn-ea"/>
        <a:cs typeface="+mn-cs"/>
      </a:defRPr>
    </a:lvl5pPr>
    <a:lvl6pPr marL="2286000" algn="l" defTabSz="914400" rtl="0" eaLnBrk="1" latinLnBrk="0" hangingPunct="1">
      <a:defRPr sz="2400" kern="1200">
        <a:solidFill>
          <a:schemeClr val="tx1"/>
        </a:solidFill>
        <a:latin typeface="Comic Sans MS" panose="030F0702030302020204" pitchFamily="66" charset="0"/>
        <a:ea typeface="+mn-ea"/>
        <a:cs typeface="+mn-cs"/>
      </a:defRPr>
    </a:lvl6pPr>
    <a:lvl7pPr marL="2743200" algn="l" defTabSz="914400" rtl="0" eaLnBrk="1" latinLnBrk="0" hangingPunct="1">
      <a:defRPr sz="2400" kern="1200">
        <a:solidFill>
          <a:schemeClr val="tx1"/>
        </a:solidFill>
        <a:latin typeface="Comic Sans MS" panose="030F0702030302020204" pitchFamily="66" charset="0"/>
        <a:ea typeface="+mn-ea"/>
        <a:cs typeface="+mn-cs"/>
      </a:defRPr>
    </a:lvl7pPr>
    <a:lvl8pPr marL="3200400" algn="l" defTabSz="914400" rtl="0" eaLnBrk="1" latinLnBrk="0" hangingPunct="1">
      <a:defRPr sz="2400" kern="1200">
        <a:solidFill>
          <a:schemeClr val="tx1"/>
        </a:solidFill>
        <a:latin typeface="Comic Sans MS" panose="030F0702030302020204" pitchFamily="66" charset="0"/>
        <a:ea typeface="+mn-ea"/>
        <a:cs typeface="+mn-cs"/>
      </a:defRPr>
    </a:lvl8pPr>
    <a:lvl9pPr marL="3657600" algn="l" defTabSz="914400" rtl="0" eaLnBrk="1" latinLnBrk="0" hangingPunct="1">
      <a:defRPr sz="2400"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EB1A"/>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6" autoAdjust="0"/>
    <p:restoredTop sz="86473" autoAdjust="0"/>
  </p:normalViewPr>
  <p:slideViewPr>
    <p:cSldViewPr>
      <p:cViewPr varScale="1">
        <p:scale>
          <a:sx n="64" d="100"/>
          <a:sy n="64" d="100"/>
        </p:scale>
        <p:origin x="1560" y="7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0" hangingPunct="0">
              <a:defRPr sz="1200"/>
            </a:lvl1pPr>
          </a:lstStyle>
          <a:p>
            <a:pPr>
              <a:defRPr/>
            </a:pPr>
            <a:endParaRPr lang="pt-BR"/>
          </a:p>
        </p:txBody>
      </p:sp>
      <p:sp>
        <p:nvSpPr>
          <p:cNvPr id="30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eaLnBrk="0" hangingPunct="0">
              <a:defRPr sz="1200"/>
            </a:lvl1pPr>
          </a:lstStyle>
          <a:p>
            <a:pPr>
              <a:defRPr/>
            </a:pPr>
            <a:endParaRPr lang="pt-BR"/>
          </a:p>
        </p:txBody>
      </p:sp>
      <p:sp>
        <p:nvSpPr>
          <p:cNvPr id="30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l" eaLnBrk="0" hangingPunct="0">
              <a:defRPr sz="1200"/>
            </a:lvl1pPr>
          </a:lstStyle>
          <a:p>
            <a:pPr>
              <a:defRPr/>
            </a:pPr>
            <a:endParaRPr lang="pt-BR"/>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0" hangingPunct="0">
              <a:defRPr sz="1200"/>
            </a:lvl1pPr>
          </a:lstStyle>
          <a:p>
            <a:fld id="{D7AD245E-28E6-4C48-B525-084F43CD51E8}" type="slidenum">
              <a:rPr lang="pt-BR" altLang="pt-BR"/>
              <a:pPr/>
              <a:t>‹nº›</a:t>
            </a:fld>
            <a:endParaRPr lang="pt-BR" altLang="pt-BR"/>
          </a:p>
        </p:txBody>
      </p:sp>
    </p:spTree>
    <p:extLst>
      <p:ext uri="{BB962C8B-B14F-4D97-AF65-F5344CB8AC3E}">
        <p14:creationId xmlns:p14="http://schemas.microsoft.com/office/powerpoint/2010/main" val="1947700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l" eaLnBrk="0" hangingPunct="0">
              <a:defRPr sz="1200"/>
            </a:lvl1pPr>
          </a:lstStyle>
          <a:p>
            <a:pPr>
              <a:defRPr/>
            </a:pPr>
            <a:endParaRPr lang="pt-BR"/>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eaLnBrk="0" hangingPunct="0">
              <a:defRPr sz="1200"/>
            </a:lvl1pPr>
          </a:lstStyle>
          <a:p>
            <a:pPr>
              <a:defRPr/>
            </a:pPr>
            <a:endParaRPr lang="pt-BR"/>
          </a:p>
        </p:txBody>
      </p:sp>
      <p:sp>
        <p:nvSpPr>
          <p:cNvPr id="44036" name="Rectangle 4"/>
          <p:cNvSpPr>
            <a:spLocks noGrp="1" noRot="1" noChangeAspect="1" noChangeArrowheads="1" noTextEdit="1"/>
          </p:cNvSpPr>
          <p:nvPr>
            <p:ph type="sldImg" idx="2"/>
          </p:nvPr>
        </p:nvSpPr>
        <p:spPr bwMode="auto">
          <a:xfrm>
            <a:off x="1146175" y="687388"/>
            <a:ext cx="4567238" cy="34258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l" eaLnBrk="0" hangingPunct="0">
              <a:defRPr sz="1200"/>
            </a:lvl1pPr>
          </a:lstStyle>
          <a:p>
            <a:pPr>
              <a:defRPr/>
            </a:pPr>
            <a:endParaRPr lang="pt-BR"/>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0" hangingPunct="0">
              <a:defRPr sz="1200"/>
            </a:lvl1pPr>
          </a:lstStyle>
          <a:p>
            <a:fld id="{59F320DC-0A98-4CC2-B4CC-CD6344B8FAC4}" type="slidenum">
              <a:rPr lang="pt-BR" altLang="pt-BR"/>
              <a:pPr/>
              <a:t>‹nº›</a:t>
            </a:fld>
            <a:endParaRPr lang="pt-BR" altLang="pt-BR"/>
          </a:p>
        </p:txBody>
      </p:sp>
    </p:spTree>
    <p:extLst>
      <p:ext uri="{BB962C8B-B14F-4D97-AF65-F5344CB8AC3E}">
        <p14:creationId xmlns:p14="http://schemas.microsoft.com/office/powerpoint/2010/main" val="4267369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FE1AD7D7-EFC1-48A1-BB0A-C1B87F8E5725}" type="slidenum">
              <a:rPr lang="pt-BR" altLang="pt-BR"/>
              <a:pPr algn="r">
                <a:spcBef>
                  <a:spcPct val="0"/>
                </a:spcBef>
              </a:pPr>
              <a:t>1</a:t>
            </a:fld>
            <a:endParaRPr lang="pt-BR" altLang="pt-BR"/>
          </a:p>
        </p:txBody>
      </p:sp>
      <p:sp>
        <p:nvSpPr>
          <p:cNvPr id="45059" name="Rectangle 2"/>
          <p:cNvSpPr>
            <a:spLocks noGrp="1" noRot="1" noChangeAspect="1" noChangeArrowheads="1" noTextEdit="1"/>
          </p:cNvSpPr>
          <p:nvPr>
            <p:ph type="sldImg"/>
          </p:nvPr>
        </p:nvSpPr>
        <p:spPr>
          <a:ln cap="flat"/>
        </p:spPr>
      </p:sp>
      <p:sp>
        <p:nvSpPr>
          <p:cNvPr id="45060"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126397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4A9E3BCD-FE4C-49F2-ADA4-6866F3AAA632}" type="slidenum">
              <a:rPr lang="pt-BR" altLang="pt-BR"/>
              <a:pPr algn="r">
                <a:spcBef>
                  <a:spcPct val="0"/>
                </a:spcBef>
              </a:pPr>
              <a:t>14</a:t>
            </a:fld>
            <a:endParaRPr lang="pt-BR" altLang="pt-BR"/>
          </a:p>
        </p:txBody>
      </p:sp>
      <p:sp>
        <p:nvSpPr>
          <p:cNvPr id="54275" name="Rectangle 2"/>
          <p:cNvSpPr>
            <a:spLocks noGrp="1" noRot="1" noChangeAspect="1" noChangeArrowheads="1" noTextEdit="1"/>
          </p:cNvSpPr>
          <p:nvPr>
            <p:ph type="sldImg"/>
          </p:nvPr>
        </p:nvSpPr>
        <p:spPr>
          <a:ln cap="flat"/>
        </p:spPr>
      </p:sp>
      <p:sp>
        <p:nvSpPr>
          <p:cNvPr id="54276"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3209297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DFE6C2BF-FB0A-4FF6-BB33-2872E9AA4618}" type="slidenum">
              <a:rPr lang="pt-BR" altLang="pt-BR"/>
              <a:pPr algn="r">
                <a:spcBef>
                  <a:spcPct val="0"/>
                </a:spcBef>
              </a:pPr>
              <a:t>15</a:t>
            </a:fld>
            <a:endParaRPr lang="pt-BR" altLang="pt-BR"/>
          </a:p>
        </p:txBody>
      </p:sp>
      <p:sp>
        <p:nvSpPr>
          <p:cNvPr id="55299" name="Rectangle 2"/>
          <p:cNvSpPr>
            <a:spLocks noGrp="1" noRot="1" noChangeAspect="1" noChangeArrowheads="1" noTextEdit="1"/>
          </p:cNvSpPr>
          <p:nvPr>
            <p:ph type="sldImg"/>
          </p:nvPr>
        </p:nvSpPr>
        <p:spPr>
          <a:ln cap="flat"/>
        </p:spPr>
      </p:sp>
      <p:sp>
        <p:nvSpPr>
          <p:cNvPr id="55300"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25331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Espaço Reservado para Imagem de Slide 1"/>
          <p:cNvSpPr>
            <a:spLocks noGrp="1" noRot="1" noChangeAspect="1" noTextEdit="1"/>
          </p:cNvSpPr>
          <p:nvPr>
            <p:ph type="sldImg"/>
          </p:nvPr>
        </p:nvSpPr>
        <p:spPr>
          <a:ln/>
        </p:spPr>
      </p:sp>
      <p:sp>
        <p:nvSpPr>
          <p:cNvPr id="56323" name="Espaço Reservado para Anotações 2"/>
          <p:cNvSpPr>
            <a:spLocks noGrp="1"/>
          </p:cNvSpPr>
          <p:nvPr>
            <p:ph type="body" idx="1"/>
          </p:nvPr>
        </p:nvSpPr>
        <p:spPr>
          <a:noFill/>
        </p:spPr>
        <p:txBody>
          <a:bodyPr/>
          <a:lstStyle/>
          <a:p>
            <a:pPr eaLnBrk="1" hangingPunct="1"/>
            <a:endParaRPr lang="pt-BR" altLang="pt-BR" smtClean="0"/>
          </a:p>
        </p:txBody>
      </p:sp>
      <p:sp>
        <p:nvSpPr>
          <p:cNvPr id="56324"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CC8EAA1D-2CEB-46BE-B767-93A50F42DAD6}" type="slidenum">
              <a:rPr lang="pt-BR" altLang="pt-BR"/>
              <a:pPr algn="r">
                <a:spcBef>
                  <a:spcPct val="0"/>
                </a:spcBef>
              </a:pPr>
              <a:t>16</a:t>
            </a:fld>
            <a:endParaRPr lang="pt-BR" altLang="pt-BR"/>
          </a:p>
        </p:txBody>
      </p:sp>
    </p:spTree>
    <p:extLst>
      <p:ext uri="{BB962C8B-B14F-4D97-AF65-F5344CB8AC3E}">
        <p14:creationId xmlns:p14="http://schemas.microsoft.com/office/powerpoint/2010/main" val="6990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TV – consumo</a:t>
            </a:r>
            <a:r>
              <a:rPr lang="pt-BR" baseline="0" dirty="0" smtClean="0"/>
              <a:t> potencial X enriquecimento intelectual e emocional</a:t>
            </a:r>
            <a:endParaRPr lang="pt-BR" dirty="0"/>
          </a:p>
        </p:txBody>
      </p:sp>
      <p:sp>
        <p:nvSpPr>
          <p:cNvPr id="4" name="Espaço Reservado para Número de Slide 3"/>
          <p:cNvSpPr>
            <a:spLocks noGrp="1"/>
          </p:cNvSpPr>
          <p:nvPr>
            <p:ph type="sldNum" sz="quarter" idx="10"/>
          </p:nvPr>
        </p:nvSpPr>
        <p:spPr/>
        <p:txBody>
          <a:bodyPr/>
          <a:lstStyle/>
          <a:p>
            <a:fld id="{59F320DC-0A98-4CC2-B4CC-CD6344B8FAC4}" type="slidenum">
              <a:rPr lang="pt-BR" altLang="pt-BR" smtClean="0"/>
              <a:pPr/>
              <a:t>17</a:t>
            </a:fld>
            <a:endParaRPr lang="pt-BR" altLang="pt-BR"/>
          </a:p>
        </p:txBody>
      </p:sp>
    </p:spTree>
    <p:extLst>
      <p:ext uri="{BB962C8B-B14F-4D97-AF65-F5344CB8AC3E}">
        <p14:creationId xmlns:p14="http://schemas.microsoft.com/office/powerpoint/2010/main" val="2148251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9C1A270E-5F76-4998-97EC-B095D43E2F18}" type="slidenum">
              <a:rPr lang="pt-BR" altLang="pt-BR"/>
              <a:pPr algn="r">
                <a:spcBef>
                  <a:spcPct val="0"/>
                </a:spcBef>
              </a:pPr>
              <a:t>19</a:t>
            </a:fld>
            <a:endParaRPr lang="pt-BR" altLang="pt-BR"/>
          </a:p>
        </p:txBody>
      </p:sp>
      <p:sp>
        <p:nvSpPr>
          <p:cNvPr id="57347" name="Rectangle 2"/>
          <p:cNvSpPr>
            <a:spLocks noGrp="1" noRot="1" noChangeAspect="1" noChangeArrowheads="1" noTextEdit="1"/>
          </p:cNvSpPr>
          <p:nvPr>
            <p:ph type="sldImg"/>
          </p:nvPr>
        </p:nvSpPr>
        <p:spPr>
          <a:ln cap="flat"/>
        </p:spPr>
      </p:sp>
      <p:sp>
        <p:nvSpPr>
          <p:cNvPr id="57348"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2889395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Espaço Reservado para Imagem de Slide 1"/>
          <p:cNvSpPr>
            <a:spLocks noGrp="1" noRot="1" noChangeAspect="1" noTextEdit="1"/>
          </p:cNvSpPr>
          <p:nvPr>
            <p:ph type="sldImg"/>
          </p:nvPr>
        </p:nvSpPr>
        <p:spPr>
          <a:ln/>
        </p:spPr>
      </p:sp>
      <p:sp>
        <p:nvSpPr>
          <p:cNvPr id="58371" name="Espaço Reservado para Anotações 2"/>
          <p:cNvSpPr>
            <a:spLocks noGrp="1"/>
          </p:cNvSpPr>
          <p:nvPr>
            <p:ph type="body" idx="1"/>
          </p:nvPr>
        </p:nvSpPr>
        <p:spPr>
          <a:noFill/>
        </p:spPr>
        <p:txBody>
          <a:bodyPr/>
          <a:lstStyle/>
          <a:p>
            <a:r>
              <a:rPr lang="pt-BR" altLang="pt-BR" smtClean="0"/>
              <a:t>Definição mais apropriada para a AL. Agrega a responsabilidade do Estado à da comunidade na Promoção da saúde de indivíduos e coletividades</a:t>
            </a:r>
          </a:p>
        </p:txBody>
      </p:sp>
      <p:sp>
        <p:nvSpPr>
          <p:cNvPr id="58372"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2697AC48-D694-4F10-AF0C-5F6F64F77245}" type="slidenum">
              <a:rPr lang="pt-BR" altLang="pt-BR"/>
              <a:pPr algn="r">
                <a:spcBef>
                  <a:spcPct val="0"/>
                </a:spcBef>
              </a:pPr>
              <a:t>21</a:t>
            </a:fld>
            <a:endParaRPr lang="pt-BR" altLang="pt-BR"/>
          </a:p>
        </p:txBody>
      </p:sp>
    </p:spTree>
    <p:extLst>
      <p:ext uri="{BB962C8B-B14F-4D97-AF65-F5344CB8AC3E}">
        <p14:creationId xmlns:p14="http://schemas.microsoft.com/office/powerpoint/2010/main" val="367159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ço Reservado para Imagem de Slide 1"/>
          <p:cNvSpPr>
            <a:spLocks noGrp="1" noRot="1" noChangeAspect="1" noTextEdit="1"/>
          </p:cNvSpPr>
          <p:nvPr>
            <p:ph type="sldImg"/>
          </p:nvPr>
        </p:nvSpPr>
        <p:spPr>
          <a:ln/>
        </p:spPr>
      </p:sp>
      <p:sp>
        <p:nvSpPr>
          <p:cNvPr id="59395" name="Espaço Reservado para Anotações 2"/>
          <p:cNvSpPr>
            <a:spLocks noGrp="1"/>
          </p:cNvSpPr>
          <p:nvPr>
            <p:ph type="body" idx="1"/>
          </p:nvPr>
        </p:nvSpPr>
        <p:spPr>
          <a:noFill/>
        </p:spPr>
        <p:txBody>
          <a:bodyPr/>
          <a:lstStyle/>
          <a:p>
            <a:pPr eaLnBrk="1" hangingPunct="1"/>
            <a:endParaRPr lang="pt-BR" altLang="pt-BR" smtClean="0"/>
          </a:p>
        </p:txBody>
      </p:sp>
      <p:sp>
        <p:nvSpPr>
          <p:cNvPr id="59396"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376D89DF-4129-4487-A5B0-E759A1AE7F18}" type="slidenum">
              <a:rPr lang="pt-BR" altLang="pt-BR"/>
              <a:pPr algn="r">
                <a:spcBef>
                  <a:spcPct val="0"/>
                </a:spcBef>
              </a:pPr>
              <a:t>22</a:t>
            </a:fld>
            <a:endParaRPr lang="pt-BR" altLang="pt-BR"/>
          </a:p>
        </p:txBody>
      </p:sp>
    </p:spTree>
    <p:extLst>
      <p:ext uri="{BB962C8B-B14F-4D97-AF65-F5344CB8AC3E}">
        <p14:creationId xmlns:p14="http://schemas.microsoft.com/office/powerpoint/2010/main" val="2150517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3C065D23-698E-4B20-B467-1C87B971F475}" type="slidenum">
              <a:rPr lang="pt-BR" altLang="pt-BR"/>
              <a:pPr algn="r">
                <a:spcBef>
                  <a:spcPct val="0"/>
                </a:spcBef>
              </a:pPr>
              <a:t>23</a:t>
            </a:fld>
            <a:endParaRPr lang="pt-BR" altLang="pt-BR"/>
          </a:p>
        </p:txBody>
      </p:sp>
      <p:sp>
        <p:nvSpPr>
          <p:cNvPr id="60419" name="Rectangle 2"/>
          <p:cNvSpPr>
            <a:spLocks noGrp="1" noRot="1" noChangeAspect="1" noChangeArrowheads="1" noTextEdit="1"/>
          </p:cNvSpPr>
          <p:nvPr>
            <p:ph type="sldImg"/>
          </p:nvPr>
        </p:nvSpPr>
        <p:spPr>
          <a:ln cap="flat"/>
        </p:spPr>
      </p:sp>
      <p:sp>
        <p:nvSpPr>
          <p:cNvPr id="60420"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2143886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9A1D105C-9E36-49E9-998B-D465D215B4DA}" type="slidenum">
              <a:rPr lang="pt-BR" altLang="pt-BR"/>
              <a:pPr algn="r">
                <a:spcBef>
                  <a:spcPct val="0"/>
                </a:spcBef>
              </a:pPr>
              <a:t>24</a:t>
            </a:fld>
            <a:endParaRPr lang="pt-BR" altLang="pt-BR"/>
          </a:p>
        </p:txBody>
      </p:sp>
      <p:sp>
        <p:nvSpPr>
          <p:cNvPr id="61443" name="Rectangle 2"/>
          <p:cNvSpPr>
            <a:spLocks noGrp="1" noRot="1" noChangeAspect="1" noChangeArrowheads="1" noTextEdit="1"/>
          </p:cNvSpPr>
          <p:nvPr>
            <p:ph type="sldImg"/>
          </p:nvPr>
        </p:nvSpPr>
        <p:spPr>
          <a:ln cap="flat"/>
        </p:spPr>
      </p:sp>
      <p:sp>
        <p:nvSpPr>
          <p:cNvPr id="61444"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1005449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C381F089-A654-4187-886B-7AD5B637B225}" type="slidenum">
              <a:rPr lang="pt-BR" altLang="pt-BR"/>
              <a:pPr algn="r">
                <a:spcBef>
                  <a:spcPct val="0"/>
                </a:spcBef>
              </a:pPr>
              <a:t>25</a:t>
            </a:fld>
            <a:endParaRPr lang="pt-BR" altLang="pt-BR"/>
          </a:p>
        </p:txBody>
      </p:sp>
      <p:sp>
        <p:nvSpPr>
          <p:cNvPr id="62467" name="Rectangle 2"/>
          <p:cNvSpPr>
            <a:spLocks noGrp="1" noRot="1" noChangeAspect="1" noChangeArrowheads="1" noTextEdit="1"/>
          </p:cNvSpPr>
          <p:nvPr>
            <p:ph type="sldImg"/>
          </p:nvPr>
        </p:nvSpPr>
        <p:spPr>
          <a:ln cap="flat"/>
        </p:spPr>
      </p:sp>
      <p:sp>
        <p:nvSpPr>
          <p:cNvPr id="62468"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2521954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a:ln/>
        </p:spPr>
      </p:sp>
      <p:sp>
        <p:nvSpPr>
          <p:cNvPr id="46083" name="Espaço Reservado para Anotações 2"/>
          <p:cNvSpPr>
            <a:spLocks noGrp="1"/>
          </p:cNvSpPr>
          <p:nvPr>
            <p:ph type="body" idx="1"/>
          </p:nvPr>
        </p:nvSpPr>
        <p:spPr>
          <a:noFill/>
        </p:spPr>
        <p:txBody>
          <a:bodyPr/>
          <a:lstStyle/>
          <a:p>
            <a:pPr eaLnBrk="1" hangingPunct="1"/>
            <a:endParaRPr lang="pt-BR" altLang="pt-BR" smtClean="0"/>
          </a:p>
        </p:txBody>
      </p:sp>
      <p:sp>
        <p:nvSpPr>
          <p:cNvPr id="46084"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2682248E-4915-4C36-A6CC-69D52FB427B6}" type="slidenum">
              <a:rPr lang="pt-BR" altLang="pt-BR"/>
              <a:pPr algn="r">
                <a:spcBef>
                  <a:spcPct val="0"/>
                </a:spcBef>
              </a:pPr>
              <a:t>4</a:t>
            </a:fld>
            <a:endParaRPr lang="pt-BR" altLang="pt-BR"/>
          </a:p>
        </p:txBody>
      </p:sp>
    </p:spTree>
    <p:extLst>
      <p:ext uri="{BB962C8B-B14F-4D97-AF65-F5344CB8AC3E}">
        <p14:creationId xmlns:p14="http://schemas.microsoft.com/office/powerpoint/2010/main" val="1271807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ço Reservado para Imagem de Slide 1"/>
          <p:cNvSpPr>
            <a:spLocks noGrp="1" noRot="1" noChangeAspect="1" noTextEdit="1"/>
          </p:cNvSpPr>
          <p:nvPr>
            <p:ph type="sldImg"/>
          </p:nvPr>
        </p:nvSpPr>
        <p:spPr>
          <a:ln/>
        </p:spPr>
      </p:sp>
      <p:sp>
        <p:nvSpPr>
          <p:cNvPr id="63491" name="Espaço Reservado para Anotações 2"/>
          <p:cNvSpPr>
            <a:spLocks noGrp="1"/>
          </p:cNvSpPr>
          <p:nvPr>
            <p:ph type="body" idx="1"/>
          </p:nvPr>
        </p:nvSpPr>
        <p:spPr>
          <a:noFill/>
        </p:spPr>
        <p:txBody>
          <a:bodyPr/>
          <a:lstStyle/>
          <a:p>
            <a:pPr eaLnBrk="1" hangingPunct="1"/>
            <a:endParaRPr lang="pt-BR" altLang="pt-BR" smtClean="0"/>
          </a:p>
        </p:txBody>
      </p:sp>
      <p:sp>
        <p:nvSpPr>
          <p:cNvPr id="63492"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146A838B-18DB-4B48-9010-2EE86260CC61}" type="slidenum">
              <a:rPr lang="pt-BR" altLang="pt-BR"/>
              <a:pPr algn="r">
                <a:spcBef>
                  <a:spcPct val="0"/>
                </a:spcBef>
              </a:pPr>
              <a:t>27</a:t>
            </a:fld>
            <a:endParaRPr lang="pt-BR" altLang="pt-BR"/>
          </a:p>
        </p:txBody>
      </p:sp>
    </p:spTree>
    <p:extLst>
      <p:ext uri="{BB962C8B-B14F-4D97-AF65-F5344CB8AC3E}">
        <p14:creationId xmlns:p14="http://schemas.microsoft.com/office/powerpoint/2010/main" val="2855473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ço Reservado para Imagem de Slide 1"/>
          <p:cNvSpPr>
            <a:spLocks noGrp="1" noRot="1" noChangeAspect="1" noTextEdit="1"/>
          </p:cNvSpPr>
          <p:nvPr>
            <p:ph type="sldImg"/>
          </p:nvPr>
        </p:nvSpPr>
        <p:spPr>
          <a:ln/>
        </p:spPr>
      </p:sp>
      <p:sp>
        <p:nvSpPr>
          <p:cNvPr id="64515" name="Espaço Reservado para Anotações 2"/>
          <p:cNvSpPr>
            <a:spLocks noGrp="1"/>
          </p:cNvSpPr>
          <p:nvPr>
            <p:ph type="body" idx="1"/>
          </p:nvPr>
        </p:nvSpPr>
        <p:spPr>
          <a:noFill/>
        </p:spPr>
        <p:txBody>
          <a:bodyPr/>
          <a:lstStyle/>
          <a:p>
            <a:pPr eaLnBrk="1" hangingPunct="1"/>
            <a:endParaRPr lang="pt-BR" altLang="pt-BR" smtClean="0"/>
          </a:p>
        </p:txBody>
      </p:sp>
      <p:sp>
        <p:nvSpPr>
          <p:cNvPr id="64516"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D473F056-0E88-4FE4-AACB-7C5DB60570D1}" type="slidenum">
              <a:rPr lang="pt-BR" altLang="pt-BR"/>
              <a:pPr algn="r">
                <a:spcBef>
                  <a:spcPct val="0"/>
                </a:spcBef>
              </a:pPr>
              <a:t>29</a:t>
            </a:fld>
            <a:endParaRPr lang="pt-BR" altLang="pt-BR"/>
          </a:p>
        </p:txBody>
      </p:sp>
    </p:spTree>
    <p:extLst>
      <p:ext uri="{BB962C8B-B14F-4D97-AF65-F5344CB8AC3E}">
        <p14:creationId xmlns:p14="http://schemas.microsoft.com/office/powerpoint/2010/main" val="1279012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DF0657A7-2801-4E2C-B923-BC1978970146}" type="slidenum">
              <a:rPr lang="pt-BR" altLang="pt-BR"/>
              <a:pPr algn="r">
                <a:spcBef>
                  <a:spcPct val="0"/>
                </a:spcBef>
              </a:pPr>
              <a:t>30</a:t>
            </a:fld>
            <a:endParaRPr lang="pt-BR" altLang="pt-BR"/>
          </a:p>
        </p:txBody>
      </p:sp>
      <p:sp>
        <p:nvSpPr>
          <p:cNvPr id="65539" name="Rectangle 2"/>
          <p:cNvSpPr>
            <a:spLocks noGrp="1" noRot="1" noChangeAspect="1" noChangeArrowheads="1" noTextEdit="1"/>
          </p:cNvSpPr>
          <p:nvPr>
            <p:ph type="sldImg"/>
          </p:nvPr>
        </p:nvSpPr>
        <p:spPr>
          <a:ln cap="flat"/>
        </p:spPr>
      </p:sp>
      <p:sp>
        <p:nvSpPr>
          <p:cNvPr id="65540"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15561010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Espaço Reservado para Imagem de Slide 1"/>
          <p:cNvSpPr>
            <a:spLocks noGrp="1" noRot="1" noChangeAspect="1" noTextEdit="1"/>
          </p:cNvSpPr>
          <p:nvPr>
            <p:ph type="sldImg"/>
          </p:nvPr>
        </p:nvSpPr>
        <p:spPr>
          <a:ln/>
        </p:spPr>
      </p:sp>
      <p:sp>
        <p:nvSpPr>
          <p:cNvPr id="66563" name="Espaço Reservado para Anotações 2"/>
          <p:cNvSpPr>
            <a:spLocks noGrp="1"/>
          </p:cNvSpPr>
          <p:nvPr>
            <p:ph type="body" idx="1"/>
          </p:nvPr>
        </p:nvSpPr>
        <p:spPr>
          <a:noFill/>
        </p:spPr>
        <p:txBody>
          <a:bodyPr/>
          <a:lstStyle/>
          <a:p>
            <a:pPr eaLnBrk="1" hangingPunct="1"/>
            <a:endParaRPr lang="pt-BR" altLang="pt-BR" smtClean="0"/>
          </a:p>
        </p:txBody>
      </p:sp>
      <p:sp>
        <p:nvSpPr>
          <p:cNvPr id="66564"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6CDB2D26-1568-4C3C-95CB-C76B736926EB}" type="slidenum">
              <a:rPr lang="pt-BR" altLang="pt-BR"/>
              <a:pPr algn="r">
                <a:spcBef>
                  <a:spcPct val="0"/>
                </a:spcBef>
              </a:pPr>
              <a:t>31</a:t>
            </a:fld>
            <a:endParaRPr lang="pt-BR" altLang="pt-BR"/>
          </a:p>
        </p:txBody>
      </p:sp>
    </p:spTree>
    <p:extLst>
      <p:ext uri="{BB962C8B-B14F-4D97-AF65-F5344CB8AC3E}">
        <p14:creationId xmlns:p14="http://schemas.microsoft.com/office/powerpoint/2010/main" val="3131227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431E821E-77E6-407B-8C8E-43802DC602AF}" type="slidenum">
              <a:rPr lang="pt-BR" altLang="pt-BR"/>
              <a:pPr algn="r">
                <a:spcBef>
                  <a:spcPct val="0"/>
                </a:spcBef>
              </a:pPr>
              <a:t>32</a:t>
            </a:fld>
            <a:endParaRPr lang="pt-BR" altLang="pt-BR"/>
          </a:p>
        </p:txBody>
      </p:sp>
      <p:sp>
        <p:nvSpPr>
          <p:cNvPr id="67587" name="Rectangle 2"/>
          <p:cNvSpPr>
            <a:spLocks noGrp="1" noRot="1" noChangeAspect="1" noChangeArrowheads="1" noTextEdit="1"/>
          </p:cNvSpPr>
          <p:nvPr>
            <p:ph type="sldImg"/>
          </p:nvPr>
        </p:nvSpPr>
        <p:spPr>
          <a:ln cap="flat"/>
        </p:spPr>
      </p:sp>
      <p:sp>
        <p:nvSpPr>
          <p:cNvPr id="67588"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858710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ço Reservado para Imagem de Slide 1"/>
          <p:cNvSpPr>
            <a:spLocks noGrp="1" noRot="1" noChangeAspect="1" noTextEdit="1"/>
          </p:cNvSpPr>
          <p:nvPr>
            <p:ph type="sldImg"/>
          </p:nvPr>
        </p:nvSpPr>
        <p:spPr>
          <a:ln/>
        </p:spPr>
      </p:sp>
      <p:sp>
        <p:nvSpPr>
          <p:cNvPr id="68611" name="Espaço Reservado para Anotações 2"/>
          <p:cNvSpPr>
            <a:spLocks noGrp="1"/>
          </p:cNvSpPr>
          <p:nvPr>
            <p:ph type="body" idx="1"/>
          </p:nvPr>
        </p:nvSpPr>
        <p:spPr>
          <a:noFill/>
        </p:spPr>
        <p:txBody>
          <a:bodyPr/>
          <a:lstStyle/>
          <a:p>
            <a:pPr eaLnBrk="1" hangingPunct="1"/>
            <a:endParaRPr lang="pt-BR" altLang="pt-BR" smtClean="0"/>
          </a:p>
        </p:txBody>
      </p:sp>
      <p:sp>
        <p:nvSpPr>
          <p:cNvPr id="68612"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D9176333-C731-40D1-A14E-97F43E6F552C}" type="slidenum">
              <a:rPr lang="pt-BR" altLang="pt-BR"/>
              <a:pPr algn="r">
                <a:spcBef>
                  <a:spcPct val="0"/>
                </a:spcBef>
              </a:pPr>
              <a:t>33</a:t>
            </a:fld>
            <a:endParaRPr lang="pt-BR" altLang="pt-BR"/>
          </a:p>
        </p:txBody>
      </p:sp>
    </p:spTree>
    <p:extLst>
      <p:ext uri="{BB962C8B-B14F-4D97-AF65-F5344CB8AC3E}">
        <p14:creationId xmlns:p14="http://schemas.microsoft.com/office/powerpoint/2010/main" val="1432351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Imagem de Slide 1"/>
          <p:cNvSpPr>
            <a:spLocks noGrp="1" noRot="1" noChangeAspect="1" noTextEdit="1"/>
          </p:cNvSpPr>
          <p:nvPr>
            <p:ph type="sldImg"/>
          </p:nvPr>
        </p:nvSpPr>
        <p:spPr>
          <a:ln/>
        </p:spPr>
      </p:sp>
      <p:sp>
        <p:nvSpPr>
          <p:cNvPr id="69635" name="Espaço Reservado para Anotações 2"/>
          <p:cNvSpPr>
            <a:spLocks noGrp="1"/>
          </p:cNvSpPr>
          <p:nvPr>
            <p:ph type="body" idx="1"/>
          </p:nvPr>
        </p:nvSpPr>
        <p:spPr>
          <a:noFill/>
        </p:spPr>
        <p:txBody>
          <a:bodyPr/>
          <a:lstStyle/>
          <a:p>
            <a:pPr eaLnBrk="1" hangingPunct="1"/>
            <a:endParaRPr lang="pt-BR" altLang="pt-BR" smtClean="0"/>
          </a:p>
        </p:txBody>
      </p:sp>
      <p:sp>
        <p:nvSpPr>
          <p:cNvPr id="69636"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7B08E6EE-DFC7-4E58-91EF-6825B170D24B}" type="slidenum">
              <a:rPr lang="pt-BR" altLang="pt-BR"/>
              <a:pPr algn="r">
                <a:spcBef>
                  <a:spcPct val="0"/>
                </a:spcBef>
              </a:pPr>
              <a:t>34</a:t>
            </a:fld>
            <a:endParaRPr lang="pt-BR" altLang="pt-BR"/>
          </a:p>
        </p:txBody>
      </p:sp>
    </p:spTree>
    <p:extLst>
      <p:ext uri="{BB962C8B-B14F-4D97-AF65-F5344CB8AC3E}">
        <p14:creationId xmlns:p14="http://schemas.microsoft.com/office/powerpoint/2010/main" val="13797356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ço Reservado para Imagem de Slide 1"/>
          <p:cNvSpPr>
            <a:spLocks noGrp="1" noRot="1" noChangeAspect="1" noTextEdit="1"/>
          </p:cNvSpPr>
          <p:nvPr>
            <p:ph type="sldImg"/>
          </p:nvPr>
        </p:nvSpPr>
        <p:spPr>
          <a:ln/>
        </p:spPr>
      </p:sp>
      <p:sp>
        <p:nvSpPr>
          <p:cNvPr id="70659" name="Espaço Reservado para Anotações 2"/>
          <p:cNvSpPr>
            <a:spLocks noGrp="1"/>
          </p:cNvSpPr>
          <p:nvPr>
            <p:ph type="body" idx="1"/>
          </p:nvPr>
        </p:nvSpPr>
        <p:spPr>
          <a:noFill/>
        </p:spPr>
        <p:txBody>
          <a:bodyPr/>
          <a:lstStyle/>
          <a:p>
            <a:pPr eaLnBrk="1" hangingPunct="1"/>
            <a:endParaRPr lang="pt-BR" altLang="pt-BR" smtClean="0"/>
          </a:p>
        </p:txBody>
      </p:sp>
      <p:sp>
        <p:nvSpPr>
          <p:cNvPr id="70660"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D16A7465-368C-403A-8A4D-10A7AD41EB5F}" type="slidenum">
              <a:rPr lang="pt-BR" altLang="pt-BR"/>
              <a:pPr algn="r">
                <a:spcBef>
                  <a:spcPct val="0"/>
                </a:spcBef>
              </a:pPr>
              <a:t>35</a:t>
            </a:fld>
            <a:endParaRPr lang="pt-BR" altLang="pt-BR"/>
          </a:p>
        </p:txBody>
      </p:sp>
    </p:spTree>
    <p:extLst>
      <p:ext uri="{BB962C8B-B14F-4D97-AF65-F5344CB8AC3E}">
        <p14:creationId xmlns:p14="http://schemas.microsoft.com/office/powerpoint/2010/main" val="23670029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FC3D99D3-78BC-46EE-8E0A-032DD402A777}" type="slidenum">
              <a:rPr lang="pt-BR" altLang="pt-BR" sz="1200">
                <a:latin typeface="Times New Roman" panose="02020603050405020304" pitchFamily="18" charset="0"/>
              </a:rPr>
              <a:pPr/>
              <a:t>36</a:t>
            </a:fld>
            <a:endParaRPr lang="pt-BR" altLang="pt-BR" sz="1200">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18665302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1F479B8F-5BCF-4A38-8599-C31B70BF547B}" type="slidenum">
              <a:rPr lang="pt-BR" altLang="pt-BR" sz="1200">
                <a:latin typeface="Times New Roman" panose="02020603050405020304" pitchFamily="18" charset="0"/>
              </a:rPr>
              <a:pPr/>
              <a:t>37</a:t>
            </a:fld>
            <a:endParaRPr lang="pt-BR" altLang="pt-BR" sz="1200">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224641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ço Reservado para Imagem de Slide 1"/>
          <p:cNvSpPr>
            <a:spLocks noGrp="1" noRot="1" noChangeAspect="1" noTextEdit="1"/>
          </p:cNvSpPr>
          <p:nvPr>
            <p:ph type="sldImg"/>
          </p:nvPr>
        </p:nvSpPr>
        <p:spPr>
          <a:ln/>
        </p:spPr>
      </p:sp>
      <p:sp>
        <p:nvSpPr>
          <p:cNvPr id="47107" name="Espaço Reservado para Anotações 2"/>
          <p:cNvSpPr>
            <a:spLocks noGrp="1"/>
          </p:cNvSpPr>
          <p:nvPr>
            <p:ph type="body" idx="1"/>
          </p:nvPr>
        </p:nvSpPr>
        <p:spPr>
          <a:noFill/>
        </p:spPr>
        <p:txBody>
          <a:bodyPr/>
          <a:lstStyle/>
          <a:p>
            <a:pPr eaLnBrk="1" hangingPunct="1"/>
            <a:r>
              <a:rPr lang="pt-BR" altLang="pt-BR" sz="900" dirty="0" smtClean="0"/>
              <a:t>Tifo: doença causada pela </a:t>
            </a:r>
            <a:r>
              <a:rPr lang="pt-BR" altLang="pt-BR" sz="900" dirty="0" err="1" smtClean="0"/>
              <a:t>Rickettsia</a:t>
            </a:r>
            <a:r>
              <a:rPr lang="pt-BR" altLang="pt-BR" sz="900" dirty="0" smtClean="0"/>
              <a:t> caracterizada por dores de cabeça, calafrio, febre, dor no corpo e nas articulações, manchas vermelhas e </a:t>
            </a:r>
            <a:r>
              <a:rPr lang="pt-BR" altLang="pt-BR" sz="900" dirty="0" err="1" smtClean="0"/>
              <a:t>toxemia</a:t>
            </a:r>
            <a:r>
              <a:rPr lang="pt-BR" altLang="pt-BR" sz="900" dirty="0" smtClean="0"/>
              <a:t> (substâncias tóxicas no sangue), que duram cerca de duas ou três semanas Epidemias da doença quase sempre estão relacionadas a fatores de ordem social, como falta de higiene e pobreza extrema, razão pela qual são comuns em períodos de guerra e escassez de água, campos de refugiados, prisões, campos de concentração e navios. Tifo epidêmico – transmitido por piolho humano. Tifo </a:t>
            </a:r>
            <a:r>
              <a:rPr lang="pt-BR" altLang="pt-BR" sz="900" dirty="0" err="1" smtClean="0"/>
              <a:t>murino</a:t>
            </a:r>
            <a:r>
              <a:rPr lang="pt-BR" altLang="pt-BR" sz="900" dirty="0" smtClean="0"/>
              <a:t> – transmitido pela pulga do rato. Sobre</a:t>
            </a:r>
            <a:r>
              <a:rPr lang="pt-BR" altLang="pt-BR" sz="900" baseline="0" dirty="0" smtClean="0"/>
              <a:t> a epidemia e relatório de </a:t>
            </a:r>
            <a:r>
              <a:rPr lang="pt-BR" altLang="pt-BR" sz="900" baseline="0" dirty="0" err="1" smtClean="0"/>
              <a:t>Virchow</a:t>
            </a:r>
            <a:r>
              <a:rPr lang="pt-BR" altLang="pt-BR" sz="900" baseline="0" dirty="0" smtClean="0"/>
              <a:t> ver https://books.google.com.br/books?id=RM9Jr6Mz5rUC&amp;pg=PA42&amp;lpg=PA42&amp;dq=epidemia+de+tifo+virchow&amp;source=bl&amp;ots=311YkEIg8b&amp;sig=hQ2jH3GQLoBn1zY8jdKEEx5xThM&amp;hl=pt-BR&amp;sa=X&amp;ved=0CCsQ6AEwAmoVChMIspv6x5b-xwIVBhyQCh3bNgRW#v=onepage&amp;q&amp;f=false</a:t>
            </a:r>
            <a:endParaRPr lang="pt-BR" altLang="pt-BR" sz="900" dirty="0" smtClean="0"/>
          </a:p>
        </p:txBody>
      </p:sp>
      <p:sp>
        <p:nvSpPr>
          <p:cNvPr id="47108"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ADCFEC24-3119-4B51-8A25-4285EC4BB8A6}" type="slidenum">
              <a:rPr lang="pt-BR" altLang="pt-BR"/>
              <a:pPr algn="r">
                <a:spcBef>
                  <a:spcPct val="0"/>
                </a:spcBef>
              </a:pPr>
              <a:t>5</a:t>
            </a:fld>
            <a:endParaRPr lang="pt-BR" altLang="pt-BR"/>
          </a:p>
        </p:txBody>
      </p:sp>
    </p:spTree>
    <p:extLst>
      <p:ext uri="{BB962C8B-B14F-4D97-AF65-F5344CB8AC3E}">
        <p14:creationId xmlns:p14="http://schemas.microsoft.com/office/powerpoint/2010/main" val="13444089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AE930C5B-0761-4568-AAA8-08041A185723}" type="slidenum">
              <a:rPr lang="pt-BR" altLang="pt-BR" sz="1200">
                <a:latin typeface="Times New Roman" panose="02020603050405020304" pitchFamily="18" charset="0"/>
              </a:rPr>
              <a:pPr/>
              <a:t>38</a:t>
            </a:fld>
            <a:endParaRPr lang="pt-BR" altLang="pt-BR" sz="1200">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8705700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C6614830-FBBC-4E76-9794-F3E450141CEE}" type="slidenum">
              <a:rPr lang="pt-BR" altLang="pt-BR" sz="1200">
                <a:latin typeface="Times New Roman" panose="02020603050405020304" pitchFamily="18" charset="0"/>
              </a:rPr>
              <a:pPr/>
              <a:t>39</a:t>
            </a:fld>
            <a:endParaRPr lang="pt-BR" altLang="pt-BR" sz="1200">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3199205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1B27E83A-9869-466E-B46A-76AFD562344E}" type="slidenum">
              <a:rPr lang="pt-BR" altLang="pt-BR" sz="1200">
                <a:latin typeface="Times New Roman" panose="02020603050405020304" pitchFamily="18" charset="0"/>
              </a:rPr>
              <a:pPr/>
              <a:t>40</a:t>
            </a:fld>
            <a:endParaRPr lang="pt-BR" altLang="pt-BR" sz="1200">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39782284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BE2B78B2-EC72-4E69-8EDB-372FB5DEF645}" type="slidenum">
              <a:rPr lang="pt-BR" altLang="pt-BR" sz="1200">
                <a:latin typeface="Times New Roman" panose="02020603050405020304" pitchFamily="18" charset="0"/>
              </a:rPr>
              <a:pPr/>
              <a:t>41</a:t>
            </a:fld>
            <a:endParaRPr lang="pt-BR" altLang="pt-BR" sz="1200">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13993818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043228EC-0021-4AC7-ADDC-835DB37B1BED}" type="slidenum">
              <a:rPr lang="pt-BR" altLang="pt-BR" sz="1200">
                <a:latin typeface="Times New Roman" panose="02020603050405020304" pitchFamily="18" charset="0"/>
              </a:rPr>
              <a:pPr/>
              <a:t>42</a:t>
            </a:fld>
            <a:endParaRPr lang="pt-BR" altLang="pt-BR" sz="1200">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18601340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6F7F574E-776A-464C-84EA-31CD7815F780}" type="slidenum">
              <a:rPr lang="pt-BR" altLang="pt-BR" sz="1200">
                <a:latin typeface="Times New Roman" panose="02020603050405020304" pitchFamily="18" charset="0"/>
              </a:rPr>
              <a:pPr/>
              <a:t>43</a:t>
            </a:fld>
            <a:endParaRPr lang="pt-BR" altLang="pt-BR" sz="1200">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359577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7BFE9707-6C09-4419-80D2-8FBA37D90D6A}" type="slidenum">
              <a:rPr lang="pt-BR" altLang="pt-BR" sz="1200">
                <a:latin typeface="Times New Roman" panose="02020603050405020304" pitchFamily="18" charset="0"/>
              </a:rPr>
              <a:pPr/>
              <a:t>44</a:t>
            </a:fld>
            <a:endParaRPr lang="pt-BR" altLang="pt-BR" sz="1200">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26569520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44E5F42C-5187-4F39-A36A-6BF2383448AD}" type="slidenum">
              <a:rPr lang="pt-BR" altLang="pt-BR" sz="1200">
                <a:latin typeface="Times New Roman" panose="02020603050405020304" pitchFamily="18" charset="0"/>
              </a:rPr>
              <a:pPr/>
              <a:t>45</a:t>
            </a:fld>
            <a:endParaRPr lang="pt-BR" altLang="pt-BR" sz="1200">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294383890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Comic Sans MS" panose="030F0702030302020204" pitchFamily="66" charset="0"/>
              </a:defRPr>
            </a:lvl1pPr>
            <a:lvl2pPr marL="742950" indent="-285750" eaLnBrk="0" hangingPunct="0">
              <a:defRPr sz="2400">
                <a:solidFill>
                  <a:schemeClr val="tx1"/>
                </a:solidFill>
                <a:latin typeface="Comic Sans MS" panose="030F0702030302020204" pitchFamily="66" charset="0"/>
              </a:defRPr>
            </a:lvl2pPr>
            <a:lvl3pPr marL="1143000" indent="-228600" eaLnBrk="0" hangingPunct="0">
              <a:defRPr sz="2400">
                <a:solidFill>
                  <a:schemeClr val="tx1"/>
                </a:solidFill>
                <a:latin typeface="Comic Sans MS" panose="030F0702030302020204" pitchFamily="66" charset="0"/>
              </a:defRPr>
            </a:lvl3pPr>
            <a:lvl4pPr marL="1600200" indent="-228600" eaLnBrk="0" hangingPunct="0">
              <a:defRPr sz="2400">
                <a:solidFill>
                  <a:schemeClr val="tx1"/>
                </a:solidFill>
                <a:latin typeface="Comic Sans MS" panose="030F0702030302020204" pitchFamily="66" charset="0"/>
              </a:defRPr>
            </a:lvl4pPr>
            <a:lvl5pPr marL="2057400" indent="-228600" eaLnBrk="0" hangingPunct="0">
              <a:defRPr sz="2400">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sz="2400">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sz="2400">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sz="2400">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sz="2400">
                <a:solidFill>
                  <a:schemeClr val="tx1"/>
                </a:solidFill>
                <a:latin typeface="Comic Sans MS" panose="030F0702030302020204" pitchFamily="66" charset="0"/>
              </a:defRPr>
            </a:lvl9pPr>
          </a:lstStyle>
          <a:p>
            <a:fld id="{257794CE-BFC8-4052-BDA2-9002CA3046D3}" type="slidenum">
              <a:rPr lang="pt-BR" altLang="pt-BR" sz="1200">
                <a:latin typeface="Times New Roman" panose="02020603050405020304" pitchFamily="18" charset="0"/>
              </a:rPr>
              <a:pPr/>
              <a:t>46</a:t>
            </a:fld>
            <a:endParaRPr lang="pt-BR" altLang="pt-BR" sz="1200">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endParaRPr lang="pt-BR" altLang="pt-BR" smtClean="0"/>
          </a:p>
        </p:txBody>
      </p:sp>
    </p:spTree>
    <p:extLst>
      <p:ext uri="{BB962C8B-B14F-4D97-AF65-F5344CB8AC3E}">
        <p14:creationId xmlns:p14="http://schemas.microsoft.com/office/powerpoint/2010/main" val="4149079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a:ln/>
        </p:spPr>
      </p:sp>
      <p:sp>
        <p:nvSpPr>
          <p:cNvPr id="48131" name="Espaço Reservado para Anotações 2"/>
          <p:cNvSpPr>
            <a:spLocks noGrp="1"/>
          </p:cNvSpPr>
          <p:nvPr>
            <p:ph type="body" idx="1"/>
          </p:nvPr>
        </p:nvSpPr>
        <p:spPr>
          <a:noFill/>
        </p:spPr>
        <p:txBody>
          <a:bodyPr/>
          <a:lstStyle/>
          <a:p>
            <a:pPr eaLnBrk="1" hangingPunct="1"/>
            <a:r>
              <a:rPr lang="pt-BR" altLang="pt-BR" sz="1000" smtClean="0">
                <a:latin typeface="Centaur" pitchFamily="18" charset="0"/>
              </a:rPr>
              <a:t>Em 1910, o educador americano Abraham Flexner fez uma avaliação do ensino médico nos Estados Unidos e Canadá, e concluiu que, das 155 faculdades de medicina existentes (visitadas em 180 dias), apenas 31 apresentavam condições de continuar funcionando. Os alunos eram admitidos sem nenhum preparo, não existiam laboratórios, não havia relação entre a formação científica e o trabalho clínico, e os professores não tinham controle sobre os hospitais universitários.</a:t>
            </a:r>
          </a:p>
          <a:p>
            <a:pPr eaLnBrk="1" hangingPunct="1"/>
            <a:r>
              <a:rPr lang="pt-BR" altLang="pt-BR" sz="1000" smtClean="0">
                <a:latin typeface="Centaur" pitchFamily="18" charset="0"/>
              </a:rPr>
              <a:t>O Relatório Flexner é considerado o grande responsável pela mais importante reforma das escolas médicas de todos os tempos nos Estados Unidos da América (EUA), com profundas implicações para a formação médica e a medicina mundial. </a:t>
            </a:r>
          </a:p>
          <a:p>
            <a:pPr eaLnBrk="1" hangingPunct="1"/>
            <a:r>
              <a:rPr lang="pt-BR" altLang="pt-BR" sz="1000" smtClean="0">
                <a:latin typeface="Centaur" pitchFamily="18" charset="0"/>
              </a:rPr>
              <a:t>A produção do trabalho de Flexner permitiu reorganizar e regulamentar o funcionamento das escolas médicas, mas desencadeou um processo terrível de extirpação de todas as propostas de atenção em saúde que não professassem o modelo proposto (fisiomedicalismo e botanomedicalismo – precursores da fitoterapia e da homeopatia). Mas teve como grande mérito a busca da excelência na preparação dos futuros médicos, introduzindo uma salutar racionalidade científica, para o contexto da época. Mas, ao focar toda a sua atenção neste aspecto, desconsiderou outros fatores que afetam profundamente os impactos da educação médica na prática profissional e na organização dos serviços de saúde. Ele assume, implicitamente, que a boa educação médica determina tanto a qualidade da prática médica como a distribuição da força de trabalho, o desempenho dos serviços de saúde e, eventualmente, o estado de saúde das pessoas</a:t>
            </a:r>
          </a:p>
        </p:txBody>
      </p:sp>
      <p:sp>
        <p:nvSpPr>
          <p:cNvPr id="48132"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22813A21-3E07-4A9C-A9EA-F840073F61A0}" type="slidenum">
              <a:rPr lang="pt-BR" altLang="pt-BR"/>
              <a:pPr algn="r">
                <a:spcBef>
                  <a:spcPct val="0"/>
                </a:spcBef>
              </a:pPr>
              <a:t>7</a:t>
            </a:fld>
            <a:endParaRPr lang="pt-BR" altLang="pt-BR"/>
          </a:p>
        </p:txBody>
      </p:sp>
    </p:spTree>
    <p:extLst>
      <p:ext uri="{BB962C8B-B14F-4D97-AF65-F5344CB8AC3E}">
        <p14:creationId xmlns:p14="http://schemas.microsoft.com/office/powerpoint/2010/main" val="391667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Espaço Reservado para Imagem de Slide 1"/>
          <p:cNvSpPr>
            <a:spLocks noGrp="1" noRot="1" noChangeAspect="1" noTextEdit="1"/>
          </p:cNvSpPr>
          <p:nvPr>
            <p:ph type="sldImg"/>
          </p:nvPr>
        </p:nvSpPr>
        <p:spPr>
          <a:ln/>
        </p:spPr>
      </p:sp>
      <p:sp>
        <p:nvSpPr>
          <p:cNvPr id="49155" name="Espaço Reservado para Anotações 2"/>
          <p:cNvSpPr>
            <a:spLocks noGrp="1"/>
          </p:cNvSpPr>
          <p:nvPr>
            <p:ph type="body" idx="1"/>
          </p:nvPr>
        </p:nvSpPr>
        <p:spPr>
          <a:noFill/>
        </p:spPr>
        <p:txBody>
          <a:bodyPr/>
          <a:lstStyle/>
          <a:p>
            <a:endParaRPr lang="pt-BR" altLang="pt-BR" smtClean="0"/>
          </a:p>
        </p:txBody>
      </p:sp>
      <p:sp>
        <p:nvSpPr>
          <p:cNvPr id="49156"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A1D277D7-897F-4239-A432-129E6963FC00}" type="slidenum">
              <a:rPr lang="pt-BR" altLang="pt-BR"/>
              <a:pPr algn="r">
                <a:spcBef>
                  <a:spcPct val="0"/>
                </a:spcBef>
              </a:pPr>
              <a:t>8</a:t>
            </a:fld>
            <a:endParaRPr lang="pt-BR" altLang="pt-BR"/>
          </a:p>
        </p:txBody>
      </p:sp>
    </p:spTree>
    <p:extLst>
      <p:ext uri="{BB962C8B-B14F-4D97-AF65-F5344CB8AC3E}">
        <p14:creationId xmlns:p14="http://schemas.microsoft.com/office/powerpoint/2010/main" val="845026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6193C43D-3C26-4CBB-B560-0A65F31AAD34}" type="slidenum">
              <a:rPr lang="pt-BR" altLang="pt-BR"/>
              <a:pPr algn="r">
                <a:spcBef>
                  <a:spcPct val="0"/>
                </a:spcBef>
              </a:pPr>
              <a:t>9</a:t>
            </a:fld>
            <a:endParaRPr lang="pt-BR" altLang="pt-BR"/>
          </a:p>
        </p:txBody>
      </p:sp>
      <p:sp>
        <p:nvSpPr>
          <p:cNvPr id="50179" name="Rectangle 2"/>
          <p:cNvSpPr>
            <a:spLocks noGrp="1" noRot="1" noChangeAspect="1" noChangeArrowheads="1" noTextEdit="1"/>
          </p:cNvSpPr>
          <p:nvPr>
            <p:ph type="sldImg"/>
          </p:nvPr>
        </p:nvSpPr>
        <p:spPr>
          <a:ln cap="flat"/>
        </p:spPr>
      </p:sp>
      <p:sp>
        <p:nvSpPr>
          <p:cNvPr id="50180" name="Rectangle 3"/>
          <p:cNvSpPr>
            <a:spLocks noGrp="1" noChangeArrowheads="1"/>
          </p:cNvSpPr>
          <p:nvPr>
            <p:ph type="body" idx="1"/>
          </p:nvPr>
        </p:nvSpPr>
        <p:spPr>
          <a:noFill/>
        </p:spPr>
        <p:txBody>
          <a:bodyPr/>
          <a:lstStyle/>
          <a:p>
            <a:pPr eaLnBrk="1" hangingPunct="1"/>
            <a:endParaRPr lang="pt-BR" altLang="pt-BR" smtClean="0"/>
          </a:p>
        </p:txBody>
      </p:sp>
    </p:spTree>
    <p:extLst>
      <p:ext uri="{BB962C8B-B14F-4D97-AF65-F5344CB8AC3E}">
        <p14:creationId xmlns:p14="http://schemas.microsoft.com/office/powerpoint/2010/main" val="492757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Espaço Reservado para Imagem de Slide 1"/>
          <p:cNvSpPr>
            <a:spLocks noGrp="1" noRot="1" noChangeAspect="1" noTextEdit="1"/>
          </p:cNvSpPr>
          <p:nvPr>
            <p:ph type="sldImg"/>
          </p:nvPr>
        </p:nvSpPr>
        <p:spPr>
          <a:ln/>
        </p:spPr>
      </p:sp>
      <p:sp>
        <p:nvSpPr>
          <p:cNvPr id="51203" name="Espaço Reservado para Anotações 2"/>
          <p:cNvSpPr>
            <a:spLocks noGrp="1"/>
          </p:cNvSpPr>
          <p:nvPr>
            <p:ph type="body" idx="1"/>
          </p:nvPr>
        </p:nvSpPr>
        <p:spPr>
          <a:noFill/>
        </p:spPr>
        <p:txBody>
          <a:bodyPr/>
          <a:lstStyle/>
          <a:p>
            <a:pPr eaLnBrk="1" hangingPunct="1"/>
            <a:endParaRPr lang="pt-BR" altLang="pt-BR" smtClean="0"/>
          </a:p>
        </p:txBody>
      </p:sp>
      <p:sp>
        <p:nvSpPr>
          <p:cNvPr id="51204"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2D9B2FFF-DC94-4EFB-B47A-A61FE3DB4348}" type="slidenum">
              <a:rPr lang="pt-BR" altLang="pt-BR"/>
              <a:pPr algn="r">
                <a:spcBef>
                  <a:spcPct val="0"/>
                </a:spcBef>
              </a:pPr>
              <a:t>10</a:t>
            </a:fld>
            <a:endParaRPr lang="pt-BR" altLang="pt-BR"/>
          </a:p>
        </p:txBody>
      </p:sp>
    </p:spTree>
    <p:extLst>
      <p:ext uri="{BB962C8B-B14F-4D97-AF65-F5344CB8AC3E}">
        <p14:creationId xmlns:p14="http://schemas.microsoft.com/office/powerpoint/2010/main" val="407520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EF3E2E5F-E926-4EE2-A55C-5817FAFA96B0}" type="slidenum">
              <a:rPr lang="pt-BR" altLang="pt-BR"/>
              <a:pPr algn="r">
                <a:spcBef>
                  <a:spcPct val="0"/>
                </a:spcBef>
              </a:pPr>
              <a:t>11</a:t>
            </a:fld>
            <a:endParaRPr lang="pt-BR" altLang="pt-B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pt-BR" altLang="pt-BR" smtClean="0"/>
              <a:t>Enfoque centrado no indivíduo, com projeção para a família ou grupos dentro de certos limites</a:t>
            </a:r>
          </a:p>
          <a:p>
            <a:pPr eaLnBrk="1" hangingPunct="1"/>
            <a:r>
              <a:rPr lang="pt-BR" altLang="pt-BR" smtClean="0"/>
              <a:t>Inapropriado para as doenças crônicas não transmissíveis</a:t>
            </a:r>
          </a:p>
        </p:txBody>
      </p:sp>
    </p:spTree>
    <p:extLst>
      <p:ext uri="{BB962C8B-B14F-4D97-AF65-F5344CB8AC3E}">
        <p14:creationId xmlns:p14="http://schemas.microsoft.com/office/powerpoint/2010/main" val="2948172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ço Reservado para Imagem de Slide 1"/>
          <p:cNvSpPr>
            <a:spLocks noGrp="1" noRot="1" noChangeAspect="1" noTextEdit="1"/>
          </p:cNvSpPr>
          <p:nvPr>
            <p:ph type="sldImg"/>
          </p:nvPr>
        </p:nvSpPr>
        <p:spPr>
          <a:ln/>
        </p:spPr>
      </p:sp>
      <p:sp>
        <p:nvSpPr>
          <p:cNvPr id="53251" name="Espaço Reservado para Anotações 2"/>
          <p:cNvSpPr>
            <a:spLocks noGrp="1"/>
          </p:cNvSpPr>
          <p:nvPr>
            <p:ph type="body" idx="1"/>
          </p:nvPr>
        </p:nvSpPr>
        <p:spPr>
          <a:noFill/>
        </p:spPr>
        <p:txBody>
          <a:bodyPr/>
          <a:lstStyle/>
          <a:p>
            <a:pPr eaLnBrk="1" hangingPunct="1"/>
            <a:endParaRPr lang="pt-BR" altLang="pt-BR" smtClean="0"/>
          </a:p>
        </p:txBody>
      </p:sp>
      <p:sp>
        <p:nvSpPr>
          <p:cNvPr id="53252" name="Espaço Reservado para Número de Slide 3"/>
          <p:cNvSpPr>
            <a:spLocks noGrp="1"/>
          </p:cNvSpPr>
          <p:nvPr>
            <p:ph type="sldNum" sz="quarter" idx="5"/>
          </p:nvPr>
        </p:nvSpPr>
        <p:spPr>
          <a:noFill/>
        </p:spPr>
        <p:txBody>
          <a:bodyPr/>
          <a:lstStyle>
            <a:lvl1pPr algn="l" eaLnBrk="0" hangingPunct="0">
              <a:spcBef>
                <a:spcPct val="30000"/>
              </a:spcBef>
              <a:defRPr sz="1200">
                <a:solidFill>
                  <a:schemeClr val="tx1"/>
                </a:solidFill>
                <a:latin typeface="Comic Sans MS" panose="030F0702030302020204" pitchFamily="66" charset="0"/>
              </a:defRPr>
            </a:lvl1pPr>
            <a:lvl2pPr marL="742950" indent="-285750" algn="l" eaLnBrk="0" hangingPunct="0">
              <a:spcBef>
                <a:spcPct val="30000"/>
              </a:spcBef>
              <a:defRPr sz="1200">
                <a:solidFill>
                  <a:schemeClr val="tx1"/>
                </a:solidFill>
                <a:latin typeface="Comic Sans MS" panose="030F0702030302020204" pitchFamily="66" charset="0"/>
              </a:defRPr>
            </a:lvl2pPr>
            <a:lvl3pPr marL="1143000" indent="-228600" algn="l" eaLnBrk="0" hangingPunct="0">
              <a:spcBef>
                <a:spcPct val="30000"/>
              </a:spcBef>
              <a:defRPr sz="1200">
                <a:solidFill>
                  <a:schemeClr val="tx1"/>
                </a:solidFill>
                <a:latin typeface="Comic Sans MS" panose="030F0702030302020204" pitchFamily="66" charset="0"/>
              </a:defRPr>
            </a:lvl3pPr>
            <a:lvl4pPr marL="1600200" indent="-228600" algn="l" eaLnBrk="0" hangingPunct="0">
              <a:spcBef>
                <a:spcPct val="30000"/>
              </a:spcBef>
              <a:defRPr sz="1200">
                <a:solidFill>
                  <a:schemeClr val="tx1"/>
                </a:solidFill>
                <a:latin typeface="Comic Sans MS" panose="030F0702030302020204" pitchFamily="66" charset="0"/>
              </a:defRPr>
            </a:lvl4pPr>
            <a:lvl5pPr marL="2057400" indent="-228600" algn="l" eaLnBrk="0" hangingPunct="0">
              <a:spcBef>
                <a:spcPct val="30000"/>
              </a:spcBef>
              <a:defRPr sz="1200">
                <a:solidFill>
                  <a:schemeClr val="tx1"/>
                </a:solidFill>
                <a:latin typeface="Comic Sans MS" panose="030F0702030302020204" pitchFamily="66" charset="0"/>
              </a:defRPr>
            </a:lvl5pPr>
            <a:lvl6pPr marL="2514600" indent="-228600" eaLnBrk="0" fontAlgn="base" hangingPunct="0">
              <a:spcBef>
                <a:spcPct val="30000"/>
              </a:spcBef>
              <a:spcAft>
                <a:spcPct val="0"/>
              </a:spcAft>
              <a:defRPr sz="1200">
                <a:solidFill>
                  <a:schemeClr val="tx1"/>
                </a:solidFill>
                <a:latin typeface="Comic Sans MS" panose="030F0702030302020204" pitchFamily="66" charset="0"/>
              </a:defRPr>
            </a:lvl6pPr>
            <a:lvl7pPr marL="2971800" indent="-228600" eaLnBrk="0" fontAlgn="base" hangingPunct="0">
              <a:spcBef>
                <a:spcPct val="30000"/>
              </a:spcBef>
              <a:spcAft>
                <a:spcPct val="0"/>
              </a:spcAft>
              <a:defRPr sz="1200">
                <a:solidFill>
                  <a:schemeClr val="tx1"/>
                </a:solidFill>
                <a:latin typeface="Comic Sans MS" panose="030F0702030302020204" pitchFamily="66" charset="0"/>
              </a:defRPr>
            </a:lvl7pPr>
            <a:lvl8pPr marL="3429000" indent="-228600" eaLnBrk="0" fontAlgn="base" hangingPunct="0">
              <a:spcBef>
                <a:spcPct val="30000"/>
              </a:spcBef>
              <a:spcAft>
                <a:spcPct val="0"/>
              </a:spcAft>
              <a:defRPr sz="1200">
                <a:solidFill>
                  <a:schemeClr val="tx1"/>
                </a:solidFill>
                <a:latin typeface="Comic Sans MS" panose="030F0702030302020204" pitchFamily="66" charset="0"/>
              </a:defRPr>
            </a:lvl8pPr>
            <a:lvl9pPr marL="3886200" indent="-228600" eaLnBrk="0" fontAlgn="base" hangingPunct="0">
              <a:spcBef>
                <a:spcPct val="30000"/>
              </a:spcBef>
              <a:spcAft>
                <a:spcPct val="0"/>
              </a:spcAft>
              <a:defRPr sz="1200">
                <a:solidFill>
                  <a:schemeClr val="tx1"/>
                </a:solidFill>
                <a:latin typeface="Comic Sans MS" panose="030F0702030302020204" pitchFamily="66" charset="0"/>
              </a:defRPr>
            </a:lvl9pPr>
          </a:lstStyle>
          <a:p>
            <a:pPr algn="r">
              <a:spcBef>
                <a:spcPct val="0"/>
              </a:spcBef>
            </a:pPr>
            <a:fld id="{9F58D427-B322-4C34-94A2-3885580778E3}" type="slidenum">
              <a:rPr lang="pt-BR" altLang="pt-BR"/>
              <a:pPr algn="r">
                <a:spcBef>
                  <a:spcPct val="0"/>
                </a:spcBef>
              </a:pPr>
              <a:t>13</a:t>
            </a:fld>
            <a:endParaRPr lang="pt-BR" altLang="pt-BR"/>
          </a:p>
        </p:txBody>
      </p:sp>
    </p:spTree>
    <p:extLst>
      <p:ext uri="{BB962C8B-B14F-4D97-AF65-F5344CB8AC3E}">
        <p14:creationId xmlns:p14="http://schemas.microsoft.com/office/powerpoint/2010/main" val="911201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6" name="Rectangle 6"/>
          <p:cNvSpPr>
            <a:spLocks noGrp="1" noChangeArrowheads="1"/>
          </p:cNvSpPr>
          <p:nvPr>
            <p:ph type="sldNum" sz="quarter" idx="12"/>
          </p:nvPr>
        </p:nvSpPr>
        <p:spPr>
          <a:ln/>
        </p:spPr>
        <p:txBody>
          <a:bodyPr/>
          <a:lstStyle>
            <a:lvl1pPr>
              <a:defRPr/>
            </a:lvl1pPr>
          </a:lstStyle>
          <a:p>
            <a:fld id="{D8AC4FA0-768D-4554-9464-B7DC1D84670C}" type="slidenum">
              <a:rPr lang="pt-BR" altLang="pt-BR"/>
              <a:pPr/>
              <a:t>‹nº›</a:t>
            </a:fld>
            <a:endParaRPr lang="pt-BR" altLang="pt-BR"/>
          </a:p>
        </p:txBody>
      </p:sp>
    </p:spTree>
    <p:extLst>
      <p:ext uri="{BB962C8B-B14F-4D97-AF65-F5344CB8AC3E}">
        <p14:creationId xmlns:p14="http://schemas.microsoft.com/office/powerpoint/2010/main" val="317296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6" name="Rectangle 6"/>
          <p:cNvSpPr>
            <a:spLocks noGrp="1" noChangeArrowheads="1"/>
          </p:cNvSpPr>
          <p:nvPr>
            <p:ph type="sldNum" sz="quarter" idx="12"/>
          </p:nvPr>
        </p:nvSpPr>
        <p:spPr>
          <a:ln/>
        </p:spPr>
        <p:txBody>
          <a:bodyPr/>
          <a:lstStyle>
            <a:lvl1pPr>
              <a:defRPr/>
            </a:lvl1pPr>
          </a:lstStyle>
          <a:p>
            <a:fld id="{3BCD789C-3EE2-49F6-9ADD-7ECE5FCF5BD3}" type="slidenum">
              <a:rPr lang="pt-BR" altLang="pt-BR"/>
              <a:pPr/>
              <a:t>‹nº›</a:t>
            </a:fld>
            <a:endParaRPr lang="pt-BR" altLang="pt-BR"/>
          </a:p>
        </p:txBody>
      </p:sp>
    </p:spTree>
    <p:extLst>
      <p:ext uri="{BB962C8B-B14F-4D97-AF65-F5344CB8AC3E}">
        <p14:creationId xmlns:p14="http://schemas.microsoft.com/office/powerpoint/2010/main" val="146260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85800" y="609600"/>
            <a:ext cx="5676900" cy="5486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6" name="Rectangle 6"/>
          <p:cNvSpPr>
            <a:spLocks noGrp="1" noChangeArrowheads="1"/>
          </p:cNvSpPr>
          <p:nvPr>
            <p:ph type="sldNum" sz="quarter" idx="12"/>
          </p:nvPr>
        </p:nvSpPr>
        <p:spPr>
          <a:ln/>
        </p:spPr>
        <p:txBody>
          <a:bodyPr/>
          <a:lstStyle>
            <a:lvl1pPr>
              <a:defRPr/>
            </a:lvl1pPr>
          </a:lstStyle>
          <a:p>
            <a:fld id="{A4CAC8FE-079B-44E0-A2B5-A9A5163DB70D}" type="slidenum">
              <a:rPr lang="pt-BR" altLang="pt-BR"/>
              <a:pPr/>
              <a:t>‹nº›</a:t>
            </a:fld>
            <a:endParaRPr lang="pt-BR" altLang="pt-BR"/>
          </a:p>
        </p:txBody>
      </p:sp>
    </p:spTree>
    <p:extLst>
      <p:ext uri="{BB962C8B-B14F-4D97-AF65-F5344CB8AC3E}">
        <p14:creationId xmlns:p14="http://schemas.microsoft.com/office/powerpoint/2010/main" val="3088338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685800" y="609600"/>
            <a:ext cx="7772400" cy="5486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5" name="Rectangle 6"/>
          <p:cNvSpPr>
            <a:spLocks noGrp="1" noChangeArrowheads="1"/>
          </p:cNvSpPr>
          <p:nvPr>
            <p:ph type="sldNum" sz="quarter" idx="12"/>
          </p:nvPr>
        </p:nvSpPr>
        <p:spPr>
          <a:ln/>
        </p:spPr>
        <p:txBody>
          <a:bodyPr/>
          <a:lstStyle>
            <a:lvl1pPr>
              <a:defRPr/>
            </a:lvl1pPr>
          </a:lstStyle>
          <a:p>
            <a:fld id="{DDFA86C9-812F-4B1C-A706-78CA4F07975E}" type="slidenum">
              <a:rPr lang="pt-BR" altLang="pt-BR"/>
              <a:pPr/>
              <a:t>‹nº›</a:t>
            </a:fld>
            <a:endParaRPr lang="pt-BR" altLang="pt-BR"/>
          </a:p>
        </p:txBody>
      </p:sp>
    </p:spTree>
    <p:extLst>
      <p:ext uri="{BB962C8B-B14F-4D97-AF65-F5344CB8AC3E}">
        <p14:creationId xmlns:p14="http://schemas.microsoft.com/office/powerpoint/2010/main" val="171037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6" name="Rectangle 6"/>
          <p:cNvSpPr>
            <a:spLocks noGrp="1" noChangeArrowheads="1"/>
          </p:cNvSpPr>
          <p:nvPr>
            <p:ph type="sldNum" sz="quarter" idx="12"/>
          </p:nvPr>
        </p:nvSpPr>
        <p:spPr>
          <a:ln/>
        </p:spPr>
        <p:txBody>
          <a:bodyPr/>
          <a:lstStyle>
            <a:lvl1pPr>
              <a:defRPr/>
            </a:lvl1pPr>
          </a:lstStyle>
          <a:p>
            <a:fld id="{FC036BE8-6112-42B9-A752-5C408F72BCD9}" type="slidenum">
              <a:rPr lang="pt-BR" altLang="pt-BR"/>
              <a:pPr/>
              <a:t>‹nº›</a:t>
            </a:fld>
            <a:endParaRPr lang="pt-BR" altLang="pt-BR"/>
          </a:p>
        </p:txBody>
      </p:sp>
    </p:spTree>
    <p:extLst>
      <p:ext uri="{BB962C8B-B14F-4D97-AF65-F5344CB8AC3E}">
        <p14:creationId xmlns:p14="http://schemas.microsoft.com/office/powerpoint/2010/main" val="415830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6" name="Rectangle 6"/>
          <p:cNvSpPr>
            <a:spLocks noGrp="1" noChangeArrowheads="1"/>
          </p:cNvSpPr>
          <p:nvPr>
            <p:ph type="sldNum" sz="quarter" idx="12"/>
          </p:nvPr>
        </p:nvSpPr>
        <p:spPr>
          <a:ln/>
        </p:spPr>
        <p:txBody>
          <a:bodyPr/>
          <a:lstStyle>
            <a:lvl1pPr>
              <a:defRPr/>
            </a:lvl1pPr>
          </a:lstStyle>
          <a:p>
            <a:fld id="{7DB24018-6289-4D0D-91FD-6A6D2C2CC3EA}" type="slidenum">
              <a:rPr lang="pt-BR" altLang="pt-BR"/>
              <a:pPr/>
              <a:t>‹nº›</a:t>
            </a:fld>
            <a:endParaRPr lang="pt-BR" altLang="pt-BR"/>
          </a:p>
        </p:txBody>
      </p:sp>
    </p:spTree>
    <p:extLst>
      <p:ext uri="{BB962C8B-B14F-4D97-AF65-F5344CB8AC3E}">
        <p14:creationId xmlns:p14="http://schemas.microsoft.com/office/powerpoint/2010/main" val="1468193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7" name="Rectangle 6"/>
          <p:cNvSpPr>
            <a:spLocks noGrp="1" noChangeArrowheads="1"/>
          </p:cNvSpPr>
          <p:nvPr>
            <p:ph type="sldNum" sz="quarter" idx="12"/>
          </p:nvPr>
        </p:nvSpPr>
        <p:spPr>
          <a:ln/>
        </p:spPr>
        <p:txBody>
          <a:bodyPr/>
          <a:lstStyle>
            <a:lvl1pPr>
              <a:defRPr/>
            </a:lvl1pPr>
          </a:lstStyle>
          <a:p>
            <a:fld id="{A85BE8C3-3883-433C-8597-2C5E6A758DC2}" type="slidenum">
              <a:rPr lang="pt-BR" altLang="pt-BR"/>
              <a:pPr/>
              <a:t>‹nº›</a:t>
            </a:fld>
            <a:endParaRPr lang="pt-BR" altLang="pt-BR"/>
          </a:p>
        </p:txBody>
      </p:sp>
    </p:spTree>
    <p:extLst>
      <p:ext uri="{BB962C8B-B14F-4D97-AF65-F5344CB8AC3E}">
        <p14:creationId xmlns:p14="http://schemas.microsoft.com/office/powerpoint/2010/main" val="283104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9" name="Rectangle 6"/>
          <p:cNvSpPr>
            <a:spLocks noGrp="1" noChangeArrowheads="1"/>
          </p:cNvSpPr>
          <p:nvPr>
            <p:ph type="sldNum" sz="quarter" idx="12"/>
          </p:nvPr>
        </p:nvSpPr>
        <p:spPr>
          <a:ln/>
        </p:spPr>
        <p:txBody>
          <a:bodyPr/>
          <a:lstStyle>
            <a:lvl1pPr>
              <a:defRPr/>
            </a:lvl1pPr>
          </a:lstStyle>
          <a:p>
            <a:fld id="{C3159F71-A6D6-4F25-BA7D-6B3BAC1D38A2}" type="slidenum">
              <a:rPr lang="pt-BR" altLang="pt-BR"/>
              <a:pPr/>
              <a:t>‹nº›</a:t>
            </a:fld>
            <a:endParaRPr lang="pt-BR" altLang="pt-BR"/>
          </a:p>
        </p:txBody>
      </p:sp>
    </p:spTree>
    <p:extLst>
      <p:ext uri="{BB962C8B-B14F-4D97-AF65-F5344CB8AC3E}">
        <p14:creationId xmlns:p14="http://schemas.microsoft.com/office/powerpoint/2010/main" val="137555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5" name="Rectangle 6"/>
          <p:cNvSpPr>
            <a:spLocks noGrp="1" noChangeArrowheads="1"/>
          </p:cNvSpPr>
          <p:nvPr>
            <p:ph type="sldNum" sz="quarter" idx="12"/>
          </p:nvPr>
        </p:nvSpPr>
        <p:spPr>
          <a:ln/>
        </p:spPr>
        <p:txBody>
          <a:bodyPr/>
          <a:lstStyle>
            <a:lvl1pPr>
              <a:defRPr/>
            </a:lvl1pPr>
          </a:lstStyle>
          <a:p>
            <a:fld id="{0B372E4A-78D7-46B3-9715-C01DC55B8EF9}" type="slidenum">
              <a:rPr lang="pt-BR" altLang="pt-BR"/>
              <a:pPr/>
              <a:t>‹nº›</a:t>
            </a:fld>
            <a:endParaRPr lang="pt-BR" altLang="pt-BR"/>
          </a:p>
        </p:txBody>
      </p:sp>
    </p:spTree>
    <p:extLst>
      <p:ext uri="{BB962C8B-B14F-4D97-AF65-F5344CB8AC3E}">
        <p14:creationId xmlns:p14="http://schemas.microsoft.com/office/powerpoint/2010/main" val="680154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4" name="Rectangle 6"/>
          <p:cNvSpPr>
            <a:spLocks noGrp="1" noChangeArrowheads="1"/>
          </p:cNvSpPr>
          <p:nvPr>
            <p:ph type="sldNum" sz="quarter" idx="12"/>
          </p:nvPr>
        </p:nvSpPr>
        <p:spPr>
          <a:ln/>
        </p:spPr>
        <p:txBody>
          <a:bodyPr/>
          <a:lstStyle>
            <a:lvl1pPr>
              <a:defRPr/>
            </a:lvl1pPr>
          </a:lstStyle>
          <a:p>
            <a:fld id="{EC0BBC75-7D1A-4137-AC97-47552E2F0E6C}" type="slidenum">
              <a:rPr lang="pt-BR" altLang="pt-BR"/>
              <a:pPr/>
              <a:t>‹nº›</a:t>
            </a:fld>
            <a:endParaRPr lang="pt-BR" altLang="pt-BR"/>
          </a:p>
        </p:txBody>
      </p:sp>
    </p:spTree>
    <p:extLst>
      <p:ext uri="{BB962C8B-B14F-4D97-AF65-F5344CB8AC3E}">
        <p14:creationId xmlns:p14="http://schemas.microsoft.com/office/powerpoint/2010/main" val="241197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7" name="Rectangle 6"/>
          <p:cNvSpPr>
            <a:spLocks noGrp="1" noChangeArrowheads="1"/>
          </p:cNvSpPr>
          <p:nvPr>
            <p:ph type="sldNum" sz="quarter" idx="12"/>
          </p:nvPr>
        </p:nvSpPr>
        <p:spPr>
          <a:ln/>
        </p:spPr>
        <p:txBody>
          <a:bodyPr/>
          <a:lstStyle>
            <a:lvl1pPr>
              <a:defRPr/>
            </a:lvl1pPr>
          </a:lstStyle>
          <a:p>
            <a:fld id="{E373A3B3-24F6-41C4-8C75-F4185F30EE12}" type="slidenum">
              <a:rPr lang="pt-BR" altLang="pt-BR"/>
              <a:pPr/>
              <a:t>‹nº›</a:t>
            </a:fld>
            <a:endParaRPr lang="pt-BR" altLang="pt-BR"/>
          </a:p>
        </p:txBody>
      </p:sp>
    </p:spTree>
    <p:extLst>
      <p:ext uri="{BB962C8B-B14F-4D97-AF65-F5344CB8AC3E}">
        <p14:creationId xmlns:p14="http://schemas.microsoft.com/office/powerpoint/2010/main" val="260120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r>
              <a:rPr lang="pt-BR"/>
              <a:t>HAWW</a:t>
            </a:r>
          </a:p>
        </p:txBody>
      </p:sp>
      <p:sp>
        <p:nvSpPr>
          <p:cNvPr id="7" name="Rectangle 6"/>
          <p:cNvSpPr>
            <a:spLocks noGrp="1" noChangeArrowheads="1"/>
          </p:cNvSpPr>
          <p:nvPr>
            <p:ph type="sldNum" sz="quarter" idx="12"/>
          </p:nvPr>
        </p:nvSpPr>
        <p:spPr>
          <a:ln/>
        </p:spPr>
        <p:txBody>
          <a:bodyPr/>
          <a:lstStyle>
            <a:lvl1pPr>
              <a:defRPr/>
            </a:lvl1pPr>
          </a:lstStyle>
          <a:p>
            <a:fld id="{DE8885D0-9203-4BB4-BDD7-929D7AA66803}" type="slidenum">
              <a:rPr lang="pt-BR" altLang="pt-BR"/>
              <a:pPr/>
              <a:t>‹nº›</a:t>
            </a:fld>
            <a:endParaRPr lang="pt-BR" altLang="pt-BR"/>
          </a:p>
        </p:txBody>
      </p:sp>
    </p:spTree>
    <p:extLst>
      <p:ext uri="{BB962C8B-B14F-4D97-AF65-F5344CB8AC3E}">
        <p14:creationId xmlns:p14="http://schemas.microsoft.com/office/powerpoint/2010/main" val="143083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0099"/>
            </a:gs>
            <a:gs pos="100000">
              <a:schemeClr val="accent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pt-BR" alt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eaLnBrk="0" hangingPunct="0">
              <a:defRPr sz="1400"/>
            </a:lvl1pPr>
          </a:lstStyle>
          <a:p>
            <a:pPr>
              <a:defRPr/>
            </a:pPr>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eaLnBrk="0" hangingPunct="0">
              <a:defRPr sz="1400"/>
            </a:lvl1pPr>
          </a:lstStyle>
          <a:p>
            <a:pPr>
              <a:defRPr/>
            </a:pPr>
            <a:r>
              <a:rPr lang="pt-BR"/>
              <a:t>HAWW</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eaLnBrk="0" hangingPunct="0">
              <a:defRPr sz="1400"/>
            </a:lvl1pPr>
          </a:lstStyle>
          <a:p>
            <a:fld id="{B30DC5EB-4460-4C87-88B1-A9C9F5B0A545}"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omic Sans MS" pitchFamily="66" charset="0"/>
        </a:defRPr>
      </a:lvl2pPr>
      <a:lvl3pPr algn="l" rtl="0" eaLnBrk="0" fontAlgn="base" hangingPunct="0">
        <a:spcBef>
          <a:spcPct val="0"/>
        </a:spcBef>
        <a:spcAft>
          <a:spcPct val="0"/>
        </a:spcAft>
        <a:defRPr sz="4400">
          <a:solidFill>
            <a:schemeClr val="tx2"/>
          </a:solidFill>
          <a:latin typeface="Comic Sans MS" pitchFamily="66" charset="0"/>
        </a:defRPr>
      </a:lvl3pPr>
      <a:lvl4pPr algn="l" rtl="0" eaLnBrk="0" fontAlgn="base" hangingPunct="0">
        <a:spcBef>
          <a:spcPct val="0"/>
        </a:spcBef>
        <a:spcAft>
          <a:spcPct val="0"/>
        </a:spcAft>
        <a:defRPr sz="4400">
          <a:solidFill>
            <a:schemeClr val="tx2"/>
          </a:solidFill>
          <a:latin typeface="Comic Sans MS" pitchFamily="66" charset="0"/>
        </a:defRPr>
      </a:lvl4pPr>
      <a:lvl5pPr algn="l" rtl="0" eaLnBrk="0" fontAlgn="base" hangingPunct="0">
        <a:spcBef>
          <a:spcPct val="0"/>
        </a:spcBef>
        <a:spcAft>
          <a:spcPct val="0"/>
        </a:spcAft>
        <a:defRPr sz="4400">
          <a:solidFill>
            <a:schemeClr val="tx2"/>
          </a:solidFill>
          <a:latin typeface="Comic Sans MS" pitchFamily="66" charset="0"/>
        </a:defRPr>
      </a:lvl5pPr>
      <a:lvl6pPr marL="457200" algn="l" rtl="0" fontAlgn="base">
        <a:spcBef>
          <a:spcPct val="0"/>
        </a:spcBef>
        <a:spcAft>
          <a:spcPct val="0"/>
        </a:spcAft>
        <a:defRPr sz="4400">
          <a:solidFill>
            <a:schemeClr val="tx2"/>
          </a:solidFill>
          <a:latin typeface="Comic Sans MS" pitchFamily="66" charset="0"/>
        </a:defRPr>
      </a:lvl6pPr>
      <a:lvl7pPr marL="914400" algn="l" rtl="0" fontAlgn="base">
        <a:spcBef>
          <a:spcPct val="0"/>
        </a:spcBef>
        <a:spcAft>
          <a:spcPct val="0"/>
        </a:spcAft>
        <a:defRPr sz="4400">
          <a:solidFill>
            <a:schemeClr val="tx2"/>
          </a:solidFill>
          <a:latin typeface="Comic Sans MS" pitchFamily="66" charset="0"/>
        </a:defRPr>
      </a:lvl7pPr>
      <a:lvl8pPr marL="1371600" algn="l" rtl="0" fontAlgn="base">
        <a:spcBef>
          <a:spcPct val="0"/>
        </a:spcBef>
        <a:spcAft>
          <a:spcPct val="0"/>
        </a:spcAft>
        <a:defRPr sz="4400">
          <a:solidFill>
            <a:schemeClr val="tx2"/>
          </a:solidFill>
          <a:latin typeface="Comic Sans MS" pitchFamily="66" charset="0"/>
        </a:defRPr>
      </a:lvl8pPr>
      <a:lvl9pPr marL="1828800" algn="l" rtl="0" fontAlgn="base">
        <a:spcBef>
          <a:spcPct val="0"/>
        </a:spcBef>
        <a:spcAft>
          <a:spcPct val="0"/>
        </a:spcAft>
        <a:defRPr sz="44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F66C2879-9C51-4091-86C9-A58E2B486821}" type="slidenum">
              <a:rPr lang="pt-BR" altLang="pt-BR" sz="1400"/>
              <a:pPr algn="r">
                <a:spcBef>
                  <a:spcPct val="0"/>
                </a:spcBef>
                <a:buFontTx/>
                <a:buNone/>
              </a:pPr>
              <a:t>1</a:t>
            </a:fld>
            <a:endParaRPr lang="pt-BR" altLang="pt-BR" sz="1400"/>
          </a:p>
        </p:txBody>
      </p:sp>
      <p:sp>
        <p:nvSpPr>
          <p:cNvPr id="2051" name="Rectangle 2"/>
          <p:cNvSpPr>
            <a:spLocks noGrp="1" noChangeArrowheads="1"/>
          </p:cNvSpPr>
          <p:nvPr>
            <p:ph type="ctrTitle"/>
          </p:nvPr>
        </p:nvSpPr>
        <p:spPr>
          <a:xfrm>
            <a:off x="685800" y="2286000"/>
            <a:ext cx="7772400" cy="1143000"/>
          </a:xfrm>
          <a:noFill/>
        </p:spPr>
        <p:txBody>
          <a:bodyPr/>
          <a:lstStyle/>
          <a:p>
            <a:pPr algn="ctr" eaLnBrk="1" hangingPunct="1"/>
            <a:r>
              <a:rPr lang="pt-BR" altLang="pt-BR" sz="4800" smtClean="0"/>
              <a:t>Promoção da Saúde</a:t>
            </a:r>
          </a:p>
        </p:txBody>
      </p:sp>
      <p:sp>
        <p:nvSpPr>
          <p:cNvPr id="2052" name="Rectangle 3"/>
          <p:cNvSpPr>
            <a:spLocks noGrp="1" noChangeArrowheads="1"/>
          </p:cNvSpPr>
          <p:nvPr>
            <p:ph type="subTitle" idx="1"/>
          </p:nvPr>
        </p:nvSpPr>
        <p:spPr/>
        <p:txBody>
          <a:bodyPr/>
          <a:lstStyle/>
          <a:p>
            <a:pPr eaLnBrk="1" hangingPunct="1"/>
            <a:endParaRPr lang="pt-BR" altLang="pt-B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965E770A-1E64-4E52-A0DE-258B96FFC12B}" type="slidenum">
              <a:rPr lang="pt-BR" altLang="pt-BR" sz="1400"/>
              <a:pPr algn="r">
                <a:spcBef>
                  <a:spcPct val="0"/>
                </a:spcBef>
                <a:buFontTx/>
                <a:buNone/>
              </a:pPr>
              <a:t>10</a:t>
            </a:fld>
            <a:endParaRPr lang="pt-BR" altLang="pt-BR" sz="1400"/>
          </a:p>
        </p:txBody>
      </p:sp>
      <p:sp>
        <p:nvSpPr>
          <p:cNvPr id="8195" name="Rectangle 2"/>
          <p:cNvSpPr>
            <a:spLocks noGrp="1" noChangeArrowheads="1"/>
          </p:cNvSpPr>
          <p:nvPr>
            <p:ph type="title"/>
          </p:nvPr>
        </p:nvSpPr>
        <p:spPr/>
        <p:txBody>
          <a:bodyPr/>
          <a:lstStyle/>
          <a:p>
            <a:pPr eaLnBrk="1" hangingPunct="1"/>
            <a:r>
              <a:rPr lang="pt-BR" altLang="pt-BR" sz="3600" smtClean="0"/>
              <a:t>Crise do paradigma flexneriano – causas:</a:t>
            </a:r>
          </a:p>
        </p:txBody>
      </p:sp>
      <p:sp>
        <p:nvSpPr>
          <p:cNvPr id="8196" name="Rectangle 3"/>
          <p:cNvSpPr>
            <a:spLocks noGrp="1" noChangeArrowheads="1"/>
          </p:cNvSpPr>
          <p:nvPr>
            <p:ph type="body" idx="1"/>
          </p:nvPr>
        </p:nvSpPr>
        <p:spPr>
          <a:xfrm>
            <a:off x="685800" y="1981200"/>
            <a:ext cx="7918450" cy="4114800"/>
          </a:xfrm>
        </p:spPr>
        <p:txBody>
          <a:bodyPr/>
          <a:lstStyle/>
          <a:p>
            <a:pPr eaLnBrk="1" hangingPunct="1">
              <a:lnSpc>
                <a:spcPct val="90000"/>
              </a:lnSpc>
            </a:pPr>
            <a:r>
              <a:rPr lang="pt-BR" altLang="pt-BR" smtClean="0"/>
              <a:t>Aumento das doenças degenerativas</a:t>
            </a:r>
          </a:p>
          <a:p>
            <a:pPr eaLnBrk="1" hangingPunct="1">
              <a:lnSpc>
                <a:spcPct val="90000"/>
              </a:lnSpc>
            </a:pPr>
            <a:r>
              <a:rPr lang="pt-BR" altLang="pt-BR" smtClean="0"/>
              <a:t>Diminuição das doenças transmissíveis</a:t>
            </a:r>
          </a:p>
          <a:p>
            <a:pPr eaLnBrk="1" hangingPunct="1">
              <a:lnSpc>
                <a:spcPct val="90000"/>
              </a:lnSpc>
            </a:pPr>
            <a:r>
              <a:rPr lang="pt-BR" altLang="pt-BR" smtClean="0"/>
              <a:t>Conceitos:</a:t>
            </a:r>
          </a:p>
          <a:p>
            <a:pPr marL="725488" lvl="1" indent="0" eaLnBrk="1" hangingPunct="1">
              <a:lnSpc>
                <a:spcPct val="90000"/>
              </a:lnSpc>
            </a:pPr>
            <a:r>
              <a:rPr lang="pt-BR" altLang="pt-BR" smtClean="0"/>
              <a:t>multicausalidade: a medicina preventiva: </a:t>
            </a:r>
            <a:r>
              <a:rPr lang="pt-BR" altLang="pt-BR" sz="2400" smtClean="0"/>
              <a:t>saúde passa a ser compreendida como o       equilíbrio entre agente, hospedeiro, ambiente e conduta individual social.</a:t>
            </a:r>
          </a:p>
          <a:p>
            <a:pPr eaLnBrk="1" hangingPunct="1">
              <a:lnSpc>
                <a:spcPct val="90000"/>
              </a:lnSpc>
              <a:buFontTx/>
              <a:buNone/>
            </a:pPr>
            <a:r>
              <a:rPr lang="pt-BR" altLang="pt-BR" sz="2800" smtClean="0"/>
              <a:t>    - introdução dos conceitos de risco e vulnerabilidade</a:t>
            </a:r>
            <a:r>
              <a:rPr lang="pt-BR" altLang="pt-BR" smtClean="0"/>
              <a:t>.</a:t>
            </a:r>
          </a:p>
          <a:p>
            <a:pPr eaLnBrk="1" hangingPunct="1">
              <a:lnSpc>
                <a:spcPct val="90000"/>
              </a:lnSpc>
            </a:pPr>
            <a:endParaRPr lang="pt-BR" altLang="pt-BR" smtClean="0"/>
          </a:p>
          <a:p>
            <a:pPr eaLnBrk="1" hangingPunct="1">
              <a:lnSpc>
                <a:spcPct val="90000"/>
              </a:lnSpc>
            </a:pPr>
            <a:endParaRPr lang="pt-BR" altLang="pt-B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ço Reservado para Número de Slide 4"/>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6DB5DDA9-7594-4C1E-8362-33CEB8E6B850}" type="slidenum">
              <a:rPr lang="pt-BR" altLang="pt-BR" sz="1400"/>
              <a:pPr algn="r">
                <a:spcBef>
                  <a:spcPct val="0"/>
                </a:spcBef>
                <a:buFontTx/>
                <a:buNone/>
              </a:pPr>
              <a:t>11</a:t>
            </a:fld>
            <a:endParaRPr lang="pt-BR" altLang="pt-BR" sz="1400"/>
          </a:p>
        </p:txBody>
      </p:sp>
      <p:sp>
        <p:nvSpPr>
          <p:cNvPr id="9219" name="Rectangle 2"/>
          <p:cNvSpPr>
            <a:spLocks noGrp="1" noChangeArrowheads="1"/>
          </p:cNvSpPr>
          <p:nvPr>
            <p:ph type="title"/>
          </p:nvPr>
        </p:nvSpPr>
        <p:spPr/>
        <p:txBody>
          <a:bodyPr/>
          <a:lstStyle/>
          <a:p>
            <a:pPr eaLnBrk="1" hangingPunct="1"/>
            <a:r>
              <a:rPr lang="pt-BR" altLang="pt-BR" sz="3600" smtClean="0"/>
              <a:t>História natural da doença </a:t>
            </a:r>
            <a:r>
              <a:rPr lang="pt-BR" altLang="pt-BR" sz="1400" smtClean="0"/>
              <a:t>(Leavel &amp;Clark, 1965)</a:t>
            </a:r>
          </a:p>
        </p:txBody>
      </p:sp>
      <p:sp>
        <p:nvSpPr>
          <p:cNvPr id="9220" name="Line 3"/>
          <p:cNvSpPr>
            <a:spLocks noChangeShapeType="1"/>
          </p:cNvSpPr>
          <p:nvPr/>
        </p:nvSpPr>
        <p:spPr bwMode="auto">
          <a:xfrm flipV="1">
            <a:off x="468313" y="3716338"/>
            <a:ext cx="2519362"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9221" name="Text Box 4"/>
          <p:cNvSpPr txBox="1">
            <a:spLocks noChangeArrowheads="1"/>
          </p:cNvSpPr>
          <p:nvPr/>
        </p:nvSpPr>
        <p:spPr bwMode="auto">
          <a:xfrm>
            <a:off x="395288" y="2276475"/>
            <a:ext cx="1403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000" b="1">
                <a:solidFill>
                  <a:srgbClr val="FF6600"/>
                </a:solidFill>
              </a:rPr>
              <a:t>Promoção da saúde</a:t>
            </a:r>
          </a:p>
        </p:txBody>
      </p:sp>
      <p:sp>
        <p:nvSpPr>
          <p:cNvPr id="9222" name="Text Box 5"/>
          <p:cNvSpPr txBox="1">
            <a:spLocks noChangeArrowheads="1"/>
          </p:cNvSpPr>
          <p:nvPr/>
        </p:nvSpPr>
        <p:spPr bwMode="auto">
          <a:xfrm>
            <a:off x="755650" y="4292600"/>
            <a:ext cx="18716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400" b="1"/>
              <a:t>Prevenção</a:t>
            </a:r>
            <a:r>
              <a:rPr lang="pt-BR" altLang="pt-BR" sz="2000" b="1"/>
              <a:t> </a:t>
            </a:r>
            <a:r>
              <a:rPr lang="pt-BR" altLang="pt-BR" sz="2400" b="1"/>
              <a:t>Primária</a:t>
            </a:r>
          </a:p>
        </p:txBody>
      </p:sp>
      <p:sp>
        <p:nvSpPr>
          <p:cNvPr id="9223" name="Text Box 6"/>
          <p:cNvSpPr txBox="1">
            <a:spLocks noChangeArrowheads="1"/>
          </p:cNvSpPr>
          <p:nvPr/>
        </p:nvSpPr>
        <p:spPr bwMode="auto">
          <a:xfrm>
            <a:off x="3132138" y="3716338"/>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endParaRPr lang="pt-BR" altLang="pt-BR" sz="2400" b="1"/>
          </a:p>
        </p:txBody>
      </p:sp>
      <p:sp>
        <p:nvSpPr>
          <p:cNvPr id="9224" name="Text Box 7"/>
          <p:cNvSpPr txBox="1">
            <a:spLocks noChangeArrowheads="1"/>
          </p:cNvSpPr>
          <p:nvPr/>
        </p:nvSpPr>
        <p:spPr bwMode="auto">
          <a:xfrm>
            <a:off x="3779838" y="4292600"/>
            <a:ext cx="22320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400" b="1"/>
              <a:t>Prevenção secundária</a:t>
            </a:r>
          </a:p>
        </p:txBody>
      </p:sp>
      <p:sp>
        <p:nvSpPr>
          <p:cNvPr id="9225" name="Text Box 8"/>
          <p:cNvSpPr txBox="1">
            <a:spLocks noChangeArrowheads="1"/>
          </p:cNvSpPr>
          <p:nvPr/>
        </p:nvSpPr>
        <p:spPr bwMode="auto">
          <a:xfrm>
            <a:off x="6804025" y="4221163"/>
            <a:ext cx="1873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400" b="1"/>
              <a:t>Prevenção terciária</a:t>
            </a:r>
          </a:p>
        </p:txBody>
      </p:sp>
      <p:sp>
        <p:nvSpPr>
          <p:cNvPr id="9226" name="Text Box 9"/>
          <p:cNvSpPr txBox="1">
            <a:spLocks noChangeArrowheads="1"/>
          </p:cNvSpPr>
          <p:nvPr/>
        </p:nvSpPr>
        <p:spPr bwMode="auto">
          <a:xfrm>
            <a:off x="1692275" y="2276475"/>
            <a:ext cx="1439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000" b="1"/>
              <a:t>Proteção específica</a:t>
            </a:r>
          </a:p>
        </p:txBody>
      </p:sp>
      <p:sp>
        <p:nvSpPr>
          <p:cNvPr id="9227" name="Text Box 10"/>
          <p:cNvSpPr txBox="1">
            <a:spLocks noChangeArrowheads="1"/>
          </p:cNvSpPr>
          <p:nvPr/>
        </p:nvSpPr>
        <p:spPr bwMode="auto">
          <a:xfrm>
            <a:off x="3276600" y="1989138"/>
            <a:ext cx="1008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endParaRPr lang="pt-BR" altLang="pt-BR" sz="2400" b="1"/>
          </a:p>
        </p:txBody>
      </p:sp>
      <p:sp>
        <p:nvSpPr>
          <p:cNvPr id="9228" name="Text Box 11"/>
          <p:cNvSpPr txBox="1">
            <a:spLocks noChangeArrowheads="1"/>
          </p:cNvSpPr>
          <p:nvPr/>
        </p:nvSpPr>
        <p:spPr bwMode="auto">
          <a:xfrm>
            <a:off x="3276600" y="2133600"/>
            <a:ext cx="15843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000" b="1"/>
              <a:t>Diag. Precoce e tratamento</a:t>
            </a:r>
          </a:p>
        </p:txBody>
      </p:sp>
      <p:sp>
        <p:nvSpPr>
          <p:cNvPr id="9229" name="Text Box 12"/>
          <p:cNvSpPr txBox="1">
            <a:spLocks noChangeArrowheads="1"/>
          </p:cNvSpPr>
          <p:nvPr/>
        </p:nvSpPr>
        <p:spPr bwMode="auto">
          <a:xfrm>
            <a:off x="5076825" y="2276475"/>
            <a:ext cx="1439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000" b="1"/>
              <a:t>Limitação Invalidez</a:t>
            </a:r>
          </a:p>
        </p:txBody>
      </p:sp>
      <p:sp>
        <p:nvSpPr>
          <p:cNvPr id="9230" name="Text Box 13"/>
          <p:cNvSpPr txBox="1">
            <a:spLocks noChangeArrowheads="1"/>
          </p:cNvSpPr>
          <p:nvPr/>
        </p:nvSpPr>
        <p:spPr bwMode="auto">
          <a:xfrm>
            <a:off x="6877050" y="2565400"/>
            <a:ext cx="172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50000"/>
              </a:spcBef>
              <a:buFontTx/>
              <a:buNone/>
            </a:pPr>
            <a:r>
              <a:rPr lang="pt-BR" altLang="pt-BR" sz="2000" b="1"/>
              <a:t>Reabilitação</a:t>
            </a:r>
          </a:p>
        </p:txBody>
      </p:sp>
      <p:sp>
        <p:nvSpPr>
          <p:cNvPr id="9231" name="Line 14"/>
          <p:cNvSpPr>
            <a:spLocks noChangeShapeType="1"/>
          </p:cNvSpPr>
          <p:nvPr/>
        </p:nvSpPr>
        <p:spPr bwMode="auto">
          <a:xfrm>
            <a:off x="3348038" y="3716338"/>
            <a:ext cx="2881312"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9232" name="Line 15"/>
          <p:cNvSpPr>
            <a:spLocks noChangeShapeType="1"/>
          </p:cNvSpPr>
          <p:nvPr/>
        </p:nvSpPr>
        <p:spPr bwMode="auto">
          <a:xfrm>
            <a:off x="6877050" y="3716338"/>
            <a:ext cx="1655763" cy="0"/>
          </a:xfrm>
          <a:prstGeom prst="line">
            <a:avLst/>
          </a:prstGeom>
          <a:noFill/>
          <a:ln w="2857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ço Reservado para Conteúdo 4"/>
          <p:cNvSpPr>
            <a:spLocks noGrp="1"/>
          </p:cNvSpPr>
          <p:nvPr>
            <p:ph idx="1"/>
          </p:nvPr>
        </p:nvSpPr>
        <p:spPr>
          <a:xfrm>
            <a:off x="755650" y="981075"/>
            <a:ext cx="7772400" cy="4114800"/>
          </a:xfrm>
        </p:spPr>
        <p:txBody>
          <a:bodyPr/>
          <a:lstStyle/>
          <a:p>
            <a:r>
              <a:rPr lang="pt-BR" altLang="pt-BR" smtClean="0"/>
              <a:t>Educação em saúde é importante para  se ter uma melhor saúde: bom padrão de nutrição, desenvolvimento da personalidade, educação sexual, aconselhamento pré-nupcial, moradia adequada, ambiente de trabalho adequado, etc.</a:t>
            </a:r>
          </a:p>
          <a:p>
            <a:r>
              <a:rPr lang="pt-BR" altLang="pt-BR" smtClean="0"/>
              <a:t>Enfoque da promoção centrada principalmente no indivíduo, com alguma projeção para a família e grupos</a:t>
            </a:r>
          </a:p>
        </p:txBody>
      </p:sp>
      <p:sp>
        <p:nvSpPr>
          <p:cNvPr id="10243" name="Espaço Reservado para Número de Slide 2"/>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81B2E547-35F7-4318-8991-B0516938F0C1}" type="slidenum">
              <a:rPr lang="pt-BR" altLang="pt-BR" sz="1400"/>
              <a:pPr algn="r">
                <a:spcBef>
                  <a:spcPct val="0"/>
                </a:spcBef>
                <a:buFontTx/>
                <a:buNone/>
              </a:pPr>
              <a:t>12</a:t>
            </a:fld>
            <a:endParaRPr lang="pt-BR" altLang="pt-B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E5DFAAE6-ED8B-4B29-9B5A-D8BF9A5DBF3A}" type="slidenum">
              <a:rPr lang="pt-BR" altLang="pt-BR" sz="1400"/>
              <a:pPr algn="r">
                <a:spcBef>
                  <a:spcPct val="0"/>
                </a:spcBef>
                <a:buFontTx/>
                <a:buNone/>
              </a:pPr>
              <a:t>13</a:t>
            </a:fld>
            <a:endParaRPr lang="pt-BR" altLang="pt-BR" sz="1400"/>
          </a:p>
        </p:txBody>
      </p:sp>
      <p:sp>
        <p:nvSpPr>
          <p:cNvPr id="11267" name="Rectangle 3"/>
          <p:cNvSpPr>
            <a:spLocks noGrp="1" noChangeArrowheads="1"/>
          </p:cNvSpPr>
          <p:nvPr>
            <p:ph type="body" idx="1"/>
          </p:nvPr>
        </p:nvSpPr>
        <p:spPr>
          <a:xfrm>
            <a:off x="395288" y="1125538"/>
            <a:ext cx="8132762" cy="4114800"/>
          </a:xfrm>
        </p:spPr>
        <p:txBody>
          <a:bodyPr/>
          <a:lstStyle/>
          <a:p>
            <a:pPr lvl="1" eaLnBrk="1" hangingPunct="1">
              <a:lnSpc>
                <a:spcPct val="90000"/>
              </a:lnSpc>
              <a:buFontTx/>
              <a:buNone/>
            </a:pPr>
            <a:endParaRPr lang="pt-BR" altLang="pt-BR" smtClean="0"/>
          </a:p>
          <a:p>
            <a:pPr eaLnBrk="1" hangingPunct="1">
              <a:lnSpc>
                <a:spcPct val="90000"/>
              </a:lnSpc>
            </a:pPr>
            <a:r>
              <a:rPr lang="pt-BR" altLang="pt-BR" smtClean="0"/>
              <a:t>A compreensão do processo saúde-doença na visão da História Natural da Doença, mostrou-se inapropriada para as Doenças e Agravos Não-transmissíveis (DANT) pois a promoção da saúde, para essas doenças e agravos passou a ser associada a medidas preventivas sobre o ambiente físico e sobre os estilos de vida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3C7F889C-D572-4013-ADBA-F877812C1AC5}" type="slidenum">
              <a:rPr lang="pt-BR" altLang="pt-BR" sz="1400"/>
              <a:pPr algn="r">
                <a:spcBef>
                  <a:spcPct val="0"/>
                </a:spcBef>
                <a:buFontTx/>
                <a:buNone/>
              </a:pPr>
              <a:t>14</a:t>
            </a:fld>
            <a:endParaRPr lang="pt-BR" altLang="pt-BR" sz="1400"/>
          </a:p>
        </p:txBody>
      </p:sp>
      <p:sp>
        <p:nvSpPr>
          <p:cNvPr id="12291" name="Rectangle 2"/>
          <p:cNvSpPr>
            <a:spLocks noGrp="1" noChangeArrowheads="1"/>
          </p:cNvSpPr>
          <p:nvPr>
            <p:ph type="title"/>
          </p:nvPr>
        </p:nvSpPr>
        <p:spPr>
          <a:noFill/>
        </p:spPr>
        <p:txBody>
          <a:bodyPr/>
          <a:lstStyle/>
          <a:p>
            <a:pPr eaLnBrk="1" hangingPunct="1"/>
            <a:r>
              <a:rPr lang="pt-BR" altLang="pt-BR" sz="3600" smtClean="0"/>
              <a:t>1974 no Canadá - Informe Lalonde </a:t>
            </a:r>
            <a:r>
              <a:rPr lang="pt-BR" altLang="pt-BR" sz="3200" smtClean="0"/>
              <a:t>– “Para além da Assistência à Saúde”</a:t>
            </a:r>
          </a:p>
        </p:txBody>
      </p:sp>
      <p:sp>
        <p:nvSpPr>
          <p:cNvPr id="12292" name="Rectangle 3"/>
          <p:cNvSpPr>
            <a:spLocks noGrp="1" noChangeArrowheads="1"/>
          </p:cNvSpPr>
          <p:nvPr>
            <p:ph type="body" idx="1"/>
          </p:nvPr>
        </p:nvSpPr>
        <p:spPr>
          <a:noFill/>
        </p:spPr>
        <p:txBody>
          <a:bodyPr/>
          <a:lstStyle/>
          <a:p>
            <a:pPr>
              <a:lnSpc>
                <a:spcPct val="90000"/>
              </a:lnSpc>
            </a:pPr>
            <a:r>
              <a:rPr lang="pt-BR" altLang="pt-BR" sz="2800" smtClean="0"/>
              <a:t>Verificou que a destinação dos recursos se dava principalmente para a organização e manutenção de serviços assistenciais e não sobre condicionantes das doenças mais prevalentes  </a:t>
            </a:r>
          </a:p>
          <a:p>
            <a:pPr>
              <a:lnSpc>
                <a:spcPct val="90000"/>
              </a:lnSpc>
            </a:pPr>
            <a:r>
              <a:rPr lang="pt-BR" altLang="pt-BR" sz="2800" smtClean="0"/>
              <a:t>Condicionantes dessas doenças eram o ambiente, e os comportamentos ou estilos de vida, que em conjunto  eram responsáveis por mais de 80%  das causas dessas enfermidades.</a:t>
            </a:r>
          </a:p>
          <a:p>
            <a:pPr>
              <a:lnSpc>
                <a:spcPct val="90000"/>
              </a:lnSpc>
            </a:pPr>
            <a:endParaRPr lang="pt-BR" altLang="pt-BR"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E0716FE2-A555-4870-BCB0-738B65F310CC}" type="slidenum">
              <a:rPr lang="pt-BR" altLang="pt-BR" sz="1400"/>
              <a:pPr algn="r">
                <a:spcBef>
                  <a:spcPct val="0"/>
                </a:spcBef>
                <a:buFontTx/>
                <a:buNone/>
              </a:pPr>
              <a:t>15</a:t>
            </a:fld>
            <a:endParaRPr lang="pt-BR" altLang="pt-BR" sz="1400"/>
          </a:p>
        </p:txBody>
      </p:sp>
      <p:sp>
        <p:nvSpPr>
          <p:cNvPr id="13315" name="Rectangle 2"/>
          <p:cNvSpPr>
            <a:spLocks noGrp="1" noChangeArrowheads="1"/>
          </p:cNvSpPr>
          <p:nvPr>
            <p:ph type="body" idx="1"/>
          </p:nvPr>
        </p:nvSpPr>
        <p:spPr>
          <a:xfrm>
            <a:off x="684213" y="404813"/>
            <a:ext cx="7772400" cy="5715000"/>
          </a:xfrm>
          <a:noFill/>
        </p:spPr>
        <p:txBody>
          <a:bodyPr/>
          <a:lstStyle/>
          <a:p>
            <a:r>
              <a:rPr lang="pt-BR" altLang="pt-BR" smtClean="0"/>
              <a:t>Segundo o Informe Lalonde, o campo da saúde, que reúne os chamados determinantes da saúde, é composto por </a:t>
            </a:r>
          </a:p>
          <a:p>
            <a:pPr lvl="1"/>
            <a:r>
              <a:rPr lang="pt-BR" altLang="pt-BR" smtClean="0"/>
              <a:t>Biologia humana:  herança genética, processos de amadurecimento e envelhecimento;</a:t>
            </a:r>
          </a:p>
          <a:p>
            <a:pPr lvl="1"/>
            <a:r>
              <a:rPr lang="pt-BR" altLang="pt-BR" smtClean="0"/>
              <a:t>Ambiente: fatores relacionados à saúde externos ao organismo humano e sobre os quais as pessoas têm pouco ou nenhum controle: qualidade dos alimentos, do ar, da água, eliminação de dejetos;</a:t>
            </a:r>
          </a:p>
          <a:p>
            <a:pPr lvl="1"/>
            <a:endParaRPr lang="pt-BR" altLang="pt-BR" smtClean="0"/>
          </a:p>
          <a:p>
            <a:pPr lvl="1"/>
            <a:endParaRPr lang="pt-BR" altLang="pt-BR" smtClean="0"/>
          </a:p>
          <a:p>
            <a:endParaRPr lang="pt-BR" altLang="pt-BR" smtClean="0"/>
          </a:p>
          <a:p>
            <a:endParaRPr lang="pt-BR" altLang="pt-B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FEC49084-37F7-44F0-AF63-F4DD1A970F84}" type="slidenum">
              <a:rPr lang="pt-BR" altLang="pt-BR" sz="1400"/>
              <a:pPr algn="r">
                <a:spcBef>
                  <a:spcPct val="0"/>
                </a:spcBef>
                <a:buFontTx/>
                <a:buNone/>
              </a:pPr>
              <a:t>16</a:t>
            </a:fld>
            <a:endParaRPr lang="pt-BR" altLang="pt-BR" sz="1400" dirty="0"/>
          </a:p>
        </p:txBody>
      </p:sp>
      <p:sp>
        <p:nvSpPr>
          <p:cNvPr id="14339" name="Rectangle 3"/>
          <p:cNvSpPr>
            <a:spLocks noGrp="1" noChangeArrowheads="1"/>
          </p:cNvSpPr>
          <p:nvPr>
            <p:ph type="body" idx="1"/>
          </p:nvPr>
        </p:nvSpPr>
        <p:spPr>
          <a:xfrm>
            <a:off x="684213" y="1052513"/>
            <a:ext cx="7772400" cy="4114800"/>
          </a:xfrm>
        </p:spPr>
        <p:txBody>
          <a:bodyPr/>
          <a:lstStyle/>
          <a:p>
            <a:pPr lvl="1" eaLnBrk="1" hangingPunct="1"/>
            <a:r>
              <a:rPr lang="pt-BR" altLang="pt-BR" sz="2400" dirty="0" smtClean="0"/>
              <a:t>Estilo de vida: conjunto de decisões que o indivíduo toma com relação à sua saúde e sobre os quais exerce certo grau de controle; e </a:t>
            </a:r>
          </a:p>
          <a:p>
            <a:pPr lvl="1" eaLnBrk="1" hangingPunct="1"/>
            <a:r>
              <a:rPr lang="pt-BR" altLang="pt-BR" sz="2400" dirty="0" smtClean="0"/>
              <a:t>Organização do sistema de saúde: quantidade, qualidade, ordem e relações entre pessoas e os recursos de prestação da atenção à saúde.</a:t>
            </a:r>
          </a:p>
          <a:p>
            <a:pPr eaLnBrk="1" hangingPunct="1"/>
            <a:r>
              <a:rPr lang="pt-BR" altLang="pt-BR" sz="2800" b="1" dirty="0" smtClean="0"/>
              <a:t>Crítica</a:t>
            </a:r>
            <a:r>
              <a:rPr lang="pt-BR" altLang="pt-BR" sz="2800" dirty="0" smtClean="0"/>
              <a:t>: </a:t>
            </a:r>
            <a:r>
              <a:rPr lang="pt-BR" altLang="pt-BR" sz="2800" dirty="0" err="1" smtClean="0"/>
              <a:t>culpabilização</a:t>
            </a:r>
            <a:r>
              <a:rPr lang="pt-BR" altLang="pt-BR" sz="2800" dirty="0" smtClean="0"/>
              <a:t> da vítima, responsabilização de determinados grupos por seus problemas de saúde</a:t>
            </a:r>
            <a:endParaRPr lang="pt-BR" altLang="pt-BR" sz="2800" dirty="0"/>
          </a:p>
          <a:p>
            <a:pPr eaLnBrk="1" hangingPunct="1"/>
            <a:r>
              <a:rPr lang="pt-BR" altLang="pt-BR" sz="2800" dirty="0" smtClean="0"/>
              <a:t>Após 10 </a:t>
            </a:r>
            <a:r>
              <a:rPr lang="pt-BR" altLang="pt-BR" sz="2800" dirty="0" smtClean="0"/>
              <a:t>anos, Carol Buck  aponta as dificuldades encontradas para a implementação das recomendações do relatório </a:t>
            </a:r>
            <a:r>
              <a:rPr lang="pt-BR" altLang="pt-BR" sz="2800" dirty="0" err="1" smtClean="0"/>
              <a:t>Lalonde</a:t>
            </a:r>
            <a:endParaRPr lang="pt-BR" altLang="pt-BR"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962" y="404664"/>
            <a:ext cx="7772400" cy="1143000"/>
          </a:xfrm>
        </p:spPr>
        <p:txBody>
          <a:bodyPr/>
          <a:lstStyle/>
          <a:p>
            <a:r>
              <a:rPr lang="pt-BR" sz="3200" dirty="0" smtClean="0"/>
              <a:t>Dificuldades encontradas relacionadas a fatores ambientais (Buck, 1985)</a:t>
            </a:r>
            <a:endParaRPr lang="pt-BR" sz="3200" dirty="0"/>
          </a:p>
        </p:txBody>
      </p:sp>
      <p:sp>
        <p:nvSpPr>
          <p:cNvPr id="3" name="Espaço Reservado para Conteúdo 2"/>
          <p:cNvSpPr>
            <a:spLocks noGrp="1"/>
          </p:cNvSpPr>
          <p:nvPr>
            <p:ph idx="1"/>
          </p:nvPr>
        </p:nvSpPr>
        <p:spPr>
          <a:xfrm>
            <a:off x="611560" y="1700808"/>
            <a:ext cx="7772400" cy="4114800"/>
          </a:xfrm>
        </p:spPr>
        <p:txBody>
          <a:bodyPr/>
          <a:lstStyle/>
          <a:p>
            <a:r>
              <a:rPr lang="pt-BR" sz="2700" dirty="0" smtClean="0"/>
              <a:t>Violência e acidentes</a:t>
            </a:r>
          </a:p>
          <a:p>
            <a:r>
              <a:rPr lang="pt-BR" sz="2700" dirty="0" smtClean="0"/>
              <a:t>Necessidades básicas não satisfeitas (alimentação, vestuário e teto)</a:t>
            </a:r>
          </a:p>
          <a:p>
            <a:r>
              <a:rPr lang="pt-BR" sz="2700" dirty="0" smtClean="0"/>
              <a:t>“Amenidades” (algo que torna a vida mais fácil e prazerosa – transporte, recreação) não satisfeitas </a:t>
            </a:r>
          </a:p>
          <a:p>
            <a:r>
              <a:rPr lang="pt-BR" sz="2700" dirty="0" smtClean="0"/>
              <a:t>Isolamento e alienação</a:t>
            </a:r>
          </a:p>
          <a:p>
            <a:r>
              <a:rPr lang="pt-BR" sz="2700" dirty="0" smtClean="0"/>
              <a:t>Pobreza</a:t>
            </a:r>
          </a:p>
          <a:p>
            <a:r>
              <a:rPr lang="pt-BR" sz="2700" dirty="0" smtClean="0"/>
              <a:t>Trabalho estressante, sem recompensa e despersonalizado</a:t>
            </a:r>
            <a:endParaRPr lang="pt-BR" sz="2700" dirty="0"/>
          </a:p>
        </p:txBody>
      </p:sp>
      <p:sp>
        <p:nvSpPr>
          <p:cNvPr id="4" name="Espaço Reservado para Número de Slide 3"/>
          <p:cNvSpPr>
            <a:spLocks noGrp="1"/>
          </p:cNvSpPr>
          <p:nvPr>
            <p:ph type="sldNum" sz="quarter" idx="12"/>
          </p:nvPr>
        </p:nvSpPr>
        <p:spPr/>
        <p:txBody>
          <a:bodyPr/>
          <a:lstStyle/>
          <a:p>
            <a:fld id="{FC036BE8-6112-42B9-A752-5C408F72BCD9}" type="slidenum">
              <a:rPr lang="pt-BR" altLang="pt-BR" smtClean="0"/>
              <a:pPr/>
              <a:t>17</a:t>
            </a:fld>
            <a:endParaRPr lang="pt-BR" altLang="pt-BR"/>
          </a:p>
        </p:txBody>
      </p:sp>
    </p:spTree>
    <p:extLst>
      <p:ext uri="{BB962C8B-B14F-4D97-AF65-F5344CB8AC3E}">
        <p14:creationId xmlns:p14="http://schemas.microsoft.com/office/powerpoint/2010/main" val="3488475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eaLnBrk="1" hangingPunct="1"/>
            <a:r>
              <a:rPr lang="pt-BR" altLang="pt-BR" sz="2800" dirty="0"/>
              <a:t>1977 – “Saúde para Todos no ano 2000”</a:t>
            </a:r>
          </a:p>
          <a:p>
            <a:pPr lvl="1" eaLnBrk="1" hangingPunct="1"/>
            <a:r>
              <a:rPr lang="pt-BR" altLang="pt-BR" sz="2400" dirty="0"/>
              <a:t>Saúde como direito, não só de acesso, mas como trabalho de cooperação entre outros setores da sociedade</a:t>
            </a:r>
          </a:p>
          <a:p>
            <a:endParaRPr lang="pt-BR" dirty="0"/>
          </a:p>
        </p:txBody>
      </p:sp>
      <p:sp>
        <p:nvSpPr>
          <p:cNvPr id="4" name="Espaço Reservado para Número de Slide 3"/>
          <p:cNvSpPr>
            <a:spLocks noGrp="1"/>
          </p:cNvSpPr>
          <p:nvPr>
            <p:ph type="sldNum" sz="quarter" idx="12"/>
          </p:nvPr>
        </p:nvSpPr>
        <p:spPr/>
        <p:txBody>
          <a:bodyPr/>
          <a:lstStyle/>
          <a:p>
            <a:fld id="{FC036BE8-6112-42B9-A752-5C408F72BCD9}" type="slidenum">
              <a:rPr lang="pt-BR" altLang="pt-BR" smtClean="0"/>
              <a:pPr/>
              <a:t>18</a:t>
            </a:fld>
            <a:endParaRPr lang="pt-BR" altLang="pt-BR"/>
          </a:p>
        </p:txBody>
      </p:sp>
    </p:spTree>
    <p:extLst>
      <p:ext uri="{BB962C8B-B14F-4D97-AF65-F5344CB8AC3E}">
        <p14:creationId xmlns:p14="http://schemas.microsoft.com/office/powerpoint/2010/main" val="2117719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BB1C3EED-DFA1-49C7-8166-20DE099FFCBA}" type="slidenum">
              <a:rPr lang="pt-BR" altLang="pt-BR" sz="1400"/>
              <a:pPr algn="r">
                <a:spcBef>
                  <a:spcPct val="0"/>
                </a:spcBef>
                <a:buFontTx/>
                <a:buNone/>
              </a:pPr>
              <a:t>19</a:t>
            </a:fld>
            <a:endParaRPr lang="pt-BR" altLang="pt-BR" sz="1400"/>
          </a:p>
        </p:txBody>
      </p:sp>
      <p:sp>
        <p:nvSpPr>
          <p:cNvPr id="15363" name="Rectangle 2"/>
          <p:cNvSpPr>
            <a:spLocks noGrp="1" noChangeArrowheads="1"/>
          </p:cNvSpPr>
          <p:nvPr>
            <p:ph type="title"/>
          </p:nvPr>
        </p:nvSpPr>
        <p:spPr>
          <a:xfrm>
            <a:off x="611188" y="476250"/>
            <a:ext cx="7772400" cy="838200"/>
          </a:xfrm>
          <a:noFill/>
        </p:spPr>
        <p:txBody>
          <a:bodyPr/>
          <a:lstStyle/>
          <a:p>
            <a:pPr eaLnBrk="1" hangingPunct="1"/>
            <a:r>
              <a:rPr lang="pt-BR" altLang="pt-BR" sz="3200" smtClean="0"/>
              <a:t>1986 – Primeira Conferência Internacional de Promoção da Saúde</a:t>
            </a:r>
          </a:p>
        </p:txBody>
      </p:sp>
      <p:sp>
        <p:nvSpPr>
          <p:cNvPr id="15364" name="Rectangle 3"/>
          <p:cNvSpPr>
            <a:spLocks noGrp="1" noChangeArrowheads="1"/>
          </p:cNvSpPr>
          <p:nvPr>
            <p:ph type="body" idx="1"/>
          </p:nvPr>
        </p:nvSpPr>
        <p:spPr>
          <a:xfrm>
            <a:off x="684213" y="1700213"/>
            <a:ext cx="7989887" cy="4608512"/>
          </a:xfrm>
          <a:noFill/>
        </p:spPr>
        <p:txBody>
          <a:bodyPr/>
          <a:lstStyle/>
          <a:p>
            <a:pPr eaLnBrk="1" hangingPunct="1">
              <a:lnSpc>
                <a:spcPct val="120000"/>
              </a:lnSpc>
            </a:pPr>
            <a:r>
              <a:rPr lang="pt-BR" altLang="pt-BR" sz="2400" dirty="0" smtClean="0"/>
              <a:t>Define PS como o “um processo que confere ao povo os meios para segurar um maior controle e melhoria de sua própria saúde, não se limitando a ações de responsabilidade do setor saúde”, propõe a </a:t>
            </a:r>
            <a:r>
              <a:rPr lang="pt-BR" altLang="pt-BR" sz="2400" dirty="0" smtClean="0">
                <a:solidFill>
                  <a:srgbClr val="FF6600"/>
                </a:solidFill>
                <a:effectLst>
                  <a:outerShdw blurRad="38100" dist="38100" dir="2700000" algn="tl">
                    <a:srgbClr val="000000">
                      <a:alpha val="43137"/>
                    </a:srgbClr>
                  </a:outerShdw>
                </a:effectLst>
              </a:rPr>
              <a:t>capacitação das pessoas </a:t>
            </a:r>
            <a:r>
              <a:rPr lang="pt-BR" altLang="pt-BR" sz="2400" dirty="0" smtClean="0"/>
              <a:t>para uma </a:t>
            </a:r>
            <a:r>
              <a:rPr lang="pt-BR" altLang="pt-BR" sz="2400" dirty="0" smtClean="0">
                <a:solidFill>
                  <a:srgbClr val="FF6600"/>
                </a:solidFill>
                <a:effectLst>
                  <a:outerShdw blurRad="38100" dist="38100" dir="2700000" algn="tl">
                    <a:srgbClr val="000000">
                      <a:alpha val="43137"/>
                    </a:srgbClr>
                  </a:outerShdw>
                </a:effectLst>
              </a:rPr>
              <a:t>gestão mais autônoma</a:t>
            </a:r>
            <a:r>
              <a:rPr lang="pt-BR" altLang="pt-BR" sz="2400" dirty="0" smtClean="0">
                <a:effectLst>
                  <a:outerShdw blurRad="38100" dist="38100" dir="2700000" algn="tl">
                    <a:srgbClr val="000000">
                      <a:alpha val="43137"/>
                    </a:srgbClr>
                  </a:outerShdw>
                </a:effectLst>
              </a:rPr>
              <a:t> </a:t>
            </a:r>
            <a:r>
              <a:rPr lang="pt-BR" altLang="pt-BR" sz="2400" dirty="0" smtClean="0"/>
              <a:t>da saúde e dos determinantes da mesma. </a:t>
            </a:r>
          </a:p>
          <a:p>
            <a:pPr eaLnBrk="1" hangingPunct="1">
              <a:lnSpc>
                <a:spcPct val="120000"/>
              </a:lnSpc>
            </a:pPr>
            <a:r>
              <a:rPr lang="pt-BR" altLang="pt-BR" sz="2400" dirty="0" smtClean="0"/>
              <a:t>“a saúde é o maior recurso para o desenvolvimento social, econômico, pessoal, assim como uma importante dimensão da qualidade de vida “</a:t>
            </a:r>
          </a:p>
          <a:p>
            <a:pPr lvl="4" eaLnBrk="1" hangingPunct="1">
              <a:lnSpc>
                <a:spcPct val="90000"/>
              </a:lnSpc>
              <a:buFontTx/>
              <a:buNone/>
            </a:pPr>
            <a:r>
              <a:rPr lang="pt-BR" altLang="pt-BR" sz="1600" dirty="0" smtClean="0"/>
              <a:t>	                                          (Carta de Ottawa, 1986)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4581128"/>
            <a:ext cx="7772400" cy="1143000"/>
          </a:xfrm>
        </p:spPr>
        <p:txBody>
          <a:bodyPr/>
          <a:lstStyle/>
          <a:p>
            <a:r>
              <a:rPr lang="pt-BR" dirty="0" smtClean="0"/>
              <a:t>O que faço para promover minha saúde?</a:t>
            </a:r>
            <a:endParaRPr lang="pt-BR" dirty="0"/>
          </a:p>
        </p:txBody>
      </p:sp>
      <p:sp>
        <p:nvSpPr>
          <p:cNvPr id="3" name="Espaço Reservado para Conteúdo 2"/>
          <p:cNvSpPr>
            <a:spLocks noGrp="1"/>
          </p:cNvSpPr>
          <p:nvPr>
            <p:ph idx="1"/>
          </p:nvPr>
        </p:nvSpPr>
        <p:spPr>
          <a:xfrm>
            <a:off x="685800" y="980728"/>
            <a:ext cx="7772400" cy="2527920"/>
          </a:xfrm>
        </p:spPr>
        <p:txBody>
          <a:bodyPr/>
          <a:lstStyle/>
          <a:p>
            <a:pPr marL="0" indent="0">
              <a:buNone/>
            </a:pPr>
            <a:endParaRPr lang="pt-BR" sz="4400" dirty="0" smtClean="0"/>
          </a:p>
          <a:p>
            <a:pPr marL="0" indent="0">
              <a:buNone/>
            </a:pPr>
            <a:r>
              <a:rPr lang="pt-BR" sz="4400" dirty="0" smtClean="0"/>
              <a:t>Do que depende a promoção da saúde de minha família e da minha comunidade?</a:t>
            </a:r>
            <a:endParaRPr lang="pt-BR" sz="4400" dirty="0"/>
          </a:p>
        </p:txBody>
      </p:sp>
      <p:sp>
        <p:nvSpPr>
          <p:cNvPr id="4" name="Espaço Reservado para Número de Slide 3"/>
          <p:cNvSpPr>
            <a:spLocks noGrp="1"/>
          </p:cNvSpPr>
          <p:nvPr>
            <p:ph type="sldNum" sz="quarter" idx="12"/>
          </p:nvPr>
        </p:nvSpPr>
        <p:spPr/>
        <p:txBody>
          <a:bodyPr/>
          <a:lstStyle/>
          <a:p>
            <a:fld id="{FC036BE8-6112-42B9-A752-5C408F72BCD9}" type="slidenum">
              <a:rPr lang="pt-BR" altLang="pt-BR" smtClean="0"/>
              <a:pPr/>
              <a:t>2</a:t>
            </a:fld>
            <a:endParaRPr lang="pt-BR" altLang="pt-BR"/>
          </a:p>
        </p:txBody>
      </p:sp>
    </p:spTree>
    <p:extLst>
      <p:ext uri="{BB962C8B-B14F-4D97-AF65-F5344CB8AC3E}">
        <p14:creationId xmlns:p14="http://schemas.microsoft.com/office/powerpoint/2010/main" val="1188400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p:txBody>
          <a:bodyPr/>
          <a:lstStyle/>
          <a:p>
            <a:pPr eaLnBrk="1" hangingPunct="1"/>
            <a:endParaRPr lang="pt-BR" altLang="pt-BR" dirty="0" smtClean="0"/>
          </a:p>
        </p:txBody>
      </p:sp>
      <p:sp>
        <p:nvSpPr>
          <p:cNvPr id="16387" name="Espaço Reservado para Conteúdo 2"/>
          <p:cNvSpPr>
            <a:spLocks noGrp="1"/>
          </p:cNvSpPr>
          <p:nvPr>
            <p:ph idx="1"/>
          </p:nvPr>
        </p:nvSpPr>
        <p:spPr/>
        <p:txBody>
          <a:bodyPr/>
          <a:lstStyle/>
          <a:p>
            <a:pPr eaLnBrk="1" hangingPunct="1"/>
            <a:r>
              <a:rPr lang="pt-BR" altLang="pt-BR" smtClean="0"/>
              <a:t>Processo através do qual a população </a:t>
            </a:r>
            <a:r>
              <a:rPr lang="pt-BR" altLang="pt-BR" smtClean="0">
                <a:solidFill>
                  <a:srgbClr val="FF6600"/>
                </a:solidFill>
              </a:rPr>
              <a:t>se capacita </a:t>
            </a:r>
            <a:r>
              <a:rPr lang="pt-BR" altLang="pt-BR" smtClean="0"/>
              <a:t>e </a:t>
            </a:r>
            <a:r>
              <a:rPr lang="pt-BR" altLang="pt-BR" smtClean="0">
                <a:solidFill>
                  <a:srgbClr val="FF6600"/>
                </a:solidFill>
              </a:rPr>
              <a:t>busca meios </a:t>
            </a:r>
            <a:r>
              <a:rPr lang="pt-BR" altLang="pt-BR" smtClean="0"/>
              <a:t>para conseguir controlar os fatores que favorecem seu bem-estar e da comunidade ou que podem a estar pondo em risco, tornando-a vulnerável ao adoecimento e prejudicando sua qualidade de vida</a:t>
            </a:r>
          </a:p>
        </p:txBody>
      </p:sp>
      <p:sp>
        <p:nvSpPr>
          <p:cNvPr id="16388" name="Espaço Reservado para Número de Slide 3"/>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9682E225-ACB2-43CF-8D48-EEA0F9593D4F}" type="slidenum">
              <a:rPr lang="pt-BR" altLang="pt-BR" sz="1400"/>
              <a:pPr algn="r">
                <a:spcBef>
                  <a:spcPct val="0"/>
                </a:spcBef>
                <a:buFontTx/>
                <a:buNone/>
              </a:pPr>
              <a:t>20</a:t>
            </a:fld>
            <a:endParaRPr lang="pt-BR" altLang="pt-BR"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Conteúdo 2"/>
          <p:cNvSpPr>
            <a:spLocks noGrp="1"/>
          </p:cNvSpPr>
          <p:nvPr>
            <p:ph idx="1"/>
          </p:nvPr>
        </p:nvSpPr>
        <p:spPr>
          <a:xfrm>
            <a:off x="539750" y="692150"/>
            <a:ext cx="7772400" cy="4114800"/>
          </a:xfrm>
        </p:spPr>
        <p:txBody>
          <a:bodyPr/>
          <a:lstStyle/>
          <a:p>
            <a:r>
              <a:rPr lang="pt-BR" altLang="pt-BR" sz="2600" smtClean="0"/>
              <a:t>Promoção da saúde é o conjunto de atividades, processos e recursos, de ordem institucional, governamental ou da cidadania, orientados a propiciar a melhoria das condições de bem-estar e acesso a bens e serviços sociais que favoreçam o desenvolvimento de conhecimentos, atitudes e comportamentos favoráveis aos cuidados da saúde e o desenvolvimento de estratégias que permitam, à população maior controle sobre sua saúde e suas condições de vida, a níveis individual e coletivo  (Gutierrez, 1994)</a:t>
            </a:r>
          </a:p>
        </p:txBody>
      </p:sp>
      <p:sp>
        <p:nvSpPr>
          <p:cNvPr id="17411" name="Espaço Reservado para Número de Slide 3"/>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69E1F210-46F1-40EE-B853-6658247BB42B}" type="slidenum">
              <a:rPr lang="pt-BR" altLang="pt-BR" sz="1400"/>
              <a:pPr algn="r">
                <a:spcBef>
                  <a:spcPct val="0"/>
                </a:spcBef>
                <a:buFontTx/>
                <a:buNone/>
              </a:pPr>
              <a:t>21</a:t>
            </a:fld>
            <a:endParaRPr lang="pt-BR" altLang="pt-BR"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92014382-1A5A-4E1C-8476-DC7B9AF310A4}" type="slidenum">
              <a:rPr lang="pt-BR" altLang="pt-BR" sz="1400"/>
              <a:pPr algn="r">
                <a:spcBef>
                  <a:spcPct val="0"/>
                </a:spcBef>
                <a:buFontTx/>
                <a:buNone/>
              </a:pPr>
              <a:t>22</a:t>
            </a:fld>
            <a:endParaRPr lang="pt-BR" altLang="pt-BR" sz="1400"/>
          </a:p>
        </p:txBody>
      </p:sp>
      <p:sp>
        <p:nvSpPr>
          <p:cNvPr id="18435" name="Rectangle 2"/>
          <p:cNvSpPr>
            <a:spLocks noGrp="1" noChangeArrowheads="1"/>
          </p:cNvSpPr>
          <p:nvPr>
            <p:ph type="title"/>
          </p:nvPr>
        </p:nvSpPr>
        <p:spPr/>
        <p:txBody>
          <a:bodyPr/>
          <a:lstStyle/>
          <a:p>
            <a:pPr eaLnBrk="1" hangingPunct="1"/>
            <a:r>
              <a:rPr lang="pt-BR" altLang="pt-BR" sz="4000" smtClean="0"/>
              <a:t>Conceito de saúde em que a Promoção da Saúde se baseia</a:t>
            </a:r>
          </a:p>
        </p:txBody>
      </p:sp>
      <p:sp>
        <p:nvSpPr>
          <p:cNvPr id="18436" name="Rectangle 4"/>
          <p:cNvSpPr>
            <a:spLocks noGrp="1" noChangeArrowheads="1"/>
          </p:cNvSpPr>
          <p:nvPr>
            <p:ph type="body" idx="1"/>
          </p:nvPr>
        </p:nvSpPr>
        <p:spPr>
          <a:ln>
            <a:pattFill prst="pct5">
              <a:fgClr>
                <a:schemeClr val="tx1"/>
              </a:fgClr>
              <a:bgClr>
                <a:srgbClr val="FFFFFF"/>
              </a:bgClr>
            </a:patt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r>
              <a:rPr lang="pt-BR" altLang="pt-BR" sz="2400" smtClean="0"/>
              <a:t>Saúde não é ausência de doença</a:t>
            </a:r>
          </a:p>
          <a:p>
            <a:pPr eaLnBrk="1" hangingPunct="1">
              <a:lnSpc>
                <a:spcPct val="90000"/>
              </a:lnSpc>
            </a:pPr>
            <a:r>
              <a:rPr lang="pt-BR" altLang="pt-BR" sz="2400" smtClean="0"/>
              <a:t>É bem estar físico, mental, social  e espiritual.</a:t>
            </a:r>
          </a:p>
          <a:p>
            <a:pPr eaLnBrk="1" hangingPunct="1">
              <a:lnSpc>
                <a:spcPct val="90000"/>
              </a:lnSpc>
            </a:pPr>
            <a:r>
              <a:rPr lang="pt-BR" altLang="pt-BR" sz="2400" smtClean="0"/>
              <a:t>É produto de determinações biológicas, econômicas, sociais, políticas, culturais, educativas e outras</a:t>
            </a:r>
          </a:p>
          <a:p>
            <a:pPr eaLnBrk="1" hangingPunct="1">
              <a:lnSpc>
                <a:spcPct val="90000"/>
              </a:lnSpc>
            </a:pPr>
            <a:r>
              <a:rPr lang="pt-BR" altLang="pt-BR" sz="2400" smtClean="0"/>
              <a:t>Saúde relacionada a qualidade de vida.</a:t>
            </a:r>
          </a:p>
          <a:p>
            <a:pPr eaLnBrk="1" hangingPunct="1">
              <a:lnSpc>
                <a:spcPct val="90000"/>
              </a:lnSpc>
            </a:pPr>
            <a:r>
              <a:rPr lang="pt-BR" altLang="pt-BR" sz="2400" smtClean="0"/>
              <a:t>Condições para QV: paz, acesso a educação, habitação, renda, alimentação, acesso a serviços de saúde, segurança, ecossistema saudável, recursos renováveis, justiça social e equidade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B5BAF420-0F19-4D92-9FB9-9D675A216748}" type="slidenum">
              <a:rPr lang="pt-BR" altLang="pt-BR" sz="1400"/>
              <a:pPr algn="r">
                <a:spcBef>
                  <a:spcPct val="0"/>
                </a:spcBef>
                <a:buFontTx/>
                <a:buNone/>
              </a:pPr>
              <a:t>23</a:t>
            </a:fld>
            <a:endParaRPr lang="pt-BR" altLang="pt-BR" sz="1400"/>
          </a:p>
        </p:txBody>
      </p:sp>
      <p:sp>
        <p:nvSpPr>
          <p:cNvPr id="19459" name="Rectangle 2"/>
          <p:cNvSpPr>
            <a:spLocks noGrp="1" noChangeArrowheads="1"/>
          </p:cNvSpPr>
          <p:nvPr>
            <p:ph type="title"/>
          </p:nvPr>
        </p:nvSpPr>
        <p:spPr>
          <a:noFill/>
        </p:spPr>
        <p:txBody>
          <a:bodyPr/>
          <a:lstStyle/>
          <a:p>
            <a:pPr eaLnBrk="1" hangingPunct="1"/>
            <a:r>
              <a:rPr lang="pt-BR" altLang="pt-BR" smtClean="0"/>
              <a:t>Saúde</a:t>
            </a:r>
          </a:p>
        </p:txBody>
      </p:sp>
      <p:sp>
        <p:nvSpPr>
          <p:cNvPr id="19460" name="Rectangle 3"/>
          <p:cNvSpPr>
            <a:spLocks noGrp="1" noChangeArrowheads="1"/>
          </p:cNvSpPr>
          <p:nvPr>
            <p:ph type="body" idx="1"/>
          </p:nvPr>
        </p:nvSpPr>
        <p:spPr>
          <a:noFill/>
        </p:spPr>
        <p:txBody>
          <a:bodyPr/>
          <a:lstStyle/>
          <a:p>
            <a:pPr eaLnBrk="1" hangingPunct="1"/>
            <a:r>
              <a:rPr lang="pt-BR" altLang="pt-BR" smtClean="0"/>
              <a:t>No contexto da promoção da saúde considera-se a saúde não como um estado abstrato (ideal-utópico) mas como capacidade de desenvolver o projeto potencial pessoal de vida e responder de forma positiva aos estímulos do ambiente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DBFB5CC7-6A10-4CE0-89AF-2CB3BF54931C}" type="slidenum">
              <a:rPr lang="pt-BR" altLang="pt-BR" sz="1400"/>
              <a:pPr algn="r">
                <a:spcBef>
                  <a:spcPct val="0"/>
                </a:spcBef>
                <a:buFontTx/>
                <a:buNone/>
              </a:pPr>
              <a:t>24</a:t>
            </a:fld>
            <a:endParaRPr lang="pt-BR" altLang="pt-BR" sz="1400"/>
          </a:p>
        </p:txBody>
      </p:sp>
      <p:sp>
        <p:nvSpPr>
          <p:cNvPr id="20483" name="Rectangle 2"/>
          <p:cNvSpPr>
            <a:spLocks noGrp="1" noChangeArrowheads="1"/>
          </p:cNvSpPr>
          <p:nvPr>
            <p:ph type="body" idx="1"/>
          </p:nvPr>
        </p:nvSpPr>
        <p:spPr>
          <a:xfrm>
            <a:off x="611188" y="692150"/>
            <a:ext cx="8077200" cy="5334000"/>
          </a:xfrm>
          <a:noFill/>
        </p:spPr>
        <p:txBody>
          <a:bodyPr/>
          <a:lstStyle/>
          <a:p>
            <a:pPr marL="287338" indent="-287338" eaLnBrk="1" hangingPunct="1">
              <a:buFontTx/>
              <a:buNone/>
            </a:pPr>
            <a:r>
              <a:rPr lang="pt-BR" altLang="pt-BR" smtClean="0"/>
              <a:t>  </a:t>
            </a:r>
            <a:r>
              <a:rPr lang="pt-BR" altLang="pt-BR" sz="2800" smtClean="0"/>
              <a:t>A compreensão da saúde enquanto produção social implica reconhecer que:</a:t>
            </a:r>
          </a:p>
          <a:p>
            <a:pPr marL="287338" indent="-287338" eaLnBrk="1" hangingPunct="1">
              <a:spcBef>
                <a:spcPct val="30000"/>
              </a:spcBef>
            </a:pPr>
            <a:r>
              <a:rPr lang="pt-BR" altLang="pt-BR" sz="2800" smtClean="0"/>
              <a:t> determinantes de saúde são </a:t>
            </a:r>
            <a:r>
              <a:rPr lang="pt-BR" altLang="pt-BR" sz="2800" smtClean="0">
                <a:solidFill>
                  <a:srgbClr val="15EB1A"/>
                </a:solidFill>
              </a:rPr>
              <a:t>mediados pelo sistema social e determinados pelas relações sociais</a:t>
            </a:r>
            <a:r>
              <a:rPr lang="pt-BR" altLang="pt-BR" sz="2800" smtClean="0"/>
              <a:t>;</a:t>
            </a:r>
          </a:p>
          <a:p>
            <a:pPr marL="287338" indent="-287338" eaLnBrk="1" hangingPunct="1">
              <a:spcBef>
                <a:spcPct val="30000"/>
              </a:spcBef>
            </a:pPr>
            <a:r>
              <a:rPr lang="pt-BR" altLang="pt-BR" sz="2800" smtClean="0"/>
              <a:t> as ações que visam a resolução das distorções e desigualdades existentes exigem atos coordenados em várias esferas de governo, </a:t>
            </a:r>
            <a:r>
              <a:rPr lang="pt-BR" altLang="pt-BR" sz="2800" smtClean="0">
                <a:solidFill>
                  <a:srgbClr val="15EB1A"/>
                </a:solidFill>
              </a:rPr>
              <a:t>ações intersetoriais</a:t>
            </a:r>
            <a:r>
              <a:rPr lang="pt-BR" altLang="pt-BR" sz="2800" smtClean="0"/>
              <a:t>;</a:t>
            </a:r>
          </a:p>
          <a:p>
            <a:pPr marL="287338" indent="-287338" eaLnBrk="1" hangingPunct="1">
              <a:spcBef>
                <a:spcPct val="30000"/>
              </a:spcBef>
            </a:pPr>
            <a:r>
              <a:rPr lang="pt-BR" altLang="pt-BR" sz="2800" smtClean="0"/>
              <a:t>são necessárias </a:t>
            </a:r>
            <a:r>
              <a:rPr lang="pt-BR" altLang="pt-BR" sz="2800" smtClean="0">
                <a:solidFill>
                  <a:srgbClr val="15EB1A"/>
                </a:solidFill>
              </a:rPr>
              <a:t>mudanças</a:t>
            </a:r>
            <a:r>
              <a:rPr lang="pt-BR" altLang="pt-BR" sz="2800" smtClean="0"/>
              <a:t> profundas nos </a:t>
            </a:r>
            <a:r>
              <a:rPr lang="pt-BR" altLang="pt-BR" sz="2800" smtClean="0">
                <a:solidFill>
                  <a:srgbClr val="15EB1A"/>
                </a:solidFill>
              </a:rPr>
              <a:t>padrões econômicos</a:t>
            </a:r>
            <a:r>
              <a:rPr lang="pt-BR" altLang="pt-BR" sz="2800" smtClean="0"/>
              <a:t> e a intensificação de </a:t>
            </a:r>
            <a:r>
              <a:rPr lang="pt-BR" altLang="pt-BR" sz="2800" smtClean="0">
                <a:solidFill>
                  <a:srgbClr val="15EB1A"/>
                </a:solidFill>
              </a:rPr>
              <a:t>políticas sociais</a:t>
            </a:r>
            <a:r>
              <a:rPr lang="pt-BR" altLang="pt-BR" sz="2800" smtClean="0"/>
              <a:t>.</a:t>
            </a:r>
            <a:br>
              <a:rPr lang="pt-BR" altLang="pt-BR" sz="2800" smtClean="0"/>
            </a:br>
            <a:endParaRPr lang="pt-BR" altLang="pt-BR" sz="28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BC63187B-2653-438B-99B6-DB0E1DB2C262}" type="slidenum">
              <a:rPr lang="pt-BR" altLang="pt-BR" sz="1400"/>
              <a:pPr algn="r">
                <a:spcBef>
                  <a:spcPct val="0"/>
                </a:spcBef>
                <a:buFontTx/>
                <a:buNone/>
              </a:pPr>
              <a:t>25</a:t>
            </a:fld>
            <a:endParaRPr lang="pt-BR" altLang="pt-BR" sz="1400"/>
          </a:p>
        </p:txBody>
      </p:sp>
      <p:sp>
        <p:nvSpPr>
          <p:cNvPr id="21507" name="Rectangle 2"/>
          <p:cNvSpPr>
            <a:spLocks noGrp="1" noChangeArrowheads="1"/>
          </p:cNvSpPr>
          <p:nvPr>
            <p:ph type="body" idx="1"/>
          </p:nvPr>
        </p:nvSpPr>
        <p:spPr>
          <a:xfrm>
            <a:off x="685800" y="914400"/>
            <a:ext cx="7772400" cy="5638800"/>
          </a:xfrm>
          <a:noFill/>
        </p:spPr>
        <p:txBody>
          <a:bodyPr/>
          <a:lstStyle/>
          <a:p>
            <a:pPr eaLnBrk="1" hangingPunct="1">
              <a:lnSpc>
                <a:spcPct val="110000"/>
              </a:lnSpc>
            </a:pPr>
            <a:r>
              <a:rPr lang="pt-BR" altLang="pt-BR" sz="2800" smtClean="0"/>
              <a:t>a </a:t>
            </a:r>
            <a:r>
              <a:rPr lang="pt-BR" altLang="pt-BR" sz="2800" smtClean="0">
                <a:solidFill>
                  <a:srgbClr val="15EB1A"/>
                </a:solidFill>
              </a:rPr>
              <a:t>sociedade civil organizada</a:t>
            </a:r>
            <a:r>
              <a:rPr lang="pt-BR" altLang="pt-BR" sz="2800" smtClean="0"/>
              <a:t> deve exigir das autoridades governamentais a elaboração e a </a:t>
            </a:r>
            <a:r>
              <a:rPr lang="pt-BR" altLang="pt-BR" sz="2800" smtClean="0">
                <a:solidFill>
                  <a:srgbClr val="15EB1A"/>
                </a:solidFill>
              </a:rPr>
              <a:t>implementação de políticas públicas saudáveis </a:t>
            </a:r>
            <a:r>
              <a:rPr lang="pt-BR" altLang="pt-BR" sz="2800" smtClean="0"/>
              <a:t>para a superação do quadro de desigualdades e iniqüidades</a:t>
            </a:r>
          </a:p>
          <a:p>
            <a:pPr eaLnBrk="1" hangingPunct="1">
              <a:lnSpc>
                <a:spcPct val="110000"/>
              </a:lnSpc>
            </a:pPr>
            <a:r>
              <a:rPr lang="pt-BR" altLang="pt-BR" sz="2800" smtClean="0"/>
              <a:t>a </a:t>
            </a:r>
            <a:r>
              <a:rPr lang="pt-BR" altLang="pt-BR" sz="2800" smtClean="0">
                <a:solidFill>
                  <a:srgbClr val="15EB1A"/>
                </a:solidFill>
              </a:rPr>
              <a:t>integração e a articulação de vários saberes e práticas </a:t>
            </a:r>
            <a:r>
              <a:rPr lang="pt-BR" altLang="pt-BR" sz="2800" smtClean="0"/>
              <a:t>dentro do setor saúde e entre os diversos setores é imprescindível para a proposição de soluções aos problemas existentes em um determinado território (nacional, estadual e/ou local)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p:txBody>
          <a:bodyPr/>
          <a:lstStyle/>
          <a:p>
            <a:r>
              <a:rPr lang="pt-BR" altLang="pt-BR" smtClean="0"/>
              <a:t>Campos de ação da Promoção da saúde: </a:t>
            </a:r>
          </a:p>
        </p:txBody>
      </p:sp>
      <p:sp>
        <p:nvSpPr>
          <p:cNvPr id="22531" name="Espaço Reservado para Conteúdo 2"/>
          <p:cNvSpPr>
            <a:spLocks noGrp="1"/>
          </p:cNvSpPr>
          <p:nvPr>
            <p:ph idx="1"/>
          </p:nvPr>
        </p:nvSpPr>
        <p:spPr/>
        <p:txBody>
          <a:bodyPr/>
          <a:lstStyle/>
          <a:p>
            <a:r>
              <a:rPr lang="pt-BR" altLang="pt-BR" smtClean="0"/>
              <a:t>Criação de ambientes favoráveis</a:t>
            </a:r>
          </a:p>
          <a:p>
            <a:r>
              <a:rPr lang="pt-BR" altLang="pt-BR" smtClean="0"/>
              <a:t>Reforço da ação comunitária</a:t>
            </a:r>
          </a:p>
          <a:p>
            <a:r>
              <a:rPr lang="pt-BR" altLang="pt-BR" smtClean="0"/>
              <a:t>Desenvolvimento de habilidades pessoais</a:t>
            </a:r>
          </a:p>
          <a:p>
            <a:r>
              <a:rPr lang="pt-BR" altLang="pt-BR" smtClean="0"/>
              <a:t>Reorientação do sistema de saúde</a:t>
            </a:r>
          </a:p>
        </p:txBody>
      </p:sp>
      <p:sp>
        <p:nvSpPr>
          <p:cNvPr id="22532" name="Espaço Reservado para Número de Slide 3"/>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15985644-964E-4BEC-B503-FAF7F9415C1C}" type="slidenum">
              <a:rPr lang="pt-BR" altLang="pt-BR" sz="1400"/>
              <a:pPr algn="r">
                <a:spcBef>
                  <a:spcPct val="0"/>
                </a:spcBef>
                <a:buFontTx/>
                <a:buNone/>
              </a:pPr>
              <a:t>26</a:t>
            </a:fld>
            <a:endParaRPr lang="pt-BR" altLang="pt-B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8E5F283F-3AB8-4D28-A04B-E1DADC1D425B}" type="slidenum">
              <a:rPr lang="pt-BR" altLang="pt-BR" sz="1400"/>
              <a:pPr algn="r">
                <a:spcBef>
                  <a:spcPct val="0"/>
                </a:spcBef>
                <a:buFontTx/>
                <a:buNone/>
              </a:pPr>
              <a:t>27</a:t>
            </a:fld>
            <a:endParaRPr lang="pt-BR" altLang="pt-BR" sz="1400"/>
          </a:p>
        </p:txBody>
      </p:sp>
      <p:sp>
        <p:nvSpPr>
          <p:cNvPr id="23555" name="Rectangle 2"/>
          <p:cNvSpPr>
            <a:spLocks noGrp="1" noChangeArrowheads="1"/>
          </p:cNvSpPr>
          <p:nvPr>
            <p:ph type="title"/>
          </p:nvPr>
        </p:nvSpPr>
        <p:spPr/>
        <p:txBody>
          <a:bodyPr/>
          <a:lstStyle/>
          <a:p>
            <a:pPr eaLnBrk="1" hangingPunct="1"/>
            <a:r>
              <a:rPr lang="pt-BR" altLang="pt-BR" sz="4000" smtClean="0"/>
              <a:t>1988 – II Conf Internacional de PS – Declaração de Adelaide</a:t>
            </a:r>
          </a:p>
        </p:txBody>
      </p:sp>
      <p:sp>
        <p:nvSpPr>
          <p:cNvPr id="23556" name="Rectangle 3"/>
          <p:cNvSpPr>
            <a:spLocks noGrp="1" noChangeArrowheads="1"/>
          </p:cNvSpPr>
          <p:nvPr>
            <p:ph type="body" idx="1"/>
          </p:nvPr>
        </p:nvSpPr>
        <p:spPr/>
        <p:txBody>
          <a:bodyPr/>
          <a:lstStyle/>
          <a:p>
            <a:pPr eaLnBrk="1" hangingPunct="1"/>
            <a:r>
              <a:rPr lang="pt-BR" altLang="pt-BR" smtClean="0"/>
              <a:t>Políticas públicas saudáveis como tema central</a:t>
            </a:r>
          </a:p>
          <a:p>
            <a:pPr eaLnBrk="1" hangingPunct="1"/>
            <a:r>
              <a:rPr lang="pt-BR" altLang="pt-BR" smtClean="0"/>
              <a:t>Áreas prioritárias para promover ações imediatas de políticas públicas saudáveis:</a:t>
            </a:r>
          </a:p>
          <a:p>
            <a:pPr lvl="1" eaLnBrk="1" hangingPunct="1"/>
            <a:r>
              <a:rPr lang="pt-BR" altLang="pt-BR" smtClean="0"/>
              <a:t>Apoio à saúde da mulher</a:t>
            </a:r>
          </a:p>
          <a:p>
            <a:pPr lvl="1" eaLnBrk="1" hangingPunct="1"/>
            <a:r>
              <a:rPr lang="pt-BR" altLang="pt-BR" smtClean="0"/>
              <a:t>Alimentação e nutrição</a:t>
            </a:r>
          </a:p>
          <a:p>
            <a:pPr lvl="1" eaLnBrk="1" hangingPunct="1"/>
            <a:r>
              <a:rPr lang="pt-BR" altLang="pt-BR" smtClean="0"/>
              <a:t>Tabaco e álcool</a:t>
            </a:r>
          </a:p>
          <a:p>
            <a:pPr lvl="1" eaLnBrk="1" hangingPunct="1"/>
            <a:r>
              <a:rPr lang="pt-BR" altLang="pt-BR" smtClean="0"/>
              <a:t>Criação de ambientes favoráveis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827088" y="404813"/>
            <a:ext cx="7772400" cy="1143000"/>
          </a:xfrm>
        </p:spPr>
        <p:txBody>
          <a:bodyPr/>
          <a:lstStyle/>
          <a:p>
            <a:r>
              <a:rPr lang="pt-BR" altLang="pt-BR" smtClean="0"/>
              <a:t>Alimentação e nutrição</a:t>
            </a:r>
          </a:p>
        </p:txBody>
      </p:sp>
      <p:sp>
        <p:nvSpPr>
          <p:cNvPr id="24579" name="Espaço Reservado para Conteúdo 2"/>
          <p:cNvSpPr>
            <a:spLocks noGrp="1"/>
          </p:cNvSpPr>
          <p:nvPr>
            <p:ph idx="1"/>
          </p:nvPr>
        </p:nvSpPr>
        <p:spPr>
          <a:xfrm>
            <a:off x="468313" y="1628775"/>
            <a:ext cx="7772400" cy="4114800"/>
          </a:xfrm>
        </p:spPr>
        <p:txBody>
          <a:bodyPr/>
          <a:lstStyle/>
          <a:p>
            <a:r>
              <a:rPr lang="pt-BR" altLang="pt-BR" sz="2800" smtClean="0"/>
              <a:t>Direito humano universal, dever do Estado e responsabilidade da sociedade</a:t>
            </a:r>
          </a:p>
          <a:p>
            <a:r>
              <a:rPr lang="pt-BR" altLang="pt-BR" sz="2800" smtClean="0"/>
              <a:t>Requisito para a promoção e proteção da saúde</a:t>
            </a:r>
          </a:p>
          <a:p>
            <a:r>
              <a:rPr lang="pt-BR" altLang="pt-BR" sz="2800" smtClean="0"/>
              <a:t>Meta apontada na Declaração de Adelaide: eliminação da fome, da má nutrição e dos agravos relacionados ao excesso de peso</a:t>
            </a:r>
          </a:p>
          <a:p>
            <a:r>
              <a:rPr lang="pt-BR" altLang="pt-BR" sz="2800" smtClean="0"/>
              <a:t>Garantia de ração de qualidade e em quantidade suficiente, respeitando os aspectos socio-culturais das populações</a:t>
            </a:r>
          </a:p>
        </p:txBody>
      </p:sp>
      <p:sp>
        <p:nvSpPr>
          <p:cNvPr id="24580" name="Espaço Reservado para Número de Slide 3"/>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6A00C0EB-2E0A-425B-A8DA-F9B5A1808BA7}" type="slidenum">
              <a:rPr lang="pt-BR" altLang="pt-BR" sz="1400"/>
              <a:pPr algn="r">
                <a:spcBef>
                  <a:spcPct val="0"/>
                </a:spcBef>
                <a:buFontTx/>
                <a:buNone/>
              </a:pPr>
              <a:t>28</a:t>
            </a:fld>
            <a:endParaRPr lang="pt-BR" altLang="pt-BR"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69F20BA2-4CC6-4F77-87C6-59CFBD95E2A6}" type="slidenum">
              <a:rPr lang="pt-BR" altLang="pt-BR" sz="1400"/>
              <a:pPr algn="r">
                <a:spcBef>
                  <a:spcPct val="0"/>
                </a:spcBef>
                <a:buFontTx/>
                <a:buNone/>
              </a:pPr>
              <a:t>29</a:t>
            </a:fld>
            <a:endParaRPr lang="pt-BR" altLang="pt-BR" sz="1400"/>
          </a:p>
        </p:txBody>
      </p:sp>
      <p:sp>
        <p:nvSpPr>
          <p:cNvPr id="25603" name="Rectangle 2"/>
          <p:cNvSpPr>
            <a:spLocks noGrp="1" noChangeArrowheads="1"/>
          </p:cNvSpPr>
          <p:nvPr>
            <p:ph type="title"/>
          </p:nvPr>
        </p:nvSpPr>
        <p:spPr/>
        <p:txBody>
          <a:bodyPr/>
          <a:lstStyle/>
          <a:p>
            <a:pPr eaLnBrk="1" hangingPunct="1"/>
            <a:r>
              <a:rPr lang="pt-BR" altLang="pt-BR" sz="4000" smtClean="0"/>
              <a:t>1991- III Conf. Internacional de PS – Declaração de Sundsval</a:t>
            </a:r>
          </a:p>
        </p:txBody>
      </p:sp>
      <p:sp>
        <p:nvSpPr>
          <p:cNvPr id="25604" name="Rectangle 3"/>
          <p:cNvSpPr>
            <a:spLocks noGrp="1" noChangeArrowheads="1"/>
          </p:cNvSpPr>
          <p:nvPr>
            <p:ph type="body" idx="1"/>
          </p:nvPr>
        </p:nvSpPr>
        <p:spPr/>
        <p:txBody>
          <a:bodyPr/>
          <a:lstStyle/>
          <a:p>
            <a:pPr eaLnBrk="1" hangingPunct="1">
              <a:lnSpc>
                <a:spcPct val="90000"/>
              </a:lnSpc>
            </a:pPr>
            <a:r>
              <a:rPr lang="pt-BR" altLang="pt-BR" sz="2800" smtClean="0"/>
              <a:t>Focou a </a:t>
            </a:r>
            <a:r>
              <a:rPr lang="pt-BR" altLang="pt-BR" sz="2800" smtClean="0">
                <a:solidFill>
                  <a:srgbClr val="15EB1A"/>
                </a:solidFill>
              </a:rPr>
              <a:t>interdependência da saúde e ambiente em todos os seus aspectos, no desenvolvimento de ambientes físicos, sociais, econômicos e políticos mais favoráveis à saúde</a:t>
            </a:r>
            <a:r>
              <a:rPr lang="pt-BR" altLang="pt-BR" sz="2800" smtClean="0"/>
              <a:t>. Refere-se a espaços em que as pessoas vivem: a comunidade, suas casas, seu trabalho e os espaços de lazer e engloba também as estruturas que determinam o acesso aos recurso para viver, as estruturas econômicas e políticas.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 pouco de história...</a:t>
            </a:r>
            <a:endParaRPr lang="pt-BR" dirty="0"/>
          </a:p>
        </p:txBody>
      </p:sp>
      <p:sp>
        <p:nvSpPr>
          <p:cNvPr id="4" name="Espaço Reservado para Número de Slide 3"/>
          <p:cNvSpPr>
            <a:spLocks noGrp="1"/>
          </p:cNvSpPr>
          <p:nvPr>
            <p:ph type="sldNum" sz="quarter" idx="12"/>
          </p:nvPr>
        </p:nvSpPr>
        <p:spPr/>
        <p:txBody>
          <a:bodyPr/>
          <a:lstStyle/>
          <a:p>
            <a:fld id="{FC036BE8-6112-42B9-A752-5C408F72BCD9}" type="slidenum">
              <a:rPr lang="pt-BR" altLang="pt-BR" smtClean="0"/>
              <a:pPr/>
              <a:t>3</a:t>
            </a:fld>
            <a:endParaRPr lang="pt-BR" altLang="pt-BR"/>
          </a:p>
        </p:txBody>
      </p:sp>
    </p:spTree>
    <p:extLst>
      <p:ext uri="{BB962C8B-B14F-4D97-AF65-F5344CB8AC3E}">
        <p14:creationId xmlns:p14="http://schemas.microsoft.com/office/powerpoint/2010/main" val="251301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4C9D5FB4-128F-4FDA-8D16-B8B0036F1B05}" type="slidenum">
              <a:rPr lang="pt-BR" altLang="pt-BR" sz="1400"/>
              <a:pPr algn="r">
                <a:spcBef>
                  <a:spcPct val="0"/>
                </a:spcBef>
                <a:buFontTx/>
                <a:buNone/>
              </a:pPr>
              <a:t>30</a:t>
            </a:fld>
            <a:endParaRPr lang="pt-BR" altLang="pt-BR" sz="1400"/>
          </a:p>
        </p:txBody>
      </p:sp>
      <p:sp>
        <p:nvSpPr>
          <p:cNvPr id="26627" name="Rectangle 2"/>
          <p:cNvSpPr>
            <a:spLocks noGrp="1" noChangeArrowheads="1"/>
          </p:cNvSpPr>
          <p:nvPr>
            <p:ph type="title"/>
          </p:nvPr>
        </p:nvSpPr>
        <p:spPr>
          <a:xfrm>
            <a:off x="609600" y="609600"/>
            <a:ext cx="7772400" cy="609600"/>
          </a:xfrm>
          <a:noFill/>
        </p:spPr>
        <p:txBody>
          <a:bodyPr/>
          <a:lstStyle/>
          <a:p>
            <a:pPr eaLnBrk="1" hangingPunct="1"/>
            <a:r>
              <a:rPr lang="pt-BR" altLang="pt-BR" sz="2800" smtClean="0"/>
              <a:t>1992 Declaração de Santafé de Bogotá</a:t>
            </a:r>
          </a:p>
        </p:txBody>
      </p:sp>
      <p:sp>
        <p:nvSpPr>
          <p:cNvPr id="26628" name="Rectangle 3"/>
          <p:cNvSpPr>
            <a:spLocks noGrp="1" noChangeArrowheads="1"/>
          </p:cNvSpPr>
          <p:nvPr>
            <p:ph type="body" idx="1"/>
          </p:nvPr>
        </p:nvSpPr>
        <p:spPr>
          <a:xfrm>
            <a:off x="539750" y="1268413"/>
            <a:ext cx="7772400" cy="4343400"/>
          </a:xfrm>
          <a:noFill/>
        </p:spPr>
        <p:txBody>
          <a:bodyPr/>
          <a:lstStyle/>
          <a:p>
            <a:pPr eaLnBrk="1" hangingPunct="1"/>
            <a:r>
              <a:rPr lang="pt-BR" altLang="pt-BR" sz="2800" smtClean="0"/>
              <a:t>definiu estratégias de promoção da saúde para ao países da América Latina, adverte  sobre as </a:t>
            </a:r>
            <a:r>
              <a:rPr lang="pt-BR" altLang="pt-BR" sz="2800" smtClean="0">
                <a:solidFill>
                  <a:srgbClr val="15EB1A"/>
                </a:solidFill>
              </a:rPr>
              <a:t>desigualdades econômicas, ambientais sociais, políticas e culturais assim como a desigualdade de acesso e qualidade dos serviços de saúde</a:t>
            </a:r>
            <a:r>
              <a:rPr lang="pt-BR" altLang="pt-BR" sz="2800" smtClean="0"/>
              <a:t> que tendem a piorara com as políticas de ajustes. </a:t>
            </a:r>
          </a:p>
          <a:p>
            <a:pPr eaLnBrk="1" hangingPunct="1"/>
            <a:r>
              <a:rPr lang="pt-BR" altLang="pt-BR" sz="2800" smtClean="0"/>
              <a:t>Adverte também para o quadro epidemiológico: persistência de doenças endêmicas e o aumento de doenças crônico-degenerativas.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CE50A8BE-C339-4B7D-8271-4EC012111605}" type="slidenum">
              <a:rPr lang="pt-BR" altLang="pt-BR" sz="1400"/>
              <a:pPr algn="r">
                <a:spcBef>
                  <a:spcPct val="0"/>
                </a:spcBef>
                <a:buFontTx/>
                <a:buNone/>
              </a:pPr>
              <a:t>31</a:t>
            </a:fld>
            <a:endParaRPr lang="pt-BR" altLang="pt-BR" sz="1400"/>
          </a:p>
        </p:txBody>
      </p:sp>
      <p:sp>
        <p:nvSpPr>
          <p:cNvPr id="27651" name="Rectangle 2"/>
          <p:cNvSpPr>
            <a:spLocks noGrp="1" noChangeArrowheads="1"/>
          </p:cNvSpPr>
          <p:nvPr>
            <p:ph type="title"/>
          </p:nvPr>
        </p:nvSpPr>
        <p:spPr/>
        <p:txBody>
          <a:bodyPr/>
          <a:lstStyle/>
          <a:p>
            <a:pPr eaLnBrk="1" hangingPunct="1"/>
            <a:r>
              <a:rPr lang="pt-BR" altLang="pt-BR" sz="4000" smtClean="0"/>
              <a:t>IV Conf. Internacional de PS – Declaração de Jakarta </a:t>
            </a:r>
          </a:p>
        </p:txBody>
      </p:sp>
      <p:sp>
        <p:nvSpPr>
          <p:cNvPr id="27652" name="Rectangle 3"/>
          <p:cNvSpPr>
            <a:spLocks noGrp="1" noChangeArrowheads="1"/>
          </p:cNvSpPr>
          <p:nvPr>
            <p:ph type="body" idx="1"/>
          </p:nvPr>
        </p:nvSpPr>
        <p:spPr/>
        <p:txBody>
          <a:bodyPr/>
          <a:lstStyle/>
          <a:p>
            <a:pPr eaLnBrk="1" hangingPunct="1"/>
            <a:r>
              <a:rPr lang="pt-BR" altLang="pt-BR" smtClean="0"/>
              <a:t>Enfatiza o </a:t>
            </a:r>
            <a:r>
              <a:rPr lang="pt-BR" altLang="pt-BR" smtClean="0">
                <a:solidFill>
                  <a:srgbClr val="15EB1A"/>
                </a:solidFill>
              </a:rPr>
              <a:t>surgimento de novos determinantes da saúde</a:t>
            </a:r>
            <a:r>
              <a:rPr lang="pt-BR" altLang="pt-BR" smtClean="0"/>
              <a:t>, destacando os fatores transnacionais: a integração da economia global, os mercados financeiros e o comércio, o acesso a meios de comunicação, assim como a degradação ambiental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EC3953C0-EA1E-4D80-AB1F-CA903253C75D}" type="slidenum">
              <a:rPr lang="pt-BR" altLang="pt-BR" sz="1400"/>
              <a:pPr algn="r">
                <a:spcBef>
                  <a:spcPct val="0"/>
                </a:spcBef>
                <a:buFontTx/>
                <a:buNone/>
              </a:pPr>
              <a:t>32</a:t>
            </a:fld>
            <a:endParaRPr lang="pt-BR" altLang="pt-BR" sz="1400"/>
          </a:p>
        </p:txBody>
      </p:sp>
      <p:sp>
        <p:nvSpPr>
          <p:cNvPr id="28675" name="Rectangle 2"/>
          <p:cNvSpPr>
            <a:spLocks noGrp="1" noChangeArrowheads="1"/>
          </p:cNvSpPr>
          <p:nvPr>
            <p:ph type="title"/>
          </p:nvPr>
        </p:nvSpPr>
        <p:spPr>
          <a:noFill/>
        </p:spPr>
        <p:txBody>
          <a:bodyPr/>
          <a:lstStyle/>
          <a:p>
            <a:pPr eaLnBrk="1" hangingPunct="1"/>
            <a:r>
              <a:rPr lang="pt-BR" altLang="pt-BR" smtClean="0"/>
              <a:t>Estratégias da promoção</a:t>
            </a:r>
          </a:p>
        </p:txBody>
      </p:sp>
      <p:sp>
        <p:nvSpPr>
          <p:cNvPr id="28676" name="Rectangle 3"/>
          <p:cNvSpPr>
            <a:spLocks noGrp="1" noChangeArrowheads="1"/>
          </p:cNvSpPr>
          <p:nvPr>
            <p:ph type="body" idx="1"/>
          </p:nvPr>
        </p:nvSpPr>
        <p:spPr>
          <a:noFill/>
        </p:spPr>
        <p:txBody>
          <a:bodyPr/>
          <a:lstStyle/>
          <a:p>
            <a:pPr eaLnBrk="1" hangingPunct="1"/>
            <a:r>
              <a:rPr lang="pt-BR" altLang="pt-BR" smtClean="0"/>
              <a:t>educação sanitária</a:t>
            </a:r>
          </a:p>
          <a:p>
            <a:pPr eaLnBrk="1" hangingPunct="1"/>
            <a:r>
              <a:rPr lang="pt-BR" altLang="pt-BR" smtClean="0"/>
              <a:t>comunicação e marketing social</a:t>
            </a:r>
          </a:p>
          <a:p>
            <a:pPr eaLnBrk="1" hangingPunct="1"/>
            <a:r>
              <a:rPr lang="pt-BR" altLang="pt-BR" smtClean="0"/>
              <a:t>organização e desenvolvimento comunitário </a:t>
            </a:r>
          </a:p>
          <a:p>
            <a:pPr eaLnBrk="1" hangingPunct="1"/>
            <a:r>
              <a:rPr lang="pt-BR" altLang="pt-BR" smtClean="0"/>
              <a:t>mudança no modelo organizacional</a:t>
            </a:r>
          </a:p>
          <a:p>
            <a:pPr eaLnBrk="1" hangingPunct="1"/>
            <a:r>
              <a:rPr lang="pt-BR" altLang="pt-BR" smtClean="0"/>
              <a:t>ação política (legislação, pressão política)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3E83026F-43AE-48C8-9B65-7DFF862FC00C}" type="slidenum">
              <a:rPr lang="pt-BR" altLang="pt-BR" sz="1400"/>
              <a:pPr algn="r">
                <a:spcBef>
                  <a:spcPct val="0"/>
                </a:spcBef>
                <a:buFontTx/>
                <a:buNone/>
              </a:pPr>
              <a:t>33</a:t>
            </a:fld>
            <a:endParaRPr lang="pt-BR" altLang="pt-BR" sz="1400"/>
          </a:p>
        </p:txBody>
      </p:sp>
      <p:sp>
        <p:nvSpPr>
          <p:cNvPr id="29699" name="Rectangle 2"/>
          <p:cNvSpPr>
            <a:spLocks noGrp="1" noChangeArrowheads="1"/>
          </p:cNvSpPr>
          <p:nvPr>
            <p:ph type="title"/>
          </p:nvPr>
        </p:nvSpPr>
        <p:spPr/>
        <p:txBody>
          <a:bodyPr/>
          <a:lstStyle/>
          <a:p>
            <a:pPr eaLnBrk="1" hangingPunct="1"/>
            <a:r>
              <a:rPr lang="pt-BR" altLang="pt-BR" sz="3200" smtClean="0"/>
              <a:t>As diversas conceituações de PS podem ser  agrupadas em dois grande grupos:</a:t>
            </a:r>
          </a:p>
        </p:txBody>
      </p:sp>
      <p:sp>
        <p:nvSpPr>
          <p:cNvPr id="29700" name="Rectangle 3"/>
          <p:cNvSpPr>
            <a:spLocks noGrp="1" noChangeArrowheads="1"/>
          </p:cNvSpPr>
          <p:nvPr>
            <p:ph type="body" idx="1"/>
          </p:nvPr>
        </p:nvSpPr>
        <p:spPr/>
        <p:txBody>
          <a:bodyPr/>
          <a:lstStyle/>
          <a:p>
            <a:pPr marL="609600" indent="-609600" eaLnBrk="1" hangingPunct="1">
              <a:lnSpc>
                <a:spcPct val="80000"/>
              </a:lnSpc>
              <a:buFontTx/>
              <a:buAutoNum type="arabicPeriod"/>
            </a:pPr>
            <a:r>
              <a:rPr lang="pt-BR" altLang="pt-BR" sz="2800" smtClean="0"/>
              <a:t>PS consiste nas atividades dirigidas à </a:t>
            </a:r>
            <a:r>
              <a:rPr lang="pt-BR" altLang="pt-BR" sz="2800" smtClean="0">
                <a:solidFill>
                  <a:srgbClr val="FF6600"/>
                </a:solidFill>
              </a:rPr>
              <a:t>transformação dos comportamentos dos indivíduos</a:t>
            </a:r>
            <a:r>
              <a:rPr lang="pt-BR" altLang="pt-BR" sz="2800" smtClean="0"/>
              <a:t>, focando seus estilos de vida e localizando-os no seio das famílias e, no máximo no ambiente das “culturas” da comunidade em que se encontram</a:t>
            </a:r>
          </a:p>
          <a:p>
            <a:pPr marL="990600" lvl="1" indent="-533400" eaLnBrk="1" hangingPunct="1">
              <a:lnSpc>
                <a:spcPct val="80000"/>
              </a:lnSpc>
              <a:buFontTx/>
              <a:buChar char="•"/>
            </a:pPr>
            <a:r>
              <a:rPr lang="pt-BR" altLang="pt-BR" sz="2400" smtClean="0"/>
              <a:t>Neste caso, os programas ou atividades de PS tendem a se concentrar em componentes educativos primariamente relacionados com riscos comportamentais cambiáveis, que se encontrariam, em parte, sob o controle das próprias pessoas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0042AA33-3919-4487-B425-526B3D8C8FEB}" type="slidenum">
              <a:rPr lang="pt-BR" altLang="pt-BR" sz="1400"/>
              <a:pPr algn="r">
                <a:spcBef>
                  <a:spcPct val="0"/>
                </a:spcBef>
                <a:buFontTx/>
                <a:buNone/>
              </a:pPr>
              <a:t>34</a:t>
            </a:fld>
            <a:endParaRPr lang="pt-BR" altLang="pt-BR" sz="1400"/>
          </a:p>
        </p:txBody>
      </p:sp>
      <p:sp>
        <p:nvSpPr>
          <p:cNvPr id="30723" name="Rectangle 2"/>
          <p:cNvSpPr>
            <a:spLocks noGrp="1" noChangeArrowheads="1"/>
          </p:cNvSpPr>
          <p:nvPr>
            <p:ph type="body" idx="1"/>
          </p:nvPr>
        </p:nvSpPr>
        <p:spPr>
          <a:xfrm>
            <a:off x="685800" y="620713"/>
            <a:ext cx="7772400" cy="5475287"/>
          </a:xfrm>
        </p:spPr>
        <p:txBody>
          <a:bodyPr/>
          <a:lstStyle/>
          <a:p>
            <a:pPr marL="609600" indent="-609600" eaLnBrk="1" hangingPunct="1">
              <a:lnSpc>
                <a:spcPct val="90000"/>
              </a:lnSpc>
              <a:buFontTx/>
              <a:buAutoNum type="arabicPeriod" startAt="2"/>
            </a:pPr>
            <a:r>
              <a:rPr lang="pt-BR" altLang="pt-BR" sz="2800" smtClean="0"/>
              <a:t>Modernamente, o que caracteriza a PS é o </a:t>
            </a:r>
            <a:r>
              <a:rPr lang="pt-BR" altLang="pt-BR" sz="2800" smtClean="0">
                <a:solidFill>
                  <a:srgbClr val="FF6600"/>
                </a:solidFill>
              </a:rPr>
              <a:t>papel protagonista dos determinantes gerais</a:t>
            </a:r>
            <a:r>
              <a:rPr lang="pt-BR" altLang="pt-BR" sz="2800" smtClean="0"/>
              <a:t> sobre as condições de saúde: a saúde é produto de um amplo espectro de fatores relacionados à qualidade de vida, incluindo um padrão adequado de alimentação e nutrição, de habitação e saneamento, boas condições de trabalho, oportunidades de educação ao longo de toda a vida, ambiente físico limpo, apoio social para famílias e indivíduos, estilo de vida responsável e cuidados adequados de saúde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Número de Slide 3"/>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D62B2AD2-11C3-4506-8276-C8A9AF7B3E3A}" type="slidenum">
              <a:rPr lang="pt-BR" altLang="pt-BR" sz="1400"/>
              <a:pPr algn="r">
                <a:spcBef>
                  <a:spcPct val="0"/>
                </a:spcBef>
                <a:buFontTx/>
                <a:buNone/>
              </a:pPr>
              <a:t>35</a:t>
            </a:fld>
            <a:endParaRPr lang="pt-BR" altLang="pt-BR" sz="1400"/>
          </a:p>
        </p:txBody>
      </p:sp>
      <p:sp>
        <p:nvSpPr>
          <p:cNvPr id="103426" name="Rectangle 2"/>
          <p:cNvSpPr>
            <a:spLocks noChangeArrowheads="1"/>
          </p:cNvSpPr>
          <p:nvPr/>
        </p:nvSpPr>
        <p:spPr bwMode="auto">
          <a:xfrm>
            <a:off x="395288" y="188913"/>
            <a:ext cx="8748712"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nchor="ct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a:spcBef>
                <a:spcPct val="0"/>
              </a:spcBef>
              <a:buFontTx/>
              <a:buNone/>
            </a:pPr>
            <a:r>
              <a:rPr lang="pt-BR" altLang="pt-BR" sz="2800"/>
              <a:t>CONCEPÇÕES DE SAÚDE E DIFERENTES VISÕES DA PROMOÇÃO DA SAÚDE</a:t>
            </a:r>
            <a:endParaRPr lang="pt-BR" altLang="pt-BR" sz="2800">
              <a:solidFill>
                <a:schemeClr val="tx2"/>
              </a:solidFill>
            </a:endParaRPr>
          </a:p>
        </p:txBody>
      </p:sp>
      <p:graphicFrame>
        <p:nvGraphicFramePr>
          <p:cNvPr id="103427" name="Object 3"/>
          <p:cNvGraphicFramePr>
            <a:graphicFrameLocks noChangeAspect="1"/>
          </p:cNvGraphicFramePr>
          <p:nvPr/>
        </p:nvGraphicFramePr>
        <p:xfrm>
          <a:off x="468313" y="1196975"/>
          <a:ext cx="7918450" cy="5964238"/>
        </p:xfrm>
        <a:graphic>
          <a:graphicData uri="http://schemas.openxmlformats.org/presentationml/2006/ole">
            <mc:AlternateContent xmlns:mc="http://schemas.openxmlformats.org/markup-compatibility/2006">
              <mc:Choice xmlns:v="urn:schemas-microsoft-com:vml" Requires="v">
                <p:oleObj spid="_x0000_s31757" name="Documento" r:id="rId4" imgW="8449597" imgH="6358368" progId="Word.Document.8">
                  <p:embed/>
                </p:oleObj>
              </mc:Choice>
              <mc:Fallback>
                <p:oleObj name="Documento" r:id="rId4" imgW="8449597" imgH="6358368"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1196975"/>
                        <a:ext cx="7918450" cy="596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additive="base">
                                        <p:cTn id="7" dur="500" fill="hold"/>
                                        <p:tgtEl>
                                          <p:spTgt spid="103426"/>
                                        </p:tgtEl>
                                        <p:attrNameLst>
                                          <p:attrName>ppt_x</p:attrName>
                                        </p:attrNameLst>
                                      </p:cBhvr>
                                      <p:tavLst>
                                        <p:tav tm="0">
                                          <p:val>
                                            <p:strVal val="0-#ppt_w/2"/>
                                          </p:val>
                                        </p:tav>
                                        <p:tav tm="100000">
                                          <p:val>
                                            <p:strVal val="#ppt_x"/>
                                          </p:val>
                                        </p:tav>
                                      </p:tavLst>
                                    </p:anim>
                                    <p:anim calcmode="lin" valueType="num">
                                      <p:cBhvr additive="base">
                                        <p:cTn id="8" dur="500" fill="hold"/>
                                        <p:tgtEl>
                                          <p:spTgt spid="1034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103427"/>
                                        </p:tgtEl>
                                        <p:attrNameLst>
                                          <p:attrName>style.visibility</p:attrName>
                                        </p:attrNameLst>
                                      </p:cBhvr>
                                      <p:to>
                                        <p:strVal val="visible"/>
                                      </p:to>
                                    </p:set>
                                    <p:anim calcmode="lin" valueType="num">
                                      <p:cBhvr additive="base">
                                        <p:cTn id="13" dur="500" fill="hold"/>
                                        <p:tgtEl>
                                          <p:spTgt spid="103427"/>
                                        </p:tgtEl>
                                        <p:attrNameLst>
                                          <p:attrName>ppt_x</p:attrName>
                                        </p:attrNameLst>
                                      </p:cBhvr>
                                      <p:tavLst>
                                        <p:tav tm="0">
                                          <p:val>
                                            <p:strVal val="0-#ppt_w/2"/>
                                          </p:val>
                                        </p:tav>
                                        <p:tav tm="100000">
                                          <p:val>
                                            <p:strVal val="#ppt_x"/>
                                          </p:val>
                                        </p:tav>
                                      </p:tavLst>
                                    </p:anim>
                                    <p:anim calcmode="lin" valueType="num">
                                      <p:cBhvr additive="base">
                                        <p:cTn id="14" dur="500" fill="hold"/>
                                        <p:tgtEl>
                                          <p:spTgt spid="1034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1963" y="260350"/>
            <a:ext cx="8229600" cy="1143000"/>
          </a:xfrm>
        </p:spPr>
        <p:txBody>
          <a:bodyPr/>
          <a:lstStyle/>
          <a:p>
            <a:pPr eaLnBrk="1" hangingPunct="1"/>
            <a:r>
              <a:rPr lang="es-ES_tradnl" altLang="pt-BR" sz="3600" smtClean="0"/>
              <a:t>PREVENÇÃO VS. PROMOÇÃO</a:t>
            </a:r>
          </a:p>
        </p:txBody>
      </p:sp>
      <p:sp>
        <p:nvSpPr>
          <p:cNvPr id="11267" name="Rectangle 3"/>
          <p:cNvSpPr>
            <a:spLocks noGrp="1" noChangeArrowheads="1"/>
          </p:cNvSpPr>
          <p:nvPr>
            <p:ph type="body" idx="1"/>
          </p:nvPr>
        </p:nvSpPr>
        <p:spPr/>
        <p:txBody>
          <a:bodyPr/>
          <a:lstStyle/>
          <a:p>
            <a:pPr eaLnBrk="1" hangingPunct="1">
              <a:lnSpc>
                <a:spcPct val="90000"/>
              </a:lnSpc>
            </a:pPr>
            <a:r>
              <a:rPr lang="es-ES_tradnl" altLang="pt-BR" sz="2800" smtClean="0"/>
              <a:t>DIFERENÇAS ENTRE PROMOÇÃO</a:t>
            </a:r>
            <a:br>
              <a:rPr lang="es-ES_tradnl" altLang="pt-BR" sz="2800" smtClean="0"/>
            </a:br>
            <a:r>
              <a:rPr lang="es-ES_tradnl" altLang="pt-BR" sz="2800" smtClean="0"/>
              <a:t>DA SAÚDE E PREVENÇÃO DE DOENÇAS</a:t>
            </a:r>
          </a:p>
          <a:p>
            <a:pPr eaLnBrk="1" hangingPunct="1">
              <a:lnSpc>
                <a:spcPct val="90000"/>
              </a:lnSpc>
            </a:pPr>
            <a:r>
              <a:rPr lang="es-ES_tradnl" altLang="pt-BR" smtClean="0"/>
              <a:t>- Objetivos  </a:t>
            </a:r>
          </a:p>
          <a:p>
            <a:pPr eaLnBrk="1" hangingPunct="1">
              <a:lnSpc>
                <a:spcPct val="90000"/>
              </a:lnSpc>
            </a:pPr>
            <a:r>
              <a:rPr lang="es-ES_tradnl" altLang="pt-BR" smtClean="0"/>
              <a:t>- A quem se dirigem as ações </a:t>
            </a:r>
          </a:p>
          <a:p>
            <a:pPr eaLnBrk="1" hangingPunct="1">
              <a:lnSpc>
                <a:spcPct val="90000"/>
              </a:lnSpc>
            </a:pPr>
            <a:r>
              <a:rPr lang="es-ES_tradnl" altLang="pt-BR" smtClean="0"/>
              <a:t> Características dos modelos</a:t>
            </a:r>
          </a:p>
          <a:p>
            <a:pPr eaLnBrk="1" hangingPunct="1">
              <a:lnSpc>
                <a:spcPct val="90000"/>
              </a:lnSpc>
            </a:pPr>
            <a:r>
              <a:rPr lang="es-ES_tradnl" altLang="pt-BR" smtClean="0"/>
              <a:t>- Interventores</a:t>
            </a:r>
          </a:p>
          <a:p>
            <a:pPr eaLnBrk="1" hangingPunct="1">
              <a:lnSpc>
                <a:spcPct val="90000"/>
              </a:lnSpc>
            </a:pPr>
            <a:r>
              <a:rPr lang="es-ES_tradnl" altLang="pt-BR" smtClean="0"/>
              <a:t>- Estratégias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4213" y="404813"/>
            <a:ext cx="7772400" cy="1143000"/>
          </a:xfrm>
        </p:spPr>
        <p:txBody>
          <a:bodyPr/>
          <a:lstStyle/>
          <a:p>
            <a:pPr eaLnBrk="1" hangingPunct="1"/>
            <a:r>
              <a:rPr lang="es-ES_tradnl" altLang="pt-BR" sz="3600" smtClean="0"/>
              <a:t>PREVENÇÃO VS. PROMOÇÃO</a:t>
            </a:r>
            <a:endParaRPr lang="es-ES" altLang="pt-BR" sz="3600" smtClean="0"/>
          </a:p>
        </p:txBody>
      </p:sp>
      <p:sp>
        <p:nvSpPr>
          <p:cNvPr id="13315" name="Rectangle 3"/>
          <p:cNvSpPr>
            <a:spLocks noGrp="1" noChangeArrowheads="1"/>
          </p:cNvSpPr>
          <p:nvPr>
            <p:ph type="body" idx="1"/>
          </p:nvPr>
        </p:nvSpPr>
        <p:spPr>
          <a:xfrm>
            <a:off x="539750" y="1557338"/>
            <a:ext cx="7772400" cy="4114800"/>
          </a:xfrm>
        </p:spPr>
        <p:txBody>
          <a:bodyPr/>
          <a:lstStyle/>
          <a:p>
            <a:pPr eaLnBrk="1" hangingPunct="1">
              <a:lnSpc>
                <a:spcPct val="90000"/>
              </a:lnSpc>
            </a:pPr>
            <a:r>
              <a:rPr lang="pt-BR" altLang="pt-BR" smtClean="0"/>
              <a:t>OBJETIVOS COMUNS:</a:t>
            </a:r>
          </a:p>
          <a:p>
            <a:pPr eaLnBrk="1" hangingPunct="1">
              <a:lnSpc>
                <a:spcPct val="90000"/>
              </a:lnSpc>
              <a:buFont typeface="Wingdings" panose="05000000000000000000" pitchFamily="2" charset="2"/>
              <a:buChar char="Ø"/>
            </a:pPr>
            <a:r>
              <a:rPr lang="pt-BR" altLang="pt-BR" smtClean="0"/>
              <a:t> alcançar a melhoria nos níveis de saúde</a:t>
            </a:r>
          </a:p>
          <a:p>
            <a:pPr eaLnBrk="1" hangingPunct="1">
              <a:lnSpc>
                <a:spcPct val="90000"/>
              </a:lnSpc>
              <a:buFont typeface="Wingdings" panose="05000000000000000000" pitchFamily="2" charset="2"/>
              <a:buChar char="Ø"/>
            </a:pPr>
            <a:r>
              <a:rPr lang="pt-BR" altLang="pt-BR" smtClean="0"/>
              <a:t>Incentivar as intervenções de saúde pública para modificar riscos e problemas.</a:t>
            </a:r>
          </a:p>
          <a:p>
            <a:pPr eaLnBrk="1" hangingPunct="1">
              <a:lnSpc>
                <a:spcPct val="90000"/>
              </a:lnSpc>
              <a:buFont typeface="Wingdings" panose="05000000000000000000" pitchFamily="2" charset="2"/>
              <a:buChar char="Ø"/>
            </a:pPr>
            <a:r>
              <a:rPr lang="pt-BR" altLang="pt-BR" smtClean="0"/>
              <a:t>Incentivar a reorientação dos serviços de saúde para o incremento da prevenção  e da promoção da saúde.</a:t>
            </a:r>
          </a:p>
          <a:p>
            <a:pPr eaLnBrk="1" hangingPunct="1">
              <a:lnSpc>
                <a:spcPct val="90000"/>
              </a:lnSpc>
              <a:buFont typeface="Wingdings" panose="05000000000000000000" pitchFamily="2" charset="2"/>
              <a:buNone/>
            </a:pPr>
            <a:r>
              <a:rPr lang="es-MX" altLang="pt-BR" sz="1200" smtClean="0"/>
              <a:t>H.E.Restrepo</a:t>
            </a:r>
          </a:p>
          <a:p>
            <a:pPr eaLnBrk="1" hangingPunct="1">
              <a:lnSpc>
                <a:spcPct val="90000"/>
              </a:lnSpc>
              <a:buFont typeface="Wingdings" panose="05000000000000000000" pitchFamily="2" charset="2"/>
              <a:buChar char="Ø"/>
            </a:pPr>
            <a:endParaRPr lang="es-ES" altLang="pt-BR"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14339" name="Rectangle 3"/>
          <p:cNvSpPr>
            <a:spLocks noGrp="1" noChangeArrowheads="1"/>
          </p:cNvSpPr>
          <p:nvPr>
            <p:ph type="body" sz="half" idx="1"/>
          </p:nvPr>
        </p:nvSpPr>
        <p:spPr>
          <a:xfrm>
            <a:off x="430897" y="1752600"/>
            <a:ext cx="4167510" cy="4525963"/>
          </a:xfrm>
        </p:spPr>
        <p:txBody>
          <a:bodyPr/>
          <a:lstStyle/>
          <a:p>
            <a:pPr marL="533400" indent="-533400" eaLnBrk="1" hangingPunct="1">
              <a:lnSpc>
                <a:spcPct val="90000"/>
              </a:lnSpc>
              <a:buFontTx/>
              <a:buNone/>
              <a:defRPr/>
            </a:pPr>
            <a:r>
              <a:rPr lang="es-MX" altLang="pt-BR" sz="2400" i="1" dirty="0" smtClean="0"/>
              <a:t>	</a:t>
            </a:r>
            <a:r>
              <a:rPr lang="pt-BR" altLang="pt-BR" i="1" dirty="0" smtClean="0"/>
              <a:t>Objetivos Prevenção</a:t>
            </a:r>
          </a:p>
          <a:p>
            <a:pPr eaLnBrk="1" hangingPunct="1">
              <a:lnSpc>
                <a:spcPct val="90000"/>
              </a:lnSpc>
              <a:defRPr/>
            </a:pPr>
            <a:r>
              <a:rPr lang="pt-BR" altLang="pt-BR" sz="2400" i="1" dirty="0" smtClean="0"/>
              <a:t> </a:t>
            </a:r>
            <a:r>
              <a:rPr lang="pt-BR" altLang="pt-BR" sz="2400" dirty="0" smtClean="0"/>
              <a:t>Reduzir </a:t>
            </a:r>
            <a:r>
              <a:rPr lang="pt-BR" altLang="pt-BR" sz="2400" b="1" dirty="0" smtClean="0"/>
              <a:t>os fatores de risco e de doença</a:t>
            </a:r>
          </a:p>
          <a:p>
            <a:pPr eaLnBrk="1" hangingPunct="1">
              <a:lnSpc>
                <a:spcPct val="90000"/>
              </a:lnSpc>
              <a:defRPr/>
            </a:pPr>
            <a:r>
              <a:rPr lang="pt-BR" altLang="pt-BR" sz="2400" dirty="0" smtClean="0"/>
              <a:t>Diminuir complicações das enfermidades</a:t>
            </a:r>
          </a:p>
          <a:p>
            <a:pPr eaLnBrk="1" hangingPunct="1">
              <a:lnSpc>
                <a:spcPct val="90000"/>
              </a:lnSpc>
              <a:defRPr/>
            </a:pPr>
            <a:r>
              <a:rPr lang="pt-BR" altLang="pt-BR" sz="2400" dirty="0" smtClean="0"/>
              <a:t>Proteger pessoas e grupos de agentes agressivos</a:t>
            </a:r>
          </a:p>
        </p:txBody>
      </p:sp>
      <p:sp>
        <p:nvSpPr>
          <p:cNvPr id="14340" name="Rectangle 4"/>
          <p:cNvSpPr>
            <a:spLocks noGrp="1" noChangeArrowheads="1"/>
          </p:cNvSpPr>
          <p:nvPr>
            <p:ph type="body" sz="half" idx="2"/>
          </p:nvPr>
        </p:nvSpPr>
        <p:spPr>
          <a:xfrm>
            <a:off x="4652963" y="1600200"/>
            <a:ext cx="4033837" cy="4525963"/>
          </a:xfrm>
        </p:spPr>
        <p:txBody>
          <a:bodyPr/>
          <a:lstStyle/>
          <a:p>
            <a:pPr eaLnBrk="1" hangingPunct="1">
              <a:buFontTx/>
              <a:buNone/>
            </a:pPr>
            <a:r>
              <a:rPr lang="es-MX" altLang="pt-BR" sz="2400" dirty="0" smtClean="0"/>
              <a:t>	</a:t>
            </a:r>
            <a:r>
              <a:rPr lang="es-MX" altLang="pt-BR" i="1" dirty="0" smtClean="0"/>
              <a:t>Objetivos </a:t>
            </a:r>
            <a:r>
              <a:rPr lang="es-MX" altLang="pt-BR" i="1" dirty="0" err="1" smtClean="0"/>
              <a:t>Promoção</a:t>
            </a:r>
            <a:endParaRPr lang="es-MX" altLang="pt-BR" i="1" dirty="0" smtClean="0"/>
          </a:p>
          <a:p>
            <a:pPr eaLnBrk="1" hangingPunct="1"/>
            <a:r>
              <a:rPr lang="pt-BR" altLang="pt-BR" sz="2400" dirty="0" smtClean="0"/>
              <a:t>Atuar sobre </a:t>
            </a:r>
            <a:r>
              <a:rPr lang="pt-BR" altLang="pt-BR" sz="2400" b="1" dirty="0" smtClean="0"/>
              <a:t>determinantes</a:t>
            </a:r>
            <a:r>
              <a:rPr lang="pt-BR" altLang="pt-BR" sz="2400" dirty="0" smtClean="0"/>
              <a:t>. Mudanças nas </a:t>
            </a:r>
            <a:r>
              <a:rPr lang="pt-BR" altLang="pt-BR" sz="2400" b="1" dirty="0" smtClean="0"/>
              <a:t>condições  de vida</a:t>
            </a:r>
          </a:p>
          <a:p>
            <a:pPr eaLnBrk="1" hangingPunct="1"/>
            <a:r>
              <a:rPr lang="pt-BR" altLang="pt-BR" sz="2400" b="1" dirty="0" smtClean="0"/>
              <a:t>Influir em decisões </a:t>
            </a:r>
            <a:r>
              <a:rPr lang="pt-BR" altLang="pt-BR" sz="2400" dirty="0" smtClean="0"/>
              <a:t>sobre políticas públicas</a:t>
            </a:r>
          </a:p>
          <a:p>
            <a:pPr eaLnBrk="1" hangingPunct="1"/>
            <a:r>
              <a:rPr lang="pt-BR" altLang="pt-BR" sz="2400" dirty="0" smtClean="0"/>
              <a:t>Melhorar a saúde e a qualidade de vida de populações</a:t>
            </a:r>
          </a:p>
          <a:p>
            <a:pPr eaLnBrk="1" hangingPunct="1"/>
            <a:r>
              <a:rPr lang="pt-BR" altLang="pt-BR" sz="2400" dirty="0" smtClean="0"/>
              <a:t>Lutar por </a:t>
            </a:r>
            <a:r>
              <a:rPr lang="pt-BR" altLang="pt-BR" sz="2400" b="1" dirty="0" smtClean="0"/>
              <a:t>equidade e justiça social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40">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4340">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4340">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4340">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43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P spid="14340"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15363" name="Rectangle 3"/>
          <p:cNvSpPr>
            <a:spLocks noGrp="1" noChangeArrowheads="1"/>
          </p:cNvSpPr>
          <p:nvPr>
            <p:ph type="body" sz="half" idx="1"/>
          </p:nvPr>
        </p:nvSpPr>
        <p:spPr>
          <a:xfrm>
            <a:off x="457200" y="1600200"/>
            <a:ext cx="4033838" cy="4525963"/>
          </a:xfrm>
        </p:spPr>
        <p:txBody>
          <a:bodyPr/>
          <a:lstStyle/>
          <a:p>
            <a:pPr eaLnBrk="1" hangingPunct="1"/>
            <a:r>
              <a:rPr lang="es-MX" altLang="pt-BR" sz="2400" i="1" smtClean="0"/>
              <a:t>Prevenção para quem?</a:t>
            </a:r>
          </a:p>
          <a:p>
            <a:pPr eaLnBrk="1" hangingPunct="1">
              <a:buFont typeface="Wingdings" panose="05000000000000000000" pitchFamily="2" charset="2"/>
              <a:buChar char="v"/>
            </a:pPr>
            <a:r>
              <a:rPr lang="es-MX" altLang="pt-BR" sz="2400" smtClean="0"/>
              <a:t>Primária: indivíduos e Grupos em risco</a:t>
            </a:r>
          </a:p>
          <a:p>
            <a:pPr eaLnBrk="1" hangingPunct="1">
              <a:buFont typeface="Wingdings" panose="05000000000000000000" pitchFamily="2" charset="2"/>
              <a:buChar char="v"/>
            </a:pPr>
            <a:r>
              <a:rPr lang="es-MX" altLang="pt-BR" sz="2400" smtClean="0"/>
              <a:t>Secundária: individuos e grupos possivelmente doentes (screening)</a:t>
            </a:r>
          </a:p>
          <a:p>
            <a:pPr eaLnBrk="1" hangingPunct="1">
              <a:buFont typeface="Wingdings" panose="05000000000000000000" pitchFamily="2" charset="2"/>
              <a:buChar char="v"/>
            </a:pPr>
            <a:r>
              <a:rPr lang="es-MX" altLang="pt-BR" sz="2400" smtClean="0"/>
              <a:t>Terciária: doentes em risco de complicação e morte</a:t>
            </a:r>
          </a:p>
          <a:p>
            <a:pPr eaLnBrk="1" hangingPunct="1">
              <a:buFont typeface="Wingdings" panose="05000000000000000000" pitchFamily="2" charset="2"/>
              <a:buChar char="v"/>
            </a:pPr>
            <a:endParaRPr lang="es-ES" altLang="pt-BR" sz="2400" i="1" smtClean="0"/>
          </a:p>
        </p:txBody>
      </p:sp>
      <p:sp>
        <p:nvSpPr>
          <p:cNvPr id="15364" name="Rectangle 4"/>
          <p:cNvSpPr>
            <a:spLocks noGrp="1" noChangeArrowheads="1"/>
          </p:cNvSpPr>
          <p:nvPr>
            <p:ph type="body" sz="half" idx="2"/>
          </p:nvPr>
        </p:nvSpPr>
        <p:spPr>
          <a:xfrm>
            <a:off x="4652963" y="1600200"/>
            <a:ext cx="4033837" cy="4525963"/>
          </a:xfrm>
        </p:spPr>
        <p:txBody>
          <a:bodyPr/>
          <a:lstStyle/>
          <a:p>
            <a:pPr eaLnBrk="1" hangingPunct="1"/>
            <a:r>
              <a:rPr lang="es-MX" altLang="pt-BR" sz="2400" i="1" smtClean="0"/>
              <a:t>Promoção para quem?</a:t>
            </a:r>
          </a:p>
          <a:p>
            <a:pPr eaLnBrk="1" hangingPunct="1">
              <a:buFont typeface="Wingdings" panose="05000000000000000000" pitchFamily="2" charset="2"/>
              <a:buChar char="v"/>
            </a:pPr>
            <a:r>
              <a:rPr lang="es-MX" altLang="pt-BR" sz="2400" smtClean="0"/>
              <a:t>População geral, comunidades</a:t>
            </a:r>
          </a:p>
          <a:p>
            <a:pPr eaLnBrk="1" hangingPunct="1">
              <a:buFont typeface="Wingdings" panose="05000000000000000000" pitchFamily="2" charset="2"/>
              <a:buChar char="v"/>
            </a:pPr>
            <a:r>
              <a:rPr lang="es-MX" altLang="pt-BR" sz="2400" smtClean="0"/>
              <a:t>Grupos específicos (etnias, crianças, mulheres, idosos)</a:t>
            </a:r>
          </a:p>
          <a:p>
            <a:pPr eaLnBrk="1" hangingPunct="1">
              <a:buFont typeface="Wingdings" panose="05000000000000000000" pitchFamily="2" charset="2"/>
              <a:buChar char="v"/>
            </a:pPr>
            <a:r>
              <a:rPr lang="pt-BR" altLang="pt-BR" sz="2400" smtClean="0"/>
              <a:t>Situações causais Exemplos: analfabetismo, falta de água potável, a exclusão social, etc .</a:t>
            </a:r>
            <a:endParaRPr lang="es-ES" altLang="pt-B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4">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4">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6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P spid="15364"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361A87BD-5206-48FC-84A7-0C896E151B24}" type="slidenum">
              <a:rPr lang="pt-BR" altLang="pt-BR" sz="1400"/>
              <a:pPr algn="r">
                <a:spcBef>
                  <a:spcPct val="0"/>
                </a:spcBef>
                <a:buFontTx/>
                <a:buNone/>
              </a:pPr>
              <a:t>4</a:t>
            </a:fld>
            <a:endParaRPr lang="pt-BR" altLang="pt-BR" sz="1400"/>
          </a:p>
        </p:txBody>
      </p:sp>
      <p:sp>
        <p:nvSpPr>
          <p:cNvPr id="3075" name="Rectangle 2"/>
          <p:cNvSpPr>
            <a:spLocks noGrp="1" noChangeArrowheads="1"/>
          </p:cNvSpPr>
          <p:nvPr>
            <p:ph type="title"/>
          </p:nvPr>
        </p:nvSpPr>
        <p:spPr/>
        <p:txBody>
          <a:bodyPr/>
          <a:lstStyle/>
          <a:p>
            <a:pPr eaLnBrk="1" hangingPunct="1"/>
            <a:r>
              <a:rPr lang="pt-BR" altLang="pt-BR" smtClean="0"/>
              <a:t>Séc XIX – Medicina Social</a:t>
            </a:r>
          </a:p>
        </p:txBody>
      </p:sp>
      <p:sp>
        <p:nvSpPr>
          <p:cNvPr id="3076" name="Rectangle 3"/>
          <p:cNvSpPr>
            <a:spLocks noGrp="1" noChangeArrowheads="1"/>
          </p:cNvSpPr>
          <p:nvPr>
            <p:ph type="body" idx="1"/>
          </p:nvPr>
        </p:nvSpPr>
        <p:spPr>
          <a:xfrm>
            <a:off x="685800" y="1981200"/>
            <a:ext cx="7918450" cy="4400550"/>
          </a:xfrm>
        </p:spPr>
        <p:txBody>
          <a:bodyPr/>
          <a:lstStyle/>
          <a:p>
            <a:pPr eaLnBrk="1" hangingPunct="1">
              <a:lnSpc>
                <a:spcPct val="80000"/>
              </a:lnSpc>
            </a:pPr>
            <a:r>
              <a:rPr lang="pt-BR" altLang="pt-BR" sz="2800" dirty="0" smtClean="0"/>
              <a:t>Tomada de consciência sobre as relações entre o estado de saúde e as condições de vida dos trabalhadores</a:t>
            </a:r>
          </a:p>
          <a:p>
            <a:pPr eaLnBrk="1" hangingPunct="1">
              <a:lnSpc>
                <a:spcPct val="80000"/>
              </a:lnSpc>
            </a:pPr>
            <a:r>
              <a:rPr lang="pt-BR" altLang="pt-BR" sz="2800" dirty="0" smtClean="0"/>
              <a:t>Polícia sanitária como política de saúde</a:t>
            </a:r>
          </a:p>
          <a:p>
            <a:pPr eaLnBrk="1" hangingPunct="1">
              <a:lnSpc>
                <a:spcPct val="80000"/>
              </a:lnSpc>
            </a:pPr>
            <a:r>
              <a:rPr lang="pt-BR" altLang="pt-BR" sz="2800" dirty="0" smtClean="0"/>
              <a:t>Lei dos Pobres na Inglaterra – inaugura a Promoção da saúde nos espaços de vida</a:t>
            </a:r>
          </a:p>
          <a:p>
            <a:pPr eaLnBrk="1" hangingPunct="1">
              <a:lnSpc>
                <a:spcPct val="80000"/>
              </a:lnSpc>
            </a:pPr>
            <a:r>
              <a:rPr lang="pt-BR" altLang="pt-BR" sz="2800" dirty="0" smtClean="0"/>
              <a:t>“Saúde e doença são resultado do nível de prevenção e das condições sanitárias que rodeiam o indivíduo”</a:t>
            </a:r>
          </a:p>
          <a:p>
            <a:pPr eaLnBrk="1" hangingPunct="1">
              <a:lnSpc>
                <a:spcPct val="80000"/>
              </a:lnSpc>
              <a:buFontTx/>
              <a:buNone/>
            </a:pPr>
            <a:r>
              <a:rPr lang="pt-BR" altLang="pt-BR" sz="2800" dirty="0" smtClean="0"/>
              <a:t>					    </a:t>
            </a:r>
            <a:r>
              <a:rPr lang="pt-BR" altLang="pt-BR" sz="1800" dirty="0" smtClean="0"/>
              <a:t>(Arredondo – 1993)</a:t>
            </a:r>
          </a:p>
          <a:p>
            <a:pPr eaLnBrk="1" hangingPunct="1">
              <a:lnSpc>
                <a:spcPct val="80000"/>
              </a:lnSpc>
              <a:buFontTx/>
              <a:buNone/>
            </a:pPr>
            <a:endParaRPr lang="pt-BR" altLang="pt-BR" sz="18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16387" name="Rectangle 3"/>
          <p:cNvSpPr>
            <a:spLocks noGrp="1" noChangeArrowheads="1"/>
          </p:cNvSpPr>
          <p:nvPr>
            <p:ph type="body" sz="half" idx="1"/>
          </p:nvPr>
        </p:nvSpPr>
        <p:spPr>
          <a:xfrm>
            <a:off x="457200" y="1600200"/>
            <a:ext cx="4033838" cy="4525963"/>
          </a:xfrm>
        </p:spPr>
        <p:txBody>
          <a:bodyPr/>
          <a:lstStyle/>
          <a:p>
            <a:pPr eaLnBrk="1" hangingPunct="1">
              <a:lnSpc>
                <a:spcPct val="90000"/>
              </a:lnSpc>
            </a:pPr>
            <a:r>
              <a:rPr lang="pt-BR" altLang="pt-BR" i="1" smtClean="0"/>
              <a:t>Prevenção: modelos </a:t>
            </a:r>
          </a:p>
          <a:p>
            <a:pPr eaLnBrk="1" hangingPunct="1">
              <a:lnSpc>
                <a:spcPct val="90000"/>
              </a:lnSpc>
            </a:pPr>
            <a:r>
              <a:rPr lang="pt-BR" altLang="pt-BR" smtClean="0"/>
              <a:t>Primário: própria saúde pública preventiva (SP). </a:t>
            </a:r>
          </a:p>
          <a:p>
            <a:pPr eaLnBrk="1" hangingPunct="1">
              <a:lnSpc>
                <a:spcPct val="90000"/>
              </a:lnSpc>
            </a:pPr>
            <a:r>
              <a:rPr lang="pt-BR" altLang="pt-BR" smtClean="0"/>
              <a:t>Secundário: SP para riscos específicos. tipo clínico </a:t>
            </a:r>
          </a:p>
          <a:p>
            <a:pPr eaLnBrk="1" hangingPunct="1">
              <a:lnSpc>
                <a:spcPct val="90000"/>
              </a:lnSpc>
            </a:pPr>
            <a:r>
              <a:rPr lang="pt-BR" altLang="pt-BR" smtClean="0"/>
              <a:t>Terciário: Clínica. Recuperação.</a:t>
            </a:r>
            <a:endParaRPr lang="es-ES" altLang="pt-BR" smtClean="0"/>
          </a:p>
        </p:txBody>
      </p:sp>
      <p:sp>
        <p:nvSpPr>
          <p:cNvPr id="16388" name="Rectangle 4"/>
          <p:cNvSpPr>
            <a:spLocks noGrp="1" noChangeArrowheads="1"/>
          </p:cNvSpPr>
          <p:nvPr>
            <p:ph type="body" sz="half" idx="2"/>
          </p:nvPr>
        </p:nvSpPr>
        <p:spPr>
          <a:xfrm>
            <a:off x="4652963" y="1600200"/>
            <a:ext cx="4033837" cy="4525963"/>
          </a:xfrm>
        </p:spPr>
        <p:txBody>
          <a:bodyPr/>
          <a:lstStyle/>
          <a:p>
            <a:pPr eaLnBrk="1" hangingPunct="1"/>
            <a:r>
              <a:rPr lang="es-MX" altLang="pt-BR" i="1" smtClean="0"/>
              <a:t>Promoção: modelos</a:t>
            </a:r>
          </a:p>
          <a:p>
            <a:pPr eaLnBrk="1" hangingPunct="1">
              <a:buFont typeface="Wingdings" panose="05000000000000000000" pitchFamily="2" charset="2"/>
              <a:buChar char="v"/>
            </a:pPr>
            <a:r>
              <a:rPr lang="es-MX" altLang="pt-BR" smtClean="0"/>
              <a:t>Ecológico de sistemas múltiplos</a:t>
            </a:r>
          </a:p>
          <a:p>
            <a:pPr eaLnBrk="1" hangingPunct="1">
              <a:buFont typeface="Wingdings" panose="05000000000000000000" pitchFamily="2" charset="2"/>
              <a:buChar char="v"/>
            </a:pPr>
            <a:r>
              <a:rPr lang="es-MX" altLang="pt-BR" u="sng" smtClean="0"/>
              <a:t>Socio-político</a:t>
            </a:r>
          </a:p>
          <a:p>
            <a:pPr eaLnBrk="1" hangingPunct="1">
              <a:buFont typeface="Wingdings" panose="05000000000000000000" pitchFamily="2" charset="2"/>
              <a:buChar char="v"/>
            </a:pPr>
            <a:r>
              <a:rPr lang="es-MX" altLang="pt-BR" smtClean="0"/>
              <a:t> Socio-ambiental</a:t>
            </a:r>
          </a:p>
          <a:p>
            <a:pPr eaLnBrk="1" hangingPunct="1">
              <a:buFont typeface="Wingdings" panose="05000000000000000000" pitchFamily="2" charset="2"/>
              <a:buChar char="v"/>
            </a:pPr>
            <a:r>
              <a:rPr lang="es-MX" altLang="pt-BR" smtClean="0"/>
              <a:t>Socio-cultural</a:t>
            </a:r>
          </a:p>
          <a:p>
            <a:pPr eaLnBrk="1" hangingPunct="1">
              <a:buFont typeface="Wingdings" panose="05000000000000000000" pitchFamily="2" charset="2"/>
              <a:buChar char="v"/>
            </a:pPr>
            <a:endParaRPr lang="es-ES" altLang="pt-BR" u="sn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8">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88">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388">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388">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63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P spid="16388"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17411" name="Rectangle 3"/>
          <p:cNvSpPr>
            <a:spLocks noGrp="1" noChangeArrowheads="1"/>
          </p:cNvSpPr>
          <p:nvPr>
            <p:ph type="body" sz="half" idx="1"/>
          </p:nvPr>
        </p:nvSpPr>
        <p:spPr>
          <a:xfrm>
            <a:off x="457200" y="1600200"/>
            <a:ext cx="4033838" cy="4525963"/>
          </a:xfrm>
        </p:spPr>
        <p:txBody>
          <a:bodyPr/>
          <a:lstStyle/>
          <a:p>
            <a:pPr eaLnBrk="1" hangingPunct="1"/>
            <a:r>
              <a:rPr lang="es-MX" altLang="pt-BR" sz="2400" i="1" smtClean="0"/>
              <a:t>Prevenção: tipo de interventores</a:t>
            </a:r>
          </a:p>
          <a:p>
            <a:pPr eaLnBrk="1" hangingPunct="1">
              <a:buFont typeface="Wingdings" panose="05000000000000000000" pitchFamily="2" charset="2"/>
              <a:buChar char="v"/>
            </a:pPr>
            <a:r>
              <a:rPr lang="es-MX" altLang="pt-BR" sz="2400" smtClean="0"/>
              <a:t>Primária: profissionais de SP e comunidade</a:t>
            </a:r>
          </a:p>
          <a:p>
            <a:pPr eaLnBrk="1" hangingPunct="1">
              <a:buFont typeface="Wingdings" panose="05000000000000000000" pitchFamily="2" charset="2"/>
              <a:buChar char="v"/>
            </a:pPr>
            <a:r>
              <a:rPr lang="es-MX" altLang="pt-BR" sz="2400" smtClean="0"/>
              <a:t>Secundária: Profissionais de SP e  Clínicos</a:t>
            </a:r>
          </a:p>
          <a:p>
            <a:pPr eaLnBrk="1" hangingPunct="1">
              <a:buFont typeface="Wingdings" panose="05000000000000000000" pitchFamily="2" charset="2"/>
              <a:buChar char="v"/>
            </a:pPr>
            <a:r>
              <a:rPr lang="es-MX" altLang="pt-BR" sz="2400" smtClean="0"/>
              <a:t>Terciária: clínicos; comunitários em reabilitação baseada na la comunidad </a:t>
            </a:r>
          </a:p>
          <a:p>
            <a:pPr eaLnBrk="1" hangingPunct="1">
              <a:buFont typeface="Wingdings" panose="05000000000000000000" pitchFamily="2" charset="2"/>
              <a:buChar char="v"/>
            </a:pPr>
            <a:endParaRPr lang="es-ES" altLang="pt-BR" sz="2400" i="1" smtClean="0"/>
          </a:p>
        </p:txBody>
      </p:sp>
      <p:sp>
        <p:nvSpPr>
          <p:cNvPr id="17412" name="Rectangle 4"/>
          <p:cNvSpPr>
            <a:spLocks noGrp="1" noChangeArrowheads="1"/>
          </p:cNvSpPr>
          <p:nvPr>
            <p:ph type="body" sz="half" idx="2"/>
          </p:nvPr>
        </p:nvSpPr>
        <p:spPr>
          <a:xfrm>
            <a:off x="4652963" y="1600200"/>
            <a:ext cx="4033837" cy="4525963"/>
          </a:xfrm>
        </p:spPr>
        <p:txBody>
          <a:bodyPr/>
          <a:lstStyle/>
          <a:p>
            <a:pPr eaLnBrk="1" hangingPunct="1"/>
            <a:r>
              <a:rPr lang="es-MX" altLang="pt-BR" sz="2400" i="1" smtClean="0"/>
              <a:t>Promoção: tipo de interventores</a:t>
            </a:r>
          </a:p>
          <a:p>
            <a:pPr eaLnBrk="1" hangingPunct="1">
              <a:buFont typeface="Wingdings" panose="05000000000000000000" pitchFamily="2" charset="2"/>
              <a:buChar char="v"/>
            </a:pPr>
            <a:r>
              <a:rPr lang="es-MX" altLang="pt-BR" sz="2400" smtClean="0"/>
              <a:t>Líderes políticos e civís </a:t>
            </a:r>
          </a:p>
          <a:p>
            <a:pPr eaLnBrk="1" hangingPunct="1">
              <a:buFont typeface="Wingdings" panose="05000000000000000000" pitchFamily="2" charset="2"/>
              <a:buChar char="v"/>
            </a:pPr>
            <a:r>
              <a:rPr lang="es-MX" altLang="pt-BR" sz="2400" smtClean="0"/>
              <a:t>Funcionários de diferentes setores </a:t>
            </a:r>
          </a:p>
          <a:p>
            <a:pPr eaLnBrk="1" hangingPunct="1">
              <a:buFont typeface="Wingdings" panose="05000000000000000000" pitchFamily="2" charset="2"/>
              <a:buChar char="v"/>
            </a:pPr>
            <a:r>
              <a:rPr lang="es-ES_tradnl" altLang="pt-BR" sz="2400" smtClean="0"/>
              <a:t>Profissionais diversos</a:t>
            </a:r>
            <a:endParaRPr lang="es-MX" altLang="pt-BR" sz="2400" smtClean="0"/>
          </a:p>
          <a:p>
            <a:pPr eaLnBrk="1" hangingPunct="1">
              <a:buFont typeface="Wingdings" panose="05000000000000000000" pitchFamily="2" charset="2"/>
              <a:buChar char="v"/>
            </a:pPr>
            <a:r>
              <a:rPr lang="es-ES_tradnl" altLang="pt-BR" sz="2400" smtClean="0"/>
              <a:t>Grupos de apoio social</a:t>
            </a:r>
            <a:endParaRPr lang="es-MX" altLang="pt-BR" sz="2400" smtClean="0"/>
          </a:p>
          <a:p>
            <a:pPr eaLnBrk="1" hangingPunct="1">
              <a:buFont typeface="Wingdings" panose="05000000000000000000" pitchFamily="2" charset="2"/>
              <a:buChar char="v"/>
            </a:pPr>
            <a:r>
              <a:rPr lang="es-MX" altLang="pt-BR" sz="2400" smtClean="0"/>
              <a:t>Agentes comunitários</a:t>
            </a:r>
          </a:p>
          <a:p>
            <a:pPr eaLnBrk="1" hangingPunct="1">
              <a:buFont typeface="Wingdings" panose="05000000000000000000" pitchFamily="2" charset="2"/>
              <a:buChar char="v"/>
            </a:pPr>
            <a:r>
              <a:rPr lang="es-MX" altLang="pt-BR" sz="2400" smtClean="0"/>
              <a:t>Meios de comunicação</a:t>
            </a:r>
            <a:endParaRPr lang="es-ES" altLang="pt-B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12">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2">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412">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412">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7412">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7412">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74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P spid="17412"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20483" name="Rectangle 3"/>
          <p:cNvSpPr>
            <a:spLocks noGrp="1" noChangeArrowheads="1"/>
          </p:cNvSpPr>
          <p:nvPr>
            <p:ph type="body" sz="half" idx="1"/>
          </p:nvPr>
        </p:nvSpPr>
        <p:spPr>
          <a:xfrm>
            <a:off x="457200" y="1600200"/>
            <a:ext cx="4033838" cy="4525963"/>
          </a:xfrm>
        </p:spPr>
        <p:txBody>
          <a:bodyPr/>
          <a:lstStyle/>
          <a:p>
            <a:pPr eaLnBrk="1" hangingPunct="1">
              <a:lnSpc>
                <a:spcPct val="90000"/>
              </a:lnSpc>
            </a:pPr>
            <a:r>
              <a:rPr lang="pt-BR" altLang="pt-BR" sz="2400" i="1" dirty="0" smtClean="0"/>
              <a:t>Prevenção: rol de interventores</a:t>
            </a:r>
          </a:p>
          <a:p>
            <a:pPr eaLnBrk="1" hangingPunct="1">
              <a:lnSpc>
                <a:spcPct val="90000"/>
              </a:lnSpc>
              <a:buFont typeface="Wingdings" panose="05000000000000000000" pitchFamily="2" charset="2"/>
              <a:buChar char="v"/>
            </a:pPr>
            <a:r>
              <a:rPr lang="pt-BR" altLang="pt-BR" sz="2400" dirty="0" smtClean="0"/>
              <a:t>Primária: mobilização e organização da comunidade, informação, educação.</a:t>
            </a:r>
          </a:p>
          <a:p>
            <a:pPr eaLnBrk="1" hangingPunct="1">
              <a:lnSpc>
                <a:spcPct val="90000"/>
              </a:lnSpc>
              <a:buFont typeface="Wingdings" panose="05000000000000000000" pitchFamily="2" charset="2"/>
              <a:buChar char="v"/>
            </a:pPr>
            <a:r>
              <a:rPr lang="pt-BR" altLang="pt-BR" sz="2400" dirty="0" smtClean="0"/>
              <a:t>Secundária: programar metas ; cobertura de serviços</a:t>
            </a:r>
          </a:p>
          <a:p>
            <a:pPr eaLnBrk="1" hangingPunct="1">
              <a:lnSpc>
                <a:spcPct val="90000"/>
              </a:lnSpc>
              <a:buFont typeface="Wingdings" panose="05000000000000000000" pitchFamily="2" charset="2"/>
              <a:buChar char="v"/>
            </a:pPr>
            <a:r>
              <a:rPr lang="pt-BR" altLang="pt-BR" sz="2400" dirty="0" smtClean="0"/>
              <a:t>Terciária: proporcionar tratamentos e reabilitação</a:t>
            </a:r>
          </a:p>
        </p:txBody>
      </p:sp>
      <p:sp>
        <p:nvSpPr>
          <p:cNvPr id="20484" name="Rectangle 4"/>
          <p:cNvSpPr>
            <a:spLocks noGrp="1" noChangeArrowheads="1"/>
          </p:cNvSpPr>
          <p:nvPr>
            <p:ph type="body" sz="half" idx="2"/>
          </p:nvPr>
        </p:nvSpPr>
        <p:spPr>
          <a:xfrm>
            <a:off x="4652963" y="1600200"/>
            <a:ext cx="4033837" cy="4525963"/>
          </a:xfrm>
        </p:spPr>
        <p:txBody>
          <a:bodyPr/>
          <a:lstStyle/>
          <a:p>
            <a:pPr eaLnBrk="1" hangingPunct="1"/>
            <a:r>
              <a:rPr lang="es-MX" altLang="pt-BR" sz="2400" i="1" dirty="0" err="1" smtClean="0"/>
              <a:t>Promoção</a:t>
            </a:r>
            <a:r>
              <a:rPr lang="es-MX" altLang="pt-BR" sz="2400" i="1" dirty="0" smtClean="0"/>
              <a:t>: rol de interventores</a:t>
            </a:r>
          </a:p>
          <a:p>
            <a:pPr eaLnBrk="1" hangingPunct="1">
              <a:buFont typeface="Wingdings" panose="05000000000000000000" pitchFamily="2" charset="2"/>
              <a:buChar char="v"/>
            </a:pPr>
            <a:r>
              <a:rPr lang="es-MX" altLang="pt-BR" sz="2400" dirty="0" smtClean="0"/>
              <a:t>Estimular a </a:t>
            </a:r>
            <a:r>
              <a:rPr lang="es-MX" altLang="pt-BR" sz="2400" dirty="0" err="1" smtClean="0"/>
              <a:t>participação</a:t>
            </a:r>
            <a:r>
              <a:rPr lang="es-MX" altLang="pt-BR" sz="2400" dirty="0" smtClean="0"/>
              <a:t> social</a:t>
            </a:r>
          </a:p>
          <a:p>
            <a:pPr eaLnBrk="1" hangingPunct="1">
              <a:buFont typeface="Wingdings" panose="05000000000000000000" pitchFamily="2" charset="2"/>
              <a:buChar char="v"/>
            </a:pPr>
            <a:r>
              <a:rPr lang="es-MX" altLang="pt-BR" sz="2400" dirty="0" smtClean="0"/>
              <a:t>Empoderar-se</a:t>
            </a:r>
          </a:p>
          <a:p>
            <a:pPr eaLnBrk="1" hangingPunct="1">
              <a:buFont typeface="Wingdings" panose="05000000000000000000" pitchFamily="2" charset="2"/>
              <a:buChar char="v"/>
            </a:pPr>
            <a:r>
              <a:rPr lang="es-MX" altLang="pt-BR" sz="2400" dirty="0" err="1" smtClean="0"/>
              <a:t>Mobilização</a:t>
            </a:r>
            <a:r>
              <a:rPr lang="es-MX" altLang="pt-BR" sz="2400" dirty="0" smtClean="0"/>
              <a:t> política</a:t>
            </a:r>
          </a:p>
          <a:p>
            <a:pPr eaLnBrk="1" hangingPunct="1">
              <a:buFont typeface="Wingdings" panose="05000000000000000000" pitchFamily="2" charset="2"/>
              <a:buChar char="v"/>
            </a:pPr>
            <a:r>
              <a:rPr lang="pt-BR" altLang="pt-BR" sz="2400" dirty="0" smtClean="0"/>
              <a:t>Fazer lobby, advocacia </a:t>
            </a:r>
          </a:p>
          <a:p>
            <a:pPr eaLnBrk="1" hangingPunct="1">
              <a:buFont typeface="Wingdings" panose="05000000000000000000" pitchFamily="2" charset="2"/>
              <a:buChar char="v"/>
            </a:pPr>
            <a:r>
              <a:rPr lang="pt-BR" altLang="pt-BR" sz="2400" dirty="0" smtClean="0"/>
              <a:t>Influenciar Políticas Públicas e  </a:t>
            </a:r>
            <a:r>
              <a:rPr lang="es-ES_tradnl" altLang="pt-BR" sz="2400" dirty="0" err="1" smtClean="0"/>
              <a:t>PPSaudáveis</a:t>
            </a:r>
            <a:endParaRPr lang="es-ES_tradnl" altLang="pt-BR" sz="2400" dirty="0" smtClean="0"/>
          </a:p>
          <a:p>
            <a:pPr eaLnBrk="1" hangingPunct="1">
              <a:buFont typeface="Wingdings" panose="05000000000000000000" pitchFamily="2" charset="2"/>
              <a:buChar char="v"/>
            </a:pPr>
            <a:r>
              <a:rPr lang="es-ES" altLang="pt-BR" sz="2400" dirty="0" err="1" smtClean="0"/>
              <a:t>Fazer</a:t>
            </a:r>
            <a:r>
              <a:rPr lang="es-ES" altLang="pt-BR" sz="2400" dirty="0" smtClean="0"/>
              <a:t> </a:t>
            </a:r>
            <a:r>
              <a:rPr lang="es-ES" altLang="pt-BR" sz="2400" dirty="0" err="1" smtClean="0"/>
              <a:t>alianças</a:t>
            </a:r>
            <a:endParaRPr lang="es-ES" altLang="pt-BR" sz="2400" dirty="0" smtClean="0"/>
          </a:p>
          <a:p>
            <a:pPr eaLnBrk="1" hangingPunct="1">
              <a:buFont typeface="Wingdings" panose="05000000000000000000" pitchFamily="2" charset="2"/>
              <a:buChar char="v"/>
            </a:pPr>
            <a:endParaRPr lang="es-ES" altLang="pt-B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4">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484">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484">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0484">
                                            <p:txEl>
                                              <p:pRg st="3" end="3"/>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0484">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0484">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048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P spid="20484"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55650" y="260350"/>
            <a:ext cx="7772400" cy="1143000"/>
          </a:xfrm>
        </p:spPr>
        <p:txBody>
          <a:bodyPr/>
          <a:lstStyle/>
          <a:p>
            <a:pPr eaLnBrk="1" hangingPunct="1"/>
            <a:r>
              <a:rPr lang="es-ES_tradnl" altLang="pt-BR" sz="3600" smtClean="0"/>
              <a:t>PREVENÇÃO VS. PROMOÇÃO</a:t>
            </a:r>
            <a:endParaRPr lang="es-ES" altLang="pt-BR" sz="3600" smtClean="0"/>
          </a:p>
        </p:txBody>
      </p:sp>
      <p:sp>
        <p:nvSpPr>
          <p:cNvPr id="18435" name="Rectangle 3"/>
          <p:cNvSpPr>
            <a:spLocks noGrp="1" noChangeArrowheads="1"/>
          </p:cNvSpPr>
          <p:nvPr>
            <p:ph type="body" idx="1"/>
          </p:nvPr>
        </p:nvSpPr>
        <p:spPr>
          <a:xfrm>
            <a:off x="684213" y="1341438"/>
            <a:ext cx="7772400" cy="4114800"/>
          </a:xfrm>
        </p:spPr>
        <p:txBody>
          <a:bodyPr/>
          <a:lstStyle/>
          <a:p>
            <a:pPr eaLnBrk="1" hangingPunct="1"/>
            <a:r>
              <a:rPr lang="es-MX" altLang="pt-BR" i="1" smtClean="0"/>
              <a:t>Estratégias de Prevenção</a:t>
            </a:r>
          </a:p>
          <a:p>
            <a:pPr eaLnBrk="1" hangingPunct="1">
              <a:buFont typeface="Wingdings" panose="05000000000000000000" pitchFamily="2" charset="2"/>
              <a:buChar char="v"/>
            </a:pPr>
            <a:r>
              <a:rPr lang="es-MX" altLang="pt-BR" smtClean="0"/>
              <a:t>Primária: educação sanitária; desenvolvimento comunitário; comunicação e informação; ação intersetorial.</a:t>
            </a:r>
          </a:p>
          <a:p>
            <a:pPr eaLnBrk="1" hangingPunct="1">
              <a:buFont typeface="Wingdings" panose="05000000000000000000" pitchFamily="2" charset="2"/>
              <a:buChar char="v"/>
            </a:pPr>
            <a:r>
              <a:rPr lang="es-MX" altLang="pt-BR" smtClean="0"/>
              <a:t>Secundária: detecção, diagnóstico precoce</a:t>
            </a:r>
          </a:p>
          <a:p>
            <a:pPr eaLnBrk="1" hangingPunct="1">
              <a:buFont typeface="Wingdings" panose="05000000000000000000" pitchFamily="2" charset="2"/>
              <a:buChar char="v"/>
            </a:pPr>
            <a:r>
              <a:rPr lang="es-MX" altLang="pt-BR" smtClean="0"/>
              <a:t>Terciária: tratamento oportuno; manejo clínico para evitar recaídas; reabilitação</a:t>
            </a:r>
          </a:p>
          <a:p>
            <a:pPr eaLnBrk="1" hangingPunct="1">
              <a:buFont typeface="Wingdings" panose="05000000000000000000" pitchFamily="2" charset="2"/>
              <a:buNone/>
            </a:pPr>
            <a:endParaRPr lang="es-ES" altLang="pt-B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s-MX" altLang="pt-BR" i="1" smtClean="0"/>
              <a:t>Promoção da saúde</a:t>
            </a:r>
            <a:endParaRPr lang="es-ES" altLang="pt-BR" i="1" smtClean="0"/>
          </a:p>
        </p:txBody>
      </p:sp>
      <p:sp>
        <p:nvSpPr>
          <p:cNvPr id="19459" name="Rectangle 3"/>
          <p:cNvSpPr>
            <a:spLocks noGrp="1" noChangeArrowheads="1"/>
          </p:cNvSpPr>
          <p:nvPr>
            <p:ph type="body" idx="1"/>
          </p:nvPr>
        </p:nvSpPr>
        <p:spPr/>
        <p:txBody>
          <a:bodyPr/>
          <a:lstStyle/>
          <a:p>
            <a:pPr eaLnBrk="1" hangingPunct="1"/>
            <a:r>
              <a:rPr lang="es-ES_tradnl" altLang="pt-BR" smtClean="0"/>
              <a:t>ESTRATÉGIAS E INSTRUMENTOS</a:t>
            </a:r>
          </a:p>
          <a:p>
            <a:pPr eaLnBrk="1" hangingPunct="1"/>
            <a:r>
              <a:rPr lang="es-ES_tradnl" altLang="pt-BR" sz="2800" smtClean="0"/>
              <a:t>Participação social e construção da capacidade comunitária, empoderamento</a:t>
            </a:r>
          </a:p>
          <a:p>
            <a:pPr eaLnBrk="1" hangingPunct="1"/>
            <a:r>
              <a:rPr lang="es-ES_tradnl" altLang="pt-BR" sz="2800" smtClean="0"/>
              <a:t>Políticas: negociação política, consulta, o consenso, advocacia, lobbyInformación, Comunicação Social</a:t>
            </a:r>
          </a:p>
          <a:p>
            <a:pPr eaLnBrk="1" hangingPunct="1"/>
            <a:r>
              <a:rPr lang="es-ES_tradnl" altLang="pt-BR" sz="2800" smtClean="0"/>
              <a:t>Educação</a:t>
            </a:r>
          </a:p>
          <a:p>
            <a:pPr eaLnBrk="1" hangingPunct="1"/>
            <a:r>
              <a:rPr lang="es-ES_tradnl" altLang="pt-BR" sz="2800" smtClean="0"/>
              <a:t>Investigação Participativa</a:t>
            </a:r>
          </a:p>
          <a:p>
            <a:pPr eaLnBrk="1" hangingPunct="1"/>
            <a:endParaRPr lang="es-ES" altLang="pt-B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4213" y="404813"/>
            <a:ext cx="7772400" cy="1143000"/>
          </a:xfrm>
        </p:spPr>
        <p:txBody>
          <a:bodyPr/>
          <a:lstStyle/>
          <a:p>
            <a:pPr eaLnBrk="1" hangingPunct="1"/>
            <a:r>
              <a:rPr lang="es-ES_tradnl" altLang="pt-BR" sz="3600" smtClean="0"/>
              <a:t>PREVENÇÃO VS. PROMOÇÃO</a:t>
            </a:r>
            <a:br>
              <a:rPr lang="es-ES_tradnl" altLang="pt-BR" sz="3600" smtClean="0"/>
            </a:br>
            <a:r>
              <a:rPr lang="es-ES_tradnl" altLang="pt-BR" sz="3600" smtClean="0"/>
              <a:t>ENFOQUES</a:t>
            </a:r>
            <a:endParaRPr lang="es-ES" altLang="pt-BR" sz="3600" smtClean="0"/>
          </a:p>
        </p:txBody>
      </p:sp>
      <p:sp>
        <p:nvSpPr>
          <p:cNvPr id="41987" name="Rectangle 3"/>
          <p:cNvSpPr>
            <a:spLocks noGrp="1" noChangeArrowheads="1"/>
          </p:cNvSpPr>
          <p:nvPr>
            <p:ph type="body" idx="1"/>
          </p:nvPr>
        </p:nvSpPr>
        <p:spPr>
          <a:xfrm>
            <a:off x="684213" y="1989138"/>
            <a:ext cx="7772400" cy="4114800"/>
          </a:xfrm>
        </p:spPr>
        <p:txBody>
          <a:bodyPr/>
          <a:lstStyle/>
          <a:p>
            <a:pPr eaLnBrk="1" hangingPunct="1">
              <a:lnSpc>
                <a:spcPct val="90000"/>
              </a:lnSpc>
            </a:pPr>
            <a:r>
              <a:rPr lang="es-MX" altLang="pt-BR" sz="2800" smtClean="0"/>
              <a:t>Prevenção = Enfoque de Risco</a:t>
            </a:r>
          </a:p>
          <a:p>
            <a:pPr eaLnBrk="1" hangingPunct="1">
              <a:lnSpc>
                <a:spcPct val="90000"/>
              </a:lnSpc>
            </a:pPr>
            <a:r>
              <a:rPr lang="es-MX" altLang="pt-BR" sz="2800" smtClean="0"/>
              <a:t>Promoção = Enfoque Populacional</a:t>
            </a:r>
          </a:p>
          <a:p>
            <a:pPr eaLnBrk="1" hangingPunct="1">
              <a:lnSpc>
                <a:spcPct val="90000"/>
              </a:lnSpc>
            </a:pPr>
            <a:r>
              <a:rPr lang="es-MX" altLang="pt-BR" sz="2800" smtClean="0"/>
              <a:t>Prevenção = Enfoque mais Individual</a:t>
            </a:r>
          </a:p>
          <a:p>
            <a:pPr eaLnBrk="1" hangingPunct="1">
              <a:lnSpc>
                <a:spcPct val="90000"/>
              </a:lnSpc>
            </a:pPr>
            <a:r>
              <a:rPr lang="es-MX" altLang="pt-BR" sz="2800" smtClean="0"/>
              <a:t>Promoção =  Enfoque individual menos importante. Político e Social mais importante</a:t>
            </a:r>
          </a:p>
          <a:p>
            <a:pPr eaLnBrk="1" hangingPunct="1">
              <a:lnSpc>
                <a:spcPct val="90000"/>
              </a:lnSpc>
            </a:pPr>
            <a:r>
              <a:rPr lang="es-MX" altLang="pt-BR" sz="2800" smtClean="0"/>
              <a:t>Prevenção = trabalha no extremo de curva </a:t>
            </a:r>
          </a:p>
          <a:p>
            <a:pPr eaLnBrk="1" hangingPunct="1">
              <a:lnSpc>
                <a:spcPct val="90000"/>
              </a:lnSpc>
            </a:pPr>
            <a:r>
              <a:rPr lang="es-MX" altLang="pt-BR" sz="2800" smtClean="0"/>
              <a:t>Promoção = trabalha com o centro de curva</a:t>
            </a:r>
            <a:endParaRPr lang="es-ES" altLang="pt-BR" sz="2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s-ES_tradnl" altLang="pt-BR" sz="3600" smtClean="0"/>
              <a:t>PREVENÇÃO VS. PROMOÇÃO</a:t>
            </a:r>
            <a:endParaRPr lang="es-ES" altLang="pt-BR" sz="3600" smtClean="0"/>
          </a:p>
        </p:txBody>
      </p:sp>
      <p:sp>
        <p:nvSpPr>
          <p:cNvPr id="22531" name="Rectangle 3"/>
          <p:cNvSpPr>
            <a:spLocks noGrp="1" noChangeArrowheads="1"/>
          </p:cNvSpPr>
          <p:nvPr>
            <p:ph type="body" sz="half" idx="1"/>
          </p:nvPr>
        </p:nvSpPr>
        <p:spPr>
          <a:xfrm>
            <a:off x="457200" y="1600200"/>
            <a:ext cx="4033838" cy="4525963"/>
          </a:xfrm>
        </p:spPr>
        <p:txBody>
          <a:bodyPr/>
          <a:lstStyle/>
          <a:p>
            <a:pPr eaLnBrk="1" hangingPunct="1">
              <a:lnSpc>
                <a:spcPct val="80000"/>
              </a:lnSpc>
            </a:pPr>
            <a:r>
              <a:rPr lang="pt-BR" altLang="pt-BR" sz="2400" i="1" smtClean="0"/>
              <a:t>Exemplos de Prevenção</a:t>
            </a:r>
          </a:p>
          <a:p>
            <a:pPr eaLnBrk="1" hangingPunct="1">
              <a:lnSpc>
                <a:spcPct val="80000"/>
              </a:lnSpc>
            </a:pPr>
            <a:r>
              <a:rPr lang="pt-BR" altLang="pt-BR" sz="2400" i="1" smtClean="0"/>
              <a:t>Primários: Imunizações </a:t>
            </a:r>
          </a:p>
          <a:p>
            <a:pPr eaLnBrk="1" hangingPunct="1">
              <a:lnSpc>
                <a:spcPct val="80000"/>
              </a:lnSpc>
            </a:pPr>
            <a:r>
              <a:rPr lang="pt-BR" altLang="pt-BR" sz="2400" i="1" smtClean="0"/>
              <a:t>     iodização do sal </a:t>
            </a:r>
          </a:p>
          <a:p>
            <a:pPr eaLnBrk="1" hangingPunct="1">
              <a:lnSpc>
                <a:spcPct val="80000"/>
              </a:lnSpc>
            </a:pPr>
            <a:r>
              <a:rPr lang="pt-BR" altLang="pt-BR" sz="2400" i="1" smtClean="0"/>
              <a:t>Secundários: Teste Papanicolaou,Testes recém-nascidos </a:t>
            </a:r>
          </a:p>
          <a:p>
            <a:pPr eaLnBrk="1" hangingPunct="1">
              <a:lnSpc>
                <a:spcPct val="80000"/>
              </a:lnSpc>
            </a:pPr>
            <a:r>
              <a:rPr lang="pt-BR" altLang="pt-BR" sz="2400" i="1" smtClean="0"/>
              <a:t>Terciário: manejo do diabetes, Reabilitação</a:t>
            </a:r>
            <a:endParaRPr lang="es-ES" altLang="pt-BR" sz="2400" smtClean="0"/>
          </a:p>
        </p:txBody>
      </p:sp>
      <p:sp>
        <p:nvSpPr>
          <p:cNvPr id="22532" name="Rectangle 4"/>
          <p:cNvSpPr>
            <a:spLocks noGrp="1" noChangeArrowheads="1"/>
          </p:cNvSpPr>
          <p:nvPr>
            <p:ph type="body" sz="half" idx="2"/>
          </p:nvPr>
        </p:nvSpPr>
        <p:spPr>
          <a:xfrm>
            <a:off x="4652963" y="1600200"/>
            <a:ext cx="4033837" cy="4525963"/>
          </a:xfrm>
        </p:spPr>
        <p:txBody>
          <a:bodyPr/>
          <a:lstStyle/>
          <a:p>
            <a:pPr eaLnBrk="1" hangingPunct="1">
              <a:lnSpc>
                <a:spcPct val="90000"/>
              </a:lnSpc>
            </a:pPr>
            <a:r>
              <a:rPr lang="pt-BR" altLang="pt-BR" sz="2400" i="1" smtClean="0"/>
              <a:t>Exemplos de Promoção</a:t>
            </a:r>
          </a:p>
          <a:p>
            <a:pPr eaLnBrk="1" hangingPunct="1">
              <a:lnSpc>
                <a:spcPct val="90000"/>
              </a:lnSpc>
            </a:pPr>
            <a:r>
              <a:rPr lang="pt-BR" altLang="pt-BR" sz="2400" i="1" smtClean="0"/>
              <a:t>Ambientes Saudáveis </a:t>
            </a:r>
          </a:p>
          <a:p>
            <a:pPr lvl="1" eaLnBrk="1" hangingPunct="1">
              <a:lnSpc>
                <a:spcPct val="90000"/>
              </a:lnSpc>
            </a:pPr>
            <a:r>
              <a:rPr lang="pt-BR" altLang="pt-BR" sz="2000" i="1" smtClean="0"/>
              <a:t>Escolas saudáveis </a:t>
            </a:r>
          </a:p>
          <a:p>
            <a:pPr lvl="1" eaLnBrk="1" hangingPunct="1">
              <a:lnSpc>
                <a:spcPct val="90000"/>
              </a:lnSpc>
            </a:pPr>
            <a:r>
              <a:rPr lang="pt-BR" altLang="pt-BR" sz="2000" i="1" smtClean="0"/>
              <a:t>Municípios Saudáveis </a:t>
            </a:r>
          </a:p>
          <a:p>
            <a:pPr eaLnBrk="1" hangingPunct="1">
              <a:lnSpc>
                <a:spcPct val="90000"/>
              </a:lnSpc>
            </a:pPr>
            <a:r>
              <a:rPr lang="pt-BR" altLang="pt-BR" sz="2400" i="1" smtClean="0"/>
              <a:t>Estilo de Vida </a:t>
            </a:r>
          </a:p>
          <a:p>
            <a:pPr lvl="1" eaLnBrk="1" hangingPunct="1">
              <a:lnSpc>
                <a:spcPct val="90000"/>
              </a:lnSpc>
            </a:pPr>
            <a:r>
              <a:rPr lang="pt-BR" altLang="pt-BR" sz="2000" i="1" smtClean="0"/>
              <a:t>anti tabagismo </a:t>
            </a:r>
          </a:p>
          <a:p>
            <a:pPr lvl="1" eaLnBrk="1" hangingPunct="1">
              <a:lnSpc>
                <a:spcPct val="90000"/>
              </a:lnSpc>
            </a:pPr>
            <a:r>
              <a:rPr lang="pt-BR" altLang="pt-BR" sz="2000" i="1" smtClean="0"/>
              <a:t>Exercício </a:t>
            </a:r>
          </a:p>
          <a:p>
            <a:pPr lvl="1" eaLnBrk="1" hangingPunct="1">
              <a:lnSpc>
                <a:spcPct val="90000"/>
              </a:lnSpc>
            </a:pPr>
            <a:r>
              <a:rPr lang="pt-BR" altLang="pt-BR" sz="2000" i="1" smtClean="0"/>
              <a:t>convivência pacífica </a:t>
            </a:r>
          </a:p>
          <a:p>
            <a:pPr eaLnBrk="1" hangingPunct="1">
              <a:lnSpc>
                <a:spcPct val="90000"/>
              </a:lnSpc>
            </a:pPr>
            <a:r>
              <a:rPr lang="pt-BR" altLang="pt-BR" sz="2400" i="1" smtClean="0"/>
              <a:t>Reorientação dos Serviços</a:t>
            </a:r>
          </a:p>
          <a:p>
            <a:pPr eaLnBrk="1" hangingPunct="1">
              <a:lnSpc>
                <a:spcPct val="90000"/>
              </a:lnSpc>
            </a:pPr>
            <a:r>
              <a:rPr lang="pt-BR" altLang="pt-BR" sz="2400" i="1" smtClean="0"/>
              <a:t>Hospitais saudáveis</a:t>
            </a:r>
            <a:endParaRPr lang="es-MX" altLang="pt-BR" sz="2400" smtClean="0"/>
          </a:p>
          <a:p>
            <a:pPr eaLnBrk="1" hangingPunct="1">
              <a:lnSpc>
                <a:spcPct val="90000"/>
              </a:lnSpc>
              <a:buFontTx/>
              <a:buNone/>
            </a:pPr>
            <a:r>
              <a:rPr lang="es-MX" altLang="pt-BR" sz="2400" smtClean="0"/>
              <a:t>	</a:t>
            </a:r>
          </a:p>
          <a:p>
            <a:pPr eaLnBrk="1" hangingPunct="1">
              <a:lnSpc>
                <a:spcPct val="90000"/>
              </a:lnSpc>
              <a:buFontTx/>
              <a:buNone/>
            </a:pPr>
            <a:endParaRPr lang="es-ES" altLang="pt-BR"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2532">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32">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2532">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2532">
                                            <p:txEl>
                                              <p:pRg st="3" end="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2532">
                                            <p:txEl>
                                              <p:pRg st="4" end="4"/>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2532">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22532">
                                            <p:txEl>
                                              <p:pRg st="6" end="6"/>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2532">
                                            <p:txEl>
                                              <p:pRg st="7" end="7"/>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22532">
                                            <p:txEl>
                                              <p:pRg st="8" end="8"/>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2532">
                                            <p:txEl>
                                              <p:pRg st="9" end="9"/>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2253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P spid="22532"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3071B388-FE90-4C00-8494-D55AC8F951C2}" type="slidenum">
              <a:rPr lang="pt-BR" altLang="pt-BR" sz="1400"/>
              <a:pPr algn="r">
                <a:spcBef>
                  <a:spcPct val="0"/>
                </a:spcBef>
                <a:buFontTx/>
                <a:buNone/>
              </a:pPr>
              <a:t>5</a:t>
            </a:fld>
            <a:endParaRPr lang="pt-BR" altLang="pt-BR" sz="1400"/>
          </a:p>
        </p:txBody>
      </p:sp>
      <p:sp>
        <p:nvSpPr>
          <p:cNvPr id="4099" name="Rectangle 2"/>
          <p:cNvSpPr>
            <a:spLocks noGrp="1" noChangeArrowheads="1"/>
          </p:cNvSpPr>
          <p:nvPr>
            <p:ph type="title"/>
          </p:nvPr>
        </p:nvSpPr>
        <p:spPr>
          <a:xfrm>
            <a:off x="755650" y="188913"/>
            <a:ext cx="7772400" cy="1143000"/>
          </a:xfrm>
        </p:spPr>
        <p:txBody>
          <a:bodyPr/>
          <a:lstStyle/>
          <a:p>
            <a:pPr eaLnBrk="1" hangingPunct="1"/>
            <a:r>
              <a:rPr lang="pt-BR" altLang="pt-BR" smtClean="0"/>
              <a:t>Virchow </a:t>
            </a:r>
            <a:r>
              <a:rPr lang="pt-BR" altLang="pt-BR" sz="2800" smtClean="0"/>
              <a:t>(</a:t>
            </a:r>
            <a:r>
              <a:rPr lang="pt-BR" altLang="pt-BR" sz="2400" smtClean="0"/>
              <a:t>patologista alemão</a:t>
            </a:r>
            <a:r>
              <a:rPr lang="pt-BR" altLang="pt-BR" sz="2800" smtClean="0"/>
              <a:t>)</a:t>
            </a:r>
          </a:p>
        </p:txBody>
      </p:sp>
      <p:sp>
        <p:nvSpPr>
          <p:cNvPr id="4100" name="Rectangle 3"/>
          <p:cNvSpPr>
            <a:spLocks noGrp="1" noChangeArrowheads="1"/>
          </p:cNvSpPr>
          <p:nvPr>
            <p:ph type="body" idx="1"/>
          </p:nvPr>
        </p:nvSpPr>
        <p:spPr>
          <a:xfrm>
            <a:off x="250825" y="1196975"/>
            <a:ext cx="8424863" cy="4114800"/>
          </a:xfrm>
        </p:spPr>
        <p:txBody>
          <a:bodyPr/>
          <a:lstStyle/>
          <a:p>
            <a:pPr eaLnBrk="1" hangingPunct="1">
              <a:lnSpc>
                <a:spcPct val="90000"/>
              </a:lnSpc>
            </a:pPr>
            <a:r>
              <a:rPr lang="pt-BR" altLang="pt-BR" dirty="0" smtClean="0"/>
              <a:t>Foi enviado pela Prússia para estudar a ocorrência de Epidemia de Tifo </a:t>
            </a:r>
            <a:r>
              <a:rPr lang="pt-BR" altLang="pt-BR" sz="2800" dirty="0" smtClean="0"/>
              <a:t>(1847/49, que hoje se sabe era uma febre exantemática</a:t>
            </a:r>
            <a:r>
              <a:rPr lang="pt-BR" altLang="pt-BR" dirty="0" smtClean="0"/>
              <a:t>) na Alta </a:t>
            </a:r>
            <a:r>
              <a:rPr lang="pt-BR" altLang="pt-BR" dirty="0" err="1" smtClean="0"/>
              <a:t>Silésia</a:t>
            </a:r>
            <a:r>
              <a:rPr lang="pt-BR" altLang="pt-BR" dirty="0" smtClean="0"/>
              <a:t> (paupérrima) analisou o contexto sócio cultural</a:t>
            </a:r>
          </a:p>
          <a:p>
            <a:pPr lvl="1" eaLnBrk="1" hangingPunct="1">
              <a:lnSpc>
                <a:spcPct val="90000"/>
              </a:lnSpc>
            </a:pPr>
            <a:r>
              <a:rPr lang="pt-BR" altLang="pt-BR" dirty="0" smtClean="0"/>
              <a:t>Relacionou saúde à democracia, educação, liberdade, bem-estar e prosperidade da população pobre da região estudada</a:t>
            </a:r>
          </a:p>
          <a:p>
            <a:pPr lvl="1" eaLnBrk="1" hangingPunct="1">
              <a:lnSpc>
                <a:spcPct val="90000"/>
              </a:lnSpc>
            </a:pPr>
            <a:endParaRPr lang="pt-BR" altLang="pt-B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66002" y="980728"/>
            <a:ext cx="7772400" cy="4114800"/>
          </a:xfrm>
        </p:spPr>
        <p:txBody>
          <a:bodyPr/>
          <a:lstStyle/>
          <a:p>
            <a:r>
              <a:rPr lang="pt-BR" altLang="pt-BR" sz="2800" dirty="0" smtClean="0"/>
              <a:t>Recomendou que o povo pudesse se comunicar em sua própria língua polaca e ter um governo autônomo eleito por eles, que criassem associações, que houvesse separação entre e Estado e que os impostos mudassem dos pobres para os ricos</a:t>
            </a:r>
            <a:endParaRPr lang="pt-BR" sz="2800" dirty="0"/>
          </a:p>
        </p:txBody>
      </p:sp>
      <p:sp>
        <p:nvSpPr>
          <p:cNvPr id="4" name="Espaço Reservado para Número de Slide 3"/>
          <p:cNvSpPr>
            <a:spLocks noGrp="1"/>
          </p:cNvSpPr>
          <p:nvPr>
            <p:ph type="sldNum" sz="quarter" idx="12"/>
          </p:nvPr>
        </p:nvSpPr>
        <p:spPr/>
        <p:txBody>
          <a:bodyPr/>
          <a:lstStyle/>
          <a:p>
            <a:fld id="{FC036BE8-6112-42B9-A752-5C408F72BCD9}" type="slidenum">
              <a:rPr lang="pt-BR" altLang="pt-BR" smtClean="0"/>
              <a:pPr/>
              <a:t>6</a:t>
            </a:fld>
            <a:endParaRPr lang="pt-BR" altLang="pt-BR"/>
          </a:p>
        </p:txBody>
      </p:sp>
    </p:spTree>
    <p:extLst>
      <p:ext uri="{BB962C8B-B14F-4D97-AF65-F5344CB8AC3E}">
        <p14:creationId xmlns:p14="http://schemas.microsoft.com/office/powerpoint/2010/main" val="290699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871DF28F-6462-4E90-B572-894890147559}" type="slidenum">
              <a:rPr lang="pt-BR" altLang="pt-BR" sz="1400"/>
              <a:pPr algn="r">
                <a:spcBef>
                  <a:spcPct val="0"/>
                </a:spcBef>
                <a:buFontTx/>
                <a:buNone/>
              </a:pPr>
              <a:t>7</a:t>
            </a:fld>
            <a:endParaRPr lang="pt-BR" altLang="pt-BR" sz="1400"/>
          </a:p>
        </p:txBody>
      </p:sp>
      <p:sp>
        <p:nvSpPr>
          <p:cNvPr id="5123" name="Rectangle 2"/>
          <p:cNvSpPr>
            <a:spLocks noGrp="1" noChangeArrowheads="1"/>
          </p:cNvSpPr>
          <p:nvPr>
            <p:ph type="title"/>
          </p:nvPr>
        </p:nvSpPr>
        <p:spPr/>
        <p:txBody>
          <a:bodyPr/>
          <a:lstStyle/>
          <a:p>
            <a:pPr eaLnBrk="1" hangingPunct="1"/>
            <a:r>
              <a:rPr lang="pt-BR" altLang="pt-BR" smtClean="0"/>
              <a:t>1910 – Relatório Flexner</a:t>
            </a:r>
          </a:p>
        </p:txBody>
      </p:sp>
      <p:sp>
        <p:nvSpPr>
          <p:cNvPr id="5124" name="Rectangle 3"/>
          <p:cNvSpPr>
            <a:spLocks noGrp="1" noChangeArrowheads="1"/>
          </p:cNvSpPr>
          <p:nvPr>
            <p:ph type="body" idx="1"/>
          </p:nvPr>
        </p:nvSpPr>
        <p:spPr/>
        <p:txBody>
          <a:bodyPr/>
          <a:lstStyle/>
          <a:p>
            <a:pPr eaLnBrk="1" hangingPunct="1"/>
            <a:r>
              <a:rPr lang="pt-BR" altLang="pt-BR" sz="2800" smtClean="0"/>
              <a:t>Avaliação do ensino médico nos EUA e Canadá: muitas faculdades sem condições de funcionamento</a:t>
            </a:r>
          </a:p>
          <a:p>
            <a:pPr eaLnBrk="1" hangingPunct="1"/>
            <a:r>
              <a:rPr lang="pt-BR" altLang="pt-BR" sz="2800" smtClean="0"/>
              <a:t>O ideário hegemônico no campo da saúde influencia a prática até hoje: curativismo – biologismo – individualismo – especialização.</a:t>
            </a:r>
          </a:p>
          <a:p>
            <a:pPr eaLnBrk="1" hangingPunct="1"/>
            <a:r>
              <a:rPr lang="pt-BR" altLang="pt-BR" sz="2800" smtClean="0"/>
              <a:t>“O estudo da Medicina deve ser centrado na doença, de forma individual e concreta” (Flexner)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762000" y="4572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ctr" eaLnBrk="1" hangingPunct="1">
              <a:spcBef>
                <a:spcPct val="0"/>
              </a:spcBef>
              <a:buFontTx/>
              <a:buNone/>
            </a:pPr>
            <a:r>
              <a:rPr lang="pt-BR" altLang="pt-BR" sz="4400"/>
              <a:t>Winslow (1920)</a:t>
            </a:r>
          </a:p>
        </p:txBody>
      </p:sp>
      <p:sp>
        <p:nvSpPr>
          <p:cNvPr id="22533" name="Rectangle 5"/>
          <p:cNvSpPr>
            <a:spLocks noChangeArrowheads="1"/>
          </p:cNvSpPr>
          <p:nvPr/>
        </p:nvSpPr>
        <p:spPr bwMode="auto">
          <a:xfrm>
            <a:off x="468313" y="1447800"/>
            <a:ext cx="8066087"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lnSpc>
                <a:spcPct val="90000"/>
              </a:lnSpc>
              <a:spcBef>
                <a:spcPct val="20000"/>
              </a:spcBef>
              <a:defRPr/>
            </a:pPr>
            <a:r>
              <a:rPr lang="pt-BR" dirty="0"/>
              <a:t>    </a:t>
            </a:r>
            <a:r>
              <a:rPr lang="pt-BR" b="1" dirty="0"/>
              <a:t>Define Saúde Pública como: a ciência e a arte de </a:t>
            </a:r>
            <a:r>
              <a:rPr lang="pt-BR" b="1" dirty="0">
                <a:solidFill>
                  <a:srgbClr val="FF6600"/>
                </a:solidFill>
              </a:rPr>
              <a:t>prevenir doenças</a:t>
            </a:r>
            <a:r>
              <a:rPr lang="pt-BR" b="1" dirty="0"/>
              <a:t>, de </a:t>
            </a:r>
            <a:r>
              <a:rPr lang="pt-BR" b="1" dirty="0">
                <a:solidFill>
                  <a:srgbClr val="FF6600"/>
                </a:solidFill>
              </a:rPr>
              <a:t>prolongar a vida</a:t>
            </a:r>
            <a:r>
              <a:rPr lang="pt-BR" b="1" dirty="0"/>
              <a:t> e </a:t>
            </a:r>
            <a:r>
              <a:rPr lang="pt-BR" b="1" dirty="0">
                <a:solidFill>
                  <a:srgbClr val="FF6600"/>
                </a:solidFill>
              </a:rPr>
              <a:t>melhorar a saúde</a:t>
            </a:r>
            <a:r>
              <a:rPr lang="pt-BR" b="1" dirty="0"/>
              <a:t> </a:t>
            </a:r>
            <a:r>
              <a:rPr lang="pt-BR" b="1" dirty="0">
                <a:solidFill>
                  <a:srgbClr val="FF6600"/>
                </a:solidFill>
              </a:rPr>
              <a:t>e a eficiência mental e física </a:t>
            </a:r>
            <a:r>
              <a:rPr lang="pt-BR" b="1" dirty="0">
                <a:solidFill>
                  <a:srgbClr val="FFFF00"/>
                </a:solidFill>
              </a:rPr>
              <a:t>dos indivíduos</a:t>
            </a:r>
            <a:r>
              <a:rPr lang="pt-BR" b="1" dirty="0"/>
              <a:t>, por meio dos esforços organizados da </a:t>
            </a:r>
            <a:r>
              <a:rPr lang="pt-BR" b="1" dirty="0">
                <a:solidFill>
                  <a:srgbClr val="66FF33"/>
                </a:solidFill>
              </a:rPr>
              <a:t>comunidade</a:t>
            </a:r>
            <a:r>
              <a:rPr lang="pt-BR" b="1" dirty="0"/>
              <a:t> tendo em vista o </a:t>
            </a:r>
            <a:r>
              <a:rPr lang="pt-BR" b="1" dirty="0">
                <a:solidFill>
                  <a:srgbClr val="15EB1A"/>
                </a:solidFill>
              </a:rPr>
              <a:t>saneamento</a:t>
            </a:r>
            <a:r>
              <a:rPr lang="pt-BR" b="1" dirty="0"/>
              <a:t> do meio ambiente, a luta contra as </a:t>
            </a:r>
            <a:r>
              <a:rPr lang="pt-BR" b="1" dirty="0">
                <a:solidFill>
                  <a:srgbClr val="66FF33"/>
                </a:solidFill>
              </a:rPr>
              <a:t>doenças que apresentam importância social</a:t>
            </a:r>
            <a:r>
              <a:rPr lang="pt-BR" b="1" dirty="0"/>
              <a:t>, o </a:t>
            </a:r>
            <a:r>
              <a:rPr lang="pt-BR" b="1" dirty="0">
                <a:solidFill>
                  <a:srgbClr val="15EB1A"/>
                </a:solidFill>
              </a:rPr>
              <a:t>ensino</a:t>
            </a:r>
            <a:r>
              <a:rPr lang="pt-BR" b="1" dirty="0"/>
              <a:t> aos indivíduos das regras de paramédicos com a finalidade do </a:t>
            </a:r>
            <a:r>
              <a:rPr lang="pt-BR" b="1" dirty="0">
                <a:solidFill>
                  <a:srgbClr val="15EB1A"/>
                </a:solidFill>
              </a:rPr>
              <a:t>diagnóstico precoce </a:t>
            </a:r>
            <a:r>
              <a:rPr lang="pt-BR" b="1" dirty="0"/>
              <a:t>e do </a:t>
            </a:r>
            <a:r>
              <a:rPr lang="pt-BR" b="1" dirty="0">
                <a:solidFill>
                  <a:srgbClr val="15EB1A"/>
                </a:solidFill>
              </a:rPr>
              <a:t>tratamento preventivo </a:t>
            </a:r>
            <a:r>
              <a:rPr lang="pt-BR" b="1" dirty="0"/>
              <a:t>das doenças, assim como por em execução  as </a:t>
            </a:r>
            <a:r>
              <a:rPr lang="pt-BR" b="1" dirty="0">
                <a:solidFill>
                  <a:srgbClr val="15EB1A"/>
                </a:solidFill>
              </a:rPr>
              <a:t>medidas sociais </a:t>
            </a:r>
            <a:r>
              <a:rPr lang="pt-BR" b="1" dirty="0"/>
              <a:t>convenientes para assegurar a cada membro da coletividade um nível de vida adequado à manutenção da saúde, por forma de cada indivíduo possa usufruir o seu </a:t>
            </a:r>
            <a:r>
              <a:rPr lang="pt-BR" b="1" dirty="0">
                <a:solidFill>
                  <a:srgbClr val="15EB1A"/>
                </a:solidFill>
                <a:effectLst>
                  <a:outerShdw blurRad="38100" dist="38100" dir="2700000" algn="tl">
                    <a:srgbClr val="000000">
                      <a:alpha val="43137"/>
                    </a:srgbClr>
                  </a:outerShdw>
                </a:effectLst>
              </a:rPr>
              <a:t>direito à saúde </a:t>
            </a:r>
            <a:r>
              <a:rPr lang="pt-BR" b="1" dirty="0"/>
              <a:t>e à longevidade</a:t>
            </a:r>
          </a:p>
          <a:p>
            <a:pPr marL="342900" indent="-342900">
              <a:lnSpc>
                <a:spcPct val="90000"/>
              </a:lnSpc>
              <a:spcBef>
                <a:spcPct val="20000"/>
              </a:spcBef>
              <a:defRPr/>
            </a:pPr>
            <a:r>
              <a:rPr lang="pt-BR" b="1" dirty="0"/>
              <a:t>                                                                  </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Número de Slide 5"/>
          <p:cNvSpPr>
            <a:spLocks noGrp="1"/>
          </p:cNvSpPr>
          <p:nvPr>
            <p:ph type="sldNum" sz="quarter" idx="12"/>
          </p:nvPr>
        </p:nvSpPr>
        <p:spPr>
          <a:noFill/>
        </p:spPr>
        <p:txBody>
          <a:bodyPr/>
          <a:lstStyle>
            <a:lvl1pPr algn="l" eaLnBrk="0" hangingPunct="0">
              <a:spcBef>
                <a:spcPct val="20000"/>
              </a:spcBef>
              <a:buChar char="•"/>
              <a:defRPr sz="3200">
                <a:solidFill>
                  <a:schemeClr val="tx1"/>
                </a:solidFill>
                <a:latin typeface="Comic Sans MS" panose="030F0702030302020204" pitchFamily="66" charset="0"/>
              </a:defRPr>
            </a:lvl1pPr>
            <a:lvl2pPr marL="742950" indent="-285750" algn="l" eaLnBrk="0" hangingPunct="0">
              <a:spcBef>
                <a:spcPct val="20000"/>
              </a:spcBef>
              <a:buChar char="–"/>
              <a:defRPr sz="2800">
                <a:solidFill>
                  <a:schemeClr val="tx1"/>
                </a:solidFill>
                <a:latin typeface="Comic Sans MS" panose="030F0702030302020204" pitchFamily="66" charset="0"/>
              </a:defRPr>
            </a:lvl2pPr>
            <a:lvl3pPr marL="1143000" indent="-228600" algn="l" eaLnBrk="0" hangingPunct="0">
              <a:spcBef>
                <a:spcPct val="20000"/>
              </a:spcBef>
              <a:buChar char="•"/>
              <a:defRPr sz="2400">
                <a:solidFill>
                  <a:schemeClr val="tx1"/>
                </a:solidFill>
                <a:latin typeface="Comic Sans MS" panose="030F0702030302020204" pitchFamily="66" charset="0"/>
              </a:defRPr>
            </a:lvl3pPr>
            <a:lvl4pPr marL="1600200" indent="-228600" algn="l" eaLnBrk="0" hangingPunct="0">
              <a:spcBef>
                <a:spcPct val="20000"/>
              </a:spcBef>
              <a:buChar char="–"/>
              <a:defRPr sz="2000">
                <a:solidFill>
                  <a:schemeClr val="tx1"/>
                </a:solidFill>
                <a:latin typeface="Comic Sans MS" panose="030F0702030302020204" pitchFamily="66" charset="0"/>
              </a:defRPr>
            </a:lvl4pPr>
            <a:lvl5pPr marL="2057400" indent="-228600" algn="l" eaLnBrk="0" hangingPunct="0">
              <a:spcBef>
                <a:spcPct val="20000"/>
              </a:spcBef>
              <a:buChar char="•"/>
              <a:defRPr sz="2000">
                <a:solidFill>
                  <a:schemeClr val="tx1"/>
                </a:solidFill>
                <a:latin typeface="Comic Sans MS" panose="030F0702030302020204" pitchFamily="66"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defRPr>
            </a:lvl9pPr>
          </a:lstStyle>
          <a:p>
            <a:pPr algn="r">
              <a:spcBef>
                <a:spcPct val="0"/>
              </a:spcBef>
              <a:buFontTx/>
              <a:buNone/>
            </a:pPr>
            <a:fld id="{B84B2A15-3743-42DA-950D-2251E39D8E9E}" type="slidenum">
              <a:rPr lang="pt-BR" altLang="pt-BR" sz="1400"/>
              <a:pPr algn="r">
                <a:spcBef>
                  <a:spcPct val="0"/>
                </a:spcBef>
                <a:buFontTx/>
                <a:buNone/>
              </a:pPr>
              <a:t>9</a:t>
            </a:fld>
            <a:endParaRPr lang="pt-BR" altLang="pt-BR" sz="1400"/>
          </a:p>
        </p:txBody>
      </p:sp>
      <p:sp>
        <p:nvSpPr>
          <p:cNvPr id="7171" name="Rectangle 2"/>
          <p:cNvSpPr>
            <a:spLocks noGrp="1" noChangeArrowheads="1"/>
          </p:cNvSpPr>
          <p:nvPr>
            <p:ph type="title"/>
          </p:nvPr>
        </p:nvSpPr>
        <p:spPr>
          <a:xfrm>
            <a:off x="684213" y="188913"/>
            <a:ext cx="7772400" cy="1143000"/>
          </a:xfrm>
          <a:noFill/>
        </p:spPr>
        <p:txBody>
          <a:bodyPr/>
          <a:lstStyle/>
          <a:p>
            <a:pPr eaLnBrk="1" hangingPunct="1"/>
            <a:r>
              <a:rPr lang="pt-BR" altLang="pt-BR" sz="4000" smtClean="0"/>
              <a:t>Henry Sigerist (1941) </a:t>
            </a:r>
          </a:p>
        </p:txBody>
      </p:sp>
      <p:sp>
        <p:nvSpPr>
          <p:cNvPr id="7172" name="Rectangle 3"/>
          <p:cNvSpPr>
            <a:spLocks noGrp="1" noChangeArrowheads="1"/>
          </p:cNvSpPr>
          <p:nvPr>
            <p:ph type="body" idx="1"/>
          </p:nvPr>
        </p:nvSpPr>
        <p:spPr>
          <a:xfrm>
            <a:off x="539750" y="1268413"/>
            <a:ext cx="7772400" cy="2979737"/>
          </a:xfrm>
          <a:noFill/>
        </p:spPr>
        <p:txBody>
          <a:bodyPr/>
          <a:lstStyle/>
          <a:p>
            <a:pPr lvl="1" eaLnBrk="1" hangingPunct="1"/>
            <a:r>
              <a:rPr lang="pt-BR" altLang="pt-BR" smtClean="0"/>
              <a:t>“A saúde se promove proporcionando condições de vida decentes, boas condições de trabalho, educação, cultura física e formas de lazer e descanso”</a:t>
            </a:r>
          </a:p>
          <a:p>
            <a:pPr lvl="1" eaLnBrk="1" hangingPunct="1"/>
            <a:r>
              <a:rPr lang="pt-BR" altLang="pt-BR" smtClean="0"/>
              <a:t>Seu programa de saúde propunha </a:t>
            </a:r>
          </a:p>
          <a:p>
            <a:pPr lvl="2" eaLnBrk="1" hangingPunct="1"/>
            <a:r>
              <a:rPr lang="pt-BR" altLang="pt-BR" smtClean="0"/>
              <a:t>Educação livre para todos</a:t>
            </a:r>
          </a:p>
          <a:p>
            <a:pPr lvl="2" eaLnBrk="1" hangingPunct="1"/>
            <a:r>
              <a:rPr lang="pt-BR" altLang="pt-BR" smtClean="0"/>
              <a:t>Melhores condições de vida e trabalho</a:t>
            </a:r>
          </a:p>
          <a:p>
            <a:pPr lvl="2" eaLnBrk="1" hangingPunct="1"/>
            <a:r>
              <a:rPr lang="pt-BR" altLang="pt-BR" smtClean="0"/>
              <a:t>Melhores meios de recreação e descanso</a:t>
            </a:r>
          </a:p>
          <a:p>
            <a:pPr lvl="2" eaLnBrk="1" hangingPunct="1"/>
            <a:r>
              <a:rPr lang="pt-BR" altLang="pt-BR" smtClean="0"/>
              <a:t>Sistema de saúde acessível a todos</a:t>
            </a:r>
          </a:p>
          <a:p>
            <a:pPr lvl="2" eaLnBrk="1" hangingPunct="1"/>
            <a:r>
              <a:rPr lang="pt-BR" altLang="pt-BR" smtClean="0"/>
              <a:t>Centros médicos de pesquisa e capacitação</a:t>
            </a:r>
          </a:p>
          <a:p>
            <a:pPr lvl="1" eaLnBrk="1" hangingPunct="1"/>
            <a:endParaRPr lang="pt-BR" altLang="pt-BR" smtClean="0"/>
          </a:p>
          <a:p>
            <a:pPr eaLnBrk="1" hangingPunct="1"/>
            <a:endParaRPr lang="pt-BR" altLang="pt-BR" smtClean="0"/>
          </a:p>
          <a:p>
            <a:pPr lvl="1" eaLnBrk="1" hangingPunct="1"/>
            <a:endParaRPr lang="pt-BR" altLang="pt-BR" smtClean="0"/>
          </a:p>
        </p:txBody>
      </p:sp>
    </p:spTree>
  </p:cSld>
  <p:clrMapOvr>
    <a:masterClrMapping/>
  </p:clrMapOvr>
</p:sld>
</file>

<file path=ppt/theme/theme1.xml><?xml version="1.0" encoding="utf-8"?>
<a:theme xmlns:a="http://schemas.openxmlformats.org/drawingml/2006/main" name="Lista dos Dez Principais">
  <a:themeElements>
    <a:clrScheme name="">
      <a:dk1>
        <a:srgbClr val="FFFF00"/>
      </a:dk1>
      <a:lt1>
        <a:srgbClr val="FFFFFF"/>
      </a:lt1>
      <a:dk2>
        <a:srgbClr val="FFFF00"/>
      </a:dk2>
      <a:lt2>
        <a:srgbClr val="868686"/>
      </a:lt2>
      <a:accent1>
        <a:srgbClr val="3366FF"/>
      </a:accent1>
      <a:accent2>
        <a:srgbClr val="009900"/>
      </a:accent2>
      <a:accent3>
        <a:srgbClr val="FFFFFF"/>
      </a:accent3>
      <a:accent4>
        <a:srgbClr val="DADA00"/>
      </a:accent4>
      <a:accent5>
        <a:srgbClr val="ADB8FF"/>
      </a:accent5>
      <a:accent6>
        <a:srgbClr val="008A00"/>
      </a:accent6>
      <a:hlink>
        <a:srgbClr val="FF0033"/>
      </a:hlink>
      <a:folHlink>
        <a:srgbClr val="CCCCCC"/>
      </a:folHlink>
    </a:clrScheme>
    <a:fontScheme name="Lista dos Dez Principais">
      <a:majorFont>
        <a:latin typeface="Comic Sans MS"/>
        <a:ea typeface=""/>
        <a:cs typeface=""/>
      </a:majorFont>
      <a:minorFont>
        <a:latin typeface="Comic Sans MS"/>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Lista dos Dez Principais 1">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C:\MSOffice\Modelos\Apresentações\Lista dos Dez Principais.pot</Template>
  <TotalTime>2872</TotalTime>
  <Words>2895</Words>
  <Application>Microsoft Office PowerPoint</Application>
  <PresentationFormat>Apresentação na tela (4:3)</PresentationFormat>
  <Paragraphs>307</Paragraphs>
  <Slides>46</Slides>
  <Notes>38</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1</vt:i4>
      </vt:variant>
      <vt:variant>
        <vt:lpstr>Títulos de slides</vt:lpstr>
      </vt:variant>
      <vt:variant>
        <vt:i4>46</vt:i4>
      </vt:variant>
    </vt:vector>
  </HeadingPairs>
  <TitlesOfParts>
    <vt:vector size="52" baseType="lpstr">
      <vt:lpstr>Centaur</vt:lpstr>
      <vt:lpstr>Comic Sans MS</vt:lpstr>
      <vt:lpstr>Times New Roman</vt:lpstr>
      <vt:lpstr>Wingdings</vt:lpstr>
      <vt:lpstr>Lista dos Dez Principais</vt:lpstr>
      <vt:lpstr>Documento</vt:lpstr>
      <vt:lpstr>Promoção da Saúde</vt:lpstr>
      <vt:lpstr>O que faço para promover minha saúde?</vt:lpstr>
      <vt:lpstr>Um pouco de história...</vt:lpstr>
      <vt:lpstr>Séc XIX – Medicina Social</vt:lpstr>
      <vt:lpstr>Virchow (patologista alemão)</vt:lpstr>
      <vt:lpstr>Apresentação do PowerPoint</vt:lpstr>
      <vt:lpstr>1910 – Relatório Flexner</vt:lpstr>
      <vt:lpstr>Apresentação do PowerPoint</vt:lpstr>
      <vt:lpstr>Henry Sigerist (1941) </vt:lpstr>
      <vt:lpstr>Crise do paradigma flexneriano – causas:</vt:lpstr>
      <vt:lpstr>História natural da doença (Leavel &amp;Clark, 1965)</vt:lpstr>
      <vt:lpstr>Apresentação do PowerPoint</vt:lpstr>
      <vt:lpstr>Apresentação do PowerPoint</vt:lpstr>
      <vt:lpstr>1974 no Canadá - Informe Lalonde – “Para além da Assistência à Saúde”</vt:lpstr>
      <vt:lpstr>Apresentação do PowerPoint</vt:lpstr>
      <vt:lpstr>Apresentação do PowerPoint</vt:lpstr>
      <vt:lpstr>Dificuldades encontradas relacionadas a fatores ambientais (Buck, 1985)</vt:lpstr>
      <vt:lpstr>Apresentação do PowerPoint</vt:lpstr>
      <vt:lpstr>1986 – Primeira Conferência Internacional de Promoção da Saúde</vt:lpstr>
      <vt:lpstr>Apresentação do PowerPoint</vt:lpstr>
      <vt:lpstr>Apresentação do PowerPoint</vt:lpstr>
      <vt:lpstr>Conceito de saúde em que a Promoção da Saúde se baseia</vt:lpstr>
      <vt:lpstr>Saúde</vt:lpstr>
      <vt:lpstr>Apresentação do PowerPoint</vt:lpstr>
      <vt:lpstr>Apresentação do PowerPoint</vt:lpstr>
      <vt:lpstr>Campos de ação da Promoção da saúde: </vt:lpstr>
      <vt:lpstr>1988 – II Conf Internacional de PS – Declaração de Adelaide</vt:lpstr>
      <vt:lpstr>Alimentação e nutrição</vt:lpstr>
      <vt:lpstr>1991- III Conf. Internacional de PS – Declaração de Sundsval</vt:lpstr>
      <vt:lpstr>1992 Declaração de Santafé de Bogotá</vt:lpstr>
      <vt:lpstr>IV Conf. Internacional de PS – Declaração de Jakarta </vt:lpstr>
      <vt:lpstr>Estratégias da promoção</vt:lpstr>
      <vt:lpstr>As diversas conceituações de PS podem ser  agrupadas em dois grande grupos:</vt:lpstr>
      <vt:lpstr>Apresentação do PowerPoint</vt:lpstr>
      <vt:lpstr>Apresentação do PowerPoint</vt:lpstr>
      <vt:lpstr>PREVENÇÃO VS. PROMOÇÃO</vt:lpstr>
      <vt:lpstr>PREVENÇÃO VS. PROMOÇÃO</vt:lpstr>
      <vt:lpstr>PREVENÇÃO VS. PROMOÇÃO</vt:lpstr>
      <vt:lpstr>PREVENÇÃO VS. PROMOÇÃO</vt:lpstr>
      <vt:lpstr>PREVENÇÃO VS. PROMOÇÃO</vt:lpstr>
      <vt:lpstr>PREVENÇÃO VS. PROMOÇÃO</vt:lpstr>
      <vt:lpstr>PREVENÇÃO VS. PROMOÇÃO</vt:lpstr>
      <vt:lpstr>PREVENÇÃO VS. PROMOÇÃO</vt:lpstr>
      <vt:lpstr>Promoção da saúde</vt:lpstr>
      <vt:lpstr>PREVENÇÃO VS. PROMOÇÃO ENFOQUES</vt:lpstr>
      <vt:lpstr>PREVENÇÃO VS. PROMOÇÃO</vt:lpstr>
    </vt:vector>
  </TitlesOfParts>
  <Company>USP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 143 Fundamentos de Saúde Pública em Esportes</dc:title>
  <dc:creator>FSP</dc:creator>
  <cp:lastModifiedBy>Helena Akemi Wada</cp:lastModifiedBy>
  <cp:revision>85</cp:revision>
  <cp:lastPrinted>2000-08-23T21:38:10Z</cp:lastPrinted>
  <dcterms:created xsi:type="dcterms:W3CDTF">2000-02-25T14:14:50Z</dcterms:created>
  <dcterms:modified xsi:type="dcterms:W3CDTF">2015-09-18T03:43:03Z</dcterms:modified>
</cp:coreProperties>
</file>