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9" r:id="rId3"/>
    <p:sldId id="257" r:id="rId4"/>
    <p:sldId id="258" r:id="rId5"/>
    <p:sldId id="268" r:id="rId6"/>
    <p:sldId id="259" r:id="rId7"/>
    <p:sldId id="262" r:id="rId8"/>
    <p:sldId id="260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670"/>
    <a:srgbClr val="641A4D"/>
    <a:srgbClr val="855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8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38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87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4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6492332"/>
            <a:ext cx="12188952" cy="3656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091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4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3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4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07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pt-BR" smtClean="0"/>
              <a:t>31/03/2016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6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16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943100"/>
            <a:ext cx="96012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501741" y="6397368"/>
            <a:ext cx="1147665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pt-BR" smtClean="0"/>
              <a:pPr/>
              <a:t>31/03/2016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95400" y="6397368"/>
            <a:ext cx="480060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797142" y="6397368"/>
            <a:ext cx="1099457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leofas.com.br/historia-da-igreja-o-renasciment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6894" y="321972"/>
            <a:ext cx="10158211" cy="404766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72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 Tramas e Fios</a:t>
            </a:r>
            <a:br>
              <a:rPr lang="pt-BR" sz="72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pt-BR" sz="40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Um ensaio sobre música e educação</a:t>
            </a:r>
            <a:endParaRPr lang="pt-BR" sz="7200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81199" y="4483836"/>
            <a:ext cx="8229600" cy="120831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pt-BR" b="1" dirty="0" smtClean="0">
              <a:solidFill>
                <a:srgbClr val="8E2670"/>
              </a:solidFill>
            </a:endParaRPr>
          </a:p>
          <a:p>
            <a:r>
              <a:rPr lang="pt-BR" sz="3200" b="1" dirty="0" smtClean="0">
                <a:solidFill>
                  <a:srgbClr val="8E2670"/>
                </a:solidFill>
              </a:rPr>
              <a:t>Marisa </a:t>
            </a:r>
            <a:r>
              <a:rPr lang="pt-BR" sz="3200" b="1" dirty="0" err="1" smtClean="0">
                <a:solidFill>
                  <a:srgbClr val="8E2670"/>
                </a:solidFill>
              </a:rPr>
              <a:t>Trench</a:t>
            </a:r>
            <a:r>
              <a:rPr lang="pt-BR" sz="3200" b="1" dirty="0" smtClean="0">
                <a:solidFill>
                  <a:srgbClr val="8E2670"/>
                </a:solidFill>
              </a:rPr>
              <a:t> de Oliveira </a:t>
            </a:r>
            <a:r>
              <a:rPr lang="pt-BR" sz="3200" b="1" dirty="0" err="1" smtClean="0">
                <a:solidFill>
                  <a:srgbClr val="8E2670"/>
                </a:solidFill>
              </a:rPr>
              <a:t>Fonterrada</a:t>
            </a:r>
            <a:endParaRPr lang="pt-BR" sz="3200" b="1" dirty="0">
              <a:solidFill>
                <a:srgbClr val="8E2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/>
              <a:t>Idade Moderna (Música)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pt-BR" sz="2400" b="1" dirty="0" smtClean="0"/>
          </a:p>
          <a:p>
            <a:pPr>
              <a:lnSpc>
                <a:spcPct val="150000"/>
              </a:lnSpc>
            </a:pPr>
            <a:r>
              <a:rPr lang="pt-BR" sz="2400" b="1" dirty="0" smtClean="0"/>
              <a:t>Melodia acompanhada, melodrama, música instrumental (teclados);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Pensamento cartesiano x Artes;</a:t>
            </a:r>
          </a:p>
          <a:p>
            <a:pPr lvl="1">
              <a:lnSpc>
                <a:spcPct val="150000"/>
              </a:lnSpc>
            </a:pPr>
            <a:r>
              <a:rPr lang="pt-BR" sz="2200" b="1" dirty="0" smtClean="0"/>
              <a:t>Música forma inferior de sentimento;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POESIA  (RAZÃO) – música (sentidos) – os dois juntos = incoerência;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11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5494762"/>
          </a:xfrm>
        </p:spPr>
        <p:txBody>
          <a:bodyPr/>
          <a:lstStyle/>
          <a:p>
            <a:r>
              <a:rPr lang="pt-BR" b="1" u="sng" dirty="0" smtClean="0"/>
              <a:t>XVIII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valorização do poder de imitação da música: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u="sng" dirty="0" smtClean="0"/>
              <a:t>Teoria dos Afetos </a:t>
            </a:r>
            <a:r>
              <a:rPr lang="pt-BR" dirty="0" smtClean="0"/>
              <a:t>e </a:t>
            </a:r>
            <a:r>
              <a:rPr lang="pt-BR" u="sng" dirty="0" smtClean="0"/>
              <a:t>Doutrina das Figuras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32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FONTERRADA, M. De tramas e fios: um ensaio sobre música e educação. 2ª edição. São Paulo: Editora UNESP, 2008. 364 p.</a:t>
            </a:r>
          </a:p>
          <a:p>
            <a:pPr algn="just"/>
            <a:r>
              <a:rPr lang="pt-BR" dirty="0" smtClean="0"/>
              <a:t>AQUINO, F. História da Igreja: o renascimento. </a:t>
            </a:r>
            <a:r>
              <a:rPr lang="pt-BR" dirty="0"/>
              <a:t>Disponível </a:t>
            </a:r>
            <a:r>
              <a:rPr lang="pt-BR" dirty="0" smtClean="0"/>
              <a:t>em: </a:t>
            </a: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://cleofas.com.br/historia-da-igreja-o-renascimento</a:t>
            </a:r>
            <a:r>
              <a:rPr lang="pt-BR" dirty="0" smtClean="0">
                <a:hlinkClick r:id="rId2"/>
              </a:rPr>
              <a:t>/</a:t>
            </a:r>
            <a:r>
              <a:rPr lang="pt-BR" dirty="0"/>
              <a:t> </a:t>
            </a:r>
            <a:r>
              <a:rPr lang="pt-BR" dirty="0" smtClean="0"/>
              <a:t>. Acesso em: 12 de março de 2016.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01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799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 defTabSz="91440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5400" b="1" i="0" u="sng" spc="3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</a:rPr>
              <a:t>Estética da Renascença</a:t>
            </a:r>
            <a:r>
              <a:rPr lang="pt-BR" sz="5400" b="1" u="sng" spc="300" dirty="0"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</a:rPr>
              <a:t/>
            </a:r>
            <a:br>
              <a:rPr lang="pt-BR" sz="5400" b="1" u="sng" spc="300" dirty="0"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</a:rPr>
            </a:br>
            <a:r>
              <a:rPr lang="pt-BR" sz="5400" b="1" i="0" u="sng" spc="300" dirty="0" smtClean="0">
                <a:solidFill>
                  <a:srgbClr val="8E2670"/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</a:rPr>
              <a:t>Prenúncios do Barroco</a:t>
            </a:r>
            <a:br>
              <a:rPr lang="pt-BR" sz="5400" b="1" i="0" u="sng" spc="300" dirty="0" smtClean="0">
                <a:solidFill>
                  <a:srgbClr val="8E2670"/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</a:rPr>
            </a:br>
            <a:r>
              <a:rPr lang="pt-BR" sz="5400" b="1" u="sng" spc="3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</a:rPr>
              <a:t>Educação Musical na Renascença</a:t>
            </a:r>
            <a:br>
              <a:rPr lang="pt-BR" sz="5400" b="1" u="sng" spc="3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</a:rPr>
            </a:br>
            <a:r>
              <a:rPr lang="pt-BR" sz="5400" b="1" u="sng" spc="300" dirty="0" smtClean="0">
                <a:solidFill>
                  <a:srgbClr val="8E2670"/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</a:rPr>
              <a:t>Idade Moderna</a:t>
            </a:r>
            <a:r>
              <a:rPr lang="pt-BR" sz="4000" b="1" u="sng" spc="300" dirty="0">
                <a:solidFill>
                  <a:srgbClr val="8E2670"/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</a:rPr>
              <a:t/>
            </a:r>
            <a:br>
              <a:rPr lang="pt-BR" sz="4000" b="1" u="sng" spc="300" dirty="0">
                <a:solidFill>
                  <a:srgbClr val="8E2670"/>
                </a:solidFill>
                <a:effectLst>
                  <a:outerShdw blurRad="63500" algn="ctr">
                    <a:prstClr val="black">
                      <a:alpha val="25000"/>
                    </a:prstClr>
                  </a:outerShdw>
                </a:effectLst>
                <a:latin typeface="Times New Roman"/>
              </a:rPr>
            </a:br>
            <a:endParaRPr lang="pt-BR" sz="4000" b="1" i="0" u="sng" spc="300" dirty="0">
              <a:solidFill>
                <a:srgbClr val="8E2670"/>
              </a:solidFill>
              <a:effectLst>
                <a:outerShdw blurRad="63500" algn="ctr">
                  <a:prstClr val="black">
                    <a:alpha val="25000"/>
                  </a:prst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36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pt-BR" sz="4000" b="1" i="0" u="sng" dirty="0" smtClean="0">
                <a:solidFill>
                  <a:srgbClr val="8E2670"/>
                </a:solidFill>
                <a:latin typeface="Times New Roman"/>
                <a:ea typeface="+mj-ea"/>
                <a:cs typeface="+mj-cs"/>
              </a:rPr>
              <a:t>Estéticas da Renascença</a:t>
            </a:r>
            <a:endParaRPr lang="pt-BR" sz="4000" b="1" i="0" u="sng" dirty="0">
              <a:solidFill>
                <a:srgbClr val="8E267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323232"/>
              </a:buClr>
            </a:pPr>
            <a:endParaRPr lang="pt-BR" sz="2400" b="1" i="0" dirty="0" smtClean="0">
              <a:solidFill>
                <a:srgbClr val="8E2670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10000"/>
              </a:lnSpc>
              <a:buClr>
                <a:srgbClr val="323232"/>
              </a:buClr>
            </a:pPr>
            <a:r>
              <a:rPr lang="pt-BR" sz="2400" b="1" i="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+mn-ea"/>
                <a:cs typeface="+mn-cs"/>
              </a:rPr>
              <a:t>Humanismo</a:t>
            </a:r>
          </a:p>
          <a:p>
            <a:pPr>
              <a:lnSpc>
                <a:spcPct val="110000"/>
              </a:lnSpc>
              <a:buClr>
                <a:srgbClr val="323232"/>
              </a:buClr>
            </a:pPr>
            <a:r>
              <a:rPr lang="pt-BR" sz="2400" b="1" i="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+mn-ea"/>
                <a:cs typeface="+mn-cs"/>
              </a:rPr>
              <a:t>Proporção</a:t>
            </a:r>
          </a:p>
          <a:p>
            <a:pPr>
              <a:lnSpc>
                <a:spcPct val="110000"/>
              </a:lnSpc>
              <a:buClr>
                <a:srgbClr val="323232"/>
              </a:buClr>
            </a:pPr>
            <a:r>
              <a:rPr lang="pt-BR" sz="2400" b="1" strike="sngStrike" dirty="0" smtClean="0">
                <a:solidFill>
                  <a:schemeClr val="accent1">
                    <a:lumMod val="50000"/>
                  </a:schemeClr>
                </a:solidFill>
              </a:rPr>
              <a:t>Pitágoras e Boécio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&gt; Fisicamente definido e matematicamente documentado;</a:t>
            </a:r>
          </a:p>
          <a:p>
            <a:pPr marL="0" indent="0">
              <a:lnSpc>
                <a:spcPct val="110000"/>
              </a:lnSpc>
              <a:buClr>
                <a:srgbClr val="323232"/>
              </a:buClr>
              <a:buNone/>
            </a:pPr>
            <a:endParaRPr lang="pt-BR" b="1" dirty="0" smtClean="0">
              <a:solidFill>
                <a:srgbClr val="323232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48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27" y="875764"/>
            <a:ext cx="4114800" cy="4456090"/>
          </a:xfrm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pt-BR" sz="2800" b="1" u="sng" dirty="0" smtClean="0">
                <a:solidFill>
                  <a:srgbClr val="8E2670"/>
                </a:solidFill>
                <a:latin typeface="Times New Roman"/>
              </a:rPr>
              <a:t>Música</a:t>
            </a:r>
            <a:r>
              <a:rPr lang="pt-BR" sz="2800" b="1" dirty="0" smtClean="0">
                <a:solidFill>
                  <a:srgbClr val="8E2670"/>
                </a:solidFill>
                <a:latin typeface="Times New Roman"/>
              </a:rPr>
              <a:t>: simultaneidade de vozes (verticalidade)</a:t>
            </a:r>
            <a:br>
              <a:rPr lang="pt-BR" sz="2800" b="1" dirty="0" smtClean="0">
                <a:solidFill>
                  <a:srgbClr val="8E2670"/>
                </a:solidFill>
                <a:latin typeface="Times New Roman"/>
              </a:rPr>
            </a:br>
            <a:r>
              <a:rPr lang="pt-BR" sz="2800" b="1" dirty="0" smtClean="0">
                <a:solidFill>
                  <a:srgbClr val="8E2670"/>
                </a:solidFill>
                <a:latin typeface="Times New Roman"/>
              </a:rPr>
              <a:t/>
            </a:r>
            <a:br>
              <a:rPr lang="pt-BR" sz="2800" b="1" dirty="0" smtClean="0">
                <a:solidFill>
                  <a:srgbClr val="8E2670"/>
                </a:solidFill>
                <a:latin typeface="Times New Roman"/>
              </a:rPr>
            </a:br>
            <a:r>
              <a:rPr lang="pt-BR" sz="2800" b="1" dirty="0">
                <a:solidFill>
                  <a:srgbClr val="8E2670"/>
                </a:solidFill>
                <a:latin typeface="Times New Roman"/>
              </a:rPr>
              <a:t/>
            </a:r>
            <a:br>
              <a:rPr lang="pt-BR" sz="2800" b="1" dirty="0">
                <a:solidFill>
                  <a:srgbClr val="8E2670"/>
                </a:solidFill>
                <a:latin typeface="Times New Roman"/>
              </a:rPr>
            </a:br>
            <a:r>
              <a:rPr lang="pt-BR" sz="2800" b="1" dirty="0" smtClean="0">
                <a:solidFill>
                  <a:srgbClr val="8E2670"/>
                </a:solidFill>
                <a:latin typeface="Times New Roman"/>
              </a:rPr>
              <a:t/>
            </a:r>
            <a:br>
              <a:rPr lang="pt-BR" sz="2800" b="1" dirty="0" smtClean="0">
                <a:solidFill>
                  <a:srgbClr val="8E2670"/>
                </a:solidFill>
                <a:latin typeface="Times New Roman"/>
              </a:rPr>
            </a:br>
            <a:r>
              <a:rPr lang="pt-BR" sz="2800" b="1" dirty="0">
                <a:solidFill>
                  <a:srgbClr val="8E2670"/>
                </a:solidFill>
                <a:latin typeface="Times New Roman"/>
              </a:rPr>
              <a:t/>
            </a:r>
            <a:br>
              <a:rPr lang="pt-BR" sz="2800" b="1" dirty="0">
                <a:solidFill>
                  <a:srgbClr val="8E2670"/>
                </a:solidFill>
                <a:latin typeface="Times New Roman"/>
              </a:rPr>
            </a:br>
            <a:r>
              <a:rPr lang="pt-BR" sz="2800" b="1" u="sng" dirty="0" smtClean="0">
                <a:solidFill>
                  <a:srgbClr val="8E2670"/>
                </a:solidFill>
                <a:latin typeface="Times New Roman"/>
              </a:rPr>
              <a:t>Artes Plásticas</a:t>
            </a:r>
            <a:r>
              <a:rPr lang="pt-BR" sz="2800" b="1" dirty="0" smtClean="0">
                <a:solidFill>
                  <a:srgbClr val="8E2670"/>
                </a:solidFill>
                <a:latin typeface="Times New Roman"/>
              </a:rPr>
              <a:t>: perspectiva</a:t>
            </a:r>
            <a:endParaRPr lang="pt-BR" sz="2800" b="1" i="0" dirty="0">
              <a:solidFill>
                <a:srgbClr val="8E2670"/>
              </a:solidFill>
              <a:latin typeface="Times New Roman"/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8" r="16478"/>
          <a:stretch>
            <a:fillRect/>
          </a:stretch>
        </p:blipFill>
        <p:spPr>
          <a:xfrm>
            <a:off x="5340219" y="0"/>
            <a:ext cx="6858000" cy="6858000"/>
          </a:xfrm>
        </p:spPr>
      </p:pic>
      <p:sp>
        <p:nvSpPr>
          <p:cNvPr id="7" name="CaixaDeTexto 6"/>
          <p:cNvSpPr txBox="1"/>
          <p:nvPr/>
        </p:nvSpPr>
        <p:spPr>
          <a:xfrm>
            <a:off x="3631843" y="6519446"/>
            <a:ext cx="2455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/>
              <a:t>Rafael </a:t>
            </a:r>
            <a:r>
              <a:rPr lang="pt-BR" sz="1600" b="1" i="1" dirty="0" err="1" smtClean="0"/>
              <a:t>Sanzio</a:t>
            </a:r>
            <a:r>
              <a:rPr lang="pt-BR" sz="1600" b="1" i="1" dirty="0" smtClean="0"/>
              <a:t> 1511</a:t>
            </a:r>
            <a:endParaRPr lang="pt-BR" sz="1600" b="1" i="1" dirty="0"/>
          </a:p>
        </p:txBody>
      </p:sp>
    </p:spTree>
    <p:extLst>
      <p:ext uri="{BB962C8B-B14F-4D97-AF65-F5344CB8AC3E}">
        <p14:creationId xmlns:p14="http://schemas.microsoft.com/office/powerpoint/2010/main" val="18879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u="sng" dirty="0" smtClean="0"/>
              <a:t>Música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/>
              <a:t>Simultaneidade das vozes (Verticalidade)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Ramos de Pareja – teórico;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Dufay – música coral;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Música da Antiguidade Clássica.</a:t>
            </a:r>
          </a:p>
        </p:txBody>
      </p:sp>
    </p:spTree>
    <p:extLst>
      <p:ext uri="{BB962C8B-B14F-4D97-AF65-F5344CB8AC3E}">
        <p14:creationId xmlns:p14="http://schemas.microsoft.com/office/powerpoint/2010/main" val="27174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pt-BR" sz="3600" b="1" i="0" u="sng" dirty="0" smtClean="0">
                <a:solidFill>
                  <a:srgbClr val="852367"/>
                </a:solidFill>
                <a:latin typeface="Times New Roman"/>
              </a:rPr>
              <a:t>Pren</a:t>
            </a:r>
            <a:r>
              <a:rPr lang="pt-BR" b="1" u="sng" dirty="0" smtClean="0">
                <a:solidFill>
                  <a:srgbClr val="852367"/>
                </a:solidFill>
                <a:latin typeface="Times New Roman"/>
              </a:rPr>
              <a:t>úncios do Barroco</a:t>
            </a:r>
            <a:endParaRPr lang="pt-BR" sz="3600" b="1" i="0" u="sng" dirty="0">
              <a:solidFill>
                <a:srgbClr val="852367"/>
              </a:solidFill>
              <a:latin typeface="Times New Roman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10359980" cy="49149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323232"/>
              </a:buClr>
            </a:pPr>
            <a:r>
              <a:rPr lang="pt-BR" sz="2400" b="1" i="0" dirty="0" smtClean="0">
                <a:solidFill>
                  <a:srgbClr val="323232"/>
                </a:solidFill>
                <a:latin typeface="Times New Roman"/>
              </a:rPr>
              <a:t>Convivem diversos estilos;</a:t>
            </a:r>
          </a:p>
          <a:p>
            <a:pPr>
              <a:lnSpc>
                <a:spcPct val="150000"/>
              </a:lnSpc>
              <a:buClr>
                <a:srgbClr val="323232"/>
              </a:buClr>
            </a:pPr>
            <a:r>
              <a:rPr lang="pt-BR" sz="2400" b="1" dirty="0" smtClean="0">
                <a:solidFill>
                  <a:srgbClr val="323232"/>
                </a:solidFill>
                <a:latin typeface="Times New Roman"/>
              </a:rPr>
              <a:t>Estruturas cordais;</a:t>
            </a:r>
          </a:p>
          <a:p>
            <a:pPr>
              <a:lnSpc>
                <a:spcPct val="150000"/>
              </a:lnSpc>
              <a:buClr>
                <a:srgbClr val="323232"/>
              </a:buClr>
            </a:pPr>
            <a:r>
              <a:rPr lang="pt-BR" sz="2400" b="1" strike="sngStrike" dirty="0" smtClean="0">
                <a:solidFill>
                  <a:srgbClr val="323232"/>
                </a:solidFill>
                <a:latin typeface="Times New Roman"/>
              </a:rPr>
              <a:t>Flamengos</a:t>
            </a:r>
            <a:r>
              <a:rPr lang="pt-BR" sz="2400" b="1" dirty="0" smtClean="0">
                <a:solidFill>
                  <a:srgbClr val="323232"/>
                </a:solidFill>
                <a:latin typeface="Times New Roman"/>
              </a:rPr>
              <a:t> &gt; Italianos  (Cortes e Capelas)</a:t>
            </a:r>
          </a:p>
          <a:p>
            <a:pPr>
              <a:lnSpc>
                <a:spcPct val="150000"/>
              </a:lnSpc>
              <a:buClr>
                <a:srgbClr val="323232"/>
              </a:buClr>
            </a:pPr>
            <a:r>
              <a:rPr lang="pt-BR" sz="2400" b="1" i="0" dirty="0" smtClean="0">
                <a:solidFill>
                  <a:srgbClr val="323232"/>
                </a:solidFill>
                <a:latin typeface="Times New Roman"/>
              </a:rPr>
              <a:t>Hierarquização de vozes;</a:t>
            </a:r>
            <a:endParaRPr lang="pt-BR" b="1" dirty="0">
              <a:solidFill>
                <a:srgbClr val="323232"/>
              </a:solidFill>
              <a:latin typeface="Times New Roman"/>
            </a:endParaRPr>
          </a:p>
          <a:p>
            <a:pPr>
              <a:lnSpc>
                <a:spcPct val="150000"/>
              </a:lnSpc>
              <a:buClr>
                <a:srgbClr val="323232"/>
              </a:buClr>
            </a:pPr>
            <a:r>
              <a:rPr lang="pt-BR" sz="2400" b="1" i="0" dirty="0" smtClean="0">
                <a:solidFill>
                  <a:srgbClr val="323232"/>
                </a:solidFill>
                <a:latin typeface="Times New Roman"/>
              </a:rPr>
              <a:t>Madrigal aproxima-se do teatro;</a:t>
            </a:r>
          </a:p>
          <a:p>
            <a:pPr>
              <a:lnSpc>
                <a:spcPct val="150000"/>
              </a:lnSpc>
              <a:buClr>
                <a:srgbClr val="323232"/>
              </a:buClr>
            </a:pPr>
            <a:r>
              <a:rPr lang="pt-BR" sz="2400" b="1" dirty="0" smtClean="0">
                <a:solidFill>
                  <a:srgbClr val="323232"/>
                </a:solidFill>
                <a:latin typeface="Times New Roman"/>
              </a:rPr>
              <a:t>Orazio Vechi – L’Amphiparnaso;</a:t>
            </a:r>
          </a:p>
          <a:p>
            <a:pPr>
              <a:lnSpc>
                <a:spcPct val="150000"/>
              </a:lnSpc>
              <a:buClr>
                <a:srgbClr val="323232"/>
              </a:buClr>
            </a:pPr>
            <a:r>
              <a:rPr lang="pt-BR" sz="2400" b="1" i="0" dirty="0" smtClean="0">
                <a:solidFill>
                  <a:srgbClr val="323232"/>
                </a:solidFill>
                <a:latin typeface="Times New Roman"/>
              </a:rPr>
              <a:t>Luca </a:t>
            </a:r>
            <a:r>
              <a:rPr lang="pt-BR" sz="2400" b="1" i="0" dirty="0" err="1" smtClean="0">
                <a:solidFill>
                  <a:srgbClr val="323232"/>
                </a:solidFill>
                <a:latin typeface="Times New Roman"/>
              </a:rPr>
              <a:t>Marenzio</a:t>
            </a:r>
            <a:r>
              <a:rPr lang="pt-BR" sz="2400" b="1" i="0" dirty="0" smtClean="0">
                <a:solidFill>
                  <a:srgbClr val="323232"/>
                </a:solidFill>
                <a:latin typeface="Times New Roman"/>
              </a:rPr>
              <a:t>.</a:t>
            </a:r>
            <a:endParaRPr lang="pt-BR" sz="2800" b="1" i="0" dirty="0" smtClean="0">
              <a:solidFill>
                <a:srgbClr val="323232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692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pt-BR" sz="3600" b="1" i="0" u="sng" dirty="0" smtClean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Educação Musical na Renascença</a:t>
            </a:r>
            <a:endParaRPr lang="pt-BR" sz="3600" b="1" i="0" u="sng" dirty="0">
              <a:solidFill>
                <a:srgbClr val="852367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5400" y="2624139"/>
            <a:ext cx="10527406" cy="42338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323232"/>
              </a:buClr>
            </a:pPr>
            <a:r>
              <a:rPr lang="pt-BR" sz="2400" b="1" i="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Século XV – criança carece de cuidados especiais;</a:t>
            </a:r>
          </a:p>
          <a:p>
            <a:pPr>
              <a:lnSpc>
                <a:spcPct val="150000"/>
              </a:lnSpc>
              <a:buClr>
                <a:srgbClr val="323232"/>
              </a:buClr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Crianças: responsabilidade da família/religião/Estado;</a:t>
            </a:r>
          </a:p>
          <a:p>
            <a:pPr>
              <a:lnSpc>
                <a:spcPct val="150000"/>
              </a:lnSpc>
              <a:buClr>
                <a:srgbClr val="323232"/>
              </a:buClr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XV ao XVII – ensino &gt; colégios &gt; jesuítas;</a:t>
            </a:r>
          </a:p>
          <a:p>
            <a:pPr>
              <a:lnSpc>
                <a:spcPct val="110000"/>
              </a:lnSpc>
              <a:buClr>
                <a:srgbClr val="323232"/>
              </a:buClr>
            </a:pPr>
            <a:endParaRPr lang="pt-BR" sz="2000" b="0" i="0" dirty="0" smtClean="0">
              <a:solidFill>
                <a:srgbClr val="323232"/>
              </a:solidFill>
              <a:latin typeface="Times New Roman"/>
              <a:ea typeface="+mn-ea"/>
              <a:cs typeface="+mn-cs"/>
            </a:endParaRPr>
          </a:p>
          <a:p>
            <a:pPr>
              <a:lnSpc>
                <a:spcPct val="110000"/>
              </a:lnSpc>
              <a:buClr>
                <a:srgbClr val="323232"/>
              </a:buClr>
            </a:pPr>
            <a:endParaRPr lang="pt-BR" sz="2000" b="0" i="0" dirty="0">
              <a:solidFill>
                <a:srgbClr val="323232"/>
              </a:solid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6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pt-BR" sz="3600" b="1" i="0" u="sng" dirty="0" smtClean="0">
                <a:solidFill>
                  <a:srgbClr val="852367"/>
                </a:solidFill>
                <a:latin typeface="Times New Roman"/>
                <a:ea typeface="+mj-ea"/>
                <a:cs typeface="+mj-cs"/>
              </a:rPr>
              <a:t>Educação Musical na Renascença</a:t>
            </a:r>
            <a:endParaRPr lang="pt-BR" sz="3600" b="1" i="0" u="sng" dirty="0">
              <a:solidFill>
                <a:srgbClr val="852367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5400" y="2624139"/>
            <a:ext cx="10527406" cy="42338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323232"/>
              </a:buClr>
            </a:pPr>
            <a:r>
              <a:rPr lang="pt-BR" sz="2400" b="1" i="0" dirty="0" smtClean="0">
                <a:solidFill>
                  <a:srgbClr val="323232"/>
                </a:solidFill>
                <a:latin typeface="Times New Roman"/>
              </a:rPr>
              <a:t>Século XVI – escolas </a:t>
            </a:r>
            <a:r>
              <a:rPr lang="pt-BR" sz="2400" b="1" i="0" dirty="0" smtClean="0">
                <a:solidFill>
                  <a:srgbClr val="323232"/>
                </a:solidFill>
                <a:latin typeface="Times New Roman"/>
              </a:rPr>
              <a:t>de formação </a:t>
            </a:r>
            <a:r>
              <a:rPr lang="pt-BR" sz="2400" b="1" i="0" dirty="0" smtClean="0">
                <a:solidFill>
                  <a:srgbClr val="323232"/>
                </a:solidFill>
                <a:latin typeface="Times New Roman"/>
              </a:rPr>
              <a:t>básica em música;</a:t>
            </a:r>
          </a:p>
          <a:p>
            <a:pPr>
              <a:lnSpc>
                <a:spcPct val="150000"/>
              </a:lnSpc>
              <a:buClr>
                <a:srgbClr val="323232"/>
              </a:buClr>
            </a:pPr>
            <a:r>
              <a:rPr lang="pt-BR" sz="2400" b="1" i="0" dirty="0" smtClean="0">
                <a:solidFill>
                  <a:srgbClr val="323232"/>
                </a:solidFill>
                <a:latin typeface="Times New Roman"/>
              </a:rPr>
              <a:t>Conservatórios: orfanatos (Veneza e Nápoles)</a:t>
            </a:r>
            <a:r>
              <a:rPr lang="pt-BR" sz="2400" b="1" dirty="0" smtClean="0">
                <a:solidFill>
                  <a:srgbClr val="323232"/>
                </a:solidFill>
                <a:latin typeface="Times New Roman"/>
              </a:rPr>
              <a:t>;</a:t>
            </a:r>
          </a:p>
          <a:p>
            <a:pPr lvl="1">
              <a:lnSpc>
                <a:spcPct val="150000"/>
              </a:lnSpc>
              <a:buClr>
                <a:srgbClr val="323232"/>
              </a:buClr>
            </a:pPr>
            <a:r>
              <a:rPr lang="pt-BR" sz="2200" b="1" i="0" dirty="0" smtClean="0">
                <a:solidFill>
                  <a:srgbClr val="323232"/>
                </a:solidFill>
                <a:latin typeface="Times New Roman"/>
              </a:rPr>
              <a:t>Formação de músicos para as igrejas;</a:t>
            </a:r>
          </a:p>
          <a:p>
            <a:pPr>
              <a:lnSpc>
                <a:spcPct val="150000"/>
              </a:lnSpc>
              <a:buClr>
                <a:srgbClr val="323232"/>
              </a:buClr>
            </a:pPr>
            <a:r>
              <a:rPr lang="pt-BR" sz="2400" b="1" dirty="0" smtClean="0">
                <a:solidFill>
                  <a:srgbClr val="323232"/>
                </a:solidFill>
                <a:latin typeface="Times New Roman"/>
              </a:rPr>
              <a:t>Culto luterano: coral homofônico (educação musical não intencional);</a:t>
            </a:r>
          </a:p>
          <a:p>
            <a:pPr lvl="1">
              <a:lnSpc>
                <a:spcPct val="150000"/>
              </a:lnSpc>
              <a:buClr>
                <a:srgbClr val="323232"/>
              </a:buClr>
            </a:pPr>
            <a:r>
              <a:rPr lang="pt-BR" sz="2200" b="1" dirty="0" smtClean="0">
                <a:solidFill>
                  <a:srgbClr val="323232"/>
                </a:solidFill>
                <a:latin typeface="Times New Roman"/>
              </a:rPr>
              <a:t>Transmissão formal do conhecimento.</a:t>
            </a:r>
          </a:p>
          <a:p>
            <a:pPr marL="0" indent="0">
              <a:lnSpc>
                <a:spcPct val="110000"/>
              </a:lnSpc>
              <a:buClr>
                <a:srgbClr val="323232"/>
              </a:buClr>
              <a:buNone/>
            </a:pPr>
            <a:endParaRPr lang="pt-BR" sz="2400" dirty="0" smtClean="0">
              <a:solidFill>
                <a:srgbClr val="323232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99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 smtClean="0"/>
              <a:t>Idade Moderna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pt-BR" sz="2400" b="1" dirty="0" smtClean="0"/>
          </a:p>
          <a:p>
            <a:pPr>
              <a:lnSpc>
                <a:spcPct val="150000"/>
              </a:lnSpc>
            </a:pPr>
            <a:r>
              <a:rPr lang="pt-BR" sz="2400" b="1" dirty="0" smtClean="0"/>
              <a:t>XVII – Pensamento cartesiano;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Ordem, método e reflexão;</a:t>
            </a:r>
          </a:p>
          <a:p>
            <a:pPr>
              <a:lnSpc>
                <a:spcPct val="150000"/>
              </a:lnSpc>
            </a:pPr>
            <a:r>
              <a:rPr lang="pt-BR" sz="2400" b="1" strike="sngStrike" dirty="0">
                <a:solidFill>
                  <a:schemeClr val="accent1">
                    <a:lumMod val="50000"/>
                  </a:schemeClr>
                </a:solidFill>
              </a:rPr>
              <a:t>Teocentrismo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&gt; Antropocentrismo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40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kFloralBrocade_16x9_TP103417392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kFloralBrocade_16x9_TP103417392.potx" id="{D72EFDCC-EC85-4255-93C5-C89BC2E06E75}" vid="{6E8A2E71-B852-4563-B49F-16D216D83C97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design em brocado floral roxo</Template>
  <TotalTime>0</TotalTime>
  <Words>289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PinkFloralBrocade_16x9_TP103417392</vt:lpstr>
      <vt:lpstr>De Tramas e Fios Um ensaio sobre música e educação</vt:lpstr>
      <vt:lpstr>Estética da Renascença Prenúncios do Barroco Educação Musical na Renascença Idade Moderna </vt:lpstr>
      <vt:lpstr>Estéticas da Renascença</vt:lpstr>
      <vt:lpstr>Música: simultaneidade de vozes (verticalidade)     Artes Plásticas: perspectiva</vt:lpstr>
      <vt:lpstr>Música</vt:lpstr>
      <vt:lpstr>Prenúncios do Barroco</vt:lpstr>
      <vt:lpstr>Educação Musical na Renascença</vt:lpstr>
      <vt:lpstr>Educação Musical na Renascença</vt:lpstr>
      <vt:lpstr>Idade Moderna</vt:lpstr>
      <vt:lpstr>Idade Moderna (Música)</vt:lpstr>
      <vt:lpstr>XVIII:  valorização do poder de imitação da música:  Teoria dos Afetos e Doutrina das Figuras.   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2016-03-13T23:04:45Z</dcterms:created>
  <dcterms:modified xsi:type="dcterms:W3CDTF">2016-03-31T16:11:20Z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