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4" r:id="rId2"/>
    <p:sldId id="283" r:id="rId3"/>
    <p:sldId id="289" r:id="rId4"/>
    <p:sldId id="290" r:id="rId5"/>
    <p:sldId id="284" r:id="rId6"/>
    <p:sldId id="277" r:id="rId7"/>
    <p:sldId id="285" r:id="rId8"/>
    <p:sldId id="276" r:id="rId9"/>
    <p:sldId id="288" r:id="rId10"/>
    <p:sldId id="268" r:id="rId11"/>
    <p:sldId id="269" r:id="rId12"/>
    <p:sldId id="272" r:id="rId13"/>
    <p:sldId id="266" r:id="rId14"/>
    <p:sldId id="286" r:id="rId15"/>
    <p:sldId id="287" r:id="rId16"/>
    <p:sldId id="291" r:id="rId17"/>
    <p:sldId id="292" r:id="rId18"/>
    <p:sldId id="293" r:id="rId19"/>
    <p:sldId id="263" r:id="rId20"/>
    <p:sldId id="271" r:id="rId21"/>
    <p:sldId id="279" r:id="rId22"/>
    <p:sldId id="280" r:id="rId23"/>
    <p:sldId id="267" r:id="rId24"/>
    <p:sldId id="278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endParaRPr lang="en-US" sz="3600" dirty="0" smtClean="0">
            <a:latin typeface="Cambria"/>
            <a:cs typeface="Cambria"/>
          </a:endParaRPr>
        </a:p>
        <a:p>
          <a:r>
            <a:rPr lang="en-US" sz="3600" dirty="0" smtClean="0">
              <a:latin typeface="Cambria"/>
              <a:cs typeface="Cambria"/>
            </a:rPr>
            <a:t>Franz</a:t>
          </a:r>
          <a:r>
            <a:rPr lang="en-US" sz="3600" baseline="0" dirty="0" smtClean="0">
              <a:latin typeface="Cambria"/>
              <a:cs typeface="Cambria"/>
            </a:rPr>
            <a:t> Fanon</a:t>
          </a:r>
          <a:r>
            <a:rPr lang="en-US" sz="3600" dirty="0" smtClean="0">
              <a:latin typeface="Cambria"/>
              <a:cs typeface="Cambria"/>
            </a:rPr>
            <a:t> </a:t>
          </a:r>
          <a:endParaRPr lang="en-US" sz="3600" dirty="0" smtClean="0">
            <a:latin typeface="Cambria"/>
            <a:cs typeface="Cambria"/>
          </a:endParaRP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1952-1961</a:t>
          </a:r>
          <a:endParaRPr lang="en-US" sz="2000" dirty="0">
            <a:latin typeface="Cambria"/>
            <a:cs typeface="Cambria"/>
          </a:endParaRPr>
        </a:p>
      </dgm:t>
    </dgm:pt>
    <dgm:pt modelId="{92D9580C-ED20-8746-800B-659DEA4F8168}">
      <dgm:prSet custT="1"/>
      <dgm:spPr/>
      <dgm:t>
        <a:bodyPr anchor="ctr"/>
        <a:lstStyle/>
        <a:p>
          <a:endParaRPr lang="en-US" sz="3200" dirty="0" smtClean="0">
            <a:latin typeface="Cambria"/>
            <a:cs typeface="Cambria"/>
          </a:endParaRPr>
        </a:p>
        <a:p>
          <a:r>
            <a:rPr lang="en-US" sz="3600" dirty="0" smtClean="0">
              <a:latin typeface="Cambria"/>
              <a:cs typeface="Cambria"/>
            </a:rPr>
            <a:t>Edward</a:t>
          </a:r>
          <a:r>
            <a:rPr lang="en-US" sz="3600" baseline="0" dirty="0" smtClean="0">
              <a:latin typeface="Cambria"/>
              <a:cs typeface="Cambria"/>
            </a:rPr>
            <a:t> Said</a:t>
          </a:r>
          <a:endParaRPr lang="en-US" sz="3600" dirty="0">
            <a:latin typeface="Cambria"/>
            <a:cs typeface="Cambria"/>
          </a:endParaRPr>
        </a:p>
      </dgm:t>
    </dgm:pt>
    <dgm:pt modelId="{9D46951D-D688-1E46-89D7-1C3728B69CAD}" type="parTrans" cxnId="{50A382FA-DA92-8F45-A8A5-5CBBA3C6B445}">
      <dgm:prSet/>
      <dgm:spPr/>
      <dgm:t>
        <a:bodyPr/>
        <a:lstStyle/>
        <a:p>
          <a:endParaRPr lang="en-US"/>
        </a:p>
      </dgm:t>
    </dgm:pt>
    <dgm:pt modelId="{AB7B6F25-9ADE-3643-8FC1-102E986D8B67}" type="sibTrans" cxnId="{50A382FA-DA92-8F45-A8A5-5CBBA3C6B445}">
      <dgm:prSet custT="1"/>
      <dgm:spPr/>
      <dgm:t>
        <a:bodyPr/>
        <a:lstStyle/>
        <a:p>
          <a:r>
            <a:rPr lang="en-US" sz="1800" dirty="0" smtClean="0">
              <a:latin typeface="Cambria"/>
              <a:cs typeface="Cambria"/>
            </a:rPr>
            <a:t>1978-1994</a:t>
          </a:r>
          <a:endParaRPr lang="en-US" sz="18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95600" custScaleY="38631" custLinFactNeighborX="-298" custLinFactNeighborY="2089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28613" custScaleY="29496" custLinFactNeighborX="19698" custLinFactNeighborY="-99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3C1F11AF-0FD3-0342-8656-A4EF73E8E040}" type="pres">
      <dgm:prSet presAssocID="{9D46951D-D688-1E46-89D7-1C3728B69CA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CBE92950-0970-884C-AE21-E3EC35CB1EAB}" type="pres">
      <dgm:prSet presAssocID="{92D9580C-ED20-8746-800B-659DEA4F8168}" presName="hierRoot2" presStyleCnt="0">
        <dgm:presLayoutVars>
          <dgm:hierBranch val="init"/>
        </dgm:presLayoutVars>
      </dgm:prSet>
      <dgm:spPr/>
    </dgm:pt>
    <dgm:pt modelId="{B6382620-CFB7-194E-8C6A-D289DFDE550B}" type="pres">
      <dgm:prSet presAssocID="{92D9580C-ED20-8746-800B-659DEA4F8168}" presName="rootComposite" presStyleCnt="0"/>
      <dgm:spPr/>
    </dgm:pt>
    <dgm:pt modelId="{12ACF24D-FE99-594E-8E51-C1B6293049AE}" type="pres">
      <dgm:prSet presAssocID="{92D9580C-ED20-8746-800B-659DEA4F8168}" presName="rootText" presStyleLbl="node1" presStyleIdx="0" presStyleCnt="1" custScaleX="100864" custScaleY="36248" custLinFactNeighborX="591" custLinFactNeighborY="-282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F1AD215-80C0-D94F-8FD1-A9D54B88C650}" type="pres">
      <dgm:prSet presAssocID="{92D9580C-ED20-8746-800B-659DEA4F8168}" presName="titleText2" presStyleLbl="fgAcc1" presStyleIdx="0" presStyleCnt="1" custScaleX="29297" custScaleY="30395" custLinFactY="-59848" custLinFactNeighborX="25025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C57A635-EF2B-CB40-B670-FE4B7BC441DC}" type="pres">
      <dgm:prSet presAssocID="{92D9580C-ED20-8746-800B-659DEA4F8168}" presName="rootConnector" presStyleLbl="node2" presStyleIdx="0" presStyleCnt="0"/>
      <dgm:spPr/>
      <dgm:t>
        <a:bodyPr/>
        <a:lstStyle/>
        <a:p>
          <a:endParaRPr lang="en-US"/>
        </a:p>
      </dgm:t>
    </dgm:pt>
    <dgm:pt modelId="{A1D5FDAD-9BA1-6B4C-BF48-48ECDC8B1C74}" type="pres">
      <dgm:prSet presAssocID="{92D9580C-ED20-8746-800B-659DEA4F8168}" presName="hierChild4" presStyleCnt="0"/>
      <dgm:spPr/>
    </dgm:pt>
    <dgm:pt modelId="{7BA69780-8414-E64C-AA4C-1B08B3EF3FFA}" type="pres">
      <dgm:prSet presAssocID="{92D9580C-ED20-8746-800B-659DEA4F8168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D5797BE-942E-4F4A-B4EE-D2354EA1687F}" type="presOf" srcId="{92D9580C-ED20-8746-800B-659DEA4F8168}" destId="{6C57A635-EF2B-CB40-B670-FE4B7BC441DC}" srcOrd="1" destOrd="0" presId="urn:microsoft.com/office/officeart/2008/layout/NameandTitleOrganizationalChart"/>
    <dgm:cxn modelId="{291A690D-EB57-5B40-A7A6-2FB211AA5F60}" type="presOf" srcId="{7D0B051A-40B9-6446-B2D9-10AE756CB907}" destId="{8039DED4-0698-E34C-BEB3-3908ECEA1DCD}" srcOrd="0" destOrd="0" presId="urn:microsoft.com/office/officeart/2008/layout/NameandTitleOrganizationalChart"/>
    <dgm:cxn modelId="{5CBEB609-8104-844E-A20A-19D2C14B8C5C}" type="presOf" srcId="{02EED916-0F7C-DA46-A3CB-5C3ED56F2F32}" destId="{18464E02-4939-E14E-9E5D-580C2D964D25}" srcOrd="1" destOrd="0" presId="urn:microsoft.com/office/officeart/2008/layout/NameandTitleOrganizationalChart"/>
    <dgm:cxn modelId="{5FD6755D-0CF0-D34D-B9D7-90B58B85A83A}" type="presOf" srcId="{9D46951D-D688-1E46-89D7-1C3728B69CAD}" destId="{3C1F11AF-0FD3-0342-8656-A4EF73E8E040}" srcOrd="0" destOrd="0" presId="urn:microsoft.com/office/officeart/2008/layout/NameandTitleOrganizationalChart"/>
    <dgm:cxn modelId="{D306FFC0-D6C0-154F-AE32-F62F73451322}" type="presOf" srcId="{92D9580C-ED20-8746-800B-659DEA4F8168}" destId="{12ACF24D-FE99-594E-8E51-C1B6293049AE}" srcOrd="0" destOrd="0" presId="urn:microsoft.com/office/officeart/2008/layout/NameandTitleOrganizationalChart"/>
    <dgm:cxn modelId="{50A382FA-DA92-8F45-A8A5-5CBBA3C6B445}" srcId="{02EED916-0F7C-DA46-A3CB-5C3ED56F2F32}" destId="{92D9580C-ED20-8746-800B-659DEA4F8168}" srcOrd="0" destOrd="0" parTransId="{9D46951D-D688-1E46-89D7-1C3728B69CAD}" sibTransId="{AB7B6F25-9ADE-3643-8FC1-102E986D8B67}"/>
    <dgm:cxn modelId="{AEEB652E-5ECB-D84E-8F65-3C16A307349E}" type="presOf" srcId="{02EED916-0F7C-DA46-A3CB-5C3ED56F2F32}" destId="{F2BF413C-D604-1244-83B4-A1DE08ED5925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DED389DE-C241-7643-9792-17CE5A403D8C}" type="presOf" srcId="{AB7B6F25-9ADE-3643-8FC1-102E986D8B67}" destId="{4F1AD215-80C0-D94F-8FD1-A9D54B88C650}" srcOrd="0" destOrd="0" presId="urn:microsoft.com/office/officeart/2008/layout/NameandTitleOrganizationalChart"/>
    <dgm:cxn modelId="{A068FE61-F4AA-A743-88F5-0D90BE897F57}" type="presOf" srcId="{3E1DC383-DAC6-B14D-8FF0-C3B9F3E72528}" destId="{536F01F4-C83A-4B42-9630-C5AE781FF344}" srcOrd="0" destOrd="0" presId="urn:microsoft.com/office/officeart/2008/layout/NameandTitleOrganizationalChart"/>
    <dgm:cxn modelId="{D833ECC1-AA78-C548-B06F-305C1BC80205}" type="presParOf" srcId="{8039DED4-0698-E34C-BEB3-3908ECEA1DCD}" destId="{8478BDBF-A136-C147-A1EB-C3C616B60EB5}" srcOrd="0" destOrd="0" presId="urn:microsoft.com/office/officeart/2008/layout/NameandTitleOrganizationalChart"/>
    <dgm:cxn modelId="{E210965E-6C64-284E-B63D-7651B16F903E}" type="presParOf" srcId="{8478BDBF-A136-C147-A1EB-C3C616B60EB5}" destId="{92399782-E2E3-1843-8B59-CA2CD325CBFC}" srcOrd="0" destOrd="0" presId="urn:microsoft.com/office/officeart/2008/layout/NameandTitleOrganizationalChart"/>
    <dgm:cxn modelId="{9D07CA5C-C355-4042-82BC-E6D61B8B16FF}" type="presParOf" srcId="{92399782-E2E3-1843-8B59-CA2CD325CBFC}" destId="{F2BF413C-D604-1244-83B4-A1DE08ED5925}" srcOrd="0" destOrd="0" presId="urn:microsoft.com/office/officeart/2008/layout/NameandTitleOrganizationalChart"/>
    <dgm:cxn modelId="{0B0D93CA-6070-7B40-AD74-8CD328335270}" type="presParOf" srcId="{92399782-E2E3-1843-8B59-CA2CD325CBFC}" destId="{536F01F4-C83A-4B42-9630-C5AE781FF344}" srcOrd="1" destOrd="0" presId="urn:microsoft.com/office/officeart/2008/layout/NameandTitleOrganizationalChart"/>
    <dgm:cxn modelId="{8866DF09-F997-144E-8F94-46F15E5D5E8C}" type="presParOf" srcId="{92399782-E2E3-1843-8B59-CA2CD325CBFC}" destId="{18464E02-4939-E14E-9E5D-580C2D964D25}" srcOrd="2" destOrd="0" presId="urn:microsoft.com/office/officeart/2008/layout/NameandTitleOrganizationalChart"/>
    <dgm:cxn modelId="{A0E5D2BD-C483-5A41-A466-8791DEC0BB15}" type="presParOf" srcId="{8478BDBF-A136-C147-A1EB-C3C616B60EB5}" destId="{ABB97714-D8D4-154D-B405-18B683FD12A4}" srcOrd="1" destOrd="0" presId="urn:microsoft.com/office/officeart/2008/layout/NameandTitleOrganizationalChart"/>
    <dgm:cxn modelId="{45CBE4DF-567C-EC4B-93C1-19C2A221449C}" type="presParOf" srcId="{ABB97714-D8D4-154D-B405-18B683FD12A4}" destId="{3C1F11AF-0FD3-0342-8656-A4EF73E8E040}" srcOrd="0" destOrd="0" presId="urn:microsoft.com/office/officeart/2008/layout/NameandTitleOrganizationalChart"/>
    <dgm:cxn modelId="{6844FF16-25BF-F945-8962-C363CB142F19}" type="presParOf" srcId="{ABB97714-D8D4-154D-B405-18B683FD12A4}" destId="{CBE92950-0970-884C-AE21-E3EC35CB1EAB}" srcOrd="1" destOrd="0" presId="urn:microsoft.com/office/officeart/2008/layout/NameandTitleOrganizationalChart"/>
    <dgm:cxn modelId="{30065961-9AF7-5042-845D-797768F1BC94}" type="presParOf" srcId="{CBE92950-0970-884C-AE21-E3EC35CB1EAB}" destId="{B6382620-CFB7-194E-8C6A-D289DFDE550B}" srcOrd="0" destOrd="0" presId="urn:microsoft.com/office/officeart/2008/layout/NameandTitleOrganizationalChart"/>
    <dgm:cxn modelId="{3546F0AE-10BD-DE43-9FBD-7A19042833A6}" type="presParOf" srcId="{B6382620-CFB7-194E-8C6A-D289DFDE550B}" destId="{12ACF24D-FE99-594E-8E51-C1B6293049AE}" srcOrd="0" destOrd="0" presId="urn:microsoft.com/office/officeart/2008/layout/NameandTitleOrganizationalChart"/>
    <dgm:cxn modelId="{6A1FB422-6B6E-C24D-A3F0-093DF64C338F}" type="presParOf" srcId="{B6382620-CFB7-194E-8C6A-D289DFDE550B}" destId="{4F1AD215-80C0-D94F-8FD1-A9D54B88C650}" srcOrd="1" destOrd="0" presId="urn:microsoft.com/office/officeart/2008/layout/NameandTitleOrganizationalChart"/>
    <dgm:cxn modelId="{497043AE-1D2B-6E47-B556-227981318E3A}" type="presParOf" srcId="{B6382620-CFB7-194E-8C6A-D289DFDE550B}" destId="{6C57A635-EF2B-CB40-B670-FE4B7BC441DC}" srcOrd="2" destOrd="0" presId="urn:microsoft.com/office/officeart/2008/layout/NameandTitleOrganizationalChart"/>
    <dgm:cxn modelId="{E1F1BB98-9C5D-9A4D-B316-0CED5049CEB5}" type="presParOf" srcId="{CBE92950-0970-884C-AE21-E3EC35CB1EAB}" destId="{A1D5FDAD-9BA1-6B4C-BF48-48ECDC8B1C74}" srcOrd="1" destOrd="0" presId="urn:microsoft.com/office/officeart/2008/layout/NameandTitleOrganizationalChart"/>
    <dgm:cxn modelId="{F55AE311-D289-1F4A-BA34-8070C199A39F}" type="presParOf" srcId="{CBE92950-0970-884C-AE21-E3EC35CB1EAB}" destId="{7BA69780-8414-E64C-AA4C-1B08B3EF3FFA}" srcOrd="2" destOrd="0" presId="urn:microsoft.com/office/officeart/2008/layout/NameandTitleOrganizationalChart"/>
    <dgm:cxn modelId="{AF088E23-783A-C54B-88E0-23362F9FC6C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F11AF-0FD3-0342-8656-A4EF73E8E040}">
      <dsp:nvSpPr>
        <dsp:cNvPr id="0" name=""/>
        <dsp:cNvSpPr/>
      </dsp:nvSpPr>
      <dsp:spPr>
        <a:xfrm>
          <a:off x="4505349" y="2168016"/>
          <a:ext cx="91440" cy="1002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693"/>
              </a:lnTo>
              <a:lnTo>
                <a:pt x="108161" y="153693"/>
              </a:lnTo>
              <a:lnTo>
                <a:pt x="108161" y="1002237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1193690" y="763155"/>
          <a:ext cx="6714758" cy="1404860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513167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Cambria"/>
            <a:cs typeface="Cambria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Cambria"/>
              <a:cs typeface="Cambria"/>
            </a:rPr>
            <a:t>Franz</a:t>
          </a:r>
          <a:r>
            <a:rPr lang="en-US" sz="3600" kern="1200" baseline="0" dirty="0" smtClean="0">
              <a:latin typeface="Cambria"/>
              <a:cs typeface="Cambria"/>
            </a:rPr>
            <a:t> Fanon</a:t>
          </a:r>
          <a:r>
            <a:rPr lang="en-US" sz="3600" kern="1200" dirty="0" smtClean="0">
              <a:latin typeface="Cambria"/>
              <a:cs typeface="Cambria"/>
            </a:rPr>
            <a:t> </a:t>
          </a:r>
          <a:endParaRPr lang="en-US" sz="3600" kern="1200" dirty="0" smtClean="0">
            <a:latin typeface="Cambria"/>
            <a:cs typeface="Cambria"/>
          </a:endParaRPr>
        </a:p>
      </dsp:txBody>
      <dsp:txXfrm>
        <a:off x="1193690" y="763155"/>
        <a:ext cx="6714758" cy="1404860"/>
      </dsp:txXfrm>
    </dsp:sp>
    <dsp:sp modelId="{536F01F4-C83A-4B42-9630-C5AE781FF344}">
      <dsp:nvSpPr>
        <dsp:cNvPr id="0" name=""/>
        <dsp:cNvSpPr/>
      </dsp:nvSpPr>
      <dsp:spPr>
        <a:xfrm>
          <a:off x="5966390" y="2022222"/>
          <a:ext cx="1808749" cy="3575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1952-1961</a:t>
          </a:r>
          <a:endParaRPr lang="en-US" sz="2000" kern="1200" dirty="0">
            <a:latin typeface="Cambria"/>
            <a:cs typeface="Cambria"/>
          </a:endParaRPr>
        </a:p>
      </dsp:txBody>
      <dsp:txXfrm>
        <a:off x="5966390" y="2022222"/>
        <a:ext cx="1808749" cy="357552"/>
      </dsp:txXfrm>
    </dsp:sp>
    <dsp:sp modelId="{12ACF24D-FE99-594E-8E51-C1B6293049AE}">
      <dsp:nvSpPr>
        <dsp:cNvPr id="0" name=""/>
        <dsp:cNvSpPr/>
      </dsp:nvSpPr>
      <dsp:spPr>
        <a:xfrm>
          <a:off x="1071265" y="3170253"/>
          <a:ext cx="7084491" cy="1318200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513167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>
            <a:latin typeface="Cambria"/>
            <a:cs typeface="Cambria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Cambria"/>
              <a:cs typeface="Cambria"/>
            </a:rPr>
            <a:t>Edward</a:t>
          </a:r>
          <a:r>
            <a:rPr lang="en-US" sz="3600" kern="1200" baseline="0" dirty="0" smtClean="0">
              <a:latin typeface="Cambria"/>
              <a:cs typeface="Cambria"/>
            </a:rPr>
            <a:t> Said</a:t>
          </a:r>
          <a:endParaRPr lang="en-US" sz="3600" kern="1200" dirty="0">
            <a:latin typeface="Cambria"/>
            <a:cs typeface="Cambria"/>
          </a:endParaRPr>
        </a:p>
      </dsp:txBody>
      <dsp:txXfrm>
        <a:off x="1071265" y="3170253"/>
        <a:ext cx="7084491" cy="1318200"/>
      </dsp:txXfrm>
    </dsp:sp>
    <dsp:sp modelId="{4F1AD215-80C0-D94F-8FD1-A9D54B88C650}">
      <dsp:nvSpPr>
        <dsp:cNvPr id="0" name=""/>
        <dsp:cNvSpPr/>
      </dsp:nvSpPr>
      <dsp:spPr>
        <a:xfrm>
          <a:off x="6281513" y="4351169"/>
          <a:ext cx="1851987" cy="368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/>
              <a:cs typeface="Cambria"/>
            </a:rPr>
            <a:t>1978-1994</a:t>
          </a:r>
          <a:endParaRPr lang="en-US" sz="1800" kern="1200" dirty="0">
            <a:latin typeface="Cambria"/>
            <a:cs typeface="Cambria"/>
          </a:endParaRPr>
        </a:p>
      </dsp:txBody>
      <dsp:txXfrm>
        <a:off x="6281513" y="4351169"/>
        <a:ext cx="1851987" cy="36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260EC-A577-A74D-9A93-13B2351726E1}" type="datetimeFigureOut">
              <a:rPr lang="pt-BR" smtClean="0"/>
              <a:t>09/11/20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ECA2-2246-1544-9C47-D83037FC528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19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86277138"/>
              </p:ext>
            </p:extLst>
          </p:nvPr>
        </p:nvGraphicFramePr>
        <p:xfrm>
          <a:off x="0" y="197556"/>
          <a:ext cx="9144000" cy="6660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1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</a:t>
            </a:r>
            <a:r>
              <a:rPr lang="pt-BR" sz="2800" dirty="0" smtClean="0">
                <a:latin typeface="Cambria"/>
                <a:cs typeface="Cambria"/>
              </a:rPr>
              <a:t>IX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59557"/>
            <a:ext cx="8042276" cy="56626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As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RI analisam um mundo em que se esquece voluntariamente, há uma amnesia, em relação à questão da raça (Krishna, S. 2001).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ciência social foi construída em relativa ou quase total ignorância da maioria da humanidade. As RI vivem em um estado de analfabetismo global (Muppidi, H. 2004)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abordagem pós-colonial representa um quadro de referência analítico oposto na medida que busca mapear a identidade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por meio e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para além do encontro colonialista, celebrando o marginal e o particular.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</a:t>
            </a:r>
            <a:r>
              <a:rPr lang="pt-BR" sz="2800" dirty="0" err="1">
                <a:latin typeface="Cambria"/>
                <a:cs typeface="Cambria"/>
              </a:rPr>
              <a:t>X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8"/>
            <a:ext cx="8042276" cy="56626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pós-colonialismo em RI é um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ox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i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moro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– uma contradição em termos. Descolonizar as RI é desconstruir escolas que construíram a disciplina (Krishna, S. 2001)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Enquanto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 pós-colonialismo foca na questão da cultura e identidade, as teorias positivistas de RI (realismo, marxismo e institucionalismo) colocam as identidades e a cultura na periferia da análise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Os estudos críticos (Cox) dão importantes contribuições sobre a natureza do poder em RI, mas não atentam para os efeitos da interpretação racionalista de poder sobre as identidades dos povos colonizados. 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441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</a:t>
            </a:r>
            <a:r>
              <a:rPr lang="pt-BR" sz="2800" dirty="0" smtClean="0">
                <a:latin typeface="Cambria"/>
                <a:cs typeface="Cambria"/>
              </a:rPr>
              <a:t>XI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8"/>
            <a:ext cx="8042276" cy="566266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peso do realismo na construção da disciplina naturalizou a posição subalterna dos países e povos periféricos.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valorização da abstração no pensamento realista esquece a história e apaga a violência efetiva dos povos colonizadores.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pós-colonialismo está não está preocupado com o poder material, mas sim com o poder de conhecimento que justifica do poder material por meio do controle dos discursos, práticas, ideias e comunicação.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poder da representação: o poder colonialista é uma representação da realidade que estabelece uma absoluta divisão hierárquica entre Ocidente/Oriente que estabelece “regimes da verdade”. 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851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10868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</a:t>
            </a:r>
            <a:r>
              <a:rPr lang="pt-BR" sz="2800" dirty="0" smtClean="0">
                <a:latin typeface="Cambria"/>
                <a:cs typeface="Cambria"/>
              </a:rPr>
              <a:t>XII)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18446"/>
            <a:ext cx="8042276" cy="58178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agenda de pesquisa que busca a reconstrução das RI a partir de baixo.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agenda de pesquisa que busca problematizar a construção de condições econômicas injustas na relação Norte-Sul.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agenda normativa que busca propiciar a reconstrução das identidades dos povos colonizados por meio da “deseuropeização”, descolonização da imaginação e valorização da pluralidade cultural.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agenda de pesquisa que busca dar poder a “voz nativa” como instrumento de superar a subordinação.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 agenda de pesquisa critica ao discurso europeu da modernidade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narrativa importa. Nova narrativa das RI que seja poética e inclua as diferentes formas de narrativas dos povos subjugados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10868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</a:t>
            </a:r>
            <a:r>
              <a:rPr lang="pt-BR" sz="2800" dirty="0" smtClean="0">
                <a:latin typeface="Cambria"/>
                <a:cs typeface="Cambria"/>
              </a:rPr>
              <a:t>XIII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18446"/>
            <a:ext cx="8042276" cy="581788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Os estudos pós-colonialistas em RI focam na questão da representação – representação não significa “falar/escrever </a:t>
            </a:r>
            <a:r>
              <a:rPr lang="pt-BR" sz="2600" i="1" dirty="0">
                <a:solidFill>
                  <a:schemeClr val="tx1"/>
                </a:solidFill>
                <a:latin typeface="Cambria"/>
                <a:cs typeface="Cambria"/>
              </a:rPr>
              <a:t>sobre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 alguém”, mas fundamentalmente “falar/escrever </a:t>
            </a:r>
            <a:r>
              <a:rPr lang="pt-BR" sz="2600" i="1" dirty="0">
                <a:solidFill>
                  <a:schemeClr val="tx1"/>
                </a:solidFill>
                <a:latin typeface="Cambria"/>
                <a:cs typeface="Cambria"/>
              </a:rPr>
              <a:t>por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 alguém”. 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Assim, quais são as RI não-ocidentais?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Nas últimas décadas, a maioria das disciplinas nas ciências humanas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experimentaram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uma "</a:t>
            </a:r>
            <a:r>
              <a:rPr lang="pt-BR" sz="2600" dirty="0">
                <a:solidFill>
                  <a:srgbClr val="FF0000"/>
                </a:solidFill>
                <a:latin typeface="Cambria"/>
                <a:cs typeface="Cambria"/>
              </a:rPr>
              <a:t>virada cultural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". 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Ao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invés de interrogar o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social mundo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de cima para baixo por referência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a narrativas universais,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os estudiosos têm argumentado que a atenção conceitual e empírica deve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ser dada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às </a:t>
            </a:r>
            <a:r>
              <a:rPr lang="pt-BR" sz="2600" dirty="0" smtClean="0">
                <a:solidFill>
                  <a:srgbClr val="FF0000"/>
                </a:solidFill>
                <a:latin typeface="Cambria"/>
                <a:cs typeface="Cambria"/>
              </a:rPr>
              <a:t>particularidades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3584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Franz </a:t>
            </a:r>
            <a:r>
              <a:rPr lang="pt-BR" sz="2800" dirty="0" smtClean="0">
                <a:latin typeface="Cambria"/>
                <a:cs typeface="Cambria"/>
              </a:rPr>
              <a:t>Fanon I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808" y="624254"/>
            <a:ext cx="8827477" cy="601207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Cambria"/>
                <a:cs typeface="Cambria"/>
              </a:rPr>
              <a:t>Franz Fanon – </a:t>
            </a:r>
            <a:r>
              <a:rPr lang="pt-BR" sz="2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Pele Negra, Máscaras Brancas</a:t>
            </a:r>
            <a:r>
              <a:rPr lang="pt-BR" sz="2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(1952) </a:t>
            </a:r>
            <a:endParaRPr lang="pt-BR" sz="2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0" indent="0" algn="ctr">
              <a:buNone/>
            </a:pPr>
            <a:endParaRPr lang="pt-BR" sz="2800" i="1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0" indent="0" algn="ctr">
              <a:buNone/>
            </a:pPr>
            <a:r>
              <a:rPr lang="pt-BR" sz="2600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“Um </a:t>
            </a:r>
            <a:r>
              <a:rPr lang="pt-BR" sz="26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homem negro andando nas ruas de Lyon. Um menino branco acompanhado de sua mãe passa pelo homem e exclama: ‘Mamãe, olha o negro! Estou com medo</a:t>
            </a:r>
            <a:r>
              <a:rPr lang="pt-BR" sz="2600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!’’ 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Este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o famoso e frequentemente citado relato de Frantz Fanon sobre sua ‘descoberta' a respeito da natureza e do efeito da cor de sua pele.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6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Para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Fanon, ser ‘negro’ é mais do que um registro racial: é uma narrativa que o negro deve interiorizar em qualquer encontro com o 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mundo” </a:t>
            </a:r>
            <a:endParaRPr lang="pt-BR" sz="2600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5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072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3584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Franz </a:t>
            </a:r>
            <a:r>
              <a:rPr lang="pt-BR" sz="2800" dirty="0" smtClean="0">
                <a:latin typeface="Cambria"/>
                <a:cs typeface="Cambria"/>
              </a:rPr>
              <a:t>Fanon II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808" y="901148"/>
            <a:ext cx="8827477" cy="5735179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Fanon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visto como um dos primeiros teóricos pós-coloniais que explora a natureza da subjetividade e da formação do sujeito colonizado na situação colonial.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sua obra mais psicanalítica - </a:t>
            </a:r>
            <a:r>
              <a:rPr lang="pt-BR" sz="20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Pele Negra, Máscaras Brancas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- Fanon defende a existência de um ‘arsenal de complexos’ produzido pelo ambiente colonial.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colonialismo, para Fanon, é inerentemente psicopatológico e produz grandes distúrbios mentais tanto no colonizador quanto no colonizado.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Fanon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admitia o papel do inconsciente e tinha certeza de que apenas as interpretações psicanalíticas poderiam revelar o complexo de inferioridade do homem negro,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</a:t>
            </a:r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le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também reconheceu que os paradigmas psiquiátricos ocidentais - Sigmund Freud, C. G. Jung e outros - não se aplicavam facilmente às culturas ou indivíduos </a:t>
            </a:r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africanos.</a:t>
            </a:r>
            <a:endParaRPr lang="pt-BR" sz="20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sz="2300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95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3584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Franz </a:t>
            </a:r>
            <a:r>
              <a:rPr lang="pt-BR" sz="2800" dirty="0" smtClean="0">
                <a:latin typeface="Cambria"/>
                <a:cs typeface="Cambria"/>
              </a:rPr>
              <a:t>Fanon III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808" y="901148"/>
            <a:ext cx="8827477" cy="5735179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ponto central desta obra é sustentar que identidade do colonizado depende da anuência do colonizador. Sem identidade, o colonizado busca reconhecimento e identificação como branco pelo branco.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Ou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seja, o homem negro sem o sentido de si mesmo busca uma identidade que apenas o homem branco, e sua cultura branca, podem conceder.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homem negro cuja própria cultura e consciência foram destruídas, busca refúgio procurando algum tipo de reconhecimento da, e dentro da, cultura branca estrangeira.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Ele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molda segundo o mestre branco, colocando uma 'máscara branca' mal ajustada, ou mais precisamente um conjunto de máscaras que refletem papéis que o homem branco deseja que o homem negro desempenhe.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Todo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problema da identidade, na visão de Fanon, é a falta de uma identidade clara para o colonizado</a:t>
            </a:r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300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601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3584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Franz </a:t>
            </a:r>
            <a:r>
              <a:rPr lang="pt-BR" sz="2800" dirty="0" smtClean="0">
                <a:latin typeface="Cambria"/>
                <a:cs typeface="Cambria"/>
              </a:rPr>
              <a:t>Fanon IV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808" y="901148"/>
            <a:ext cx="8827477" cy="5735179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Já na obra </a:t>
            </a:r>
            <a:r>
              <a:rPr lang="pt-BR" sz="20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Condenados </a:t>
            </a:r>
            <a:r>
              <a:rPr lang="pt-BR" sz="2000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da </a:t>
            </a:r>
            <a:r>
              <a:rPr lang="pt-BR" sz="20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Terra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o autor sustenta que o colonialismo é a negação estrutural e sistemática dos múltiplos mundos de diversos povos.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colonialismo é ‘negação sistematizada do outro’, uma "frenética determinação’ de negar qualquer atributo da humanidade 'a milhões de pessoas’. A subjetividade humana é descoberta apenas quando explorada e representada pela Europa.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alguém quiser se libertar da condição de natureza de colonizado, e ser livre para viver sua condição humana, só poderá fazê-lo se cultivar uma subjetividade europeia.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este respeito, apenas a adoção da razão - prerrogativa greco-romana - é o que possibilitará a transição da condição colonial para a humana. Para ser livre é preciso ser racional (europeu). 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 </a:t>
            </a:r>
            <a:r>
              <a:rPr lang="pt-BR" sz="20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mundo colonial, colonizado e colonizador vivem em constante confronto e são mutuamente </a:t>
            </a:r>
            <a:r>
              <a:rPr lang="pt-BR" sz="2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excludentes.</a:t>
            </a:r>
            <a:endParaRPr lang="pt-BR" sz="2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300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96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7313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Edward Said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7"/>
            <a:ext cx="8042276" cy="5662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Influência de Michael Foucault e Antonio Gramsci.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Publicação de “O Orientalismo” (1978) e “Cultura e Imperialismo” (1994).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trabalhos de Edward Said buscam subverter a caracterização eurocêntrica dos povos colonizados.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Orientalismo é uma representação falseada da realidade do “mundo oriental”, com identidades essencializadas.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é um discurso opressivo que se manifesta em quatro dimensões: o poder intelectual (os orientalistas), o poder moral, o poder cultural e, sobretudo, o poder político.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é uma elaboração estética, escolástica, sociológica, histórica e filosófica que constrói dois mundos dentro de uma relação dominador-subordinado, ao mesmo tempo que constrói interesses materiais reais.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Autofit/>
          </a:bodyPr>
          <a:lstStyle/>
          <a:p>
            <a:pPr algn="just"/>
            <a:r>
              <a:rPr lang="pt-BR" sz="2700" dirty="0" smtClean="0">
                <a:solidFill>
                  <a:srgbClr val="FF0000"/>
                </a:solidFill>
                <a:latin typeface="Cambria"/>
                <a:cs typeface="Cambria"/>
              </a:rPr>
              <a:t>Quatro p</a:t>
            </a:r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remissas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Primeiro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PC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analisa as relações de poder entre Norte e Sul dando ênfase às formas de superação da subordinação e lutas anticoloniais dos povos e nações dos três continentes não ocidentais (África, Ásia e América Latina), assim como das populações indígenas que residem dentro de países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ocidentais.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Segundo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PC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desafia a hegemonia ocidental no que diz respeito à produção e divulgação do conhecimento. As relações de poder pós-colonial não são meramente expressas na desigualdade de poder militar e econômico, mas estão enraizadas em como pensamos o mundo.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7313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Edward Said (II)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7"/>
            <a:ext cx="8042276" cy="5662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obra de Said é uma “contra-história” da tradição literária europeia que construiu os “povos orientais” como serem incapazes de se governarem e construírem sua própria história.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orientalismo serve para construir a ideia de ocidente por meio da representação estereotipada do outro, do oriental.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orientalismo diz mais sobre o mundo europeu do que sobre o mundo “oriental”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 A cultura europeia ganha em força e identidade com a criação do outro subalterno. 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tem como premissa a exterioridade - o orientalista europeu que faz o oriental falar. A representação do oriental é dada pelo orientalista e não pelo indivíduo. O oriente não parece capaz de se representar.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é também um projeto acadêmico institucional. 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6220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Jean-Léon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“O Mercador de Tapetes no Cairo” (1887)</a:t>
            </a:r>
            <a:endParaRPr lang="pt-BR" sz="2400" dirty="0">
              <a:latin typeface="Cambria"/>
              <a:cs typeface="Cambria"/>
            </a:endParaRPr>
          </a:p>
        </p:txBody>
      </p:sp>
      <p:pic>
        <p:nvPicPr>
          <p:cNvPr id="2050" name="Picture 2" descr="C:\Users\Feliciano\Desktop\801px-Jean-Léon_Gérôme_015_Carpe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2014" y="1160637"/>
            <a:ext cx="7687992" cy="5571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6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224287"/>
            <a:ext cx="8042276" cy="100066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Jean-Léon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“O Encantador de Serpente” (1879)</a:t>
            </a:r>
            <a:r>
              <a:rPr lang="pt-BR" sz="2800" dirty="0" smtClean="0">
                <a:latin typeface="Cambria"/>
                <a:cs typeface="Cambria"/>
              </a:rPr>
              <a:t/>
            </a:r>
            <a:br>
              <a:rPr lang="pt-BR" sz="2800" dirty="0" smtClean="0">
                <a:latin typeface="Cambria"/>
                <a:cs typeface="Cambria"/>
              </a:rPr>
            </a:b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Users\Feliciano\Desktop\Serp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042" y="1371600"/>
            <a:ext cx="8439038" cy="52372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6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5835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</a:t>
            </a:r>
            <a:r>
              <a:rPr lang="pt-BR" sz="2800" dirty="0">
                <a:latin typeface="Cambria"/>
                <a:cs typeface="Cambria"/>
              </a:rPr>
              <a:t>e</a:t>
            </a:r>
            <a:r>
              <a:rPr lang="pt-BR" sz="2800" dirty="0" smtClean="0">
                <a:latin typeface="Cambria"/>
                <a:cs typeface="Cambria"/>
              </a:rPr>
              <a:t>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“A Piscina no </a:t>
            </a:r>
            <a:r>
              <a:rPr lang="pt-BR" sz="2400" dirty="0" err="1" smtClean="0">
                <a:latin typeface="Cambria"/>
                <a:cs typeface="Cambria"/>
              </a:rPr>
              <a:t>Harem</a:t>
            </a:r>
            <a:r>
              <a:rPr lang="pt-BR" sz="2400" dirty="0" smtClean="0">
                <a:latin typeface="Cambria"/>
                <a:cs typeface="Cambria"/>
              </a:rPr>
              <a:t>” (1885)</a:t>
            </a:r>
            <a:endParaRPr lang="pt-BR" sz="2400" dirty="0">
              <a:latin typeface="Cambria"/>
              <a:cs typeface="Cambria"/>
            </a:endParaRPr>
          </a:p>
        </p:txBody>
      </p:sp>
      <p:pic>
        <p:nvPicPr>
          <p:cNvPr id="1034" name="Picture 10" descr="C:\Users\Feliciano\Desktop\Har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629" y="1121434"/>
            <a:ext cx="8343452" cy="5487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8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56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Jean-Léon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“Napoleão III reconhece os Embaixadores do Sião” (1864)</a:t>
            </a:r>
            <a:endParaRPr lang="pt-BR" sz="2400" dirty="0">
              <a:latin typeface="Cambria"/>
              <a:cs typeface="Cambria"/>
            </a:endParaRPr>
          </a:p>
        </p:txBody>
      </p:sp>
      <p:pic>
        <p:nvPicPr>
          <p:cNvPr id="4099" name="Picture 3" descr="C:\Users\Feliciano\Desktop\font4_gerome_001f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9275" y="1345720"/>
            <a:ext cx="8042275" cy="5044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59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Algumas obras e filmes colonialistas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Tradução de ”1001 Noites” por Antoine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Galland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(1701-1715).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Karl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Marx - O 18 de Brumário de Luís Bonaparte (1852).</a:t>
            </a:r>
          </a:p>
          <a:p>
            <a:pPr algn="just"/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Julio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Verne - A Ilha Misteriosa (1875).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Arthur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Conan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Doyle </a:t>
            </a:r>
            <a:r>
              <a:rPr lang="mr-IN" dirty="0" smtClean="0">
                <a:solidFill>
                  <a:schemeClr val="tx1"/>
                </a:solidFill>
                <a:latin typeface="Cambria"/>
                <a:cs typeface="Cambria"/>
              </a:rPr>
              <a:t>–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O Mundo Perdido (1912).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Agatha Christie </a:t>
            </a:r>
            <a:r>
              <a:rPr lang="mr-IN" dirty="0" smtClean="0">
                <a:solidFill>
                  <a:schemeClr val="tx1"/>
                </a:solidFill>
                <a:latin typeface="Cambria"/>
                <a:cs typeface="Cambria"/>
              </a:rPr>
              <a:t>–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Assassinato no Expresso Oriente (1934).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Lawrence da Arábia (1962)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		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https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://</a:t>
            </a:r>
            <a:r>
              <a:rPr lang="pt-BR" dirty="0" err="1">
                <a:solidFill>
                  <a:schemeClr val="tx1"/>
                </a:solidFill>
                <a:latin typeface="Cambria"/>
                <a:cs typeface="Cambria"/>
              </a:rPr>
              <a:t>www.youtube.com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/</a:t>
            </a:r>
            <a:r>
              <a:rPr lang="pt-BR" dirty="0" err="1">
                <a:solidFill>
                  <a:schemeClr val="tx1"/>
                </a:solidFill>
                <a:latin typeface="Cambria"/>
                <a:cs typeface="Cambria"/>
              </a:rPr>
              <a:t>watch?v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=zSfE5TiyPd8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Trilogia Indiana Jones (1981-2008)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546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</a:t>
            </a:r>
            <a:r>
              <a:rPr lang="pt-BR" sz="2800" dirty="0" smtClean="0">
                <a:latin typeface="Cambria"/>
                <a:cs typeface="Cambria"/>
              </a:rPr>
              <a:t>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Quatro premissas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pt-BR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Terceiro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 Pós-Colonialismo procura problematizar a questão da raça como uma categoria fundamental de análise.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>
              <a:buFont typeface="Arial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conceito de raça é particularmente pertinente para a ascensão do colonialismo porque a divisão artificial da sociedade humana em raças foi uma necessidade das potências colonialistas para estabelecer o domínio sobre povos considerados inferiores e que não podiam (ou não conseguiam) se ‘representar’ politicamente, justificando assim a empresa imperial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1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</a:t>
            </a:r>
            <a:r>
              <a:rPr lang="pt-BR" sz="2800" dirty="0" smtClean="0">
                <a:latin typeface="Cambria"/>
                <a:cs typeface="Cambria"/>
              </a:rPr>
              <a:t>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Quatro premissas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BR" u="sng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Quarto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revelar as formas de pensar dos povos não-ocidentais e marginais.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Há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duas maneiras de colocar em evidência o pensamento político e social dos povos não-ocidentais.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primeira leva em conta apenas sua diversidade, reconhecendo uma gama de sistemas separados e distintos de comportamentos e visões de mundo.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segunda forma é a busca pelo hibridismo do pensamento produzido nas regiões não-ocidentais, um espaço em que os significados e identidades culturais sempre contêm traços de outras culturas, notadamente dos colonizadores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</a:t>
            </a:r>
            <a:r>
              <a:rPr lang="pt-BR" sz="2800" dirty="0" smtClean="0">
                <a:latin typeface="Cambria"/>
                <a:cs typeface="Cambria"/>
              </a:rPr>
              <a:t>IV)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colonialismo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tem persistido para além do período colonial e se expressa na promoção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de modelos políticos e sociais ocidentais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como a única maneira aceitável para organizar 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vida política.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Ocidente assume ser dono da modernidade e, portanto, não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se consegue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imaginar ou reconhecer as contribuições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de outros povos ou alternativas.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Neste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esquema, a única alternativa para a modernidade ocidental é o atraso.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concepção de que o Ocidente possui a racionalidade e a forma legítima de organização política simultaneamente legitima a violência ocidental e deslegitima a resistência armada não-ocidental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775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</a:t>
            </a:r>
            <a:r>
              <a:rPr lang="pt-BR" sz="2800" dirty="0">
                <a:latin typeface="Cambria"/>
                <a:cs typeface="Cambria"/>
              </a:rPr>
              <a:t>V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 imperialismo constrói a identidade do colonizado.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Esse colonizado passa a ser conhecido na Europa como o “outro”. 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Não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sujeito puro e autêntico não-ocidental a ser encontrado. 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É possível encontrar "híbrido" pós-colonial com uma parte moderna e liberal dentro de si (Inayatullah e Blaney 2004: 184).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relação entre Ocidente e não-ocidental é de tal forma integrada que não faz sentido sequer em pensar em uma separação do outro (Barkawi e Laffey, 2006). </a:t>
            </a:r>
          </a:p>
          <a:p>
            <a:pPr algn="just"/>
            <a:endParaRPr lang="pt-BR" sz="3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813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(VI)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que deve ser analisada não são duas entidades distintas, mas a sua relação de mutual constituição de self 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other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Hibridismo implica dizer que o outro não é tão diferente como possa aparecer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famosa observação de Franz Fanon que o " 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Negro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is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Any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more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than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the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white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man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’ (2008: 180).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Fanon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Europa é literalmente uma criação do Terceiro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Mundo.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subjetividade sempre deriva de uma variedade de fontes e é, portanto, nunca estável ou pura, mas sim híbrida.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Isto é destaque na observação de Muppidi que não se pode interrogar o imperialismo "sem interrogar-me, o pós-colonial nas entrelinhas".</a:t>
            </a:r>
          </a:p>
          <a:p>
            <a:pPr algn="just"/>
            <a:endParaRPr lang="pt-BR" sz="3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797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(VII)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A experiência colonial requer uma resposta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à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diferença. 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Inayatullah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e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Blaney (2004) ressaltam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que o discurso colonial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trabalha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duas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resposta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polares à diferença: </a:t>
            </a:r>
            <a:r>
              <a:rPr lang="pt-BR" sz="2600" i="1" dirty="0" smtClean="0">
                <a:solidFill>
                  <a:srgbClr val="FF0000"/>
                </a:solidFill>
                <a:latin typeface="Cambria"/>
                <a:cs typeface="Cambria"/>
              </a:rPr>
              <a:t>a diferença </a:t>
            </a:r>
            <a:r>
              <a:rPr lang="pt-BR" sz="2600" i="1" dirty="0">
                <a:solidFill>
                  <a:srgbClr val="FF0000"/>
                </a:solidFill>
                <a:latin typeface="Cambria"/>
                <a:cs typeface="Cambria"/>
              </a:rPr>
              <a:t>é traduzida como inferioridade ou um tipo de igualdade </a:t>
            </a:r>
            <a:r>
              <a:rPr lang="pt-BR" sz="2600" i="1" dirty="0" smtClean="0">
                <a:solidFill>
                  <a:srgbClr val="FF0000"/>
                </a:solidFill>
                <a:latin typeface="Cambria"/>
                <a:cs typeface="Cambria"/>
              </a:rPr>
              <a:t>reconhecida, porém às custas da </a:t>
            </a:r>
            <a:r>
              <a:rPr lang="pt-BR" sz="2600" i="1" dirty="0">
                <a:solidFill>
                  <a:srgbClr val="FF0000"/>
                </a:solidFill>
                <a:latin typeface="Cambria"/>
                <a:cs typeface="Cambria"/>
              </a:rPr>
              <a:t>assimilação do outro pelo </a:t>
            </a:r>
            <a:r>
              <a:rPr lang="pt-BR" sz="2600" i="1" dirty="0" smtClean="0">
                <a:solidFill>
                  <a:srgbClr val="FF0000"/>
                </a:solidFill>
                <a:latin typeface="Cambria"/>
                <a:cs typeface="Cambria"/>
              </a:rPr>
              <a:t>self ocidental</a:t>
            </a:r>
            <a:r>
              <a:rPr lang="pt-BR" sz="2600" dirty="0" smtClean="0">
                <a:solidFill>
                  <a:srgbClr val="FF0000"/>
                </a:solidFill>
                <a:latin typeface="Cambria"/>
                <a:cs typeface="Cambria"/>
              </a:rPr>
              <a:t>. </a:t>
            </a:r>
            <a:endParaRPr lang="en-US" sz="2600" dirty="0">
              <a:solidFill>
                <a:srgbClr val="FF0000"/>
              </a:solidFill>
              <a:latin typeface="Cambria"/>
              <a:cs typeface="Cambria"/>
            </a:endParaRPr>
          </a:p>
          <a:p>
            <a:pPr algn="just"/>
            <a:r>
              <a:rPr lang="pt-BR" sz="2600" i="1" dirty="0" smtClean="0">
                <a:solidFill>
                  <a:schemeClr val="tx1"/>
                </a:solidFill>
                <a:latin typeface="Cambria"/>
                <a:cs typeface="Cambria"/>
              </a:rPr>
              <a:t>Self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e </a:t>
            </a:r>
            <a:r>
              <a:rPr lang="pt-BR" sz="2600" i="1" dirty="0">
                <a:solidFill>
                  <a:schemeClr val="tx1"/>
                </a:solidFill>
                <a:latin typeface="Cambria"/>
                <a:cs typeface="Cambria"/>
              </a:rPr>
              <a:t>Other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 são concebidos como separados, e o melhor que podem alcançar é um "diálogo entre desiguais" (Inayatullah e Blaney, 2004: 163). 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328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</a:t>
            </a:r>
            <a:r>
              <a:rPr lang="pt-BR" sz="2800" dirty="0" smtClean="0">
                <a:latin typeface="Cambria"/>
                <a:cs typeface="Cambria"/>
              </a:rPr>
              <a:t>(VIII)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Os estudos colonialistas fazem parte do movimento mais amplo de questionamento epistemológico das teorias dominantes em RI ao lado de teoria crítica, feminismo e pós-modernismo.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Os estudos pós-coloniais são ainda marginais em RI.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Pós-Colonialismo questiona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as categorias criadas pelas teorias positivistas hegemônicas em RI  a partir das imposições que acarreta para os povos oprimidos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Pós-Colonialismo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problematiza a forma de construção do conhecimento em RI, mais precisamente sobre a internacionalização do modelo europeu das RI.</a:t>
            </a:r>
          </a:p>
        </p:txBody>
      </p:sp>
    </p:spTree>
    <p:extLst>
      <p:ext uri="{BB962C8B-B14F-4D97-AF65-F5344CB8AC3E}">
        <p14:creationId xmlns:p14="http://schemas.microsoft.com/office/powerpoint/2010/main" val="20458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1161</TotalTime>
  <Words>2208</Words>
  <Application>Microsoft Macintosh PowerPoint</Application>
  <PresentationFormat>Apresentação na tela (4:3)</PresentationFormat>
  <Paragraphs>126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Calibri</vt:lpstr>
      <vt:lpstr>Cambria</vt:lpstr>
      <vt:lpstr>News Gothic MT</vt:lpstr>
      <vt:lpstr>Wingdings 2</vt:lpstr>
      <vt:lpstr>Arial</vt:lpstr>
      <vt:lpstr>Breeze</vt:lpstr>
      <vt:lpstr>Apresentação do PowerPoint</vt:lpstr>
      <vt:lpstr>Pós-Colonialismo em RI (I)</vt:lpstr>
      <vt:lpstr>Pós-Colonialismo em RI (II)</vt:lpstr>
      <vt:lpstr>Pós-Colonialismo em RI (III)</vt:lpstr>
      <vt:lpstr>Pós-Colonialismo em RI (IV)</vt:lpstr>
      <vt:lpstr>Pós-Colonialismo em RI (V)</vt:lpstr>
      <vt:lpstr>Pós-Colonialismo em RI (VI)</vt:lpstr>
      <vt:lpstr>Pós-Colonialismo em RI (VII)</vt:lpstr>
      <vt:lpstr>Pós-Colonialismo em RI (VIII)</vt:lpstr>
      <vt:lpstr>Pós-Colonialismo em RI (IX)</vt:lpstr>
      <vt:lpstr>Pós-Colonialismo em RI (X)</vt:lpstr>
      <vt:lpstr>Pós-Colonialismo em RI (XI)</vt:lpstr>
      <vt:lpstr>Pós-Colonialismo em RI (XII)</vt:lpstr>
      <vt:lpstr>Pós-Colonialismo em RI (XIII)</vt:lpstr>
      <vt:lpstr>Franz Fanon I</vt:lpstr>
      <vt:lpstr>Franz Fanon II</vt:lpstr>
      <vt:lpstr>Franz Fanon III</vt:lpstr>
      <vt:lpstr>Franz Fanon IV</vt:lpstr>
      <vt:lpstr>Edward Said (I)</vt:lpstr>
      <vt:lpstr>Edward Said (II)</vt:lpstr>
      <vt:lpstr>As pinturas de Jean-Léon Gérome (1824-1904) “O Mercador de Tapetes no Cairo” (1887)</vt:lpstr>
      <vt:lpstr>As pinturas de Jean-Léon Gérome (1824-1904) “O Encantador de Serpente” (1879) </vt:lpstr>
      <vt:lpstr>As pinturas de Jean-Léon Gérome (1824-1904) “A Piscina no Harem” (1885)</vt:lpstr>
      <vt:lpstr>As pinturas de Jean-Léon Gérome (1824-1904) “Napoleão III reconhece os Embaixadores do Sião” (1864)</vt:lpstr>
      <vt:lpstr>Algumas obras e filmes colonialistas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Usuário do Microsoft Office</cp:lastModifiedBy>
  <cp:revision>169</cp:revision>
  <dcterms:created xsi:type="dcterms:W3CDTF">2014-02-20T14:42:30Z</dcterms:created>
  <dcterms:modified xsi:type="dcterms:W3CDTF">2020-11-09T19:41:56Z</dcterms:modified>
</cp:coreProperties>
</file>