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420" r:id="rId3"/>
    <p:sldId id="418" r:id="rId4"/>
    <p:sldId id="421" r:id="rId5"/>
    <p:sldId id="427" r:id="rId6"/>
    <p:sldId id="422" r:id="rId7"/>
    <p:sldId id="416" r:id="rId8"/>
    <p:sldId id="415" r:id="rId9"/>
    <p:sldId id="413" r:id="rId10"/>
    <p:sldId id="419" r:id="rId11"/>
    <p:sldId id="423" r:id="rId12"/>
    <p:sldId id="426" r:id="rId13"/>
    <p:sldId id="411" r:id="rId14"/>
    <p:sldId id="417" r:id="rId15"/>
    <p:sldId id="425" r:id="rId16"/>
    <p:sldId id="424" r:id="rId17"/>
  </p:sldIdLst>
  <p:sldSz cx="9144000" cy="6858000" type="screen4x3"/>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91" d="100"/>
          <a:sy n="91" d="100"/>
        </p:scale>
        <p:origin x="19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pt-BR"/>
          </a:p>
        </p:txBody>
      </p:sp>
      <p:sp>
        <p:nvSpPr>
          <p:cNvPr id="3" name="Espaço Reservado para Dat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85777D6-0F77-4338-B5A3-70AFA316FCDF}" type="datetimeFigureOut">
              <a:rPr lang="pt-BR" smtClean="0"/>
              <a:pPr/>
              <a:t>18/05/2023</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pt-BR"/>
          </a:p>
        </p:txBody>
      </p:sp>
      <p:sp>
        <p:nvSpPr>
          <p:cNvPr id="5" name="Espaço Reservado para Anotaçõ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DBC0E2A-5562-47FC-ACCA-433B2160944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A8AB4576-C636-45F7-B0B3-1604C657FD3C}" type="datetimeFigureOut">
              <a:rPr lang="pt-BR" smtClean="0"/>
              <a:pPr/>
              <a:t>18/05/2023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18/05/2023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18/05/2023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18/05/2023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18/05/2023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18/05/2023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A8AB4576-C636-45F7-B0B3-1604C657FD3C}" type="datetimeFigureOut">
              <a:rPr lang="pt-BR" smtClean="0"/>
              <a:pPr/>
              <a:t>18/05/2023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A8AB4576-C636-45F7-B0B3-1604C657FD3C}" type="datetimeFigureOut">
              <a:rPr lang="pt-BR" smtClean="0"/>
              <a:pPr/>
              <a:t>18/05/2023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AB4576-C636-45F7-B0B3-1604C657FD3C}" type="datetimeFigureOut">
              <a:rPr lang="pt-BR" smtClean="0"/>
              <a:pPr/>
              <a:t>18/05/2023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18/05/2023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18/05/2023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8290AD9-692B-4B0D-89FC-ED082F2C3BC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AB4576-C636-45F7-B0B3-1604C657FD3C}" type="datetimeFigureOut">
              <a:rPr lang="pt-BR" smtClean="0"/>
              <a:pPr/>
              <a:t>18/05/2023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90AD9-692B-4B0D-89FC-ED082F2C3BC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4816" y="3140968"/>
            <a:ext cx="7851648" cy="1828800"/>
          </a:xfrm>
        </p:spPr>
        <p:txBody>
          <a:bodyPr>
            <a:normAutofit fontScale="90000"/>
          </a:bodyPr>
          <a:lstStyle/>
          <a:p>
            <a:pPr algn="ctr"/>
            <a:r>
              <a:rPr lang="pt-BR" dirty="0"/>
              <a:t/>
            </a:r>
            <a:br>
              <a:rPr lang="pt-BR" dirty="0"/>
            </a:br>
            <a:r>
              <a:rPr lang="pt-BR" dirty="0"/>
              <a:t/>
            </a:r>
            <a:br>
              <a:rPr lang="pt-BR" dirty="0"/>
            </a:br>
            <a:r>
              <a:rPr lang="pt-BR" dirty="0"/>
              <a:t/>
            </a:r>
            <a:br>
              <a:rPr lang="pt-BR" dirty="0"/>
            </a:br>
            <a:r>
              <a:rPr lang="pt-BR" dirty="0"/>
              <a:t/>
            </a:r>
            <a:br>
              <a:rPr lang="pt-BR" dirty="0"/>
            </a:br>
            <a:endParaRPr lang="pt-BR" sz="4000" dirty="0"/>
          </a:p>
        </p:txBody>
      </p:sp>
      <p:sp>
        <p:nvSpPr>
          <p:cNvPr id="3" name="Subtítulo 2"/>
          <p:cNvSpPr>
            <a:spLocks noGrp="1"/>
          </p:cNvSpPr>
          <p:nvPr>
            <p:ph type="subTitle" idx="1"/>
          </p:nvPr>
        </p:nvSpPr>
        <p:spPr>
          <a:xfrm>
            <a:off x="554816" y="2636912"/>
            <a:ext cx="8215064" cy="1264104"/>
          </a:xfrm>
        </p:spPr>
        <p:txBody>
          <a:bodyPr/>
          <a:lstStyle/>
          <a:p>
            <a:pPr algn="ctr"/>
            <a:r>
              <a:rPr lang="pt-BR" sz="3600" dirty="0" smtClean="0"/>
              <a:t>Marcus </a:t>
            </a:r>
            <a:r>
              <a:rPr lang="pt-BR" sz="3600" dirty="0" err="1" smtClean="0"/>
              <a:t>Orione</a:t>
            </a:r>
            <a:r>
              <a:rPr lang="pt-BR" sz="3600" dirty="0" smtClean="0"/>
              <a:t> – A invenção da classe trabalhadora</a:t>
            </a:r>
            <a:endParaRPr lang="pt-BR" sz="3600" dirty="0" smtClean="0">
              <a:solidFill>
                <a:schemeClr val="tx1"/>
              </a:solidFill>
            </a:endParaRPr>
          </a:p>
          <a:p>
            <a:pPr algn="ctr"/>
            <a:endParaRPr lang="pt-BR" dirty="0"/>
          </a:p>
          <a:p>
            <a:pPr algn="ctr"/>
            <a:endParaRPr lang="pt-B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3600" dirty="0" smtClean="0"/>
              <a:t>Mariana Faria – “opressões” e relação entre sujeito de direito e ideologia</a:t>
            </a:r>
            <a:endParaRPr lang="pt-BR" sz="3600" dirty="0"/>
          </a:p>
        </p:txBody>
      </p:sp>
      <p:sp>
        <p:nvSpPr>
          <p:cNvPr id="3" name="Espaço Reservado para Conteúdo 2"/>
          <p:cNvSpPr>
            <a:spLocks noGrp="1"/>
          </p:cNvSpPr>
          <p:nvPr>
            <p:ph idx="1"/>
          </p:nvPr>
        </p:nvSpPr>
        <p:spPr/>
        <p:txBody>
          <a:bodyPr>
            <a:normAutofit fontScale="62500" lnSpcReduction="20000"/>
          </a:bodyPr>
          <a:lstStyle/>
          <a:p>
            <a:pPr algn="just"/>
            <a:r>
              <a:rPr lang="pt-BR" dirty="0"/>
              <a:t>“Portanto, somos tomados por um aspecto geral, típico de qualquer processo de abstração do trabalho no mundo, relativo à liberdade, igualdade e propriedade da força de trabalho (que independe de questões raciais, de gênero ou de sexualidade, em qualquer parte do capitalismo no mundo) e um específico, que depende de determinações específicas de cada país em que se coloca o capitalismo, e que, no nosso caso, é representando  por uma forte conciliação de classes a partir da composição racial (ambas precedidas, informadas e garantidas pela violência). Da relação dialética entre ambos – sujeito de direito e ideologia jurídica – é que podemos compreender o processo de constituição de nossa forma jurídica”. Da leitura do texto fica clara a compreensão acerca da passagem para o capitalismo junto à passagem da violência </a:t>
            </a:r>
            <a:r>
              <a:rPr lang="pt-BR" dirty="0" err="1"/>
              <a:t>extraeconômica</a:t>
            </a:r>
            <a:r>
              <a:rPr lang="pt-BR" dirty="0"/>
              <a:t> para a econômica e a essencialidade do sujeito de direito e da ideologia jurídica nesse processo, que envolve o tema dos direitos sociais (direito do trabalho e previdência) como estratégia para o </a:t>
            </a:r>
            <a:r>
              <a:rPr lang="pt-BR" dirty="0" err="1"/>
              <a:t>sujeitamento</a:t>
            </a:r>
            <a:r>
              <a:rPr lang="pt-BR" dirty="0"/>
              <a:t> do indivíduo à ideologia jurídica. No âmbito da ideologia jurídica é possível buscar compreender os desdobramentos de relações raciais, de gênero e de sexualidade. Gostaria de entender melhor a citação deste capítulo, no sentido de que certamente as relações raciais, de gênero e de sexualidade podem se expressar de forma distinta nas diferentes realidades de cada país (aspecto específico). Ao mesmo tempo me parece difícil compreender o processo de abstração do trabalho, na constituição do capitalismo no geral, totalmente independente dessas outras relações. É nesse sentido que gostaria de compreender melhor a ideia trazida no trecho. </a:t>
            </a:r>
          </a:p>
          <a:p>
            <a:pPr lvl="0" algn="just"/>
            <a:endParaRPr lang="pt-BR" dirty="0">
              <a:latin typeface="+mj-lt"/>
            </a:endParaRPr>
          </a:p>
          <a:p>
            <a:pPr algn="just"/>
            <a:endParaRPr lang="pt-BR" dirty="0"/>
          </a:p>
        </p:txBody>
      </p:sp>
    </p:spTree>
    <p:extLst>
      <p:ext uri="{BB962C8B-B14F-4D97-AF65-F5344CB8AC3E}">
        <p14:creationId xmlns:p14="http://schemas.microsoft.com/office/powerpoint/2010/main" val="242328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3600" dirty="0" err="1" smtClean="0"/>
              <a:t>Thays</a:t>
            </a:r>
            <a:r>
              <a:rPr lang="pt-BR" sz="3600" dirty="0" smtClean="0"/>
              <a:t> – a forma jurídica e o </a:t>
            </a:r>
            <a:r>
              <a:rPr lang="pt-BR" sz="3600" dirty="0" smtClean="0"/>
              <a:t>método – e a luta da classe trabalhadora?</a:t>
            </a:r>
            <a:endParaRPr lang="pt-BR" sz="3600" dirty="0"/>
          </a:p>
        </p:txBody>
      </p:sp>
      <p:sp>
        <p:nvSpPr>
          <p:cNvPr id="3" name="Espaço Reservado para Conteúdo 2"/>
          <p:cNvSpPr>
            <a:spLocks noGrp="1"/>
          </p:cNvSpPr>
          <p:nvPr>
            <p:ph idx="1"/>
          </p:nvPr>
        </p:nvSpPr>
        <p:spPr/>
        <p:txBody>
          <a:bodyPr>
            <a:normAutofit fontScale="85000" lnSpcReduction="10000"/>
          </a:bodyPr>
          <a:lstStyle/>
          <a:p>
            <a:pPr algn="just"/>
            <a:r>
              <a:rPr lang="pt-BR" dirty="0"/>
              <a:t>A forma jurídica é determinada pelo modo de produção e a ideologia cumpre um papel na sua concretização. Também por esse ponto de vista é compreensível a opção metodológica de olhar a sua conformação do ponto de vista da classe dominante. Mas permanece uma dúvida de qual o papel que a luta dos trabalhadores desempenhou nessa conformação. Se temos como pressuposto a luta de classes, embora a resultante do processo é expressão dos interesses da classe dominante, isso não se deu exatamente como ela gostaria porque houve uma reação que interferiu no resultado final desse processo ou mesmo a luta de classes no Brasil tem relação com o contexto internacional de coexistência da tentativa de construção de um outro modo de produção como o próprio texto do professor menciona. Como equacionamos essa questão do ponto de vista do método?</a:t>
            </a:r>
            <a:endParaRPr lang="pt-BR" dirty="0">
              <a:latin typeface="+mj-lt"/>
            </a:endParaRPr>
          </a:p>
          <a:p>
            <a:pPr algn="just"/>
            <a:endParaRPr lang="pt-BR" dirty="0"/>
          </a:p>
        </p:txBody>
      </p:sp>
    </p:spTree>
    <p:extLst>
      <p:ext uri="{BB962C8B-B14F-4D97-AF65-F5344CB8AC3E}">
        <p14:creationId xmlns:p14="http://schemas.microsoft.com/office/powerpoint/2010/main" val="2423718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3600" dirty="0" smtClean="0"/>
              <a:t>Mário – a forma jurídica e o </a:t>
            </a:r>
            <a:r>
              <a:rPr lang="pt-BR" sz="3600" dirty="0"/>
              <a:t>método – e a luta da classe trabalhadora?</a:t>
            </a:r>
            <a:endParaRPr lang="pt-BR" sz="3600" dirty="0"/>
          </a:p>
        </p:txBody>
      </p:sp>
      <p:sp>
        <p:nvSpPr>
          <p:cNvPr id="3" name="Espaço Reservado para Conteúdo 2"/>
          <p:cNvSpPr>
            <a:spLocks noGrp="1"/>
          </p:cNvSpPr>
          <p:nvPr>
            <p:ph idx="1"/>
          </p:nvPr>
        </p:nvSpPr>
        <p:spPr/>
        <p:txBody>
          <a:bodyPr>
            <a:normAutofit/>
          </a:bodyPr>
          <a:lstStyle/>
          <a:p>
            <a:pPr algn="just"/>
            <a:r>
              <a:rPr lang="pt-BR" b="1" dirty="0"/>
              <a:t>Decerto, o projeto de conciliação de classes, a ideologia da unidade nacional, a legalização da classe trabalhadora... são todos esses, aspectos fundamentais da estratégia articulada pelo direito do trabalho. Considerando a relação entre a </a:t>
            </a:r>
            <a:r>
              <a:rPr lang="pt-BR" b="1" i="1" dirty="0"/>
              <a:t>forma-estado</a:t>
            </a:r>
            <a:r>
              <a:rPr lang="pt-BR" b="1" dirty="0"/>
              <a:t> e a </a:t>
            </a:r>
            <a:r>
              <a:rPr lang="pt-BR" b="1" i="1" dirty="0"/>
              <a:t>forma-sindicato</a:t>
            </a:r>
            <a:r>
              <a:rPr lang="pt-BR" b="1" dirty="0"/>
              <a:t>, qual a função das lutas da classe trabalhadora no questionamento ao modelo sindical brasileiro e ao estado nos anos 1930 e 1940?</a:t>
            </a:r>
            <a:endParaRPr lang="pt-BR" dirty="0">
              <a:latin typeface="+mj-lt"/>
            </a:endParaRPr>
          </a:p>
          <a:p>
            <a:pPr algn="just"/>
            <a:endParaRPr lang="pt-BR" dirty="0"/>
          </a:p>
        </p:txBody>
      </p:sp>
    </p:spTree>
    <p:extLst>
      <p:ext uri="{BB962C8B-B14F-4D97-AF65-F5344CB8AC3E}">
        <p14:creationId xmlns:p14="http://schemas.microsoft.com/office/powerpoint/2010/main" val="1742924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Lucas – direito e economia na periferia do capitalismo</a:t>
            </a:r>
            <a:endParaRPr lang="pt-BR" dirty="0"/>
          </a:p>
        </p:txBody>
      </p:sp>
      <p:sp>
        <p:nvSpPr>
          <p:cNvPr id="3" name="Espaço Reservado para Conteúdo 2"/>
          <p:cNvSpPr>
            <a:spLocks noGrp="1"/>
          </p:cNvSpPr>
          <p:nvPr>
            <p:ph idx="1"/>
          </p:nvPr>
        </p:nvSpPr>
        <p:spPr/>
        <p:txBody>
          <a:bodyPr>
            <a:noAutofit/>
          </a:bodyPr>
          <a:lstStyle/>
          <a:p>
            <a:pPr marL="0" indent="0" algn="just">
              <a:buNone/>
            </a:pPr>
            <a:r>
              <a:rPr lang="pt-BR" dirty="0">
                <a:latin typeface="+mj-lt"/>
              </a:rPr>
              <a:t>“(...) ao longo da leitura do capítulo sugerido para a aula, com o destaque que foi dado ao papel do direito do trabalho e dos sindicatos, fiquei com a impressão de que o capitalismo no Brasil foi imposto pela forma jurídica a partir de demandas que o situavam no plano internacional - na maneira como Clóvis Moura tratou da questão. O senhor pensa que no Brasil, país que foi escravista colonial e posteriormente situado na periferia do capitalismo, o direito, dentro da dinâmica interna, teve um papel mais importante do que a economia - ao contrário do que teria ocorrido nos países de centro e antes feudais?”</a:t>
            </a:r>
            <a:endParaRPr lang="pt-BR" sz="1600" dirty="0">
              <a:latin typeface="+mj-lt"/>
            </a:endParaRPr>
          </a:p>
        </p:txBody>
      </p:sp>
    </p:spTree>
    <p:extLst>
      <p:ext uri="{BB962C8B-B14F-4D97-AF65-F5344CB8AC3E}">
        <p14:creationId xmlns:p14="http://schemas.microsoft.com/office/powerpoint/2010/main" val="2877388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Débora leite – direitos sociais entre a ideologia e a repressão</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r>
              <a:rPr lang="pt-BR" dirty="0"/>
              <a:t>Durante o processo final da transição para o capitalismo e também bem no instante inicial da forma jurídica, se estabelece uma relação entre violência e ideologia. Para promover o </a:t>
            </a:r>
            <a:r>
              <a:rPr lang="pt-BR" dirty="0" err="1"/>
              <a:t>sujeitamento</a:t>
            </a:r>
            <a:r>
              <a:rPr lang="pt-BR" dirty="0"/>
              <a:t> do novo sujeito de direito, em Getúlio Vargas, coerção e ideologia caminham lado a lado, mesmo que isso nunca se apresente claramente. A violência ínsita aos direitos sociais é um exemplo dessa ambiguidade: o ideológico e o violento se imiscuem, na mesma medida em que se apresentam como um ato de benevolência do “pai dos pobres” constituem fator de dominação, de submissão. A “imagem” do príncipe produz efeitos práticos na realidade, inclusive para concretizar mudanças ideológicas, que deram ensejo, no caso específico de Vargas, a uma nova ideologia, a jurídica. Se a cidadania se estabeleceu no Brasil efetivamente a partir dos direitos sociais, de que forma cabia aos direitos sociais cumprir também o papel de controle e até mesmo de repressão?</a:t>
            </a:r>
          </a:p>
          <a:p>
            <a:pPr lvl="0" algn="just"/>
            <a:endParaRPr lang="pt-BR" sz="6400" dirty="0">
              <a:latin typeface="+mj-lt"/>
            </a:endParaRPr>
          </a:p>
          <a:p>
            <a:pPr algn="just"/>
            <a:endParaRPr lang="pt-BR" dirty="0"/>
          </a:p>
          <a:p>
            <a:pPr algn="just"/>
            <a:endParaRPr lang="pt-BR" dirty="0"/>
          </a:p>
        </p:txBody>
      </p:sp>
    </p:spTree>
    <p:extLst>
      <p:ext uri="{BB962C8B-B14F-4D97-AF65-F5344CB8AC3E}">
        <p14:creationId xmlns:p14="http://schemas.microsoft.com/office/powerpoint/2010/main" val="2883708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err="1" smtClean="0"/>
              <a:t>Graciele</a:t>
            </a:r>
            <a:r>
              <a:rPr lang="pt-BR" dirty="0" smtClean="0"/>
              <a:t> – Direitos sociais entre o rural e o urbano</a:t>
            </a:r>
            <a:endParaRPr lang="pt-BR" dirty="0"/>
          </a:p>
        </p:txBody>
      </p:sp>
      <p:sp>
        <p:nvSpPr>
          <p:cNvPr id="3" name="Espaço Reservado para Conteúdo 2"/>
          <p:cNvSpPr>
            <a:spLocks noGrp="1"/>
          </p:cNvSpPr>
          <p:nvPr>
            <p:ph idx="1"/>
          </p:nvPr>
        </p:nvSpPr>
        <p:spPr/>
        <p:txBody>
          <a:bodyPr>
            <a:normAutofit fontScale="47500" lnSpcReduction="20000"/>
          </a:bodyPr>
          <a:lstStyle/>
          <a:p>
            <a:pPr algn="just"/>
            <a:r>
              <a:rPr lang="pt-BR" sz="2900" dirty="0">
                <a:latin typeface="+mj-lt"/>
              </a:rPr>
              <a:t>Acerca do conteúdo normativo das legislações trabalhistas no Brasil, é possível notar que as leis de natureza social relativas aos trabalhadores rurais foram incorporadas ao ordenamento jurídico de forma lacunosa. Enquanto os trabalhadores urbanos encontravam guarida na CLT, assim como nas Constituições de 37 e 67, as normatizações a respeito dos trabalhadores rurais se limitavam a dispor sobre capacidade de organização sindical (Decreto-Lei n.º 7.038/44), priorização de brasileiros pobres em detrimento dos imigrantes no que concerne à concessão de terras públicas para cultivo (art. 156, da Constituição de 46) e garantia de direito à assistência médica aos empregados de usinas (Estatuto da Lavoura Canavieira, 1941). Somente nas décadas de 60 e 70 são promulgadas leis referentes à proteção previdenciária do trabalhador rural e à concessão de demais direitos trabalhistas, a exemplo da jornada de oito horas, repouso semanal e remuneração nunca inferior ao salário mínimo regional. Diante disso, à luz das contribuições feitas no texto acerca do caráter conciliatório dos direitos sociais, é possível inferir que a limitação do conteúdo jurídico afeito ao trabalhador rural aos aspectos da organização sindical (aparelho ideológico de Estado relativo ao direito social) e moradia e saúde (reprodução da compra e venda da força de trabalho) demonstram cabalmente o caráter conciliatório dos direitos sociais no Brasil, indispensáveis ao processo de </a:t>
            </a:r>
            <a:r>
              <a:rPr lang="pt-BR" sz="2900" dirty="0" err="1">
                <a:latin typeface="+mj-lt"/>
              </a:rPr>
              <a:t>sujeitamento</a:t>
            </a:r>
            <a:r>
              <a:rPr lang="pt-BR" sz="2900" dirty="0">
                <a:latin typeface="+mj-lt"/>
              </a:rPr>
              <a:t> do indivíduo à ideologia jurídica (p. 328), tendo em vista que o espraiamento dos direitos trabalhistas (sobretudo aqueles que atinem à “captura” de uma parcela de valor produzido, a exemplo da proteção previdenciária e das férias remuneradas) a todos os trabalhadores, nesse estágio inicial, obstaria o processo de acumulação capitalista no Brasil, uma vez que o trabalho rural exercia papel estratégico no custo de reprodução da força de trabalho urbana (e, portanto, na maior extração de mais-valor), posto que o baixíssimo nível de vida da massa trabalhadora rural e uma alta taxa de exploração da força de trabalho possibilitavam o rebaixamento do valor das matérias-primas e das mercadorias necessárias à reprodução da força de trabalho urbana (a exemplo dos alimentos), incidindo os direitos sociais previdenciários e trabalhistas nas camadas rurais somente em um estágio posterior do modo de produção capitalista (década de 70)? </a:t>
            </a:r>
          </a:p>
          <a:p>
            <a:pPr algn="just"/>
            <a:endParaRPr lang="pt-BR" dirty="0"/>
          </a:p>
          <a:p>
            <a:pPr lvl="0" algn="just"/>
            <a:endParaRPr lang="pt-BR" sz="6400" dirty="0">
              <a:latin typeface="+mj-lt"/>
            </a:endParaRPr>
          </a:p>
          <a:p>
            <a:pPr algn="just"/>
            <a:endParaRPr lang="pt-BR" dirty="0"/>
          </a:p>
          <a:p>
            <a:pPr algn="just"/>
            <a:endParaRPr lang="pt-BR" dirty="0"/>
          </a:p>
        </p:txBody>
      </p:sp>
    </p:spTree>
    <p:extLst>
      <p:ext uri="{BB962C8B-B14F-4D97-AF65-F5344CB8AC3E}">
        <p14:creationId xmlns:p14="http://schemas.microsoft.com/office/powerpoint/2010/main" val="1985746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PEDRO FERREIRA – movimento modernista e cenário atual</a:t>
            </a:r>
            <a:endParaRPr lang="pt-BR" dirty="0"/>
          </a:p>
        </p:txBody>
      </p:sp>
      <p:sp>
        <p:nvSpPr>
          <p:cNvPr id="3" name="Espaço Reservado para Conteúdo 2"/>
          <p:cNvSpPr>
            <a:spLocks noGrp="1"/>
          </p:cNvSpPr>
          <p:nvPr>
            <p:ph idx="1"/>
          </p:nvPr>
        </p:nvSpPr>
        <p:spPr/>
        <p:txBody>
          <a:bodyPr>
            <a:normAutofit lnSpcReduction="10000"/>
          </a:bodyPr>
          <a:lstStyle/>
          <a:p>
            <a:pPr lvl="0" algn="just"/>
            <a:r>
              <a:rPr lang="pt-BR" dirty="0"/>
              <a:t>Além disso, acredita que o movimento cultural modernista se insere como um fator convergente e necessário para a ideia de projeto de unidade nacional para possibilitar a forma jurídica? Por fim, no contexto atual do capitalismo brasileiro, de que forma podemos refletir a </a:t>
            </a:r>
            <a:r>
              <a:rPr lang="pt-BR" dirty="0" err="1"/>
              <a:t>sobredeterminação</a:t>
            </a:r>
            <a:r>
              <a:rPr lang="pt-BR" dirty="0"/>
              <a:t> da forma jurídica, quando não há promoção de um estado de bem-estar social? Muito pelo contrário, há um cenário de retrocesso do ponto de vista dos direitos sociais (especialmente trabalho e previdência). Quais elementos possibilitam uma “conciliação” de classes no cenário brasileiro atualmente?</a:t>
            </a:r>
            <a:endParaRPr lang="pt-BR" sz="6400" dirty="0">
              <a:latin typeface="+mj-lt"/>
            </a:endParaRPr>
          </a:p>
          <a:p>
            <a:pPr algn="just"/>
            <a:endParaRPr lang="pt-BR" dirty="0"/>
          </a:p>
          <a:p>
            <a:pPr algn="just"/>
            <a:endParaRPr lang="pt-BR" dirty="0"/>
          </a:p>
        </p:txBody>
      </p:sp>
    </p:spTree>
    <p:extLst>
      <p:ext uri="{BB962C8B-B14F-4D97-AF65-F5344CB8AC3E}">
        <p14:creationId xmlns:p14="http://schemas.microsoft.com/office/powerpoint/2010/main" val="157906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3600" dirty="0" smtClean="0"/>
              <a:t>Mariane Brasil </a:t>
            </a:r>
            <a:r>
              <a:rPr lang="pt-BR" sz="3600" dirty="0" smtClean="0"/>
              <a:t>– Ideologia e necessidade de aparelhos ideológicos de estado</a:t>
            </a:r>
            <a:endParaRPr lang="pt-BR" sz="3600" dirty="0"/>
          </a:p>
        </p:txBody>
      </p:sp>
      <p:sp>
        <p:nvSpPr>
          <p:cNvPr id="3" name="Espaço Reservado para Conteúdo 2"/>
          <p:cNvSpPr>
            <a:spLocks noGrp="1"/>
          </p:cNvSpPr>
          <p:nvPr>
            <p:ph idx="1"/>
          </p:nvPr>
        </p:nvSpPr>
        <p:spPr/>
        <p:txBody>
          <a:bodyPr>
            <a:normAutofit fontScale="62500" lnSpcReduction="20000"/>
          </a:bodyPr>
          <a:lstStyle/>
          <a:p>
            <a:pPr algn="just"/>
            <a:r>
              <a:rPr lang="pt-BR" sz="2900" dirty="0" smtClean="0">
                <a:latin typeface="+mj-lt"/>
              </a:rPr>
              <a:t>O </a:t>
            </a:r>
            <a:r>
              <a:rPr lang="pt-BR" sz="2900" dirty="0">
                <a:latin typeface="+mj-lt"/>
              </a:rPr>
              <a:t>texto explicita</a:t>
            </a:r>
            <a:r>
              <a:rPr lang="pt-BR" sz="2900" dirty="0" smtClean="0">
                <a:latin typeface="+mj-lt"/>
              </a:rPr>
              <a:t>:  </a:t>
            </a:r>
            <a:r>
              <a:rPr lang="pt-BR" sz="2900" dirty="0">
                <a:latin typeface="+mj-lt"/>
              </a:rPr>
              <a:t>“Considerando em especial como se deu a abstração do trabalho na passagem do modo de produção escravista para o capitalismo no Brasil, </a:t>
            </a:r>
            <a:r>
              <a:rPr lang="pt-BR" sz="2900" b="1" dirty="0">
                <a:latin typeface="+mj-lt"/>
              </a:rPr>
              <a:t>será fundamental analisar os aparelhos ideológicos de estado (no sentido </a:t>
            </a:r>
            <a:r>
              <a:rPr lang="pt-BR" sz="2900" b="1" dirty="0" err="1">
                <a:latin typeface="+mj-lt"/>
              </a:rPr>
              <a:t>althusseriano</a:t>
            </a:r>
            <a:r>
              <a:rPr lang="pt-BR" sz="2900" b="1" dirty="0">
                <a:latin typeface="+mj-lt"/>
              </a:rPr>
              <a:t>, já explicado) que foram estratégicos para o </a:t>
            </a:r>
            <a:r>
              <a:rPr lang="pt-BR" sz="2900" b="1" dirty="0" err="1">
                <a:latin typeface="+mj-lt"/>
              </a:rPr>
              <a:t>sujeitamento</a:t>
            </a:r>
            <a:r>
              <a:rPr lang="pt-BR" sz="2900" b="1" dirty="0">
                <a:latin typeface="+mj-lt"/>
              </a:rPr>
              <a:t> do indivíduo à ideologia jurídica (ou contratual) na constituição da nossa forma jurídica</a:t>
            </a:r>
            <a:r>
              <a:rPr lang="pt-BR" sz="2900" dirty="0">
                <a:latin typeface="+mj-lt"/>
              </a:rPr>
              <a:t>. Afinal, não se entende possível analisar em especial a formação do capitalismo em um país sem se observar como eles se compuseram. p. </a:t>
            </a:r>
            <a:r>
              <a:rPr lang="pt-BR" sz="2900" dirty="0" smtClean="0">
                <a:latin typeface="+mj-lt"/>
              </a:rPr>
              <a:t>304. </a:t>
            </a:r>
            <a:r>
              <a:rPr lang="pt-BR" sz="2900" b="1" dirty="0" smtClean="0">
                <a:latin typeface="+mj-lt"/>
              </a:rPr>
              <a:t>A </a:t>
            </a:r>
            <a:r>
              <a:rPr lang="pt-BR" sz="2900" b="1" dirty="0">
                <a:latin typeface="+mj-lt"/>
              </a:rPr>
              <a:t>ideologia, para interpelar o indivíduo enquanto sujeito, deve ter a sua existência na realidade material</a:t>
            </a:r>
            <a:r>
              <a:rPr lang="pt-BR" sz="2900" dirty="0">
                <a:latin typeface="+mj-lt"/>
              </a:rPr>
              <a:t>, sendo que não há uma precedência lógica (leia-se histórica) entre os aparelhos ideológicos e a própria forma jurídica como comparsas no processo histórico. Ambos vão se constituindo pari passu no curso da história de instauração de um modo de produção, e, no caso do Brasil, as suas condições, mesmo que preparadas no início dos anos 1930, somente podem ser tidas, na perspectiva da forma social de reprodução, na sua parte final e no início dos anos 1940. p. </a:t>
            </a:r>
            <a:r>
              <a:rPr lang="pt-BR" sz="2900" dirty="0" smtClean="0">
                <a:latin typeface="+mj-lt"/>
              </a:rPr>
              <a:t>307.Grifei. Dessa </a:t>
            </a:r>
            <a:r>
              <a:rPr lang="pt-BR" sz="2900" dirty="0">
                <a:latin typeface="+mj-lt"/>
              </a:rPr>
              <a:t>forma, podemos afirmar que existe certa “duplicidade” da ideologia, mais precisamente aqui, da ideologia jurídica, e que ela não se dá como simples “consciência”, ela se dá em uma </a:t>
            </a:r>
            <a:r>
              <a:rPr lang="pt-BR" sz="2900" i="1" dirty="0">
                <a:latin typeface="+mj-lt"/>
              </a:rPr>
              <a:t>prática</a:t>
            </a:r>
            <a:r>
              <a:rPr lang="pt-BR" sz="2900" dirty="0">
                <a:latin typeface="+mj-lt"/>
              </a:rPr>
              <a:t>, que a implementa e a reproduz? Nesse caso, em especial, com o subterfúgio dos aparelhos ideológicos de Estado?</a:t>
            </a:r>
          </a:p>
          <a:p>
            <a:pPr lvl="0" algn="just"/>
            <a:endParaRPr lang="pt-BR" dirty="0">
              <a:latin typeface="+mj-lt"/>
            </a:endParaRPr>
          </a:p>
          <a:p>
            <a:pPr algn="just"/>
            <a:endParaRPr lang="pt-BR" dirty="0"/>
          </a:p>
        </p:txBody>
      </p:sp>
    </p:spTree>
    <p:extLst>
      <p:ext uri="{BB962C8B-B14F-4D97-AF65-F5344CB8AC3E}">
        <p14:creationId xmlns:p14="http://schemas.microsoft.com/office/powerpoint/2010/main" val="111117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CAIO – SINDICATO E AIE</a:t>
            </a:r>
            <a:endParaRPr lang="pt-BR" dirty="0"/>
          </a:p>
        </p:txBody>
      </p:sp>
      <p:sp>
        <p:nvSpPr>
          <p:cNvPr id="3" name="Espaço Reservado para Conteúdo 2"/>
          <p:cNvSpPr>
            <a:spLocks noGrp="1"/>
          </p:cNvSpPr>
          <p:nvPr>
            <p:ph idx="1"/>
          </p:nvPr>
        </p:nvSpPr>
        <p:spPr/>
        <p:txBody>
          <a:bodyPr>
            <a:normAutofit fontScale="70000" lnSpcReduction="20000"/>
          </a:bodyPr>
          <a:lstStyle/>
          <a:p>
            <a:pPr lvl="0" algn="just"/>
            <a:r>
              <a:rPr lang="pt-BR" dirty="0">
                <a:latin typeface="+mj-lt"/>
              </a:rPr>
              <a:t>Althusser destaca o papel da escola nos AIE, ele conclui sua exposição dando ênfase a tentativa, em vão, de alguns professores tentarem construir em vão uma contra tendência ao papel que a escola cumpre na forma social de produção do capitalismo. Sua conclusão é “Tão pequena e a desconfiança deles de que sua própria dedicação contribui para a manutenção e a alimentação dessa representação ideológica da escola, que a torna hoje tão “natural", indispensável útil e até benéfica para nossos contemporâneos.”. Na exposição introdutória do professor à Oliveira Viana é destacado o papel do sindicato na invenção da classe trabalhadora brasileira, concluindo nas páginas 326 a 328, no sentido de que a classe burguesa venceu a batalha por meio da institucionalização das demandas de trabalhadores e trabalhadoras, debatendo diretamente com um setor da crítica humanista do direito de que essa institucionalização seria fruto de vitórias dos trabalhadores, acontece que sempre existiu uma tendência a institucionalização partindo desde expressivos setores da classe trabalhadora, alguns até muito organizados, em que talvez Evaristo de Moraes seja um dos grandes representantes da época desde sua simpatia ao socialismo. Na mesma perspectiva que Althusser encara os “professores críticos”, não poderiam os setores do sindicalismo trabalhista, “amarelos” </a:t>
            </a:r>
            <a:r>
              <a:rPr lang="pt-BR" dirty="0" err="1">
                <a:latin typeface="+mj-lt"/>
              </a:rPr>
              <a:t>etc</a:t>
            </a:r>
            <a:r>
              <a:rPr lang="pt-BR" dirty="0">
                <a:latin typeface="+mj-lt"/>
              </a:rPr>
              <a:t> cumprirem um papel semelhante na conformação do AIE sindicato na forma jurídica brasileira?</a:t>
            </a:r>
          </a:p>
          <a:p>
            <a:pPr algn="just"/>
            <a:endParaRPr lang="pt-BR" dirty="0"/>
          </a:p>
        </p:txBody>
      </p:sp>
    </p:spTree>
    <p:extLst>
      <p:ext uri="{BB962C8B-B14F-4D97-AF65-F5344CB8AC3E}">
        <p14:creationId xmlns:p14="http://schemas.microsoft.com/office/powerpoint/2010/main" val="236037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Marina – a ideologia </a:t>
            </a:r>
            <a:r>
              <a:rPr lang="pt-BR" dirty="0" smtClean="0"/>
              <a:t>da unidade nacional</a:t>
            </a:r>
            <a:endParaRPr lang="pt-BR" dirty="0"/>
          </a:p>
        </p:txBody>
      </p:sp>
      <p:sp>
        <p:nvSpPr>
          <p:cNvPr id="3" name="Espaço Reservado para Conteúdo 2"/>
          <p:cNvSpPr>
            <a:spLocks noGrp="1"/>
          </p:cNvSpPr>
          <p:nvPr>
            <p:ph idx="1"/>
          </p:nvPr>
        </p:nvSpPr>
        <p:spPr/>
        <p:txBody>
          <a:bodyPr>
            <a:normAutofit fontScale="62500" lnSpcReduction="20000"/>
          </a:bodyPr>
          <a:lstStyle/>
          <a:p>
            <a:pPr marL="0" indent="0" algn="just">
              <a:buNone/>
            </a:pPr>
            <a:r>
              <a:rPr lang="pt-BR" sz="2900" dirty="0">
                <a:latin typeface="+mj-lt"/>
              </a:rPr>
              <a:t>O conteúdo indicado para leitura desta aula remeteu ao controle realizado por intermédio da coação e intimidação penal. Tipos penais que antes eu entendia como reflexos de discriminação (como a contravenção da vadiagem), ganharam uma nova concepção (de controle e manutenção da lógica do capital), como, por exemplo, no crime de “Frustração de lei sobre a nacionalização do trabalho</a:t>
            </a:r>
            <a:r>
              <a:rPr lang="pt-BR" sz="2900" dirty="0" smtClean="0">
                <a:latin typeface="+mj-lt"/>
              </a:rPr>
              <a:t>”:</a:t>
            </a:r>
            <a:r>
              <a:rPr lang="pt-BR" sz="2900" b="1" dirty="0" err="1" smtClean="0">
                <a:latin typeface="+mj-lt"/>
              </a:rPr>
              <a:t>Art</a:t>
            </a:r>
            <a:r>
              <a:rPr lang="pt-BR" sz="2900" b="1" dirty="0">
                <a:latin typeface="+mj-lt"/>
              </a:rPr>
              <a:t>. 204 do CP</a:t>
            </a:r>
            <a:r>
              <a:rPr lang="pt-BR" sz="2900" dirty="0">
                <a:latin typeface="+mj-lt"/>
              </a:rPr>
              <a:t>. Frustrar, mediante fraude ou violência, obrigação legal relativa à nacionalização do trabalho: Pena - detenção, de um mês a um ano, e multa, além da pena correspondente à </a:t>
            </a:r>
            <a:r>
              <a:rPr lang="pt-BR" sz="2900" dirty="0" err="1" smtClean="0">
                <a:latin typeface="+mj-lt"/>
              </a:rPr>
              <a:t>violência.Se</a:t>
            </a:r>
            <a:r>
              <a:rPr lang="pt-BR" sz="2900" dirty="0" smtClean="0">
                <a:latin typeface="+mj-lt"/>
              </a:rPr>
              <a:t> </a:t>
            </a:r>
            <a:r>
              <a:rPr lang="pt-BR" sz="2900" dirty="0">
                <a:latin typeface="+mj-lt"/>
              </a:rPr>
              <a:t>eu não estiver realizando uma análise inadequada, o dispositivo do CP ilustra a ilusão que buscava-se criar de valorização do trabalho e do trabalhador brasileiro conforme apresentado na obra: </a:t>
            </a:r>
            <a:r>
              <a:rPr lang="pt-BR" sz="2900" dirty="0" smtClean="0">
                <a:latin typeface="+mj-lt"/>
              </a:rPr>
              <a:t> Os </a:t>
            </a:r>
            <a:r>
              <a:rPr lang="pt-BR" sz="2900" dirty="0">
                <a:latin typeface="+mj-lt"/>
              </a:rPr>
              <a:t>rebeldes passam a ser inimigos não mais da incipiente classe burguesa, mas do povo, da unidade nacional em si. Constate-se que, se a vadiagem e a falta de presteza e comprometimento da mão de obra, no período da República Velha, eram combatidas ainda, enquanto reminiscência do modo de produção escravista colonial, com a coerção direta, algo diverso se dá a partir da constituição da forma jurídica: é preciso remodelar, inclusive, o conceito e fazer com que a </a:t>
            </a:r>
            <a:r>
              <a:rPr lang="pt-BR" sz="2900" b="1" dirty="0">
                <a:latin typeface="+mj-lt"/>
              </a:rPr>
              <a:t>mão de obra nacional fosse concebida a partir de uma leitura mais </a:t>
            </a:r>
            <a:r>
              <a:rPr lang="pt-BR" sz="2900" b="1" dirty="0" err="1">
                <a:latin typeface="+mj-lt"/>
              </a:rPr>
              <a:t>meritocrática</a:t>
            </a:r>
            <a:r>
              <a:rPr lang="pt-BR" sz="2900" b="1" dirty="0">
                <a:latin typeface="+mj-lt"/>
              </a:rPr>
              <a:t>, havia que se introduzir, na perspectiva da ideologia jurídica, a ideia de que o nosso trabalhador era valoroso e estava inserido nesse projeto de unidade nacional</a:t>
            </a:r>
            <a:r>
              <a:rPr lang="pt-BR" sz="2900" dirty="0">
                <a:latin typeface="+mj-lt"/>
              </a:rPr>
              <a:t> (CORREIA, 2022, p. 318).</a:t>
            </a:r>
          </a:p>
          <a:p>
            <a:pPr algn="just"/>
            <a:endParaRPr lang="pt-BR" dirty="0"/>
          </a:p>
        </p:txBody>
      </p:sp>
    </p:spTree>
    <p:extLst>
      <p:ext uri="{BB962C8B-B14F-4D97-AF65-F5344CB8AC3E}">
        <p14:creationId xmlns:p14="http://schemas.microsoft.com/office/powerpoint/2010/main" val="978639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pt-BR" sz="4000" dirty="0" smtClean="0"/>
              <a:t>Flávio </a:t>
            </a:r>
            <a:r>
              <a:rPr lang="pt-BR" sz="4000" dirty="0" smtClean="0"/>
              <a:t>– </a:t>
            </a:r>
            <a:r>
              <a:rPr lang="pt-BR" sz="4000" dirty="0" smtClean="0"/>
              <a:t>autoritarismo X totalitarismo – a ideologia da unidade nacional</a:t>
            </a:r>
            <a:endParaRPr lang="pt-BR" sz="4000" dirty="0"/>
          </a:p>
        </p:txBody>
      </p:sp>
      <p:sp>
        <p:nvSpPr>
          <p:cNvPr id="3" name="Espaço Reservado para Conteúdo 2"/>
          <p:cNvSpPr>
            <a:spLocks noGrp="1"/>
          </p:cNvSpPr>
          <p:nvPr>
            <p:ph idx="1"/>
          </p:nvPr>
        </p:nvSpPr>
        <p:spPr/>
        <p:txBody>
          <a:bodyPr>
            <a:normAutofit fontScale="55000" lnSpcReduction="20000"/>
          </a:bodyPr>
          <a:lstStyle/>
          <a:p>
            <a:pPr algn="just"/>
            <a:r>
              <a:rPr lang="pt-BR" sz="2500" dirty="0">
                <a:latin typeface="+mj-lt"/>
              </a:rPr>
              <a:t>A ideologia jurídica, contratual, por meio dos direitos sociais, e disseminada pela propaganda oficial, cria a ideia de unidade nacional, ao mesmo tempo em que reprime à resistência ao trabalho, à “vadiagem”, através de leis de repressão à “ociosidade”, convencendo o trabalhador a vender “livremente” a sua força de trabalho. A quem estivesse à margem deste processo, como pessoas outrora escravizadas, talvez pessoas com deficiência, entre outras, restava a mendicância ou o crime. Aqueles que resistiam não eram considerados meros inimigos do regime ou do governo: eram inimigos da nação. Os regramentos, neste contexto, advindos da forma jurídica, como a própria justiça do trabalho e o sindicalismo, normas de caráter aparentemente abstrato e impessoal, se convertem em uma moldura à partir da qual se fará o aparelhamento ideológico de estado e que estabelecerá os limites entre a justiça e o crime, que de modo velado beneficiará sempre uma das partes, a dos capitalistas que ditarão as regras, embora guarde a falsa aparência de conciliação, estancando qualquer possibilidade de conflito que seja </a:t>
            </a:r>
            <a:r>
              <a:rPr lang="pt-BR" sz="2500" dirty="0" err="1">
                <a:latin typeface="+mj-lt"/>
              </a:rPr>
              <a:t>disruptiva</a:t>
            </a:r>
            <a:r>
              <a:rPr lang="pt-BR" sz="2500" dirty="0">
                <a:latin typeface="+mj-lt"/>
              </a:rPr>
              <a:t>. Fora desta moldura, como se estivéssemos supostamente livres, mas na verdade confinados em um espaço cercado, não há margem à discussão, apenas à repressão, o que neutraliza ou no mínimo enfraquece a luta de classes. Embora tenha recuado posteriormente em razão de pressões internacionais, é sabido que Vargas tinha franca inspiração fascista, sendo a Constituição justamente de 1937 inspirada na </a:t>
            </a:r>
            <a:r>
              <a:rPr lang="pt-BR" sz="2500" i="1" dirty="0">
                <a:latin typeface="+mj-lt"/>
              </a:rPr>
              <a:t>Carta Fascista da Polônia</a:t>
            </a:r>
            <a:r>
              <a:rPr lang="pt-BR" sz="2500" dirty="0">
                <a:latin typeface="+mj-lt"/>
              </a:rPr>
              <a:t>. Diante disso, embora aqui talvez se extrapole o âmbito do texto, pode-se afirmar que a constituição da forma jurídica no Brasil, bem como a invenção da classe trabalhadora no modo de produção capitalista emergente entre nós, tem inspiração no fascismo? Foi necessário um fascismo à brasileira para a implantação talvez tardia e forçada do novo modo de produção? Ou tais ideias, fascistas, foram apenas elementos úteis, conjunturais, para um processo que já vinha se constituindo? Há, enfim, um fascismo implícito no liberalismo/capitalismo entre nós (ou até mais globalmente), através do qual são mantidas as desigualdades a partir da afirmação da igualdade, e formas modernas, mais complexas e sofisticadas, de escravidão, a partir da afirmação da liberdade agora constituída sobre outras determinações? Neste caso, como ficam as noções de direito e justiça? Elas são falsas no âmbito do capitalismo, sendo apenas possíveis a partir de sua superação para outro modo de produção?</a:t>
            </a:r>
          </a:p>
          <a:p>
            <a:pPr algn="just"/>
            <a:endParaRPr lang="pt-BR" dirty="0"/>
          </a:p>
        </p:txBody>
      </p:sp>
    </p:spTree>
    <p:extLst>
      <p:ext uri="{BB962C8B-B14F-4D97-AF65-F5344CB8AC3E}">
        <p14:creationId xmlns:p14="http://schemas.microsoft.com/office/powerpoint/2010/main" val="2760454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pt-BR" sz="4400" dirty="0" smtClean="0"/>
              <a:t>Débora Araújo – a ideologia </a:t>
            </a:r>
            <a:r>
              <a:rPr lang="pt-BR" sz="4400" dirty="0" smtClean="0"/>
              <a:t>da unidade nacional</a:t>
            </a:r>
            <a:endParaRPr lang="pt-BR" sz="4400" dirty="0"/>
          </a:p>
        </p:txBody>
      </p:sp>
      <p:sp>
        <p:nvSpPr>
          <p:cNvPr id="3" name="Espaço Reservado para Conteúdo 2"/>
          <p:cNvSpPr>
            <a:spLocks noGrp="1"/>
          </p:cNvSpPr>
          <p:nvPr>
            <p:ph idx="1"/>
          </p:nvPr>
        </p:nvSpPr>
        <p:spPr/>
        <p:txBody>
          <a:bodyPr>
            <a:normAutofit fontScale="32500" lnSpcReduction="20000"/>
          </a:bodyPr>
          <a:lstStyle/>
          <a:p>
            <a:pPr marL="0" indent="0" algn="just">
              <a:buNone/>
            </a:pPr>
            <a:r>
              <a:rPr lang="pt-BR" sz="5500" dirty="0">
                <a:latin typeface="+mj-lt"/>
              </a:rPr>
              <a:t>Este capítulo teve um grande foco na construção das condições materiais para a generalização do assalariamento, ou seja, um período pós transição no qual a estrutura industrial, jurídica, sindical, </a:t>
            </a:r>
            <a:r>
              <a:rPr lang="pt-BR" sz="5500" dirty="0" err="1">
                <a:latin typeface="+mj-lt"/>
              </a:rPr>
              <a:t>etc</a:t>
            </a:r>
            <a:r>
              <a:rPr lang="pt-BR" sz="5500" dirty="0">
                <a:latin typeface="+mj-lt"/>
              </a:rPr>
              <a:t>, estava conformada de tal forma que era possível a consolidação da forma jurídica. Em diversas passagens, faz-se referência a centralidade da “unidade nacional”. Porém, tive muitas dúvidas sobre o que de fato significa essa unidade nacional no contexto trabalhado. Em alguns momentos pensei se tratar da consolidação da ideia de soberania, ou território, ou até mesmo a construção do ideário de “povo brasileiro”. Porém, em outras, fica indicado tratar-se da ideia autoritária de “nós x eles”, no qual o nos seria a incorporação dos ideários de nação, em especial a partir da ditadura do Estado Novo. Qual é, então, o real conteúdo e o que o texto dizer e a quais fenômenos e estruturas se refere ao falar em unidade nacional? Esse é um fenômeno típico da periferia do capitalismo, quando pensamos, por exemplo, a realidade do discurso nacionalista em países como Espanha, ou o Reino Unido, onde diversas identidades nacionais (catalã, </a:t>
            </a:r>
            <a:r>
              <a:rPr lang="pt-BR" sz="5500" dirty="0" err="1">
                <a:latin typeface="+mj-lt"/>
              </a:rPr>
              <a:t>gales</a:t>
            </a:r>
            <a:r>
              <a:rPr lang="pt-BR" sz="5500" dirty="0">
                <a:latin typeface="+mj-lt"/>
              </a:rPr>
              <a:t>, </a:t>
            </a:r>
            <a:r>
              <a:rPr lang="pt-BR" sz="5500" dirty="0" err="1">
                <a:latin typeface="+mj-lt"/>
              </a:rPr>
              <a:t>vasco</a:t>
            </a:r>
            <a:r>
              <a:rPr lang="pt-BR" sz="5500" dirty="0">
                <a:latin typeface="+mj-lt"/>
              </a:rPr>
              <a:t>) disputam com a perspectiva de unificação? Ou trata-se de um fenômeno que se assemelha mais ao processo fascista italiano e alemão?</a:t>
            </a:r>
          </a:p>
          <a:p>
            <a:pPr algn="just"/>
            <a:endParaRPr lang="pt-BR" dirty="0"/>
          </a:p>
        </p:txBody>
      </p:sp>
    </p:spTree>
    <p:extLst>
      <p:ext uri="{BB962C8B-B14F-4D97-AF65-F5344CB8AC3E}">
        <p14:creationId xmlns:p14="http://schemas.microsoft.com/office/powerpoint/2010/main" val="364867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BETÂNIA – Sujeito de direito antes do capitalismo</a:t>
            </a:r>
            <a:endParaRPr lang="pt-BR" dirty="0"/>
          </a:p>
        </p:txBody>
      </p:sp>
      <p:sp>
        <p:nvSpPr>
          <p:cNvPr id="3" name="Espaço Reservado para Conteúdo 2"/>
          <p:cNvSpPr>
            <a:spLocks noGrp="1"/>
          </p:cNvSpPr>
          <p:nvPr>
            <p:ph idx="1"/>
          </p:nvPr>
        </p:nvSpPr>
        <p:spPr/>
        <p:txBody>
          <a:bodyPr>
            <a:normAutofit fontScale="92500" lnSpcReduction="10000"/>
          </a:bodyPr>
          <a:lstStyle/>
          <a:p>
            <a:pPr lvl="0" algn="just"/>
            <a:r>
              <a:rPr lang="pt-BR" dirty="0">
                <a:latin typeface="+mj-lt"/>
              </a:rPr>
              <a:t>Ainda, na página 339 consta que "o sujeito de direito não se torna distinto caso se trate de direito individual ou direito social". Assim, se tomarmos a França como comparativo, como um país que passou pelas primeira (liberdade) e segunda (igualdade) gerações de direitos</a:t>
            </a:r>
            <a:r>
              <a:rPr lang="pt-BR" dirty="0" smtClean="0">
                <a:latin typeface="+mj-lt"/>
              </a:rPr>
              <a:t>, vemos </a:t>
            </a:r>
            <a:r>
              <a:rPr lang="pt-BR" dirty="0">
                <a:latin typeface="+mj-lt"/>
              </a:rPr>
              <a:t>que primeiramente há transição para o capitalismo, com o fim do feudalismo, e depois o surgimento do sujeito de direito, após a revolução burguesa, enquanto no Brasil, é o contrário: há uma </a:t>
            </a:r>
            <a:r>
              <a:rPr lang="pt-BR" dirty="0" smtClean="0">
                <a:latin typeface="+mj-lt"/>
              </a:rPr>
              <a:t>tentativa de </a:t>
            </a:r>
            <a:r>
              <a:rPr lang="pt-BR" dirty="0">
                <a:latin typeface="+mj-lt"/>
              </a:rPr>
              <a:t>surgimento do sujeito de direito na Constituição de 1824 e depois sua completude na Constituição de 1891,mas a consolidação do capitalismo se dá apenas após os anos 1930. É correto entender essa inversão histórica entre surgimento do capitalismo e do sujeito de direito no Brasil?</a:t>
            </a:r>
            <a:endParaRPr lang="pt-BR" sz="6400" dirty="0">
              <a:latin typeface="+mj-lt"/>
            </a:endParaRPr>
          </a:p>
          <a:p>
            <a:pPr algn="just"/>
            <a:endParaRPr lang="pt-BR" dirty="0"/>
          </a:p>
          <a:p>
            <a:pPr algn="just"/>
            <a:endParaRPr lang="pt-BR" dirty="0"/>
          </a:p>
        </p:txBody>
      </p:sp>
    </p:spTree>
    <p:extLst>
      <p:ext uri="{BB962C8B-B14F-4D97-AF65-F5344CB8AC3E}">
        <p14:creationId xmlns:p14="http://schemas.microsoft.com/office/powerpoint/2010/main" val="1360059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ODARA – surgimento da forma estado com exemplos como a OIT</a:t>
            </a:r>
            <a:endParaRPr lang="pt-BR" dirty="0"/>
          </a:p>
        </p:txBody>
      </p:sp>
      <p:sp>
        <p:nvSpPr>
          <p:cNvPr id="3" name="Espaço Reservado para Conteúdo 2"/>
          <p:cNvSpPr>
            <a:spLocks noGrp="1"/>
          </p:cNvSpPr>
          <p:nvPr>
            <p:ph idx="1"/>
          </p:nvPr>
        </p:nvSpPr>
        <p:spPr/>
        <p:txBody>
          <a:bodyPr>
            <a:noAutofit/>
          </a:bodyPr>
          <a:lstStyle/>
          <a:p>
            <a:pPr marL="0" indent="0" algn="just">
              <a:buNone/>
            </a:pPr>
            <a:r>
              <a:rPr lang="pt-BR" sz="1900" dirty="0">
                <a:latin typeface="+mj-lt"/>
              </a:rPr>
              <a:t>Este trecho lido foi essencial para compreensão dos marcos temporais que demarcariam a transição para o capitalismo no brasil, sendo a década 40 o momento em que o Brasil, de fato, consolida-se como capitalista. De acordo com o texto, isso se deve ao desenvolvimento dos aparelhos de Estado, especialmente o aparelho ideológico que daria o tom da conciliação de classes.  No entanto, uma dúvida (muito sincera) que me surgiu é sobre o momento “derradeiro” (demarcado na década de 30) do escravismo, não seria a década de 30 um momento de uma produção já capitalista?  Falo isso pensando, por exemplo, na atuação do Ministério das Relações Exteriores, principalmente no tratado de </a:t>
            </a:r>
            <a:r>
              <a:rPr lang="pt-BR" sz="1900" dirty="0" err="1">
                <a:latin typeface="+mj-lt"/>
              </a:rPr>
              <a:t>versalhes</a:t>
            </a:r>
            <a:r>
              <a:rPr lang="pt-BR" sz="1900" dirty="0">
                <a:latin typeface="+mj-lt"/>
              </a:rPr>
              <a:t> – de 1919 – em que o Brasil, na figura de </a:t>
            </a:r>
            <a:r>
              <a:rPr lang="pt-BR" sz="1900" dirty="0" err="1">
                <a:latin typeface="+mj-lt"/>
              </a:rPr>
              <a:t>Domício</a:t>
            </a:r>
            <a:r>
              <a:rPr lang="pt-BR" sz="1900" dirty="0">
                <a:latin typeface="+mj-lt"/>
              </a:rPr>
              <a:t> da Gama, participou tanto das reuniões de preparação bem como foi o responsável pela assinatura em 12 de janeiro de 1920.   O art. 427 deste Tratado é localizado na literatura burguesa como aquele que dá origem à Organização Internacional do Trabalho. Por que não seria, portanto, a década de 40 o período de desenvolvimento pleno da institucionalidade de uma forma-estado já existente?</a:t>
            </a:r>
          </a:p>
        </p:txBody>
      </p:sp>
    </p:spTree>
    <p:extLst>
      <p:ext uri="{BB962C8B-B14F-4D97-AF65-F5344CB8AC3E}">
        <p14:creationId xmlns:p14="http://schemas.microsoft.com/office/powerpoint/2010/main" val="831031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err="1" smtClean="0"/>
              <a:t>Marianna</a:t>
            </a:r>
            <a:r>
              <a:rPr lang="pt-BR" dirty="0" smtClean="0"/>
              <a:t> </a:t>
            </a:r>
            <a:r>
              <a:rPr lang="pt-BR" dirty="0" err="1" smtClean="0"/>
              <a:t>Haug</a:t>
            </a:r>
            <a:r>
              <a:rPr lang="pt-BR" dirty="0" smtClean="0"/>
              <a:t> – Determinação de última </a:t>
            </a:r>
            <a:r>
              <a:rPr lang="pt-BR" dirty="0" err="1" smtClean="0"/>
              <a:t>instânica</a:t>
            </a:r>
            <a:r>
              <a:rPr lang="pt-BR" dirty="0" smtClean="0"/>
              <a:t> e forma jurídica antes de Vargas</a:t>
            </a:r>
            <a:endParaRPr lang="pt-BR" dirty="0"/>
          </a:p>
        </p:txBody>
      </p:sp>
      <p:sp>
        <p:nvSpPr>
          <p:cNvPr id="3" name="Espaço Reservado para Conteúdo 2"/>
          <p:cNvSpPr>
            <a:spLocks noGrp="1"/>
          </p:cNvSpPr>
          <p:nvPr>
            <p:ph idx="1"/>
          </p:nvPr>
        </p:nvSpPr>
        <p:spPr/>
        <p:txBody>
          <a:bodyPr>
            <a:normAutofit fontScale="25000" lnSpcReduction="20000"/>
          </a:bodyPr>
          <a:lstStyle/>
          <a:p>
            <a:pPr marL="0" lvl="0" indent="0" algn="just">
              <a:buNone/>
            </a:pPr>
            <a:r>
              <a:rPr lang="pt-BR" sz="6800" dirty="0">
                <a:latin typeface="+mj-lt"/>
              </a:rPr>
              <a:t>Pensando no debate sobre derivação entre forma-estado e forma jurídica, que o professor apresentou problemáticas, apontando para a potencialidade da articulação dos conceitos de “</a:t>
            </a:r>
            <a:r>
              <a:rPr lang="pt-BR" sz="6800" dirty="0" err="1">
                <a:latin typeface="+mj-lt"/>
              </a:rPr>
              <a:t>sobredeterminação</a:t>
            </a:r>
            <a:r>
              <a:rPr lang="pt-BR" sz="6800" dirty="0">
                <a:latin typeface="+mj-lt"/>
              </a:rPr>
              <a:t>” e de “determinação em última instância” pela forma mercadoria, há um trecho em que se indica a derivação da </a:t>
            </a:r>
            <a:r>
              <a:rPr lang="pt-BR" sz="6800" dirty="0" smtClean="0">
                <a:latin typeface="+mj-lt"/>
              </a:rPr>
              <a:t>forma-estado: Para </a:t>
            </a:r>
            <a:r>
              <a:rPr lang="pt-BR" sz="6800" dirty="0">
                <a:latin typeface="+mj-lt"/>
              </a:rPr>
              <a:t>que a forma-estado possa derivar o mais imediatamente possível, e no nosso caso brasileiro era indispensável à própria forma jurídica que ela lhe fosse praticamente concomitante, há que se esclarecer a relação entre violência e ideologia – ou seja, como, no país, o estado autoritário foi a solução encontrada para o trânsito ao capitalismo (ORIONE, 2022, p. 307</a:t>
            </a:r>
            <a:r>
              <a:rPr lang="pt-BR" sz="6800" dirty="0" smtClean="0">
                <a:latin typeface="+mj-lt"/>
              </a:rPr>
              <a:t>). Há </a:t>
            </a:r>
            <a:r>
              <a:rPr lang="pt-BR" sz="6800" dirty="0" err="1">
                <a:latin typeface="+mj-lt"/>
              </a:rPr>
              <a:t>possíbilidades</a:t>
            </a:r>
            <a:r>
              <a:rPr lang="pt-BR" sz="6800" dirty="0">
                <a:latin typeface="+mj-lt"/>
              </a:rPr>
              <a:t> de leituras não contraditórias destes conceitos? </a:t>
            </a:r>
            <a:r>
              <a:rPr lang="pt-BR" sz="6800" dirty="0" smtClean="0">
                <a:latin typeface="+mj-lt"/>
              </a:rPr>
              <a:t>Outra </a:t>
            </a:r>
            <a:r>
              <a:rPr lang="pt-BR" sz="6800" dirty="0">
                <a:latin typeface="+mj-lt"/>
              </a:rPr>
              <a:t>dúvida que gostaria de trazer é em relação ao seguinte trecho</a:t>
            </a:r>
            <a:r>
              <a:rPr lang="pt-BR" sz="6800" dirty="0" smtClean="0">
                <a:latin typeface="+mj-lt"/>
              </a:rPr>
              <a:t>: No </a:t>
            </a:r>
            <a:r>
              <a:rPr lang="pt-BR" sz="6800" dirty="0">
                <a:latin typeface="+mj-lt"/>
              </a:rPr>
              <a:t>nosso caso, é interessante notar que, embora possa parecer que tenha retardado, num primeiro instante, a constituição da forma jurídica, a ditadura imposta por Vargas foi determinante para que o processo de unidade nacional como ideologia do nosso contrato de compra e venda da força de trabalho se instalasse, em especial, a partir dos anos finais de 1930, com intensificação no início da década de 1940 (ORIONE, 2022, p. 309</a:t>
            </a:r>
            <a:r>
              <a:rPr lang="pt-BR" sz="6800" dirty="0" smtClean="0">
                <a:latin typeface="+mj-lt"/>
              </a:rPr>
              <a:t>). Tendo </a:t>
            </a:r>
            <a:r>
              <a:rPr lang="pt-BR" sz="6800" dirty="0">
                <a:latin typeface="+mj-lt"/>
              </a:rPr>
              <a:t>em vista que no período de Vargas já havia um processo de subsunção real do trabalho ao capital e de abstração do trabalho e, entendendo a forma jurídica e, especialmente o direito do trabalho, como fundamental para a organização do trabalho abstrato, é possível já falar em forma jurídica antes de Vargas e da CLT? Já que mesmo sem os contornos específicos dados ao contrato de compra e venda da força de trabalho, ela poderia acontecer na forma da equivalência anteriormente a este período. </a:t>
            </a:r>
          </a:p>
          <a:p>
            <a:pPr algn="just"/>
            <a:endParaRPr lang="pt-BR" dirty="0"/>
          </a:p>
          <a:p>
            <a:pPr algn="just"/>
            <a:endParaRPr lang="pt-BR" dirty="0"/>
          </a:p>
        </p:txBody>
      </p:sp>
    </p:spTree>
    <p:extLst>
      <p:ext uri="{BB962C8B-B14F-4D97-AF65-F5344CB8AC3E}">
        <p14:creationId xmlns:p14="http://schemas.microsoft.com/office/powerpoint/2010/main" val="138935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3659</TotalTime>
  <Words>3614</Words>
  <Application>Microsoft Office PowerPoint</Application>
  <PresentationFormat>Apresentação na tela (4:3)</PresentationFormat>
  <Paragraphs>35</Paragraphs>
  <Slides>16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16</vt:i4>
      </vt:variant>
    </vt:vector>
  </HeadingPairs>
  <TitlesOfParts>
    <vt:vector size="20" baseType="lpstr">
      <vt:lpstr>Calibri</vt:lpstr>
      <vt:lpstr>Constantia</vt:lpstr>
      <vt:lpstr>Wingdings 2</vt:lpstr>
      <vt:lpstr>Fluxo</vt:lpstr>
      <vt:lpstr>    </vt:lpstr>
      <vt:lpstr>Mariane Brasil – Ideologia e necessidade de aparelhos ideológicos de estado</vt:lpstr>
      <vt:lpstr>CAIO – SINDICATO E AIE</vt:lpstr>
      <vt:lpstr>Marina – a ideologia da unidade nacional</vt:lpstr>
      <vt:lpstr>Flávio – autoritarismo X totalitarismo – a ideologia da unidade nacional</vt:lpstr>
      <vt:lpstr>Débora Araújo – a ideologia da unidade nacional</vt:lpstr>
      <vt:lpstr>BETÂNIA – Sujeito de direito antes do capitalismo</vt:lpstr>
      <vt:lpstr>ODARA – surgimento da forma estado com exemplos como a OIT</vt:lpstr>
      <vt:lpstr>Marianna Haug – Determinação de última instânica e forma jurídica antes de Vargas</vt:lpstr>
      <vt:lpstr>Mariana Faria – “opressões” e relação entre sujeito de direito e ideologia</vt:lpstr>
      <vt:lpstr>Thays – a forma jurídica e o método – e a luta da classe trabalhadora?</vt:lpstr>
      <vt:lpstr>Mário – a forma jurídica e o método – e a luta da classe trabalhadora?</vt:lpstr>
      <vt:lpstr>Lucas – direito e economia na periferia do capitalismo</vt:lpstr>
      <vt:lpstr>Débora leite – direitos sociais entre a ideologia e a repressão</vt:lpstr>
      <vt:lpstr>Graciele – Direitos sociais entre o rural e o urbano</vt:lpstr>
      <vt:lpstr>PEDRO FERREIRA – movimento modernista e cenário atual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 ORIONE GONCALVES CORREIA</cp:lastModifiedBy>
  <cp:revision>363</cp:revision>
  <cp:lastPrinted>2023-01-31T18:23:50Z</cp:lastPrinted>
  <dcterms:created xsi:type="dcterms:W3CDTF">2015-03-04T10:08:54Z</dcterms:created>
  <dcterms:modified xsi:type="dcterms:W3CDTF">2023-05-18T20:15:09Z</dcterms:modified>
</cp:coreProperties>
</file>