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179640"/>
            <a:ext cx="9719640" cy="125892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7560360" y="6839640"/>
            <a:ext cx="2518920" cy="53892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900000" y="6839640"/>
            <a:ext cx="6479280" cy="53892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180000" y="6839640"/>
            <a:ext cx="538920" cy="538920"/>
          </a:xfrm>
          <a:prstGeom prst="rect">
            <a:avLst/>
          </a:prstGeom>
          <a:noFill/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179640"/>
            <a:ext cx="9719640" cy="125892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7560360" y="6839640"/>
            <a:ext cx="2518920" cy="538920"/>
          </a:xfrm>
          <a:prstGeom prst="rect">
            <a:avLst/>
          </a:prstGeom>
          <a:solidFill>
            <a:srgbClr val="e74c3c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3"/>
          <p:cNvSpPr/>
          <p:nvPr/>
        </p:nvSpPr>
        <p:spPr>
          <a:xfrm>
            <a:off x="900000" y="6839640"/>
            <a:ext cx="6479280" cy="538920"/>
          </a:xfrm>
          <a:prstGeom prst="rect">
            <a:avLst/>
          </a:prstGeom>
          <a:solidFill>
            <a:srgbClr val="bdc3c7"/>
          </a:solidFill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4"/>
          <p:cNvSpPr/>
          <p:nvPr/>
        </p:nvSpPr>
        <p:spPr>
          <a:xfrm>
            <a:off x="180000" y="6839640"/>
            <a:ext cx="538920" cy="538920"/>
          </a:xfrm>
          <a:prstGeom prst="rect">
            <a:avLst/>
          </a:prstGeom>
          <a:noFill/>
          <a:ln w="720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301320"/>
            <a:ext cx="9070200" cy="390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Revolução espanhola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70160" y="176832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3"/>
          <p:cNvSpPr/>
          <p:nvPr/>
        </p:nvSpPr>
        <p:spPr>
          <a:xfrm>
            <a:off x="360000" y="359640"/>
            <a:ext cx="9359640" cy="89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4"/>
          <p:cNvSpPr/>
          <p:nvPr/>
        </p:nvSpPr>
        <p:spPr>
          <a:xfrm>
            <a:off x="360000" y="1979640"/>
            <a:ext cx="9179640" cy="467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Os fascistas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- A oligarquia multiplica ataques e a Falange – grupo de extrema-direita - cresce pelo terror e tenta intimidar o movimento operário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- Os chefes da UME (união militar espanhola) preparam golpe de estado e conseguem apoio de Roma e Berlim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- 17 de julho de 1936 -  inicia-se o golpe de direita comandado pelo general Franco desde o Marrocos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- O golpe triunfa inicialmente apenas em Sevilla, Zaragoza e Valladolid. Sem apoio da marinha, as tropas rebeladas têm dificuldades de se deslocar da África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- O governo inicialmente se recusa a reconhecer gravidade da situação, após uma tentativa de negociar com a direita, decide com o avanço dos ataques por distribuir armas aos operários, que formam milícias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Do golpe à revolução operária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504000" y="1563480"/>
            <a:ext cx="9070200" cy="458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Greve geral decretada pela CNT e UGT multiplica ações contra os golpistas pelo país: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Andaluzia – militantes são pegos de surpresa e esmagados (assassinato do poeta Federico Garcia Lorca)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Saragoza – republicanos enganam operários e estes não se defendem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Sevilha -  general blefa e adia resistência, o que permite chegada de tropas golpistas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Oviedo – operários se armam a tempo, mas golpistas mantém a cidade isolada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Santander -  greve geral cerca os quarteis e oficiais se entregam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Gijon – metalúrgicos cercam quarteis e amotinados se entregam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San Sebastian – operários formam barricadas e golpistas capitulam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Na marinha conselhos de marinheiros tomam navios e fuzilam oficiais golpistas em alto-mar. A força aérea também se mantém ao lado da república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Barcelona – mesmo com recusa do governo republicano de dar armas, a resistência avança e após dois dias de combates os golpistas e um dos líderes, o general Goded , se entregam.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Madri – luta armada no dia 19 entre milícias operárias e golpistas que tentam sair dos quarteis. Divididos os militares, um setor distribui armas aos revolucionários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Valencia – a  guarnição não se subleva mas a greve geral é decretada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Do golpe à revolução operária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504000" y="1563480"/>
            <a:ext cx="9070200" cy="458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0" name="" descr=""/>
          <p:cNvPicPr/>
          <p:nvPr/>
        </p:nvPicPr>
        <p:blipFill>
          <a:blip r:embed="rId1"/>
          <a:stretch/>
        </p:blipFill>
        <p:spPr>
          <a:xfrm>
            <a:off x="1368000" y="1563480"/>
            <a:ext cx="7200000" cy="5115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Os comitês-governo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No dia 20 de julho a situação é de clara dualidade de poderes: comitês-governo se espalham pelo país nas mais variadas formas e composições, comitês de guerra, de salvação pública, antifascistas, operários etc, mas com um conteúdo comum de executar e legislar localmente – delineiam-se as instituições  de um novo poder de estado que surge e emana dos trabalhadores armados e suas organizações. 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Os comitês-governo são uma réplica do estado-burguês oligárquico:</a:t>
            </a:r>
            <a:endParaRPr b="0" lang="pt-BR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milícias substituem o exército de casta, </a:t>
            </a:r>
            <a:endParaRPr b="0" lang="pt-BR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as igrejas são fechadas e confiscados seus bens,</a:t>
            </a:r>
            <a:endParaRPr b="0" lang="pt-BR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fábricas são confiscadas pelos operários (</a:t>
            </a:r>
            <a:r>
              <a:rPr b="0" i="1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incautación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na Catalunha, </a:t>
            </a:r>
            <a:r>
              <a:rPr b="0" i="1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intervención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nas regiões socialistas e ugetistas), </a:t>
            </a:r>
            <a:endParaRPr b="0" lang="pt-BR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nos campos se multiplicam ações de coletivização voluntária, forçada, criação de cooperativas, experiências de coletivismo integral, </a:t>
            </a:r>
            <a:endParaRPr b="0" lang="pt-BR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na Catalunha surgem os Conselhos de Economia…</a:t>
            </a: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Poder local e nacional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Apesar das vastas iniciativas de poder local, permanece o problema da centralização do poder nacional que nenhuma organização operária destaca em sua ação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“</a:t>
            </a:r>
            <a:r>
              <a:rPr b="0" i="1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O poder de Estado tradicional subsiste ao menos em nome, e a situação criada na Espanha republicana pela réplica operária e camponesa à insurreição dos generais é uma situação de “duplo poder”, em outras  palavras, uma situação transitória que só pode ser resolvida pela hegemonia de um ou outro</a:t>
            </a: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.” (Pierre Broué)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Há uma ofensiva para esconder a revolução operária e impedir o poder dos comitês.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George Orwell (militante do POUM) narrou que quando chegou a Barcelona a cidade parecia governada por operários. De fato, os comitês das milícias de Barcelona eram a verdadeira autoridade política.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As organizações operárias tergiversam: anarquistas e anarcossindicalistas se recusam a lutar por esse poder, o POUM de Nin afirma que já existe ditadura do proletariado. O PSOE e PCE juntos com os republicanos defendem restabelecer a autoridade do governo republicano e sua legalidade… 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A linha política do PCE é de defesa de uma Espanha democrática; buscar impedir o aprofundamento da revolução, controlar as milícias operárias -camponesas, dissolver os elementos de duplo poder e garantir a república.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A frente internacional e </a:t>
            </a:r>
            <a:endParaRPr b="0" lang="pt-BR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a guerra de movimento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504000" y="2016000"/>
            <a:ext cx="9070200" cy="4136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As “democracias ocidentais” declaram neutralidade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Alemanha e Itália ajudam a deslocar as tropas golpistas da África, apesar da falta de marinha e força aérea dos golpistas.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A URSS declara apoio mas hesita frente a um governo dominado por anarquistas, socialistas de esquerda e comunistas anti-stalinistas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Nenhum país apoia o governo republicano com exceção do México dirigido por Lazaro Cárdenas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A URSS é pressionada a ajudar os republicanos para conter uma radicalização revolucionária, mas a condiciona ao desbaratamento dos setores revolucionários.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A ajuda soviética fornece uma força excepcional e artificial ao pequeno organismo político do PC espanhol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Os republicanos, socialistas e stalinistas defendem restaurar plenamente a democracia republicana para garantir apoio externo, ou como diziam: “ganhar primeiro a guerra, depois a revolução...”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Guerra ou revolução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504000" y="1563480"/>
            <a:ext cx="9070200" cy="458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A ala esquerda da Frente Popular (POUM, anarquistas) não vê separação entre a guerra civil e a revolução socialista: defende a manutenção das milícias e dos operários armados e medidas econômicas e sociais revolucionárias par atrair a maioria do povo espanhol…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As milícias não conseguem conter o avanço do exército golpista, motorizado e apoiado por armas modernas alemãs e italianas. 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Um novo governo se forma com Largo Caballero (4 de setembro de 1936) – integra o movimento operário, visa impedir qualquer centralização dos comitês, impedindo que a dualidade de poder se resolvesse em favor dos operários. Anarquistas também integram o governo em 13 de novembro de 1936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Caballero opta por reconstruir o estado burguês com a ajuda de Stálin, que cobra a repressão aos militantes do POUM e anarquistas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 novo governo agrupa todas as principais organizações: republicanos burgueses, socialistas, comunistas, UGT, CNT, o POUM -  o objetivo é demonstrar o retorno a normalidade e a respeitabilidade da democracia republicana… 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Os comitês-governo começam a ser dissolvidos em vários locais não sem resistência, as milícias revolucionárias são unificadas por decreto e conselhos de soldados são suprimidos, busca-se legalizar para não ampliar, as conquistas sociais das massas.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 27 de outubro – decreto de desarmamento operário</a:t>
            </a:r>
            <a:endParaRPr b="0" lang="pt-B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Coletivizações de terras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504000" y="1563480"/>
            <a:ext cx="9070200" cy="458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Uma visão aproximada em números das ações então em andamento com as coletivizações no campo e algumas cidades: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24 milhões de habitantes e 505 mil k²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2,04% dos proprietários possuíam 67,15% das terras cultiváveis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60% da população dependia diretamente da terra para sua sobrevivência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80% dos proprietários possuíam terras com baixa produtividade e rendas insuficientes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A Lei de Reforma agrária de 1932 teve resultados medíocres e gerou grandes frustrações</a:t>
            </a:r>
            <a:endParaRPr b="0" lang="pt-BR" sz="1600" spc="-1" strike="noStrike">
              <a:latin typeface="Times New Roman"/>
            </a:endParaRPr>
          </a:p>
          <a:p>
            <a:pPr marL="457200" indent="-228600" algn="just">
              <a:lnSpc>
                <a:spcPct val="150000"/>
              </a:lnSpc>
            </a:pPr>
            <a:endParaRPr b="0" lang="pt-BR" sz="16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Coletivizações de terras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504000" y="1563480"/>
            <a:ext cx="9070200" cy="458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Andaluzia com 120 a 300 coletividades englobando cerca de 63000 pessoas</a:t>
            </a:r>
            <a:endParaRPr b="0" lang="pt-BR" sz="1600" spc="-1" strike="noStrike">
              <a:latin typeface="Times New Roman"/>
            </a:endParaRPr>
          </a:p>
          <a:p>
            <a:pPr marL="457200" indent="-228600"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Aragão com 450 coletividades e 300.000 pessoas além de 31 da UGT</a:t>
            </a:r>
            <a:endParaRPr b="0" lang="pt-BR" sz="1600" spc="-1" strike="noStrike">
              <a:latin typeface="Times New Roman"/>
            </a:endParaRPr>
          </a:p>
          <a:p>
            <a:pPr marL="457200" indent="-228600"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Cantábrico com 100 coletividades e 13.000 pessoas</a:t>
            </a:r>
            <a:endParaRPr b="0" lang="pt-BR" sz="1600" spc="-1" strike="noStrike">
              <a:latin typeface="Times New Roman"/>
            </a:endParaRPr>
          </a:p>
          <a:p>
            <a:pPr marL="457200" indent="-228600"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Catalunha entre 297 e 400 coletividades envolvendo mais de 70.000 pessoas. Nas indústrias pelo menos 80% do operariado estava envolvido e representava cerca de 1 milhão de pessoas com as famílias.</a:t>
            </a:r>
            <a:endParaRPr b="0" lang="pt-BR" sz="1600" spc="-1" strike="noStrike">
              <a:latin typeface="Times New Roman"/>
            </a:endParaRPr>
          </a:p>
          <a:p>
            <a:pPr marL="457200" indent="-228600"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No centro do país as coletividades da CNT envolviam 23.000 famílias, o que somados aos coletivos da UGT envolviam pelo menos 176.000 pessoas.</a:t>
            </a:r>
            <a:endParaRPr b="0" lang="pt-BR" sz="1600" spc="-1" strike="noStrike">
              <a:latin typeface="Times New Roman"/>
            </a:endParaRPr>
          </a:p>
          <a:p>
            <a:pPr marL="457200" indent="-228600"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Na Extremadura havia 30 coletividades e cerca de 220 pessoas em média.</a:t>
            </a:r>
            <a:endParaRPr b="0" lang="pt-BR" sz="1600" spc="-1" strike="noStrike">
              <a:latin typeface="Times New Roman"/>
            </a:endParaRPr>
          </a:p>
          <a:p>
            <a:pPr marL="457200" indent="-228600"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No Levante a estimativa era de 503 coletivos e 130.000 pessoas.</a:t>
            </a:r>
            <a:endParaRPr b="0" lang="pt-BR" sz="1600" spc="-1" strike="noStrike">
              <a:latin typeface="Times New Roman"/>
            </a:endParaRPr>
          </a:p>
          <a:p>
            <a:pPr marL="457200" indent="-228600"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Totalizando esses dados, estimavam-se 758.000 trabalhadores coletivistas no campo e 1.080.000 nas indústrias.</a:t>
            </a:r>
            <a:endParaRPr b="0" lang="pt-BR" sz="1600" spc="-1" strike="noStrike">
              <a:latin typeface="Times New Roman"/>
            </a:endParaRPr>
          </a:p>
          <a:p>
            <a:pPr marL="457200" indent="-228600" algn="just">
              <a:lnSpc>
                <a:spcPct val="150000"/>
              </a:lnSpc>
            </a:pPr>
            <a:r>
              <a:rPr b="1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* Romantismo e espontaneísmo das comunidades anarquistas X Planificação Econômica</a:t>
            </a:r>
            <a:endParaRPr b="0" lang="pt-BR" sz="16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Coletivizações de fábricas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504000" y="1563480"/>
            <a:ext cx="9070200" cy="458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Alguns dados: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8% da população estava empregada na indústria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Principais ramos: têxtil, de construção e alimentação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70% da produção estava na Catalunha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Grande desemprego, subemprego e baixos salários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Fases da Política industrial no período revolucionário: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1ª fase até final de 1936 – esforços para manter funcionamento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2ª fase até junho de 1937 – sistema de conselhos de fábricas e direção da CNT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3ª fase até o fim da revolução – direção stalinista, dirigismo e burocratização, perda de influência dos sindicatos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endParaRPr b="0" lang="pt-BR" sz="16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A velha Espanha conservadora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As colônias espanholas “deformaram” a formação social do país: uma burguesia raquítica e uma oligarquia parasitária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 igreja católica controlava o ensino e possuía vastas propriedades 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O exército era o espaço da aristocracia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O jovem proletariado e os camponeses mantém tradições coletivistas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Dados de 1920: aproximadamente 25% de operários do total pop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População urbana de cerca de 40% (Madri e Barcelona contam com 1 milhão de habitantes aproximadamente)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Há zonas industriais na Catalunha, Galízia e país basco</a:t>
            </a: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Coletivizações de fábricas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504000" y="1563480"/>
            <a:ext cx="9070200" cy="458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A socialização ou estatização das indústrias: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Tipos de unidades produtivas: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1- Socialização das indústrias com mais de 100 operários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2 – Empresas controladas pelo governo ou sindicatos e que permaneceram privadas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3 – Empresas estatizadas ligadas a produção militar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4 – Empresas municipalizadas ligadas a serviços públicos principalmente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5 – Agrupamentos ou cartes de pequenas empresas sob controle sindical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Congresso econômico de Barcelona em 1936 discutiu: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- preservar a autogestão de cada fábrica e criar um sistema federalista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* Conselho de Economia da Catalunha emitiu diversos decretos se pronunciando por um sistema econômico coordenado por sindicatos e conselhos de fábricas com um órgão superior de economia coordenado pelo Estado.</a:t>
            </a:r>
            <a:endParaRPr b="0" lang="pt-BR" sz="1600" spc="-1" strike="noStrike">
              <a:latin typeface="Times New Roman"/>
            </a:endParaRPr>
          </a:p>
          <a:p>
            <a:pPr algn="just">
              <a:lnSpc>
                <a:spcPct val="150000"/>
              </a:lnSpc>
            </a:pP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*</a:t>
            </a:r>
            <a:r>
              <a:rPr b="1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 Entre o pragmatismo e o Neocapitalismo: autogestão voluntarista ou centralização e planificação burocrática?</a:t>
            </a: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pt-BR" sz="16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A contrarrevolução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As tentativas de “suspensão” da revolução são acompanhadas de uma virada da guerra, que consegue deter momentaneamente o golpe. A ajuda soviética e a chegada das brigadas internacionais reforçam as forças republicanas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Em março de 1937 o corpo expedicionário italiano é derrotado em Guadalajara e antes já se restabelecera a defesa de Madri (dezembro de 1936).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Ancorada nestas vitórias a contrarrevolução stalinista avanço no interior da zona republicana:</a:t>
            </a:r>
            <a:endParaRPr b="0" lang="pt-BR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gestos heroicos e isolados dos anarquistas, colocados em  impasses políticos sem saídas são usados pelos stalinistas para denunciar os “incontroláveis” e seus “excessos”. Os stalinistas, mesmos minoritários, têm a retaguarda do apoio material da URSS e se transformam nos campeões da ordem republicana…</a:t>
            </a:r>
            <a:endParaRPr b="0" lang="pt-BR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O objetivo passa a ser a defesa e fortalecimento da Frente Popular, o combate aos “inimigos do povo”… os fascistas de Franco, mas tambpem os trotskistas, poumistas, anarquistas… O PCE se opõem às medidas revolucionárias dos comitês, as coletivizações, as milícias operárias...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A URSS e os intocáveis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Para Stálin trata-se de fazer da Espanha uma carta de crédito das suas intenções moderadas frente às potências ocidentais, e particularmente esmagar a possibilidade de uma revolução da Europa. </a:t>
            </a:r>
            <a:endParaRPr b="0" lang="pt-BR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O POUM, que denuncia os </a:t>
            </a:r>
            <a:r>
              <a:rPr b="1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Processos de Moscou, 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torna-se o alvo principal.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 As perseguições, prisões, torturas e assassinatos se multiplicam…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A ajuda russa faz dos stalinistas intocáveis no governo republicano, defensores da plena restauração do Estado, do exército regular, da coalização da Frente Popular.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Caballero resiste à interferência stalinista, recusa-se a fundir o PS ao PC, igualmente se recusa a perseguir os outros partidos e organizações operárias -  ele reflete uma resistência das organizações operárias à restauração da ordem republicana em detrimento das organizações operárias. 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As jornadas de maio na Catalunha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O ataque do governo da Generalidad (Catalunha) e dos stalinistas do PSUC contra a central telefônica no dia 4 de maio de 1937, controlada pelos anarquistas da CNT, desencadeia uma insurreição de massas na cidade</a:t>
            </a:r>
            <a:endParaRPr b="0" lang="pt-BR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formam-se barricadas e há combates de rua, mas dois dias depois, dirigentes da FAI, CNT, POUM decidem recuar de uma ruptura maior.</a:t>
            </a:r>
            <a:endParaRPr b="0" lang="pt-BR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Nos dias seguintes se abate a repressão dos órgãos policiais controlados pelos stalinistas sobre as organizações operárias. </a:t>
            </a:r>
            <a:endParaRPr b="0" lang="pt-BR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 imprensa stalinista passa a atacar o POUM, exige sua saída do governo, sua dissolução, a prisão dos seus militantes. Caballero se recusa a executar essas ordens e é demitido do governo. </a:t>
            </a:r>
            <a:endParaRPr b="0" lang="pt-BR" sz="20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Em 16 de junho todos os dirigentes do POUM são presos e Andrés Nin é assassinado pela rede de repressão montada pelos stalinistas.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Um novo governo formado por Juan Negrín, sob pleno controle dos stalinistas, passa a governar a zona republicana.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Na segunda metade de 1937, eliminados os setores organizados revolucionários, começa o desmonte da ajuda russa.</a:t>
            </a: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O avanço dos fascistas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5" name="" descr=""/>
          <p:cNvPicPr/>
          <p:nvPr/>
        </p:nvPicPr>
        <p:blipFill>
          <a:blip r:embed="rId1"/>
          <a:stretch/>
        </p:blipFill>
        <p:spPr>
          <a:xfrm>
            <a:off x="2304000" y="1562040"/>
            <a:ext cx="5040000" cy="5324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Os republicanos separados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8" name="" descr=""/>
          <p:cNvPicPr/>
          <p:nvPr/>
        </p:nvPicPr>
        <p:blipFill>
          <a:blip r:embed="rId1"/>
          <a:stretch/>
        </p:blipFill>
        <p:spPr>
          <a:xfrm>
            <a:off x="2844000" y="2160000"/>
            <a:ext cx="4860000" cy="4050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A derrota do governo republicano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1938-1939 – avanço do fascismo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- Após a queda da Catalunha o governo entra em colapso. 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- 1 de abril de 1939 – Franco toma o poder</a:t>
            </a:r>
            <a:endParaRPr b="0" lang="pt-B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- Franco governará a Espanha até sua morte em 1975</a:t>
            </a:r>
            <a:endParaRPr b="0" lang="pt-BR" sz="2800" spc="-1" strike="noStrike"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Restaurou-se a velha monarquia</a:t>
            </a:r>
            <a:endParaRPr b="0" lang="pt-BR" sz="2800" spc="-1" strike="noStrike"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Manteve-se a aliança com o Eixo durante a 2ª guerra mundial</a:t>
            </a:r>
            <a:endParaRPr b="0" lang="pt-BR" sz="2800" spc="-1" strike="noStrike">
              <a:latin typeface="Arial"/>
            </a:endParaRPr>
          </a:p>
          <a:p>
            <a:pPr marL="457200" indent="-45576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Multiplicaram-se as ações de repressão dos franquistas: campos de extermínio, execuções em massa e milhares de desparecidos políticos enterrados em valas comuns</a:t>
            </a:r>
            <a:endParaRPr b="0" lang="pt-BR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Polêmicas historiográficas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- Fernando Claudín – a revolução era inoportuna para Stálin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- Anarquistas -  amigos de Durruti – unidade antifascista foi submissão à burguesia, o apoliticismo anarquista fracassou</a:t>
            </a:r>
            <a:endParaRPr b="0" lang="pt-BR" sz="2400" spc="-1" strike="noStrike"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poumistas e trotskistas:</a:t>
            </a:r>
            <a:endParaRPr b="0" lang="pt-BR" sz="2400" spc="-1" strike="noStrike">
              <a:latin typeface="Arial"/>
            </a:endParaRPr>
          </a:p>
          <a:p>
            <a:pPr lvl="1" marL="79992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(Felix Morrow, revolução e contrarrevolução na Espanha)  o POUM tornou-se um obstáculo à construção de um partido revolucionário </a:t>
            </a:r>
            <a:endParaRPr b="0" lang="pt-BR" sz="2400" spc="-1" strike="noStrike">
              <a:latin typeface="Arial"/>
            </a:endParaRPr>
          </a:p>
          <a:p>
            <a:pPr lvl="1" marL="799920" indent="-3416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Juan Andrade “ o trotskismo ajudou a dividir o movimento...”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As forças do proletariado espanhol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Havias uma classe operária organizada e ativa: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CNT – central anarco-sindicalista, adere em 1921 à Internacional Sindical Vermelha (Andrés Nin, Negrín)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UGT – central sindical dirigida pelos social-democratas do PSOE (Largo Caballero)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PSOE – Partido Socialista Obrero Espanhol 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PCE – fundado em 1921 – em 1930 organiza-se a Oposição de Esquerda (Andrés Nin)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POUM – surge em 1935 – fusão do BOC de Maurín com a Esquerda Comunista de Andreu Nin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FAI – federação anarquista ibérica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Da ditadura à república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 monarquia sobrevivia combinada e submissa aos diferentes imperialismos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 revolução russa de 1917 e o pós-guerra deslocam as forças econômicas e sociais do país e provocam instabilidade crescente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1923 – 1930 - ditadura do general Primo de Rivera com apoio do rei – perseguição e assassinato de militantes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1931 – eleições municipais com votação em massa contra a monarquia abre crise política. A burguesia estava dividida: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um setor mais disposto a dialogar com setores operários (Esquerda republicana de Manuel Aznar, União Republicana e partido nacional republicano)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um setor ultra-conservador (CEDA- confederação espanhola das direitas autônomas, Igreja católica, militares).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 burguesia moderada, mesmo dividida, se antecipa à crise do regime e proclama a república (Pacto de San Sebastian) com setores socialistas</a:t>
            </a: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O primeiro governo republicano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Com participação dos socialistas, o governo republicano provoca grandes entusiasmos revolucionários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Revelam-se as contradições entre e expectativas das massas e suas direções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proibição de sequestro das pequenas propriedades por hipotecas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dispensa do ensino religioso a pedido dos pais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As medidas moderadas do governo despertam feroz oposição conservadora, que se articula para barrar qualquer avanço democrático.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O governo toma medidas de repressão com a Lei de Ordem Pública de 1933 tentado atrair setores conservadores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1933 – a Esquerda Comunista de Andreu Nin forma com o BOC (bloco operário camponês) de Maurín a Aliança Operária, uma frente única para combater os primeiros bandos fascistas (Falange espanhola e a JONS, junta ofensiva nacional socialista).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Novembro de 1933 – direita vence as eleições</a:t>
            </a: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A rebelião das Astúrias out 1934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A rebelião é desencadeada após a entrada no governo republicano de 3 membros da CEDA (confederação espanhola das direitas autônomas)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UGT lança palavra de ordem da greve geral 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Desde janeiro de 1934 a Esquerda Comunista, ligada ao movimento pela IV Internacional chama a Frente Única Operária 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Anarquistas e stalinistas posicionam-se contra a Frente Operária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Aliança operária permite o combate unitário aos fascistas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Nos choques há 3.000 mortos e 7.000 feridos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A radicalização das ações em 1935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-A radicalização das organizações e forças sociais prossegue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- A crise econômica e social alimenta greves e ocupações de terras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- O velho PSOE reformista se radicaliza e Largo Caballero, líder da sua ala esquerda, assume novas posições: “</a:t>
            </a:r>
            <a:r>
              <a:rPr b="0" i="1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creio que a II e a II Internacional estão mortas; morreu o socialismo reformista, democrático, parlamentar encarnado pela II Internacional; morreu também a III Internacional que recebia de Moscou palavras de ordem... Estou convencido de que deva nascer uma IV Internaciona</a:t>
            </a: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l”</a:t>
            </a:r>
            <a:endParaRPr b="0" lang="pt-B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400" spc="-1" strike="noStrike">
                <a:solidFill>
                  <a:srgbClr val="000000"/>
                </a:solidFill>
                <a:latin typeface="Arial"/>
                <a:ea typeface="DejaVu Sans"/>
              </a:rPr>
              <a:t>- A juventude socialista se aproxima das posições de Trotsky e este então propõe à Oposição Comunista entrar no PSOE, mas não há acordo: Nin funda o POUM se unindo ao partido da Maurín</a:t>
            </a:r>
            <a:endParaRPr b="0" lang="pt-B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A Frente Popular e o golpe de Franco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A formação da Frente Popular (aliança entre partidos de esquerda e partidos burgueses) se acelera com o pacto de janeiro de 1936. A compõem: Esquerda republicana, Partido Socialista, Partido Comunista, UGT, juventude socialista, POUM, Partido Sindicalista, Esquerda catalã.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- 16 de fevereiro de 1936 – Frente Popular vence por margem de votos diminuta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grande mobilização popular pela vitória e medidas progressistas são tomadas: libertação dos presos políticos, pagamentos de rendas obrigatórias no campo são suspensas, municipalidades bascas restauradas, dois generais suspeitos de traição – Franco e Goded - são afastados…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multiplicam-se  greves pela recuperação dos salários defasados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504000" y="301320"/>
            <a:ext cx="907020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000000"/>
                </a:solidFill>
                <a:latin typeface="Arial"/>
                <a:ea typeface="DejaVu Sans"/>
              </a:rPr>
              <a:t>A Frente Popular e o golpe de Franco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504000" y="1769040"/>
            <a:ext cx="9070200" cy="438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o contexto internacional é complexo: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Frente Popular na França, 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Política de colaboração de classes da IC, 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Hitler e Mussolini ligados à direita espanhola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Na URSS os Processos de Moscou exterminam velha guarda bolchevique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A aliança de classes no governo republicano espanhol 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  <a:ea typeface="DejaVu Sans"/>
              </a:rPr>
              <a:t>- Ataque as forças operárias para manter alianças</a:t>
            </a: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379</TotalTime>
  <Application>LibreOffice/6.3.1.2$Windows_X86_64 LibreOffice_project/b79626edf0065ac373bd1df5c28bd630b4424273</Application>
  <Words>2205</Words>
  <Paragraphs>137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2016-10-13T10:59:35Z</dcterms:created>
  <dc:creator/>
  <dc:description/>
  <dc:language>pt-BR</dc:language>
  <cp:lastModifiedBy/>
  <dcterms:modified xsi:type="dcterms:W3CDTF">2019-09-12T18:39:41Z</dcterms:modified>
  <cp:revision>29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19</vt:i4>
  </property>
</Properties>
</file>