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13" r:id="rId2"/>
    <p:sldId id="316" r:id="rId3"/>
    <p:sldId id="448" r:id="rId4"/>
    <p:sldId id="318" r:id="rId5"/>
    <p:sldId id="450" r:id="rId6"/>
    <p:sldId id="451" r:id="rId7"/>
    <p:sldId id="256" r:id="rId8"/>
    <p:sldId id="276" r:id="rId9"/>
    <p:sldId id="279" r:id="rId10"/>
    <p:sldId id="272" r:id="rId11"/>
    <p:sldId id="319" r:id="rId12"/>
    <p:sldId id="280" r:id="rId13"/>
    <p:sldId id="452" r:id="rId14"/>
    <p:sldId id="322" r:id="rId15"/>
    <p:sldId id="429" r:id="rId16"/>
    <p:sldId id="413" r:id="rId17"/>
    <p:sldId id="391" r:id="rId18"/>
    <p:sldId id="395" r:id="rId19"/>
    <p:sldId id="400" r:id="rId20"/>
    <p:sldId id="401" r:id="rId21"/>
    <p:sldId id="398" r:id="rId22"/>
    <p:sldId id="402" r:id="rId23"/>
    <p:sldId id="412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277" r:id="rId33"/>
    <p:sldId id="423" r:id="rId34"/>
    <p:sldId id="424" r:id="rId35"/>
    <p:sldId id="454" r:id="rId36"/>
    <p:sldId id="456" r:id="rId37"/>
    <p:sldId id="426" r:id="rId38"/>
    <p:sldId id="453" r:id="rId39"/>
    <p:sldId id="457" r:id="rId40"/>
    <p:sldId id="427" r:id="rId41"/>
    <p:sldId id="455" r:id="rId42"/>
    <p:sldId id="45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60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2D52B-4A4B-4AD9-A1F0-FECE577B0B47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BCAFE-70C1-4453-B394-ABBBFD5E94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24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239A0-0A54-46E7-A6AC-10DE95C0DFC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94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Realizar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medições</a:t>
            </a:r>
            <a:r>
              <a:rPr lang="en-US" b="1" dirty="0">
                <a:solidFill>
                  <a:srgbClr val="000000"/>
                </a:solidFill>
              </a:rPr>
              <a:t> – </a:t>
            </a:r>
            <a:r>
              <a:rPr lang="en-US" b="1" dirty="0" err="1">
                <a:solidFill>
                  <a:srgbClr val="000000"/>
                </a:solidFill>
              </a:rPr>
              <a:t>usando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cursores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Um </a:t>
            </a:r>
            <a:r>
              <a:rPr lang="en-US" dirty="0" err="1">
                <a:solidFill>
                  <a:srgbClr val="000000"/>
                </a:solidFill>
              </a:rPr>
              <a:t>método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preciso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exato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realizar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medições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é o </a:t>
            </a:r>
            <a:r>
              <a:rPr lang="en-US" dirty="0" err="1">
                <a:solidFill>
                  <a:srgbClr val="000000"/>
                </a:solidFill>
              </a:rPr>
              <a:t>uso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cursores</a:t>
            </a:r>
            <a:r>
              <a:rPr lang="en-US" dirty="0">
                <a:solidFill>
                  <a:srgbClr val="000000"/>
                </a:solidFill>
              </a:rPr>
              <a:t> X e Y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cursores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ativados</a:t>
            </a:r>
            <a:r>
              <a:rPr lang="en-US" dirty="0">
                <a:solidFill>
                  <a:srgbClr val="000000"/>
                </a:solidFill>
              </a:rPr>
              <a:t>, é </a:t>
            </a:r>
            <a:r>
              <a:rPr lang="en-US" dirty="0" err="1">
                <a:solidFill>
                  <a:srgbClr val="000000"/>
                </a:solidFill>
              </a:rPr>
              <a:t>possível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marcadores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cursores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horizontais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verticais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exibem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automaticamente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o tempo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localização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cursores</a:t>
            </a:r>
            <a:r>
              <a:rPr lang="en-US" dirty="0">
                <a:solidFill>
                  <a:srgbClr val="000000"/>
                </a:solidFill>
              </a:rPr>
              <a:t>. A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o tempo </a:t>
            </a:r>
            <a:r>
              <a:rPr lang="en-US" dirty="0" err="1">
                <a:solidFill>
                  <a:srgbClr val="000000"/>
                </a:solidFill>
              </a:rPr>
              <a:t>absolutos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cada</a:t>
            </a:r>
            <a:r>
              <a:rPr lang="en-US" dirty="0">
                <a:solidFill>
                  <a:srgbClr val="000000"/>
                </a:solidFill>
              </a:rPr>
              <a:t> cursor </a:t>
            </a:r>
            <a:r>
              <a:rPr lang="en-US" dirty="0" err="1">
                <a:solidFill>
                  <a:srgbClr val="000000"/>
                </a:solidFill>
              </a:rPr>
              <a:t>são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exibidos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parte inferior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tela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bem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delta e o tempo delta entre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cursores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exibidos</a:t>
            </a:r>
            <a:r>
              <a:rPr lang="en-US" dirty="0">
                <a:solidFill>
                  <a:srgbClr val="000000"/>
                </a:solidFill>
              </a:rPr>
              <a:t> no </a:t>
            </a:r>
            <a:r>
              <a:rPr lang="en-US" dirty="0" err="1">
                <a:solidFill>
                  <a:srgbClr val="000000"/>
                </a:solidFill>
              </a:rPr>
              <a:t>lado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direito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tela</a:t>
            </a:r>
            <a:r>
              <a:rPr lang="en-US" dirty="0">
                <a:solidFill>
                  <a:srgbClr val="000000"/>
                </a:solidFill>
              </a:rPr>
              <a:t>. Para </a:t>
            </a:r>
            <a:r>
              <a:rPr lang="en-US" dirty="0" err="1">
                <a:solidFill>
                  <a:srgbClr val="000000"/>
                </a:solidFill>
              </a:rPr>
              <a:t>medir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dessa</a:t>
            </a:r>
            <a:r>
              <a:rPr lang="en-US" dirty="0">
                <a:solidFill>
                  <a:srgbClr val="000000"/>
                </a:solidFill>
              </a:rPr>
              <a:t> forma de </a:t>
            </a:r>
            <a:r>
              <a:rPr lang="en-US" dirty="0" err="1">
                <a:solidFill>
                  <a:srgbClr val="000000"/>
                </a:solidFill>
              </a:rPr>
              <a:t>onda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simplesmente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ajuste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cursores</a:t>
            </a:r>
            <a:r>
              <a:rPr lang="en-US" dirty="0">
                <a:solidFill>
                  <a:srgbClr val="000000"/>
                </a:solidFill>
              </a:rPr>
              <a:t> Y1 e Y2 </a:t>
            </a:r>
            <a:r>
              <a:rPr lang="en-US" dirty="0" err="1">
                <a:solidFill>
                  <a:srgbClr val="000000"/>
                </a:solidFill>
              </a:rPr>
              <a:t>colocando-os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parte superior e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parte inferior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forma de </a:t>
            </a:r>
            <a:r>
              <a:rPr lang="en-US" dirty="0" err="1">
                <a:solidFill>
                  <a:srgbClr val="000000"/>
                </a:solidFill>
              </a:rPr>
              <a:t>onda</a:t>
            </a:r>
            <a:r>
              <a:rPr lang="en-US" dirty="0">
                <a:solidFill>
                  <a:srgbClr val="000000"/>
                </a:solidFill>
              </a:rPr>
              <a:t>. Para </a:t>
            </a:r>
            <a:r>
              <a:rPr lang="en-US" dirty="0" err="1">
                <a:solidFill>
                  <a:srgbClr val="000000"/>
                </a:solidFill>
              </a:rPr>
              <a:t>medir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período</a:t>
            </a:r>
            <a:r>
              <a:rPr lang="en-US" dirty="0">
                <a:solidFill>
                  <a:srgbClr val="000000"/>
                </a:solidFill>
              </a:rPr>
              <a:t> e a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dessa</a:t>
            </a:r>
            <a:r>
              <a:rPr lang="en-US" dirty="0">
                <a:solidFill>
                  <a:srgbClr val="000000"/>
                </a:solidFill>
              </a:rPr>
              <a:t> forma de </a:t>
            </a:r>
            <a:r>
              <a:rPr lang="en-US" dirty="0" err="1">
                <a:solidFill>
                  <a:srgbClr val="000000"/>
                </a:solidFill>
              </a:rPr>
              <a:t>onda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ajuste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cursores</a:t>
            </a:r>
            <a:r>
              <a:rPr lang="en-US" dirty="0">
                <a:solidFill>
                  <a:srgbClr val="000000"/>
                </a:solidFill>
              </a:rPr>
              <a:t> X1 e X2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dois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locais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consecutivos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forma de </a:t>
            </a:r>
            <a:r>
              <a:rPr lang="en-US" dirty="0" err="1">
                <a:solidFill>
                  <a:srgbClr val="000000"/>
                </a:solidFill>
              </a:rPr>
              <a:t>onda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a forma de </a:t>
            </a:r>
            <a:r>
              <a:rPr lang="en-US" dirty="0" err="1">
                <a:solidFill>
                  <a:srgbClr val="000000"/>
                </a:solidFill>
              </a:rPr>
              <a:t>onda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cruza</a:t>
            </a:r>
            <a:r>
              <a:rPr lang="en-US" dirty="0">
                <a:solidFill>
                  <a:srgbClr val="000000"/>
                </a:solidFill>
              </a:rPr>
              <a:t> um </a:t>
            </a:r>
            <a:r>
              <a:rPr lang="en-US" dirty="0" err="1">
                <a:solidFill>
                  <a:srgbClr val="000000"/>
                </a:solidFill>
              </a:rPr>
              <a:t>nível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específico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limite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33875-E0AB-4D0E-9D65-3F6AE28123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86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Especificações</a:t>
            </a:r>
            <a:r>
              <a:rPr lang="en-US" b="1" dirty="0">
                <a:solidFill>
                  <a:srgbClr val="000000"/>
                </a:solidFill>
              </a:rPr>
              <a:t> de </a:t>
            </a:r>
            <a:r>
              <a:rPr lang="en-US" b="1" dirty="0" err="1">
                <a:solidFill>
                  <a:srgbClr val="000000"/>
                </a:solidFill>
              </a:rPr>
              <a:t>desempenho</a:t>
            </a:r>
            <a:r>
              <a:rPr lang="en-US" b="1" dirty="0">
                <a:solidFill>
                  <a:srgbClr val="000000"/>
                </a:solidFill>
              </a:rPr>
              <a:t> do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possui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muitas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especificações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diferentes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porém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importante</a:t>
            </a:r>
            <a:r>
              <a:rPr lang="en-US" dirty="0">
                <a:solidFill>
                  <a:srgbClr val="000000"/>
                </a:solidFill>
              </a:rPr>
              <a:t> é a </a:t>
            </a:r>
            <a:r>
              <a:rPr lang="en-US" dirty="0" err="1">
                <a:solidFill>
                  <a:srgbClr val="000000"/>
                </a:solidFill>
              </a:rPr>
              <a:t>largura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banda</a:t>
            </a:r>
            <a:r>
              <a:rPr lang="en-US" dirty="0">
                <a:solidFill>
                  <a:srgbClr val="000000"/>
                </a:solidFill>
              </a:rPr>
              <a:t>. A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entrada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um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captar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medir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precisão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baseia</a:t>
            </a:r>
            <a:r>
              <a:rPr lang="en-US" dirty="0">
                <a:solidFill>
                  <a:srgbClr val="000000"/>
                </a:solidFill>
              </a:rPr>
              <a:t>-se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especificação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largura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banda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Porém</a:t>
            </a:r>
            <a:r>
              <a:rPr lang="en-US" dirty="0">
                <a:solidFill>
                  <a:srgbClr val="000000"/>
                </a:solidFill>
              </a:rPr>
              <a:t> um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fazer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medições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precisas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mesma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largura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banda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Todos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exibem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resposta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passa-baixa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tipicamente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chamada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resposta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gaussiana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resposta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gaussiana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aproxima</a:t>
            </a:r>
            <a:r>
              <a:rPr lang="en-US" dirty="0">
                <a:solidFill>
                  <a:srgbClr val="000000"/>
                </a:solidFill>
              </a:rPr>
              <a:t>-se </a:t>
            </a:r>
            <a:r>
              <a:rPr lang="en-US" dirty="0" err="1">
                <a:solidFill>
                  <a:srgbClr val="000000"/>
                </a:solidFill>
              </a:rPr>
              <a:t>intimamente</a:t>
            </a:r>
            <a:r>
              <a:rPr lang="en-US" dirty="0">
                <a:solidFill>
                  <a:srgbClr val="000000"/>
                </a:solidFill>
              </a:rPr>
              <a:t> de um </a:t>
            </a:r>
            <a:r>
              <a:rPr lang="en-US" dirty="0" err="1">
                <a:solidFill>
                  <a:srgbClr val="000000"/>
                </a:solidFill>
              </a:rPr>
              <a:t>filtro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passa-baixa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unipolar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Talvez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tenha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respostas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similares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algumas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suas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de EE e as </a:t>
            </a:r>
            <a:r>
              <a:rPr lang="en-US" dirty="0" err="1">
                <a:solidFill>
                  <a:srgbClr val="000000"/>
                </a:solidFill>
              </a:rPr>
              <a:t>conheça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diagramas</a:t>
            </a:r>
            <a:r>
              <a:rPr lang="en-US" dirty="0">
                <a:solidFill>
                  <a:srgbClr val="000000"/>
                </a:solidFill>
              </a:rPr>
              <a:t> de Bode.</a:t>
            </a: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À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de um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entrada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aumenta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começa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atenuar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entrada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depois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começa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fazer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medições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imprecisas</a:t>
            </a:r>
            <a:r>
              <a:rPr lang="en-US" dirty="0">
                <a:solidFill>
                  <a:srgbClr val="000000"/>
                </a:solidFill>
              </a:rPr>
              <a:t>. A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</a:t>
            </a:r>
            <a:r>
              <a:rPr lang="en-US" dirty="0">
                <a:solidFill>
                  <a:srgbClr val="000000"/>
                </a:solidFill>
              </a:rPr>
              <a:t> um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entrada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onda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senoidal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atenuado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por</a:t>
            </a:r>
            <a:r>
              <a:rPr lang="en-US" dirty="0">
                <a:solidFill>
                  <a:srgbClr val="000000"/>
                </a:solidFill>
              </a:rPr>
              <a:t> 3 dB é a </a:t>
            </a:r>
            <a:r>
              <a:rPr lang="en-US" dirty="0" err="1">
                <a:solidFill>
                  <a:srgbClr val="000000"/>
                </a:solidFill>
              </a:rPr>
              <a:t>largura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banda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Mas</a:t>
            </a:r>
            <a:r>
              <a:rPr lang="en-US" dirty="0">
                <a:solidFill>
                  <a:srgbClr val="000000"/>
                </a:solidFill>
              </a:rPr>
              <a:t> 3 dB de </a:t>
            </a:r>
            <a:r>
              <a:rPr lang="en-US" dirty="0" err="1">
                <a:solidFill>
                  <a:srgbClr val="000000"/>
                </a:solidFill>
              </a:rPr>
              <a:t>atenuação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equivalente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aproximadamente</a:t>
            </a:r>
            <a:r>
              <a:rPr lang="en-US" dirty="0">
                <a:solidFill>
                  <a:srgbClr val="000000"/>
                </a:solidFill>
              </a:rPr>
              <a:t> 30% de </a:t>
            </a:r>
            <a:r>
              <a:rPr lang="en-US" dirty="0" err="1">
                <a:solidFill>
                  <a:srgbClr val="000000"/>
                </a:solidFill>
              </a:rPr>
              <a:t>atenuação</a:t>
            </a:r>
            <a:r>
              <a:rPr lang="en-US" dirty="0">
                <a:solidFill>
                  <a:srgbClr val="000000"/>
                </a:solidFill>
              </a:rPr>
              <a:t> com base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fórmula</a:t>
            </a:r>
            <a:r>
              <a:rPr lang="en-US" dirty="0">
                <a:solidFill>
                  <a:srgbClr val="000000"/>
                </a:solidFill>
              </a:rPr>
              <a:t> de 20 log (Vo/Vi). 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D7330-5CD3-441E-A82C-7800F0034ED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4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Introdução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Seja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bem-vindo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estudantes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universitários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essencial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tomar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dos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analógicos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digitais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atualidade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ingressar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indústria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eletrônica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provavelmente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descobrirá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aquela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instrumento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EE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universidade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utilizará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laboratórios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trabalhos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assistir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usando</a:t>
            </a:r>
            <a:r>
              <a:rPr lang="en-US" dirty="0">
                <a:solidFill>
                  <a:srgbClr val="000000"/>
                </a:solidFill>
              </a:rPr>
              <a:t> o Tutorial e o </a:t>
            </a:r>
            <a:r>
              <a:rPr lang="en-US" dirty="0" err="1">
                <a:solidFill>
                  <a:srgbClr val="000000"/>
                </a:solidFill>
              </a:rPr>
              <a:t>Guia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laboratório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melhor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compreensão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um "scope"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utilizá</a:t>
            </a:r>
            <a:r>
              <a:rPr lang="en-US" dirty="0">
                <a:solidFill>
                  <a:srgbClr val="000000"/>
                </a:solidFill>
              </a:rPr>
              <a:t>-lo de forma </a:t>
            </a:r>
            <a:r>
              <a:rPr lang="en-US" dirty="0" err="1">
                <a:solidFill>
                  <a:srgbClr val="000000"/>
                </a:solidFill>
              </a:rPr>
              <a:t>eficiente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064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Introdução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Seja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bem-vindo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estudantes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universitários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essencial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tomar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dos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analógicos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digitais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atualidade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ingressar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indústria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eletrônica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provavelmente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descobrirá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aquela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instrumento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EE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universidade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utilizará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laboratórios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trabalhos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assistir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usando</a:t>
            </a:r>
            <a:r>
              <a:rPr lang="en-US" dirty="0">
                <a:solidFill>
                  <a:srgbClr val="000000"/>
                </a:solidFill>
              </a:rPr>
              <a:t> o Tutorial e o </a:t>
            </a:r>
            <a:r>
              <a:rPr lang="en-US" dirty="0" err="1">
                <a:solidFill>
                  <a:srgbClr val="000000"/>
                </a:solidFill>
              </a:rPr>
              <a:t>Guia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laboratório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melhor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compreensão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um "scope"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utilizá</a:t>
            </a:r>
            <a:r>
              <a:rPr lang="en-US" dirty="0">
                <a:solidFill>
                  <a:srgbClr val="000000"/>
                </a:solidFill>
              </a:rPr>
              <a:t>-lo de forma </a:t>
            </a:r>
            <a:r>
              <a:rPr lang="en-US" dirty="0" err="1">
                <a:solidFill>
                  <a:srgbClr val="000000"/>
                </a:solidFill>
              </a:rPr>
              <a:t>eficiente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1780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Introdução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Seja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bem-vindo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estudantes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universitários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essencial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tomar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dos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analógicos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digitais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atualidade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ingressar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indústria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eletrônica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provavelmente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descobrirá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aquela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instrumento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EE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universidade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utilizará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laboratórios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trabalhos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assistir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usando</a:t>
            </a:r>
            <a:r>
              <a:rPr lang="en-US" dirty="0">
                <a:solidFill>
                  <a:srgbClr val="000000"/>
                </a:solidFill>
              </a:rPr>
              <a:t> o Tutorial e o </a:t>
            </a:r>
            <a:r>
              <a:rPr lang="en-US" dirty="0" err="1">
                <a:solidFill>
                  <a:srgbClr val="000000"/>
                </a:solidFill>
              </a:rPr>
              <a:t>Guia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laboratório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melhor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compreensão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um "scope"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utilizá</a:t>
            </a:r>
            <a:r>
              <a:rPr lang="en-US" dirty="0">
                <a:solidFill>
                  <a:srgbClr val="000000"/>
                </a:solidFill>
              </a:rPr>
              <a:t>-lo de forma </a:t>
            </a:r>
            <a:r>
              <a:rPr lang="en-US" dirty="0" err="1">
                <a:solidFill>
                  <a:srgbClr val="000000"/>
                </a:solidFill>
              </a:rPr>
              <a:t>eficiente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9074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Introdução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Seja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bem-vindo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estudantes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universitários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essencial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tomar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dos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analógicos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digitais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atualidade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ingressar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indústria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eletrônica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provavelmente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descobrirá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aquela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instrumento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EE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universidade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utilizará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laboratórios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trabalhos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assistir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usando</a:t>
            </a:r>
            <a:r>
              <a:rPr lang="en-US" dirty="0">
                <a:solidFill>
                  <a:srgbClr val="000000"/>
                </a:solidFill>
              </a:rPr>
              <a:t> o Tutorial e o </a:t>
            </a:r>
            <a:r>
              <a:rPr lang="en-US" dirty="0" err="1">
                <a:solidFill>
                  <a:srgbClr val="000000"/>
                </a:solidFill>
              </a:rPr>
              <a:t>Guia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laboratório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melhor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compreensão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um "scope"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utilizá</a:t>
            </a:r>
            <a:r>
              <a:rPr lang="en-US" dirty="0">
                <a:solidFill>
                  <a:srgbClr val="000000"/>
                </a:solidFill>
              </a:rPr>
              <a:t>-lo de forma </a:t>
            </a:r>
            <a:r>
              <a:rPr lang="en-US" dirty="0" err="1">
                <a:solidFill>
                  <a:srgbClr val="000000"/>
                </a:solidFill>
              </a:rPr>
              <a:t>eficiente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2965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Introdução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Seja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bem-vindo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estudantes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universitários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essencial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tomar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dos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analógicos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digitais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atualidade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ingressar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indústria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eletrônica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provavelmente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descobrirá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aquela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instrumento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EE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universidade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utilizará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laboratórios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trabalhos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assistir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usando</a:t>
            </a:r>
            <a:r>
              <a:rPr lang="en-US" dirty="0">
                <a:solidFill>
                  <a:srgbClr val="000000"/>
                </a:solidFill>
              </a:rPr>
              <a:t> o Tutorial e o </a:t>
            </a:r>
            <a:r>
              <a:rPr lang="en-US" dirty="0" err="1">
                <a:solidFill>
                  <a:srgbClr val="000000"/>
                </a:solidFill>
              </a:rPr>
              <a:t>Guia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laboratório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melhor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compreensão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um "scope"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utilizá</a:t>
            </a:r>
            <a:r>
              <a:rPr lang="en-US" dirty="0">
                <a:solidFill>
                  <a:srgbClr val="000000"/>
                </a:solidFill>
              </a:rPr>
              <a:t>-lo de forma </a:t>
            </a:r>
            <a:r>
              <a:rPr lang="en-US" dirty="0" err="1">
                <a:solidFill>
                  <a:srgbClr val="000000"/>
                </a:solidFill>
              </a:rPr>
              <a:t>eficiente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3994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Introdução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Seja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bem-vindo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estudantes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universitários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essencial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tomar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dos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analógicos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digitais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atualidade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ingressar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indústria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eletrônica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provavelmente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descobrirá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aquela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instrumento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EE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universidade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utilizará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laboratórios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trabalhos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assistir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usando</a:t>
            </a:r>
            <a:r>
              <a:rPr lang="en-US" dirty="0">
                <a:solidFill>
                  <a:srgbClr val="000000"/>
                </a:solidFill>
              </a:rPr>
              <a:t> o Tutorial e o </a:t>
            </a:r>
            <a:r>
              <a:rPr lang="en-US" dirty="0" err="1">
                <a:solidFill>
                  <a:srgbClr val="000000"/>
                </a:solidFill>
              </a:rPr>
              <a:t>Guia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laboratório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melhor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compreensão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um "scope"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utilizá</a:t>
            </a:r>
            <a:r>
              <a:rPr lang="en-US" dirty="0">
                <a:solidFill>
                  <a:srgbClr val="000000"/>
                </a:solidFill>
              </a:rPr>
              <a:t>-lo de forma </a:t>
            </a:r>
            <a:r>
              <a:rPr lang="en-US" dirty="0" err="1">
                <a:solidFill>
                  <a:srgbClr val="000000"/>
                </a:solidFill>
              </a:rPr>
              <a:t>eficiente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652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Introdução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Seja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bem-vindo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estudantes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universitários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essencial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tomar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dos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analógicos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digitais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atualidade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ingressar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indústria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eletrônica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provavelmente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descobrirá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aquela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instrumento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EE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universidade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utilizará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laboratórios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trabalhos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assistir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usando</a:t>
            </a:r>
            <a:r>
              <a:rPr lang="en-US" dirty="0">
                <a:solidFill>
                  <a:srgbClr val="000000"/>
                </a:solidFill>
              </a:rPr>
              <a:t> o Tutorial e o </a:t>
            </a:r>
            <a:r>
              <a:rPr lang="en-US" dirty="0" err="1">
                <a:solidFill>
                  <a:srgbClr val="000000"/>
                </a:solidFill>
              </a:rPr>
              <a:t>Guia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laboratório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melhor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compreensão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um "scope"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utilizá</a:t>
            </a:r>
            <a:r>
              <a:rPr lang="en-US" dirty="0">
                <a:solidFill>
                  <a:srgbClr val="000000"/>
                </a:solidFill>
              </a:rPr>
              <a:t>-lo de forma </a:t>
            </a:r>
            <a:r>
              <a:rPr lang="en-US" dirty="0" err="1">
                <a:solidFill>
                  <a:srgbClr val="000000"/>
                </a:solidFill>
              </a:rPr>
              <a:t>eficiente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2816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Introdução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Seja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bem-vindo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estudantes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universitários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essencial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tomar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dos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analógicos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digitais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atualidade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ingressar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indústria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eletrônica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provavelmente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descobrirá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aquela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instrumento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EE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universidade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utilizará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laboratórios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trabalhos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assistir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usando</a:t>
            </a:r>
            <a:r>
              <a:rPr lang="en-US" dirty="0">
                <a:solidFill>
                  <a:srgbClr val="000000"/>
                </a:solidFill>
              </a:rPr>
              <a:t> o Tutorial e o </a:t>
            </a:r>
            <a:r>
              <a:rPr lang="en-US" dirty="0" err="1">
                <a:solidFill>
                  <a:srgbClr val="000000"/>
                </a:solidFill>
              </a:rPr>
              <a:t>Guia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laboratório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melhor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compreensão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um "scope"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utilizá</a:t>
            </a:r>
            <a:r>
              <a:rPr lang="en-US" dirty="0">
                <a:solidFill>
                  <a:srgbClr val="000000"/>
                </a:solidFill>
              </a:rPr>
              <a:t>-lo de forma </a:t>
            </a:r>
            <a:r>
              <a:rPr lang="en-US" dirty="0" err="1">
                <a:solidFill>
                  <a:srgbClr val="000000"/>
                </a:solidFill>
              </a:rPr>
              <a:t>eficiente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640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239A0-0A54-46E7-A6AC-10DE95C0DFC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51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Introdução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Seja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bem-vindo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estudantes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universitários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essencial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tomar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dos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analógicos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digitais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atualidade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ingressar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indústria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eletrônica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provavelmente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descobrirá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aquela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instrumento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EE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universidade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utilizará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laboratórios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trabalhos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assistir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usando</a:t>
            </a:r>
            <a:r>
              <a:rPr lang="en-US" dirty="0">
                <a:solidFill>
                  <a:srgbClr val="000000"/>
                </a:solidFill>
              </a:rPr>
              <a:t> o Tutorial e o </a:t>
            </a:r>
            <a:r>
              <a:rPr lang="en-US" dirty="0" err="1">
                <a:solidFill>
                  <a:srgbClr val="000000"/>
                </a:solidFill>
              </a:rPr>
              <a:t>Guia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laboratório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melhor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compreensão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um "scope"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utilizá</a:t>
            </a:r>
            <a:r>
              <a:rPr lang="en-US" dirty="0">
                <a:solidFill>
                  <a:srgbClr val="000000"/>
                </a:solidFill>
              </a:rPr>
              <a:t>-lo de forma </a:t>
            </a:r>
            <a:r>
              <a:rPr lang="en-US" dirty="0" err="1">
                <a:solidFill>
                  <a:srgbClr val="000000"/>
                </a:solidFill>
              </a:rPr>
              <a:t>eficiente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852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Introdução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Seja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bem-vindo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estudantes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universitários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essencial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tomar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dos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analógicos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digitais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atualidade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Engenharia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Elétrica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ingressar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indústria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eletrônica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provavelmente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descobrirá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aquela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outro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instrumento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depurar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de EE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universidade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especificamente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ferramenta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utilizará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laboratórios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circuitos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verificar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projetos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trabalhos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assistir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apresentação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princípios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básicos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após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concluir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aulas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usando</a:t>
            </a:r>
            <a:r>
              <a:rPr lang="en-US" dirty="0">
                <a:solidFill>
                  <a:srgbClr val="000000"/>
                </a:solidFill>
              </a:rPr>
              <a:t> o Tutorial e o </a:t>
            </a:r>
            <a:r>
              <a:rPr lang="en-US" dirty="0" err="1">
                <a:solidFill>
                  <a:srgbClr val="000000"/>
                </a:solidFill>
              </a:rPr>
              <a:t>Guia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laboratório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melhor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compreensão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um "scope"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utilizá</a:t>
            </a:r>
            <a:r>
              <a:rPr lang="en-US" dirty="0">
                <a:solidFill>
                  <a:srgbClr val="000000"/>
                </a:solidFill>
              </a:rPr>
              <a:t>-lo de forma </a:t>
            </a:r>
            <a:r>
              <a:rPr lang="en-US" dirty="0" err="1">
                <a:solidFill>
                  <a:srgbClr val="000000"/>
                </a:solidFill>
              </a:rPr>
              <a:t>eficiente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691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440" y="4760327"/>
            <a:ext cx="5509283" cy="288152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448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O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é um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?</a:t>
            </a:r>
          </a:p>
          <a:p>
            <a:pPr>
              <a:spcBef>
                <a:spcPts val="448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eletrônico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converte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elétricos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principalmente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traço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visível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tela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/visor.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outras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palavras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converte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eletricidade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luz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>
              <a:spcBef>
                <a:spcPts val="448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Esse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representa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forma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dinâmica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elétricos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variação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tempo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duas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dimensões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representada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eixo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"Y" (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vertical) do visor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enquanto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tempo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representado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eixo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"X" (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horizontal).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resultante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versus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diagrama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tempo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mostra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"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imagem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"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costuma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ser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referida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"forma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".  Como as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características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mudam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possível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atualizações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contínuas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dinâmicas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gráfico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forma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visor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>
              <a:spcBef>
                <a:spcPts val="448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o principal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engenheiros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elétricos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usam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testar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verificar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seus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projetos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eletrônicos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Esse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também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será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principal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você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utilizará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laboratórios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EE/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Física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testar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experimentos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designados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6B51C-B7E4-4601-AE6B-64DBB3B843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30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Compreender</a:t>
            </a:r>
            <a:r>
              <a:rPr lang="en-US" b="1" dirty="0">
                <a:solidFill>
                  <a:srgbClr val="000000"/>
                </a:solidFill>
              </a:rPr>
              <a:t> o visor do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Ao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ponta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prova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obter</a:t>
            </a:r>
            <a:r>
              <a:rPr lang="en-US" dirty="0">
                <a:solidFill>
                  <a:srgbClr val="000000"/>
                </a:solidFill>
              </a:rPr>
              <a:t> um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 no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é </a:t>
            </a:r>
            <a:r>
              <a:rPr lang="en-US" dirty="0" err="1">
                <a:solidFill>
                  <a:srgbClr val="000000"/>
                </a:solidFill>
              </a:rPr>
              <a:t>possível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configurar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vertical e horizontal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iniciar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medições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Conforme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mencionado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anteriormente</a:t>
            </a:r>
            <a:r>
              <a:rPr lang="en-US" dirty="0">
                <a:solidFill>
                  <a:srgbClr val="000000"/>
                </a:solidFill>
              </a:rPr>
              <a:t>,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exibe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formas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ondas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captadas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um </a:t>
            </a:r>
            <a:r>
              <a:rPr lang="en-US" dirty="0" err="1">
                <a:solidFill>
                  <a:srgbClr val="000000"/>
                </a:solidFill>
              </a:rPr>
              <a:t>formato</a:t>
            </a:r>
            <a:r>
              <a:rPr lang="en-US" dirty="0">
                <a:solidFill>
                  <a:srgbClr val="000000"/>
                </a:solidFill>
              </a:rPr>
              <a:t> X versus Y. A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(amplitude do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) é </a:t>
            </a:r>
            <a:r>
              <a:rPr lang="en-US" dirty="0" err="1">
                <a:solidFill>
                  <a:srgbClr val="000000"/>
                </a:solidFill>
              </a:rPr>
              <a:t>mostrada</a:t>
            </a:r>
            <a:r>
              <a:rPr lang="en-US" dirty="0">
                <a:solidFill>
                  <a:srgbClr val="000000"/>
                </a:solidFill>
              </a:rPr>
              <a:t> no </a:t>
            </a:r>
            <a:r>
              <a:rPr lang="en-US" dirty="0" err="1">
                <a:solidFill>
                  <a:srgbClr val="000000"/>
                </a:solidFill>
              </a:rPr>
              <a:t>eixo</a:t>
            </a:r>
            <a:r>
              <a:rPr lang="en-US" dirty="0">
                <a:solidFill>
                  <a:srgbClr val="000000"/>
                </a:solidFill>
              </a:rPr>
              <a:t> Y, e o tempo é </a:t>
            </a:r>
            <a:r>
              <a:rPr lang="en-US" dirty="0" err="1">
                <a:solidFill>
                  <a:srgbClr val="000000"/>
                </a:solidFill>
              </a:rPr>
              <a:t>mostrado</a:t>
            </a:r>
            <a:r>
              <a:rPr lang="en-US" dirty="0">
                <a:solidFill>
                  <a:srgbClr val="000000"/>
                </a:solidFill>
              </a:rPr>
              <a:t> no </a:t>
            </a:r>
            <a:r>
              <a:rPr lang="en-US" dirty="0" err="1">
                <a:solidFill>
                  <a:srgbClr val="000000"/>
                </a:solidFill>
              </a:rPr>
              <a:t>eixo</a:t>
            </a:r>
            <a:r>
              <a:rPr lang="en-US" dirty="0">
                <a:solidFill>
                  <a:srgbClr val="000000"/>
                </a:solidFill>
              </a:rPr>
              <a:t> X. </a:t>
            </a: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dirty="0" err="1">
                <a:solidFill>
                  <a:srgbClr val="000000"/>
                </a:solidFill>
              </a:rPr>
              <a:t>área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exibição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forma de </a:t>
            </a:r>
            <a:r>
              <a:rPr lang="en-US" dirty="0" err="1">
                <a:solidFill>
                  <a:srgbClr val="000000"/>
                </a:solidFill>
              </a:rPr>
              <a:t>onda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dividida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linhas</a:t>
            </a:r>
            <a:r>
              <a:rPr lang="en-US" dirty="0">
                <a:solidFill>
                  <a:srgbClr val="000000"/>
                </a:solidFill>
              </a:rPr>
              <a:t> de grade – </a:t>
            </a:r>
            <a:r>
              <a:rPr lang="en-US" dirty="0" err="1">
                <a:solidFill>
                  <a:srgbClr val="000000"/>
                </a:solidFill>
              </a:rPr>
              <a:t>alguma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vezes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denominadas</a:t>
            </a:r>
            <a:r>
              <a:rPr lang="en-US" dirty="0">
                <a:solidFill>
                  <a:srgbClr val="000000"/>
                </a:solidFill>
              </a:rPr>
              <a:t> "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". No </a:t>
            </a:r>
            <a:r>
              <a:rPr lang="en-US" dirty="0" err="1">
                <a:solidFill>
                  <a:srgbClr val="000000"/>
                </a:solidFill>
              </a:rPr>
              <a:t>eixo</a:t>
            </a:r>
            <a:r>
              <a:rPr lang="en-US" dirty="0">
                <a:solidFill>
                  <a:srgbClr val="000000"/>
                </a:solidFill>
              </a:rPr>
              <a:t> vertical, </a:t>
            </a:r>
            <a:r>
              <a:rPr lang="en-US" dirty="0" err="1">
                <a:solidFill>
                  <a:srgbClr val="000000"/>
                </a:solidFill>
              </a:rPr>
              <a:t>há</a:t>
            </a:r>
            <a:r>
              <a:rPr lang="en-US" dirty="0">
                <a:solidFill>
                  <a:srgbClr val="000000"/>
                </a:solidFill>
              </a:rPr>
              <a:t> 8 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verticais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Cada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divisão</a:t>
            </a:r>
            <a:r>
              <a:rPr lang="en-US" dirty="0">
                <a:solidFill>
                  <a:srgbClr val="000000"/>
                </a:solidFill>
              </a:rPr>
              <a:t> vertical,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espaçamento</a:t>
            </a:r>
            <a:r>
              <a:rPr lang="en-US" dirty="0">
                <a:solidFill>
                  <a:srgbClr val="000000"/>
                </a:solidFill>
              </a:rPr>
              <a:t> entre </a:t>
            </a:r>
            <a:r>
              <a:rPr lang="en-US" dirty="0" err="1">
                <a:solidFill>
                  <a:srgbClr val="000000"/>
                </a:solidFill>
              </a:rPr>
              <a:t>linhas</a:t>
            </a:r>
            <a:r>
              <a:rPr lang="en-US" dirty="0">
                <a:solidFill>
                  <a:srgbClr val="000000"/>
                </a:solidFill>
              </a:rPr>
              <a:t> de grade </a:t>
            </a:r>
            <a:r>
              <a:rPr lang="en-US" dirty="0" err="1">
                <a:solidFill>
                  <a:srgbClr val="000000"/>
                </a:solidFill>
              </a:rPr>
              <a:t>horizontais</a:t>
            </a:r>
            <a:r>
              <a:rPr lang="en-US" dirty="0">
                <a:solidFill>
                  <a:srgbClr val="000000"/>
                </a:solidFill>
              </a:rPr>
              <a:t>, é </a:t>
            </a:r>
            <a:r>
              <a:rPr lang="en-US" dirty="0" err="1">
                <a:solidFill>
                  <a:srgbClr val="000000"/>
                </a:solidFill>
              </a:rPr>
              <a:t>igual</a:t>
            </a:r>
            <a:r>
              <a:rPr lang="en-US" dirty="0">
                <a:solidFill>
                  <a:srgbClr val="000000"/>
                </a:solidFill>
              </a:rPr>
              <a:t> à </a:t>
            </a:r>
            <a:r>
              <a:rPr lang="en-US" dirty="0" err="1">
                <a:solidFill>
                  <a:srgbClr val="000000"/>
                </a:solidFill>
              </a:rPr>
              <a:t>configuração</a:t>
            </a:r>
            <a:r>
              <a:rPr lang="en-US" dirty="0">
                <a:solidFill>
                  <a:srgbClr val="000000"/>
                </a:solidFill>
              </a:rPr>
              <a:t> de volts/</a:t>
            </a:r>
            <a:r>
              <a:rPr lang="en-US" dirty="0" err="1">
                <a:solidFill>
                  <a:srgbClr val="000000"/>
                </a:solidFill>
              </a:rPr>
              <a:t>divisão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exibida</a:t>
            </a:r>
            <a:r>
              <a:rPr lang="en-US" dirty="0">
                <a:solidFill>
                  <a:srgbClr val="000000"/>
                </a:solidFill>
              </a:rPr>
              <a:t> no canto superior </a:t>
            </a:r>
            <a:r>
              <a:rPr lang="en-US" dirty="0" err="1">
                <a:solidFill>
                  <a:srgbClr val="000000"/>
                </a:solidFill>
              </a:rPr>
              <a:t>esquerdo</a:t>
            </a:r>
            <a:r>
              <a:rPr lang="en-US" dirty="0">
                <a:solidFill>
                  <a:srgbClr val="000000"/>
                </a:solidFill>
              </a:rPr>
              <a:t> do visor. </a:t>
            </a:r>
            <a:r>
              <a:rPr lang="en-US" dirty="0" err="1">
                <a:solidFill>
                  <a:srgbClr val="000000"/>
                </a:solidFill>
              </a:rPr>
              <a:t>Neste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exemplo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vertical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configurada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1 V/div, a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delta entre </a:t>
            </a:r>
            <a:r>
              <a:rPr lang="en-US" dirty="0" err="1">
                <a:solidFill>
                  <a:srgbClr val="000000"/>
                </a:solidFill>
              </a:rPr>
              <a:t>cada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linha</a:t>
            </a:r>
            <a:r>
              <a:rPr lang="en-US" dirty="0">
                <a:solidFill>
                  <a:srgbClr val="000000"/>
                </a:solidFill>
              </a:rPr>
              <a:t> de grade horizontal é de 1 volt. E a amplitude </a:t>
            </a:r>
            <a:r>
              <a:rPr lang="en-US" dirty="0" err="1">
                <a:solidFill>
                  <a:srgbClr val="000000"/>
                </a:solidFill>
              </a:rPr>
              <a:t>máxima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nessa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configuração</a:t>
            </a:r>
            <a:r>
              <a:rPr lang="en-US" dirty="0">
                <a:solidFill>
                  <a:srgbClr val="000000"/>
                </a:solidFill>
              </a:rPr>
              <a:t> (1 V/div) é 8 </a:t>
            </a:r>
            <a:r>
              <a:rPr lang="en-US" dirty="0" err="1">
                <a:solidFill>
                  <a:srgbClr val="000000"/>
                </a:solidFill>
              </a:rPr>
              <a:t>Vpp</a:t>
            </a:r>
            <a:r>
              <a:rPr lang="en-US" dirty="0">
                <a:solidFill>
                  <a:srgbClr val="000000"/>
                </a:solidFill>
              </a:rPr>
              <a:t> (8 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 x 1 V/div).</a:t>
            </a: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No </a:t>
            </a:r>
            <a:r>
              <a:rPr lang="en-US" dirty="0" err="1">
                <a:solidFill>
                  <a:srgbClr val="000000"/>
                </a:solidFill>
              </a:rPr>
              <a:t>eixo</a:t>
            </a:r>
            <a:r>
              <a:rPr lang="en-US" dirty="0">
                <a:solidFill>
                  <a:srgbClr val="000000"/>
                </a:solidFill>
              </a:rPr>
              <a:t> horizontal, </a:t>
            </a:r>
            <a:r>
              <a:rPr lang="en-US" dirty="0" err="1">
                <a:solidFill>
                  <a:srgbClr val="000000"/>
                </a:solidFill>
              </a:rPr>
              <a:t>há</a:t>
            </a:r>
            <a:r>
              <a:rPr lang="en-US" dirty="0">
                <a:solidFill>
                  <a:srgbClr val="000000"/>
                </a:solidFill>
              </a:rPr>
              <a:t> 10 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horizontais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Cada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divisão</a:t>
            </a:r>
            <a:r>
              <a:rPr lang="en-US" dirty="0">
                <a:solidFill>
                  <a:srgbClr val="000000"/>
                </a:solidFill>
              </a:rPr>
              <a:t> horizontal,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espaço</a:t>
            </a:r>
            <a:r>
              <a:rPr lang="en-US" dirty="0">
                <a:solidFill>
                  <a:srgbClr val="000000"/>
                </a:solidFill>
              </a:rPr>
              <a:t> entre </a:t>
            </a:r>
            <a:r>
              <a:rPr lang="en-US" dirty="0" err="1">
                <a:solidFill>
                  <a:srgbClr val="000000"/>
                </a:solidFill>
              </a:rPr>
              <a:t>cada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linha</a:t>
            </a:r>
            <a:r>
              <a:rPr lang="en-US" dirty="0">
                <a:solidFill>
                  <a:srgbClr val="000000"/>
                </a:solidFill>
              </a:rPr>
              <a:t> de grade vertical, é </a:t>
            </a:r>
            <a:r>
              <a:rPr lang="en-US" dirty="0" err="1">
                <a:solidFill>
                  <a:srgbClr val="000000"/>
                </a:solidFill>
              </a:rPr>
              <a:t>igual</a:t>
            </a:r>
            <a:r>
              <a:rPr lang="en-US" dirty="0">
                <a:solidFill>
                  <a:srgbClr val="000000"/>
                </a:solidFill>
              </a:rPr>
              <a:t> à </a:t>
            </a:r>
            <a:r>
              <a:rPr lang="en-US" dirty="0" err="1">
                <a:solidFill>
                  <a:srgbClr val="000000"/>
                </a:solidFill>
              </a:rPr>
              <a:t>configuração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segundos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divisão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Isso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exibido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próximo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ao</a:t>
            </a:r>
            <a:r>
              <a:rPr lang="en-US" dirty="0">
                <a:solidFill>
                  <a:srgbClr val="000000"/>
                </a:solidFill>
              </a:rPr>
              <a:t> canto superior </a:t>
            </a:r>
            <a:r>
              <a:rPr lang="en-US" dirty="0" err="1">
                <a:solidFill>
                  <a:srgbClr val="000000"/>
                </a:solidFill>
              </a:rPr>
              <a:t>direito</a:t>
            </a:r>
            <a:r>
              <a:rPr lang="en-US" dirty="0">
                <a:solidFill>
                  <a:srgbClr val="000000"/>
                </a:solidFill>
              </a:rPr>
              <a:t> do visor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Neste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exemplo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horizontal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configurada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1 µs/div, a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delta entre </a:t>
            </a:r>
            <a:r>
              <a:rPr lang="en-US" dirty="0" err="1">
                <a:solidFill>
                  <a:srgbClr val="000000"/>
                </a:solidFill>
              </a:rPr>
              <a:t>cada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linha</a:t>
            </a:r>
            <a:r>
              <a:rPr lang="en-US" dirty="0">
                <a:solidFill>
                  <a:srgbClr val="000000"/>
                </a:solidFill>
              </a:rPr>
              <a:t> de grade vertical é de 1 µs. E o tempo </a:t>
            </a:r>
            <a:r>
              <a:rPr lang="en-US" dirty="0" err="1">
                <a:solidFill>
                  <a:srgbClr val="000000"/>
                </a:solidFill>
              </a:rPr>
              <a:t>máximo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pode</a:t>
            </a:r>
            <a:r>
              <a:rPr lang="en-US" dirty="0">
                <a:solidFill>
                  <a:srgbClr val="000000"/>
                </a:solidFill>
              </a:rPr>
              <a:t> ser </a:t>
            </a:r>
            <a:r>
              <a:rPr lang="en-US" dirty="0" err="1">
                <a:solidFill>
                  <a:srgbClr val="000000"/>
                </a:solidFill>
              </a:rPr>
              <a:t>medido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tela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é 10 µs (10 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 x 1 µs/div).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73A93-11F7-4DF9-99D8-934C9BD4E9E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9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Principais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controles</a:t>
            </a:r>
            <a:r>
              <a:rPr lang="en-US" b="1" dirty="0">
                <a:solidFill>
                  <a:srgbClr val="000000"/>
                </a:solidFill>
              </a:rPr>
              <a:t> de </a:t>
            </a:r>
            <a:r>
              <a:rPr lang="en-US" b="1" dirty="0" err="1">
                <a:solidFill>
                  <a:srgbClr val="000000"/>
                </a:solidFill>
              </a:rPr>
              <a:t>configuração</a:t>
            </a:r>
            <a:r>
              <a:rPr lang="en-US" b="1" dirty="0">
                <a:solidFill>
                  <a:srgbClr val="000000"/>
                </a:solidFill>
              </a:rPr>
              <a:t> do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Antes de </a:t>
            </a:r>
            <a:r>
              <a:rPr lang="en-US" dirty="0" err="1">
                <a:solidFill>
                  <a:srgbClr val="000000"/>
                </a:solidFill>
              </a:rPr>
              <a:t>realizar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qualquer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tipo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medição</a:t>
            </a:r>
            <a:r>
              <a:rPr lang="en-US" dirty="0">
                <a:solidFill>
                  <a:srgbClr val="000000"/>
                </a:solidFill>
              </a:rPr>
              <a:t> no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deve</a:t>
            </a:r>
            <a:r>
              <a:rPr lang="en-US" dirty="0">
                <a:solidFill>
                  <a:srgbClr val="000000"/>
                </a:solidFill>
              </a:rPr>
              <a:t>-se </a:t>
            </a:r>
            <a:r>
              <a:rPr lang="en-US" dirty="0" err="1">
                <a:solidFill>
                  <a:srgbClr val="000000"/>
                </a:solidFill>
              </a:rPr>
              <a:t>primeiro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configurar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controles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vertical e horizontal a </a:t>
            </a:r>
            <a:r>
              <a:rPr lang="en-US" dirty="0" err="1">
                <a:solidFill>
                  <a:srgbClr val="000000"/>
                </a:solidFill>
              </a:rPr>
              <a:t>fim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configurar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adequadamente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forma de </a:t>
            </a:r>
            <a:r>
              <a:rPr lang="en-US" dirty="0" err="1">
                <a:solidFill>
                  <a:srgbClr val="000000"/>
                </a:solidFill>
              </a:rPr>
              <a:t>onda</a:t>
            </a:r>
            <a:r>
              <a:rPr lang="en-US" dirty="0">
                <a:solidFill>
                  <a:srgbClr val="000000"/>
                </a:solidFill>
              </a:rPr>
              <a:t> no visor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. Os </a:t>
            </a:r>
            <a:r>
              <a:rPr lang="en-US" dirty="0" err="1">
                <a:solidFill>
                  <a:srgbClr val="000000"/>
                </a:solidFill>
              </a:rPr>
              <a:t>controles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principais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incluem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controles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vertical,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controles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horizontal e o </a:t>
            </a:r>
            <a:r>
              <a:rPr lang="en-US" dirty="0" err="1">
                <a:solidFill>
                  <a:srgbClr val="000000"/>
                </a:solidFill>
              </a:rPr>
              <a:t>botão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controle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nível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disparo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Os </a:t>
            </a:r>
            <a:r>
              <a:rPr lang="en-US" dirty="0" err="1">
                <a:solidFill>
                  <a:srgbClr val="000000"/>
                </a:solidFill>
              </a:rPr>
              <a:t>controles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vertical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cada</a:t>
            </a:r>
            <a:r>
              <a:rPr lang="en-US" dirty="0">
                <a:solidFill>
                  <a:srgbClr val="000000"/>
                </a:solidFill>
              </a:rPr>
              <a:t> canal de </a:t>
            </a:r>
            <a:r>
              <a:rPr lang="en-US" dirty="0" err="1">
                <a:solidFill>
                  <a:srgbClr val="000000"/>
                </a:solidFill>
              </a:rPr>
              <a:t>entrada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localizados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próximos</a:t>
            </a:r>
            <a:r>
              <a:rPr lang="en-US" dirty="0">
                <a:solidFill>
                  <a:srgbClr val="000000"/>
                </a:solidFill>
              </a:rPr>
              <a:t> à parte inferior do </a:t>
            </a:r>
            <a:r>
              <a:rPr lang="en-US" dirty="0" err="1">
                <a:solidFill>
                  <a:srgbClr val="000000"/>
                </a:solidFill>
              </a:rPr>
              <a:t>painel</a:t>
            </a:r>
            <a:r>
              <a:rPr lang="en-US" dirty="0">
                <a:solidFill>
                  <a:srgbClr val="000000"/>
                </a:solidFill>
              </a:rPr>
              <a:t> frontal, no </a:t>
            </a:r>
            <a:r>
              <a:rPr lang="en-US" dirty="0" err="1">
                <a:solidFill>
                  <a:srgbClr val="000000"/>
                </a:solidFill>
              </a:rPr>
              <a:t>lado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direito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bem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acima</a:t>
            </a:r>
            <a:r>
              <a:rPr lang="en-US" dirty="0">
                <a:solidFill>
                  <a:srgbClr val="000000"/>
                </a:solidFill>
              </a:rPr>
              <a:t> dos BNCs de </a:t>
            </a:r>
            <a:r>
              <a:rPr lang="en-US" dirty="0" err="1">
                <a:solidFill>
                  <a:srgbClr val="000000"/>
                </a:solidFill>
              </a:rPr>
              <a:t>entrada</a:t>
            </a:r>
            <a:r>
              <a:rPr lang="en-US" dirty="0">
                <a:solidFill>
                  <a:srgbClr val="000000"/>
                </a:solidFill>
              </a:rPr>
              <a:t>. O </a:t>
            </a:r>
            <a:r>
              <a:rPr lang="en-US" dirty="0" err="1">
                <a:solidFill>
                  <a:srgbClr val="000000"/>
                </a:solidFill>
              </a:rPr>
              <a:t>botão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controla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configuração</a:t>
            </a:r>
            <a:r>
              <a:rPr lang="en-US" dirty="0">
                <a:solidFill>
                  <a:srgbClr val="000000"/>
                </a:solidFill>
              </a:rPr>
              <a:t> vertical de volts/</a:t>
            </a:r>
            <a:r>
              <a:rPr lang="en-US" dirty="0" err="1">
                <a:solidFill>
                  <a:srgbClr val="000000"/>
                </a:solidFill>
              </a:rPr>
              <a:t>divisão</a:t>
            </a:r>
            <a:r>
              <a:rPr lang="en-US" dirty="0">
                <a:solidFill>
                  <a:srgbClr val="000000"/>
                </a:solidFill>
              </a:rPr>
              <a:t>, e o </a:t>
            </a:r>
            <a:r>
              <a:rPr lang="en-US" dirty="0" err="1">
                <a:solidFill>
                  <a:srgbClr val="000000"/>
                </a:solidFill>
              </a:rPr>
              <a:t>botão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controla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posição</a:t>
            </a:r>
            <a:r>
              <a:rPr lang="en-US" dirty="0">
                <a:solidFill>
                  <a:srgbClr val="000000"/>
                </a:solidFill>
              </a:rPr>
              <a:t> vertical (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deslocamento</a:t>
            </a:r>
            <a:r>
              <a:rPr lang="en-US" dirty="0">
                <a:solidFill>
                  <a:srgbClr val="000000"/>
                </a:solidFill>
              </a:rPr>
              <a:t>).</a:t>
            </a: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Os </a:t>
            </a:r>
            <a:r>
              <a:rPr lang="en-US" dirty="0" err="1">
                <a:solidFill>
                  <a:srgbClr val="000000"/>
                </a:solidFill>
              </a:rPr>
              <a:t>controles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horizontal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localizados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próximos</a:t>
            </a:r>
            <a:r>
              <a:rPr lang="en-US" dirty="0">
                <a:solidFill>
                  <a:srgbClr val="000000"/>
                </a:solidFill>
              </a:rPr>
              <a:t> à parte superior do </a:t>
            </a:r>
            <a:r>
              <a:rPr lang="en-US" dirty="0" err="1">
                <a:solidFill>
                  <a:srgbClr val="000000"/>
                </a:solidFill>
              </a:rPr>
              <a:t>painel</a:t>
            </a:r>
            <a:r>
              <a:rPr lang="en-US" dirty="0">
                <a:solidFill>
                  <a:srgbClr val="000000"/>
                </a:solidFill>
              </a:rPr>
              <a:t> frontal. O </a:t>
            </a:r>
            <a:r>
              <a:rPr lang="en-US" dirty="0" err="1">
                <a:solidFill>
                  <a:srgbClr val="000000"/>
                </a:solidFill>
              </a:rPr>
              <a:t>botão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controla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configuração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segundos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divisão</a:t>
            </a:r>
            <a:r>
              <a:rPr lang="en-US" dirty="0">
                <a:solidFill>
                  <a:srgbClr val="000000"/>
                </a:solidFill>
              </a:rPr>
              <a:t>, e o </a:t>
            </a:r>
            <a:r>
              <a:rPr lang="en-US" dirty="0" err="1">
                <a:solidFill>
                  <a:srgbClr val="000000"/>
                </a:solidFill>
              </a:rPr>
              <a:t>botão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controla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posição</a:t>
            </a:r>
            <a:r>
              <a:rPr lang="en-US" dirty="0">
                <a:solidFill>
                  <a:srgbClr val="000000"/>
                </a:solidFill>
              </a:rPr>
              <a:t> horizontal (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retardo</a:t>
            </a:r>
            <a:r>
              <a:rPr lang="en-US" dirty="0">
                <a:solidFill>
                  <a:srgbClr val="000000"/>
                </a:solidFill>
              </a:rPr>
              <a:t>).</a:t>
            </a: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O </a:t>
            </a:r>
            <a:r>
              <a:rPr lang="en-US" dirty="0" err="1">
                <a:solidFill>
                  <a:srgbClr val="000000"/>
                </a:solidFill>
              </a:rPr>
              <a:t>botão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controle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nível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disparo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localizado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abaixo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controles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horizontal. </a:t>
            </a:r>
            <a:r>
              <a:rPr lang="en-US" dirty="0" err="1">
                <a:solidFill>
                  <a:srgbClr val="000000"/>
                </a:solidFill>
              </a:rPr>
              <a:t>Discutiremos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disparo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detalhes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depois</a:t>
            </a:r>
            <a:r>
              <a:rPr lang="en-US" dirty="0">
                <a:solidFill>
                  <a:srgbClr val="000000"/>
                </a:solidFill>
              </a:rPr>
              <a:t>.  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8E862-D59F-4E30-B362-301239B9D97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23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Realizar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medições</a:t>
            </a:r>
            <a:r>
              <a:rPr lang="en-US" b="1" dirty="0">
                <a:solidFill>
                  <a:srgbClr val="000000"/>
                </a:solidFill>
              </a:rPr>
              <a:t> – </a:t>
            </a:r>
            <a:r>
              <a:rPr lang="en-US" b="1" dirty="0" err="1">
                <a:solidFill>
                  <a:srgbClr val="000000"/>
                </a:solidFill>
              </a:rPr>
              <a:t>por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estimativa</a:t>
            </a:r>
            <a:r>
              <a:rPr lang="en-US" b="1" dirty="0">
                <a:solidFill>
                  <a:srgbClr val="000000"/>
                </a:solidFill>
              </a:rPr>
              <a:t> visual</a:t>
            </a: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Há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maneiras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realizar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medições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forma de </a:t>
            </a:r>
            <a:r>
              <a:rPr lang="en-US" dirty="0" err="1">
                <a:solidFill>
                  <a:srgbClr val="000000"/>
                </a:solidFill>
              </a:rPr>
              <a:t>onda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mostrada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mas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método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comum</a:t>
            </a:r>
            <a:r>
              <a:rPr lang="en-US" dirty="0">
                <a:solidFill>
                  <a:srgbClr val="000000"/>
                </a:solidFill>
              </a:rPr>
              <a:t> é a </a:t>
            </a:r>
            <a:r>
              <a:rPr lang="en-US" dirty="0" err="1">
                <a:solidFill>
                  <a:srgbClr val="000000"/>
                </a:solidFill>
              </a:rPr>
              <a:t>estimativa</a:t>
            </a:r>
            <a:r>
              <a:rPr lang="en-US" dirty="0">
                <a:solidFill>
                  <a:srgbClr val="000000"/>
                </a:solidFill>
              </a:rPr>
              <a:t> visual. Os </a:t>
            </a:r>
            <a:r>
              <a:rPr lang="en-US" dirty="0" err="1">
                <a:solidFill>
                  <a:srgbClr val="000000"/>
                </a:solidFill>
              </a:rPr>
              <a:t>engenheiros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familiarizados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seus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podem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fazer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estimativas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rápidas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determinar</a:t>
            </a:r>
            <a:r>
              <a:rPr lang="en-US" dirty="0">
                <a:solidFill>
                  <a:srgbClr val="000000"/>
                </a:solidFill>
              </a:rPr>
              <a:t> a amplitude e o tempo dos </a:t>
            </a:r>
            <a:r>
              <a:rPr lang="en-US" dirty="0" err="1">
                <a:solidFill>
                  <a:srgbClr val="000000"/>
                </a:solidFill>
              </a:rPr>
              <a:t>sinais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Neste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exemplo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período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entrada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repete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cada</a:t>
            </a:r>
            <a:r>
              <a:rPr lang="en-US" dirty="0">
                <a:solidFill>
                  <a:srgbClr val="000000"/>
                </a:solidFill>
              </a:rPr>
              <a:t> 4 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escala</a:t>
            </a:r>
            <a:r>
              <a:rPr lang="en-US" dirty="0">
                <a:solidFill>
                  <a:srgbClr val="000000"/>
                </a:solidFill>
              </a:rPr>
              <a:t> horizontal </a:t>
            </a:r>
            <a:r>
              <a:rPr lang="en-US" dirty="0" err="1">
                <a:solidFill>
                  <a:srgbClr val="000000"/>
                </a:solidFill>
              </a:rPr>
              <a:t>está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definida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1 µs/div, </a:t>
            </a:r>
            <a:r>
              <a:rPr lang="en-US" dirty="0" err="1">
                <a:solidFill>
                  <a:srgbClr val="000000"/>
                </a:solidFill>
              </a:rPr>
              <a:t>podemos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determinar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rapidamente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período</a:t>
            </a:r>
            <a:r>
              <a:rPr lang="en-US" dirty="0">
                <a:solidFill>
                  <a:srgbClr val="000000"/>
                </a:solidFill>
              </a:rPr>
              <a:t> (T) </a:t>
            </a:r>
            <a:r>
              <a:rPr lang="en-US" dirty="0" err="1">
                <a:solidFill>
                  <a:srgbClr val="000000"/>
                </a:solidFill>
              </a:rPr>
              <a:t>desse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aproximadamente</a:t>
            </a:r>
            <a:r>
              <a:rPr lang="en-US" dirty="0">
                <a:solidFill>
                  <a:srgbClr val="000000"/>
                </a:solidFill>
              </a:rPr>
              <a:t> 4 </a:t>
            </a:r>
            <a:r>
              <a:rPr lang="el-GR" dirty="0">
                <a:solidFill>
                  <a:srgbClr val="000000"/>
                </a:solidFill>
              </a:rPr>
              <a:t>µ</a:t>
            </a:r>
            <a:r>
              <a:rPr lang="en-US" dirty="0">
                <a:solidFill>
                  <a:srgbClr val="000000"/>
                </a:solidFill>
              </a:rPr>
              <a:t>s (4 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 x 1 µs/div) e </a:t>
            </a:r>
            <a:r>
              <a:rPr lang="en-US" dirty="0" err="1">
                <a:solidFill>
                  <a:srgbClr val="000000"/>
                </a:solidFill>
              </a:rPr>
              <a:t>portanto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 é 250 kHz (Freq = 1/T).</a:t>
            </a: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Para </a:t>
            </a:r>
            <a:r>
              <a:rPr lang="en-US" dirty="0" err="1">
                <a:solidFill>
                  <a:srgbClr val="000000"/>
                </a:solidFill>
              </a:rPr>
              <a:t>determinar</a:t>
            </a:r>
            <a:r>
              <a:rPr lang="en-US" dirty="0">
                <a:solidFill>
                  <a:srgbClr val="000000"/>
                </a:solidFill>
              </a:rPr>
              <a:t> a amplitude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podemos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observar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essa</a:t>
            </a:r>
            <a:r>
              <a:rPr lang="en-US" dirty="0">
                <a:solidFill>
                  <a:srgbClr val="000000"/>
                </a:solidFill>
              </a:rPr>
              <a:t> forma de </a:t>
            </a:r>
            <a:r>
              <a:rPr lang="en-US" dirty="0" err="1">
                <a:solidFill>
                  <a:srgbClr val="000000"/>
                </a:solidFill>
              </a:rPr>
              <a:t>onda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expande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verticalmente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cerca</a:t>
            </a:r>
            <a:r>
              <a:rPr lang="en-US" dirty="0">
                <a:solidFill>
                  <a:srgbClr val="000000"/>
                </a:solidFill>
              </a:rPr>
              <a:t> de 6 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 de 1 V/div, </a:t>
            </a:r>
            <a:r>
              <a:rPr lang="en-US" dirty="0" err="1">
                <a:solidFill>
                  <a:srgbClr val="000000"/>
                </a:solidFill>
              </a:rPr>
              <a:t>portanto</a:t>
            </a:r>
            <a:r>
              <a:rPr lang="en-US" dirty="0">
                <a:solidFill>
                  <a:srgbClr val="000000"/>
                </a:solidFill>
              </a:rPr>
              <a:t> a amplitude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é de </a:t>
            </a:r>
            <a:r>
              <a:rPr lang="en-US" dirty="0" err="1">
                <a:solidFill>
                  <a:srgbClr val="000000"/>
                </a:solidFill>
              </a:rPr>
              <a:t>aproximadamente</a:t>
            </a:r>
            <a:r>
              <a:rPr lang="en-US" dirty="0">
                <a:solidFill>
                  <a:srgbClr val="000000"/>
                </a:solidFill>
              </a:rPr>
              <a:t> 6 </a:t>
            </a:r>
            <a:r>
              <a:rPr lang="en-US" dirty="0" err="1">
                <a:solidFill>
                  <a:srgbClr val="000000"/>
                </a:solidFill>
              </a:rPr>
              <a:t>Vpp</a:t>
            </a:r>
            <a:r>
              <a:rPr lang="en-US" dirty="0">
                <a:solidFill>
                  <a:srgbClr val="000000"/>
                </a:solidFill>
              </a:rPr>
              <a:t> (6 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 x 1 V/div). </a:t>
            </a: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Para </a:t>
            </a:r>
            <a:r>
              <a:rPr lang="en-US" dirty="0" err="1">
                <a:solidFill>
                  <a:srgbClr val="000000"/>
                </a:solidFill>
              </a:rPr>
              <a:t>medir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absoluta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devemos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primeiro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localizar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ícone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indicador</a:t>
            </a:r>
            <a:r>
              <a:rPr lang="en-US" dirty="0">
                <a:solidFill>
                  <a:srgbClr val="000000"/>
                </a:solidFill>
              </a:rPr>
              <a:t> de terra no </a:t>
            </a:r>
            <a:r>
              <a:rPr lang="en-US" dirty="0" err="1">
                <a:solidFill>
                  <a:srgbClr val="000000"/>
                </a:solidFill>
              </a:rPr>
              <a:t>lado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esquerdo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retícula</a:t>
            </a:r>
            <a:r>
              <a:rPr lang="en-US" dirty="0">
                <a:solidFill>
                  <a:srgbClr val="000000"/>
                </a:solidFill>
              </a:rPr>
              <a:t>. Este </a:t>
            </a:r>
            <a:r>
              <a:rPr lang="en-US" dirty="0" err="1">
                <a:solidFill>
                  <a:srgbClr val="000000"/>
                </a:solidFill>
              </a:rPr>
              <a:t>ponto</a:t>
            </a:r>
            <a:r>
              <a:rPr lang="en-US" dirty="0">
                <a:solidFill>
                  <a:srgbClr val="000000"/>
                </a:solidFill>
              </a:rPr>
              <a:t> define o </a:t>
            </a:r>
            <a:r>
              <a:rPr lang="en-US" dirty="0" err="1">
                <a:solidFill>
                  <a:srgbClr val="000000"/>
                </a:solidFill>
              </a:rPr>
              <a:t>nível</a:t>
            </a:r>
            <a:r>
              <a:rPr lang="en-US" dirty="0">
                <a:solidFill>
                  <a:srgbClr val="000000"/>
                </a:solidFill>
              </a:rPr>
              <a:t> 0 V. </a:t>
            </a:r>
            <a:r>
              <a:rPr lang="en-US" dirty="0" err="1">
                <a:solidFill>
                  <a:srgbClr val="000000"/>
                </a:solidFill>
              </a:rPr>
              <a:t>Podemos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então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a amplitude de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positiva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Vmáx</a:t>
            </a:r>
            <a:r>
              <a:rPr lang="en-US" dirty="0">
                <a:solidFill>
                  <a:srgbClr val="000000"/>
                </a:solidFill>
              </a:rPr>
              <a:t>.) </a:t>
            </a:r>
            <a:r>
              <a:rPr lang="en-US" dirty="0" err="1">
                <a:solidFill>
                  <a:srgbClr val="000000"/>
                </a:solidFill>
              </a:rPr>
              <a:t>desse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aproximadamente</a:t>
            </a:r>
            <a:r>
              <a:rPr lang="en-US" dirty="0">
                <a:solidFill>
                  <a:srgbClr val="000000"/>
                </a:solidFill>
              </a:rPr>
              <a:t> 4 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acima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indicador</a:t>
            </a:r>
            <a:r>
              <a:rPr lang="en-US" dirty="0">
                <a:solidFill>
                  <a:srgbClr val="000000"/>
                </a:solidFill>
              </a:rPr>
              <a:t> de terra e, </a:t>
            </a:r>
            <a:r>
              <a:rPr lang="en-US" dirty="0" err="1">
                <a:solidFill>
                  <a:srgbClr val="000000"/>
                </a:solidFill>
              </a:rPr>
              <a:t>portanto</a:t>
            </a:r>
            <a:r>
              <a:rPr lang="en-US" dirty="0">
                <a:solidFill>
                  <a:srgbClr val="000000"/>
                </a:solidFill>
              </a:rPr>
              <a:t>, a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positiva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aproximadamente</a:t>
            </a:r>
            <a:r>
              <a:rPr lang="en-US" dirty="0">
                <a:solidFill>
                  <a:srgbClr val="000000"/>
                </a:solidFill>
              </a:rPr>
              <a:t> +4 V </a:t>
            </a:r>
            <a:r>
              <a:rPr lang="en-US" dirty="0" err="1">
                <a:solidFill>
                  <a:srgbClr val="000000"/>
                </a:solidFill>
              </a:rPr>
              <a:t>acima</a:t>
            </a:r>
            <a:r>
              <a:rPr lang="en-US" dirty="0">
                <a:solidFill>
                  <a:srgbClr val="000000"/>
                </a:solidFill>
              </a:rPr>
              <a:t> do terra (+4 </a:t>
            </a:r>
            <a:r>
              <a:rPr lang="en-US" dirty="0" err="1">
                <a:solidFill>
                  <a:srgbClr val="000000"/>
                </a:solidFill>
              </a:rPr>
              <a:t>divisões</a:t>
            </a:r>
            <a:r>
              <a:rPr lang="en-US" dirty="0">
                <a:solidFill>
                  <a:srgbClr val="000000"/>
                </a:solidFill>
              </a:rPr>
              <a:t> x 1 V/div). </a:t>
            </a:r>
          </a:p>
          <a:p>
            <a:pPr>
              <a:spcBef>
                <a:spcPts val="415"/>
              </a:spcBef>
            </a:pPr>
            <a:r>
              <a:rPr lang="en-US" dirty="0">
                <a:solidFill>
                  <a:srgbClr val="000000"/>
                </a:solidFill>
              </a:rPr>
              <a:t>Agora, determine a amplitude de </a:t>
            </a:r>
            <a:r>
              <a:rPr lang="en-US" dirty="0" err="1">
                <a:solidFill>
                  <a:srgbClr val="000000"/>
                </a:solidFill>
              </a:rPr>
              <a:t>pico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negativa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Vmín</a:t>
            </a:r>
            <a:r>
              <a:rPr lang="en-US" dirty="0">
                <a:solidFill>
                  <a:srgbClr val="000000"/>
                </a:solidFill>
              </a:rPr>
              <a:t>.) </a:t>
            </a:r>
            <a:r>
              <a:rPr lang="en-US" dirty="0" err="1">
                <a:solidFill>
                  <a:srgbClr val="000000"/>
                </a:solidFill>
              </a:rPr>
              <a:t>desse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C1730-7047-4C29-9CAC-01A940B21AC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14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15"/>
              </a:spcBef>
            </a:pPr>
            <a:r>
              <a:rPr lang="en-US" b="1" dirty="0" err="1">
                <a:solidFill>
                  <a:srgbClr val="000000"/>
                </a:solidFill>
              </a:rPr>
              <a:t>Realizar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medições</a:t>
            </a:r>
            <a:r>
              <a:rPr lang="en-US" b="1" dirty="0">
                <a:solidFill>
                  <a:srgbClr val="000000"/>
                </a:solidFill>
              </a:rPr>
              <a:t> – </a:t>
            </a:r>
            <a:r>
              <a:rPr lang="en-US" b="1" dirty="0" err="1">
                <a:solidFill>
                  <a:srgbClr val="000000"/>
                </a:solidFill>
              </a:rPr>
              <a:t>usando</a:t>
            </a:r>
            <a:r>
              <a:rPr lang="en-US" b="1" dirty="0">
                <a:solidFill>
                  <a:srgbClr val="000000"/>
                </a:solidFill>
              </a:rPr>
              <a:t> as </a:t>
            </a:r>
            <a:r>
              <a:rPr lang="en-US" b="1" dirty="0" err="1">
                <a:solidFill>
                  <a:srgbClr val="000000"/>
                </a:solidFill>
              </a:rPr>
              <a:t>medições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paramétricas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automáticas</a:t>
            </a:r>
            <a:r>
              <a:rPr lang="en-US" b="1" dirty="0">
                <a:solidFill>
                  <a:srgbClr val="000000"/>
                </a:solidFill>
              </a:rPr>
              <a:t> do </a:t>
            </a:r>
            <a:r>
              <a:rPr lang="en-US" b="1" dirty="0" err="1">
                <a:solidFill>
                  <a:srgbClr val="000000"/>
                </a:solidFill>
              </a:rPr>
              <a:t>osciloscópio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415"/>
              </a:spcBef>
            </a:pPr>
            <a:r>
              <a:rPr lang="en-US" dirty="0" err="1">
                <a:solidFill>
                  <a:srgbClr val="000000"/>
                </a:solidFill>
              </a:rPr>
              <a:t>Além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usar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cursores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osciloscópio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ajustados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pelo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usuário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realizar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medições</a:t>
            </a:r>
            <a:r>
              <a:rPr lang="en-US" dirty="0">
                <a:solidFill>
                  <a:srgbClr val="000000"/>
                </a:solidFill>
              </a:rPr>
              <a:t>, um </a:t>
            </a:r>
            <a:r>
              <a:rPr lang="en-US" dirty="0" err="1">
                <a:solidFill>
                  <a:srgbClr val="000000"/>
                </a:solidFill>
              </a:rPr>
              <a:t>método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ainda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rápido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realizar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medições</a:t>
            </a:r>
            <a:r>
              <a:rPr lang="en-US" dirty="0">
                <a:solidFill>
                  <a:srgbClr val="000000"/>
                </a:solidFill>
              </a:rPr>
              <a:t> é </a:t>
            </a:r>
            <a:r>
              <a:rPr lang="en-US" dirty="0" err="1">
                <a:solidFill>
                  <a:srgbClr val="000000"/>
                </a:solidFill>
              </a:rPr>
              <a:t>utilizar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medições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paramétricas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automáticas</a:t>
            </a:r>
            <a:r>
              <a:rPr lang="en-US" dirty="0">
                <a:solidFill>
                  <a:srgbClr val="000000"/>
                </a:solidFill>
              </a:rPr>
              <a:t>. A </a:t>
            </a:r>
            <a:r>
              <a:rPr lang="en-US" dirty="0" err="1">
                <a:solidFill>
                  <a:srgbClr val="000000"/>
                </a:solidFill>
              </a:rPr>
              <a:t>maior</a:t>
            </a:r>
            <a:r>
              <a:rPr lang="en-US" dirty="0">
                <a:solidFill>
                  <a:srgbClr val="000000"/>
                </a:solidFill>
              </a:rPr>
              <a:t> parte dos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avançados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osciloscópios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armazenamento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atualmente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têm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capacidade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medir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automaticamente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parâmetros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tensão</a:t>
            </a:r>
            <a:r>
              <a:rPr lang="en-US" dirty="0">
                <a:solidFill>
                  <a:srgbClr val="000000"/>
                </a:solidFill>
              </a:rPr>
              <a:t> e tempo,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Vmín</a:t>
            </a:r>
            <a:r>
              <a:rPr lang="en-US" dirty="0">
                <a:solidFill>
                  <a:srgbClr val="000000"/>
                </a:solidFill>
              </a:rPr>
              <a:t>., </a:t>
            </a:r>
            <a:r>
              <a:rPr lang="en-US" dirty="0" err="1">
                <a:solidFill>
                  <a:srgbClr val="000000"/>
                </a:solidFill>
              </a:rPr>
              <a:t>período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frequência</a:t>
            </a:r>
            <a:r>
              <a:rPr lang="en-US" dirty="0">
                <a:solidFill>
                  <a:srgbClr val="000000"/>
                </a:solidFill>
              </a:rPr>
              <a:t>, tempo de </a:t>
            </a:r>
            <a:r>
              <a:rPr lang="en-US" dirty="0" err="1">
                <a:solidFill>
                  <a:srgbClr val="000000"/>
                </a:solidFill>
              </a:rPr>
              <a:t>subida</a:t>
            </a:r>
            <a:r>
              <a:rPr lang="en-US" dirty="0">
                <a:solidFill>
                  <a:srgbClr val="000000"/>
                </a:solidFill>
              </a:rPr>
              <a:t>, tempo de </a:t>
            </a:r>
            <a:r>
              <a:rPr lang="en-US" dirty="0" err="1">
                <a:solidFill>
                  <a:srgbClr val="000000"/>
                </a:solidFill>
              </a:rPr>
              <a:t>descida</a:t>
            </a:r>
            <a:r>
              <a:rPr lang="en-US" dirty="0">
                <a:solidFill>
                  <a:srgbClr val="000000"/>
                </a:solidFill>
              </a:rPr>
              <a:t>, etc.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3245E-5CC0-4797-9AB7-CF5564B59A2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1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3264-9323-4CCE-BA9A-F12CAB03ED0B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3FE1-4E0C-48D2-B3CC-70769F233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95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3264-9323-4CCE-BA9A-F12CAB03ED0B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3FE1-4E0C-48D2-B3CC-70769F233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63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3264-9323-4CCE-BA9A-F12CAB03ED0B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3FE1-4E0C-48D2-B3CC-70769F233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62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8"/>
          <p:cNvSpPr>
            <a:spLocks noGrp="1" noChangeArrowheads="1"/>
          </p:cNvSpPr>
          <p:nvPr userDrawn="1"/>
        </p:nvSpPr>
        <p:spPr bwMode="auto">
          <a:xfrm>
            <a:off x="251520" y="6527054"/>
            <a:ext cx="321471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/>
              <a:t>slide </a:t>
            </a:r>
            <a:fld id="{4FA60421-03D3-4659-A04A-6C3A1065A232}" type="slidenum">
              <a:rPr lang="pt-BR" sz="1200" baseline="0" smtClean="0"/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pt-BR" sz="1200" baseline="0" dirty="0"/>
          </a:p>
          <a:p>
            <a:pPr algn="l"/>
            <a:endParaRPr lang="pt-BR" sz="1200" baseline="0" dirty="0"/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4927671" y="6527054"/>
            <a:ext cx="3964809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baseline="0" dirty="0"/>
              <a:t>© 2011 Pearson </a:t>
            </a:r>
            <a:r>
              <a:rPr lang="pt-BR" sz="1200" baseline="0" dirty="0" err="1"/>
              <a:t>Prentice</a:t>
            </a:r>
            <a:r>
              <a:rPr lang="pt-BR" sz="1200" baseline="0" dirty="0"/>
              <a:t> Hall. Todos os direitos reservados.</a:t>
            </a:r>
          </a:p>
        </p:txBody>
      </p:sp>
    </p:spTree>
    <p:extLst>
      <p:ext uri="{BB962C8B-B14F-4D97-AF65-F5344CB8AC3E}">
        <p14:creationId xmlns:p14="http://schemas.microsoft.com/office/powerpoint/2010/main" val="1590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3264-9323-4CCE-BA9A-F12CAB03ED0B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3FE1-4E0C-48D2-B3CC-70769F233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76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3264-9323-4CCE-BA9A-F12CAB03ED0B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3FE1-4E0C-48D2-B3CC-70769F233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94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3264-9323-4CCE-BA9A-F12CAB03ED0B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3FE1-4E0C-48D2-B3CC-70769F233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88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3264-9323-4CCE-BA9A-F12CAB03ED0B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3FE1-4E0C-48D2-B3CC-70769F233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84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3264-9323-4CCE-BA9A-F12CAB03ED0B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3FE1-4E0C-48D2-B3CC-70769F233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79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3264-9323-4CCE-BA9A-F12CAB03ED0B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3FE1-4E0C-48D2-B3CC-70769F233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8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3264-9323-4CCE-BA9A-F12CAB03ED0B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3FE1-4E0C-48D2-B3CC-70769F233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61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3264-9323-4CCE-BA9A-F12CAB03ED0B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3FE1-4E0C-48D2-B3CC-70769F233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00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53264-9323-4CCE-BA9A-F12CAB03ED0B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E3FE1-4E0C-48D2-B3CC-70769F233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69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2.png"/><Relationship Id="rId11" Type="http://schemas.openxmlformats.org/officeDocument/2006/relationships/image" Target="../media/image24.jpg"/><Relationship Id="rId5" Type="http://schemas.openxmlformats.org/officeDocument/2006/relationships/image" Target="../media/image22.jp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aforma.bvirtual.com.b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45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3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45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39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45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9556" y="1448436"/>
            <a:ext cx="5044888" cy="147002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  <a:ea typeface="Bainsley" panose="020B0603020002020004" pitchFamily="34" charset="0"/>
              </a:rPr>
              <a:t>Laboratório 4</a:t>
            </a:r>
            <a:br>
              <a:rPr lang="pt-BR" sz="3200" b="1" dirty="0">
                <a:solidFill>
                  <a:schemeClr val="bg1"/>
                </a:solidFill>
                <a:latin typeface="+mn-lt"/>
                <a:ea typeface="Bainsley" panose="020B0603020002020004" pitchFamily="34" charset="0"/>
              </a:rPr>
            </a:br>
            <a:r>
              <a:rPr lang="pt-BR" sz="3200" b="1" dirty="0">
                <a:solidFill>
                  <a:schemeClr val="bg1"/>
                </a:solidFill>
                <a:latin typeface="+mn-lt"/>
                <a:ea typeface="Bainsley" panose="020B0603020002020004" pitchFamily="34" charset="0"/>
              </a:rPr>
              <a:t>Análise de Ressonância em Circuito RLC em Série</a:t>
            </a:r>
          </a:p>
        </p:txBody>
      </p:sp>
    </p:spTree>
    <p:extLst>
      <p:ext uri="{BB962C8B-B14F-4D97-AF65-F5344CB8AC3E}">
        <p14:creationId xmlns:p14="http://schemas.microsoft.com/office/powerpoint/2010/main" val="319483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47914" y="182090"/>
            <a:ext cx="4263124" cy="65462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algn="ctr" defTabSz="914400">
              <a:spcBef>
                <a:spcPct val="0"/>
              </a:spcBef>
              <a:buNone/>
              <a:defRPr b="1">
                <a:solidFill>
                  <a:schemeClr val="bg1"/>
                </a:solidFill>
                <a:ea typeface="+mj-ea"/>
                <a:cs typeface="Arial" pitchFamily="34" charset="0"/>
              </a:defRPr>
            </a:lvl1pPr>
          </a:lstStyle>
          <a:p>
            <a:r>
              <a:rPr lang="pt-BR" dirty="0"/>
              <a:t>Defasagem entre Tensão e Corrente em Resistor, Indutor e Capacitor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79B2005-CCEE-4DB4-BE81-D1BF0AA06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40" y="3492717"/>
            <a:ext cx="2195080" cy="128861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D70C6BB-ACD7-49F8-82AD-936D75F7B948}"/>
              </a:ext>
            </a:extLst>
          </p:cNvPr>
          <p:cNvSpPr txBox="1"/>
          <p:nvPr/>
        </p:nvSpPr>
        <p:spPr>
          <a:xfrm>
            <a:off x="395536" y="5252401"/>
            <a:ext cx="2423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pt-BR" sz="1400" dirty="0"/>
              <a:t>The voltage and current of a resistive element are in phase</a:t>
            </a:r>
            <a:endParaRPr lang="pt-BR" sz="1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5A9AB8-683D-4B4C-A198-473ED002C066}"/>
              </a:ext>
            </a:extLst>
          </p:cNvPr>
          <p:cNvSpPr txBox="1"/>
          <p:nvPr/>
        </p:nvSpPr>
        <p:spPr>
          <a:xfrm>
            <a:off x="847548" y="1030678"/>
            <a:ext cx="102835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Resistor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8BDE47-0699-4F57-8F7B-0D3470E0A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40" y="1693103"/>
            <a:ext cx="1617318" cy="153859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4C1B0C1-4460-45C8-8361-38D0976EB9A3}"/>
              </a:ext>
            </a:extLst>
          </p:cNvPr>
          <p:cNvSpPr txBox="1"/>
          <p:nvPr/>
        </p:nvSpPr>
        <p:spPr>
          <a:xfrm>
            <a:off x="4077048" y="1030678"/>
            <a:ext cx="9348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Indutor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A31ED8C-2566-43CE-B185-F622E90C7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678" y="1753610"/>
            <a:ext cx="1738975" cy="150997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FE37158-F9A2-41F8-8F82-A32ED2B92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527" y="3492717"/>
            <a:ext cx="2368726" cy="138116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DCD6E4E-2411-4798-AE88-9A9371AA3A3D}"/>
              </a:ext>
            </a:extLst>
          </p:cNvPr>
          <p:cNvSpPr txBox="1"/>
          <p:nvPr/>
        </p:nvSpPr>
        <p:spPr>
          <a:xfrm>
            <a:off x="3136215" y="5144679"/>
            <a:ext cx="2687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pt-BR" sz="1400" dirty="0"/>
              <a:t>For a pure inductor, the voltage across the coil leads the current through the coil by 90°.</a:t>
            </a:r>
            <a:endParaRPr lang="pt-BR" sz="1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A25E81-E8C2-4CD8-9CDF-90F8E676D17D}"/>
              </a:ext>
            </a:extLst>
          </p:cNvPr>
          <p:cNvSpPr txBox="1"/>
          <p:nvPr/>
        </p:nvSpPr>
        <p:spPr>
          <a:xfrm>
            <a:off x="7024278" y="1006406"/>
            <a:ext cx="110626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Capacitor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D94AC00-9E94-4495-AB37-6B750403B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391" y="1696897"/>
            <a:ext cx="2154038" cy="14240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CBD053A-23AA-4E80-9537-79736DE14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9752" y="3382601"/>
            <a:ext cx="2465661" cy="139872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47377FB-9AD7-48C2-B361-192A9B64E3AC}"/>
              </a:ext>
            </a:extLst>
          </p:cNvPr>
          <p:cNvSpPr txBox="1"/>
          <p:nvPr/>
        </p:nvSpPr>
        <p:spPr>
          <a:xfrm>
            <a:off x="6263291" y="5042932"/>
            <a:ext cx="2687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pt-BR" sz="1400" dirty="0"/>
              <a:t>The current of a purely capacitive element leads the voltage across the element by 90°.</a:t>
            </a:r>
            <a:endParaRPr lang="pt-BR" sz="1400" dirty="0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5FE38C5B-704E-41D0-BF9F-EDBA4E8C87DA}"/>
              </a:ext>
            </a:extLst>
          </p:cNvPr>
          <p:cNvCxnSpPr/>
          <p:nvPr/>
        </p:nvCxnSpPr>
        <p:spPr>
          <a:xfrm>
            <a:off x="5940152" y="1307165"/>
            <a:ext cx="0" cy="4852665"/>
          </a:xfrm>
          <a:prstGeom prst="line">
            <a:avLst/>
          </a:prstGeom>
          <a:ln w="28575">
            <a:solidFill>
              <a:srgbClr val="92D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>
            <a:extLst>
              <a:ext uri="{FF2B5EF4-FFF2-40B4-BE49-F238E27FC236}">
                <a16:creationId xmlns:a16="http://schemas.microsoft.com/office/drawing/2014/main" id="{C266B333-13C1-406A-AFC5-FB765532C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45" y="5883343"/>
            <a:ext cx="1585219" cy="64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">
                <a:extLst>
                  <a:ext uri="{FF2B5EF4-FFF2-40B4-BE49-F238E27FC236}">
                    <a16:creationId xmlns:a16="http://schemas.microsoft.com/office/drawing/2014/main" id="{8CABA931-5F3E-4F90-BB0F-CED378F08FF1}"/>
                  </a:ext>
                </a:extLst>
              </p:cNvPr>
              <p:cNvSpPr txBox="1"/>
              <p:nvPr/>
            </p:nvSpPr>
            <p:spPr>
              <a:xfrm>
                <a:off x="3739739" y="5919589"/>
                <a:ext cx="1293302" cy="6950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pt-BR" sz="2400" dirty="0"/>
                  <a:t>=L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dirty="0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pt-BR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pt-BR" sz="2400" b="0" i="1" dirty="0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dirty="0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pt-BR" sz="2400" b="0" i="1" dirty="0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20" name="TextBox 1">
                <a:extLst>
                  <a:ext uri="{FF2B5EF4-FFF2-40B4-BE49-F238E27FC236}">
                    <a16:creationId xmlns:a16="http://schemas.microsoft.com/office/drawing/2014/main" id="{8CABA931-5F3E-4F90-BB0F-CED378F08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739" y="5919589"/>
                <a:ext cx="1293302" cy="6950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08A197EE-1D4D-4FDF-B99E-F0B07E49E1EB}"/>
              </a:ext>
            </a:extLst>
          </p:cNvPr>
          <p:cNvCxnSpPr/>
          <p:nvPr/>
        </p:nvCxnSpPr>
        <p:spPr>
          <a:xfrm>
            <a:off x="3123591" y="1307164"/>
            <a:ext cx="0" cy="4852665"/>
          </a:xfrm>
          <a:prstGeom prst="line">
            <a:avLst/>
          </a:prstGeom>
          <a:ln w="28575">
            <a:solidFill>
              <a:srgbClr val="92D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345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30106" y="223157"/>
            <a:ext cx="3523243" cy="65461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algn="ctr" defTabSz="914400">
              <a:spcBef>
                <a:spcPct val="0"/>
              </a:spcBef>
              <a:buNone/>
              <a:defRPr b="1">
                <a:solidFill>
                  <a:schemeClr val="bg1"/>
                </a:solidFill>
                <a:ea typeface="+mj-ea"/>
                <a:cs typeface="Arial" pitchFamily="34" charset="0"/>
              </a:defRPr>
            </a:lvl1pPr>
          </a:lstStyle>
          <a:p>
            <a:r>
              <a:rPr lang="pt-BR" dirty="0"/>
              <a:t>Impedância na Ressonância de um</a:t>
            </a:r>
          </a:p>
          <a:p>
            <a:r>
              <a:rPr lang="pt-BR" dirty="0"/>
              <a:t>Circuito RLC em Série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74" y="725078"/>
            <a:ext cx="4227975" cy="13294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98" y="4054150"/>
            <a:ext cx="2799253" cy="22349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5">
                <a:extLst>
                  <a:ext uri="{FF2B5EF4-FFF2-40B4-BE49-F238E27FC236}">
                    <a16:creationId xmlns:a16="http://schemas.microsoft.com/office/drawing/2014/main" id="{D37C20F9-B7FE-4FFF-ABD0-F029016E5AAB}"/>
                  </a:ext>
                </a:extLst>
              </p:cNvPr>
              <p:cNvSpPr txBox="1"/>
              <p:nvPr/>
            </p:nvSpPr>
            <p:spPr bwMode="auto">
              <a:xfrm>
                <a:off x="3004929" y="3221264"/>
                <a:ext cx="1628904" cy="46831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1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6" name="Object 5">
                <a:extLst>
                  <a:ext uri="{FF2B5EF4-FFF2-40B4-BE49-F238E27FC236}">
                    <a16:creationId xmlns:a16="http://schemas.microsoft.com/office/drawing/2014/main" id="{D37C20F9-B7FE-4FFF-ABD0-F029016E5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4929" y="3221264"/>
                <a:ext cx="1628904" cy="468312"/>
              </a:xfrm>
              <a:prstGeom prst="rect">
                <a:avLst/>
              </a:prstGeom>
              <a:blipFill>
                <a:blip r:embed="rId6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9">
            <a:extLst>
              <a:ext uri="{FF2B5EF4-FFF2-40B4-BE49-F238E27FC236}">
                <a16:creationId xmlns:a16="http://schemas.microsoft.com/office/drawing/2014/main" id="{6031FA43-3EA6-4C9F-AB19-16509E6BD4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76065"/>
              </p:ext>
            </p:extLst>
          </p:nvPr>
        </p:nvGraphicFramePr>
        <p:xfrm>
          <a:off x="1508027" y="2444156"/>
          <a:ext cx="976190" cy="507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736600" imgH="381000" progId="Equation.3">
                  <p:embed/>
                </p:oleObj>
              </mc:Choice>
              <mc:Fallback>
                <p:oleObj r:id="rId7" imgW="736600" imgH="381000" progId="Equation.3">
                  <p:embed/>
                  <p:pic>
                    <p:nvPicPr>
                      <p:cNvPr id="19" name="Object 9">
                        <a:extLst>
                          <a:ext uri="{FF2B5EF4-FFF2-40B4-BE49-F238E27FC236}">
                            <a16:creationId xmlns:a16="http://schemas.microsoft.com/office/drawing/2014/main" id="{6031FA43-3EA6-4C9F-AB19-16509E6BD4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027" y="2444156"/>
                        <a:ext cx="976190" cy="5071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12">
                <a:extLst>
                  <a:ext uri="{FF2B5EF4-FFF2-40B4-BE49-F238E27FC236}">
                    <a16:creationId xmlns:a16="http://schemas.microsoft.com/office/drawing/2014/main" id="{6AA1BB38-AA49-4E03-8DE6-146DEEDECB96}"/>
                  </a:ext>
                </a:extLst>
              </p:cNvPr>
              <p:cNvSpPr txBox="1"/>
              <p:nvPr/>
            </p:nvSpPr>
            <p:spPr bwMode="auto">
              <a:xfrm>
                <a:off x="3288509" y="2266429"/>
                <a:ext cx="1030288" cy="48736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>
                <a:defPPr>
                  <a:defRPr lang="pt-BR"/>
                </a:defPPr>
                <a:lvl1pPr>
                  <a:defRPr sz="1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𝑓𝐶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Object 12">
                <a:extLst>
                  <a:ext uri="{FF2B5EF4-FFF2-40B4-BE49-F238E27FC236}">
                    <a16:creationId xmlns:a16="http://schemas.microsoft.com/office/drawing/2014/main" id="{6AA1BB38-AA49-4E03-8DE6-146DEEDEC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8509" y="2266429"/>
                <a:ext cx="1030288" cy="487362"/>
              </a:xfrm>
              <a:prstGeom prst="rect">
                <a:avLst/>
              </a:prstGeom>
              <a:blipFill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14">
                <a:extLst>
                  <a:ext uri="{FF2B5EF4-FFF2-40B4-BE49-F238E27FC236}">
                    <a16:creationId xmlns:a16="http://schemas.microsoft.com/office/drawing/2014/main" id="{2288A1D0-180F-41EE-A0B4-728D84213DE5}"/>
                  </a:ext>
                </a:extLst>
              </p:cNvPr>
              <p:cNvSpPr txBox="1"/>
              <p:nvPr/>
            </p:nvSpPr>
            <p:spPr bwMode="auto">
              <a:xfrm>
                <a:off x="3224885" y="2830520"/>
                <a:ext cx="1022350" cy="2794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𝑓𝐿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1" name="Object 14">
                <a:extLst>
                  <a:ext uri="{FF2B5EF4-FFF2-40B4-BE49-F238E27FC236}">
                    <a16:creationId xmlns:a16="http://schemas.microsoft.com/office/drawing/2014/main" id="{2288A1D0-180F-41EE-A0B4-728D84213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4885" y="2830520"/>
                <a:ext cx="1022350" cy="279400"/>
              </a:xfrm>
              <a:prstGeom prst="rect">
                <a:avLst/>
              </a:prstGeom>
              <a:blipFill>
                <a:blip r:embed="rId10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A08694DE-0BFF-46AC-B693-2C98DF838077}"/>
              </a:ext>
            </a:extLst>
          </p:cNvPr>
          <p:cNvSpPr txBox="1"/>
          <p:nvPr/>
        </p:nvSpPr>
        <p:spPr>
          <a:xfrm>
            <a:off x="1307568" y="3029851"/>
            <a:ext cx="137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Frequência de Ressonância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6B380E-33C1-4057-9363-3F058BB3377A}"/>
              </a:ext>
            </a:extLst>
          </p:cNvPr>
          <p:cNvSpPr txBox="1"/>
          <p:nvPr/>
        </p:nvSpPr>
        <p:spPr>
          <a:xfrm>
            <a:off x="4475339" y="2285079"/>
            <a:ext cx="1933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Reatância Capacitiva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E7BAAE6-20B0-4D30-BC1D-025ACD2A1025}"/>
              </a:ext>
            </a:extLst>
          </p:cNvPr>
          <p:cNvSpPr txBox="1"/>
          <p:nvPr/>
        </p:nvSpPr>
        <p:spPr>
          <a:xfrm>
            <a:off x="4539606" y="2801453"/>
            <a:ext cx="1628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Reatância Indutiva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71FAAD5-F360-466D-A3AF-DDC4269A0099}"/>
              </a:ext>
            </a:extLst>
          </p:cNvPr>
          <p:cNvSpPr txBox="1"/>
          <p:nvPr/>
        </p:nvSpPr>
        <p:spPr>
          <a:xfrm>
            <a:off x="4539606" y="3242732"/>
            <a:ext cx="162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Defasagem entre tensão e corrente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3C0C13FB-6C67-474B-9135-8C1AAB9132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06" y="4120700"/>
            <a:ext cx="3541055" cy="2101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3">
                <a:extLst>
                  <a:ext uri="{FF2B5EF4-FFF2-40B4-BE49-F238E27FC236}">
                    <a16:creationId xmlns:a16="http://schemas.microsoft.com/office/drawing/2014/main" id="{05A97101-6F36-4151-99AC-58423DAAF94B}"/>
                  </a:ext>
                </a:extLst>
              </p:cNvPr>
              <p:cNvSpPr txBox="1"/>
              <p:nvPr/>
            </p:nvSpPr>
            <p:spPr bwMode="auto">
              <a:xfrm>
                <a:off x="6402331" y="2671306"/>
                <a:ext cx="2199518" cy="40957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sSub>
                                <m:sSub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  <m:sup/>
                      </m:sSup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5" name="Object 3">
                <a:extLst>
                  <a:ext uri="{FF2B5EF4-FFF2-40B4-BE49-F238E27FC236}">
                    <a16:creationId xmlns:a16="http://schemas.microsoft.com/office/drawing/2014/main" id="{05A97101-6F36-4151-99AC-58423DAAF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2331" y="2671306"/>
                <a:ext cx="2199518" cy="409575"/>
              </a:xfrm>
              <a:prstGeom prst="rect">
                <a:avLst/>
              </a:prstGeom>
              <a:blipFill>
                <a:blip r:embed="rId12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C3EE048E-C93F-46AE-AD0C-865787BDFBAF}"/>
              </a:ext>
            </a:extLst>
          </p:cNvPr>
          <p:cNvSpPr txBox="1"/>
          <p:nvPr/>
        </p:nvSpPr>
        <p:spPr>
          <a:xfrm>
            <a:off x="6687638" y="3113290"/>
            <a:ext cx="1628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Impedância Total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FEBDAC-73FD-4564-85ED-94C93EAE13C0}"/>
              </a:ext>
            </a:extLst>
          </p:cNvPr>
          <p:cNvSpPr txBox="1"/>
          <p:nvPr/>
        </p:nvSpPr>
        <p:spPr>
          <a:xfrm>
            <a:off x="1998528" y="5940905"/>
            <a:ext cx="372985" cy="33899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12BDE59-76CA-4A51-BEC8-AC96FBDB215D}"/>
              </a:ext>
            </a:extLst>
          </p:cNvPr>
          <p:cNvSpPr txBox="1"/>
          <p:nvPr/>
        </p:nvSpPr>
        <p:spPr>
          <a:xfrm>
            <a:off x="5982017" y="5780439"/>
            <a:ext cx="372985" cy="33899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3940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49" y="234178"/>
            <a:ext cx="2454911" cy="19600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2572EA9C-2631-481E-B53C-621AFF787245}"/>
              </a:ext>
            </a:extLst>
          </p:cNvPr>
          <p:cNvSpPr txBox="1"/>
          <p:nvPr/>
        </p:nvSpPr>
        <p:spPr>
          <a:xfrm>
            <a:off x="942334" y="379010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f &lt; </a:t>
            </a:r>
            <a:r>
              <a:rPr lang="pt-BR" dirty="0" err="1"/>
              <a:t>f</a:t>
            </a:r>
            <a:r>
              <a:rPr lang="pt-BR" baseline="-25000" dirty="0" err="1"/>
              <a:t>s</a:t>
            </a:r>
            <a:endParaRPr lang="pt-BR" dirty="0"/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72FBD872-C69B-4D97-9EF7-741D81ABEADE}"/>
              </a:ext>
            </a:extLst>
          </p:cNvPr>
          <p:cNvCxnSpPr/>
          <p:nvPr/>
        </p:nvCxnSpPr>
        <p:spPr>
          <a:xfrm>
            <a:off x="2027040" y="3990321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extLst>
              <a:ext uri="{FF2B5EF4-FFF2-40B4-BE49-F238E27FC236}">
                <a16:creationId xmlns:a16="http://schemas.microsoft.com/office/drawing/2014/main" id="{ED6C1C39-4EEE-4B5A-98FB-B987D2BDDD3A}"/>
              </a:ext>
            </a:extLst>
          </p:cNvPr>
          <p:cNvSpPr/>
          <p:nvPr/>
        </p:nvSpPr>
        <p:spPr>
          <a:xfrm>
            <a:off x="2889081" y="3793975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X</a:t>
            </a:r>
            <a:r>
              <a:rPr lang="pt-BR" baseline="-25000" dirty="0"/>
              <a:t>C</a:t>
            </a:r>
            <a:r>
              <a:rPr lang="pt-BR" dirty="0"/>
              <a:t> &gt; X</a:t>
            </a:r>
            <a:r>
              <a:rPr lang="pt-BR" baseline="-25000" dirty="0"/>
              <a:t>L</a:t>
            </a:r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7B8AAA-9BC4-416E-90DF-7856548B5E7B}"/>
              </a:ext>
            </a:extLst>
          </p:cNvPr>
          <p:cNvSpPr/>
          <p:nvPr/>
        </p:nvSpPr>
        <p:spPr>
          <a:xfrm>
            <a:off x="1315556" y="4341577"/>
            <a:ext cx="1938975" cy="52322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pt-BR" sz="1400" b="1" dirty="0"/>
              <a:t>corrente adiantada </a:t>
            </a:r>
          </a:p>
          <a:p>
            <a:pPr algn="ctr"/>
            <a:r>
              <a:rPr lang="pt-BR" sz="1400" b="1" dirty="0"/>
              <a:t>em relação a tensão 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4488B0F-B238-470B-8BD2-934702A9E65B}"/>
              </a:ext>
            </a:extLst>
          </p:cNvPr>
          <p:cNvSpPr txBox="1"/>
          <p:nvPr/>
        </p:nvSpPr>
        <p:spPr>
          <a:xfrm>
            <a:off x="894382" y="52937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f &gt; </a:t>
            </a:r>
            <a:r>
              <a:rPr lang="pt-BR" dirty="0" err="1"/>
              <a:t>f</a:t>
            </a:r>
            <a:r>
              <a:rPr lang="pt-BR" baseline="-25000" dirty="0" err="1"/>
              <a:t>s</a:t>
            </a:r>
            <a:endParaRPr lang="pt-BR" dirty="0"/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9156F529-E7CD-4D5E-9A28-CE0B361F608E}"/>
              </a:ext>
            </a:extLst>
          </p:cNvPr>
          <p:cNvCxnSpPr/>
          <p:nvPr/>
        </p:nvCxnSpPr>
        <p:spPr>
          <a:xfrm>
            <a:off x="1835653" y="5490130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extLst>
              <a:ext uri="{FF2B5EF4-FFF2-40B4-BE49-F238E27FC236}">
                <a16:creationId xmlns:a16="http://schemas.microsoft.com/office/drawing/2014/main" id="{4C4D4D13-8556-4E54-A245-EC234B4FABBA}"/>
              </a:ext>
            </a:extLst>
          </p:cNvPr>
          <p:cNvSpPr/>
          <p:nvPr/>
        </p:nvSpPr>
        <p:spPr>
          <a:xfrm>
            <a:off x="2697694" y="5293784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X</a:t>
            </a:r>
            <a:r>
              <a:rPr lang="pt-BR" baseline="-25000" dirty="0"/>
              <a:t>L</a:t>
            </a:r>
            <a:r>
              <a:rPr lang="pt-BR" dirty="0"/>
              <a:t> &gt; X</a:t>
            </a:r>
            <a:r>
              <a:rPr lang="pt-BR" baseline="-25000" dirty="0"/>
              <a:t>C</a:t>
            </a:r>
            <a:endParaRPr lang="pt-BR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96AFE27-70F2-4994-9609-73D1FD1B4BEA}"/>
              </a:ext>
            </a:extLst>
          </p:cNvPr>
          <p:cNvSpPr/>
          <p:nvPr/>
        </p:nvSpPr>
        <p:spPr>
          <a:xfrm>
            <a:off x="1348289" y="5835838"/>
            <a:ext cx="1938975" cy="52322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pt-BR" sz="1400" b="1" dirty="0"/>
              <a:t>tensão adiantada </a:t>
            </a:r>
          </a:p>
          <a:p>
            <a:pPr algn="ctr"/>
            <a:r>
              <a:rPr lang="pt-BR" sz="1400" b="1" dirty="0"/>
              <a:t>em relação a corrente </a:t>
            </a:r>
          </a:p>
        </p:txBody>
      </p:sp>
      <p:sp>
        <p:nvSpPr>
          <p:cNvPr id="41" name="Seta: para a Direita 40">
            <a:extLst>
              <a:ext uri="{FF2B5EF4-FFF2-40B4-BE49-F238E27FC236}">
                <a16:creationId xmlns:a16="http://schemas.microsoft.com/office/drawing/2014/main" id="{59E5E2F1-67DB-4C0E-91BA-5883D8E55E65}"/>
              </a:ext>
            </a:extLst>
          </p:cNvPr>
          <p:cNvSpPr/>
          <p:nvPr/>
        </p:nvSpPr>
        <p:spPr>
          <a:xfrm>
            <a:off x="4170756" y="4166903"/>
            <a:ext cx="432048" cy="6463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Seta: para a Direita 41">
            <a:extLst>
              <a:ext uri="{FF2B5EF4-FFF2-40B4-BE49-F238E27FC236}">
                <a16:creationId xmlns:a16="http://schemas.microsoft.com/office/drawing/2014/main" id="{BD0EAAD4-54B9-4C3E-9822-87668BC1FE33}"/>
              </a:ext>
            </a:extLst>
          </p:cNvPr>
          <p:cNvSpPr/>
          <p:nvPr/>
        </p:nvSpPr>
        <p:spPr>
          <a:xfrm>
            <a:off x="4234649" y="5576341"/>
            <a:ext cx="432048" cy="6463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03522915-D7A9-4862-981F-A51B5EDF0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599" y="3547328"/>
            <a:ext cx="2775166" cy="1687413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B92D3E5C-B59E-4D22-B8C2-9EB2C44A919B}"/>
              </a:ext>
            </a:extLst>
          </p:cNvPr>
          <p:cNvSpPr txBox="1"/>
          <p:nvPr/>
        </p:nvSpPr>
        <p:spPr>
          <a:xfrm>
            <a:off x="5279884" y="4520992"/>
            <a:ext cx="48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Ɵ</a:t>
            </a:r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C71BBCE3-EDD3-40A2-B098-37B00FA3D823}"/>
              </a:ext>
            </a:extLst>
          </p:cNvPr>
          <p:cNvCxnSpPr/>
          <p:nvPr/>
        </p:nvCxnSpPr>
        <p:spPr>
          <a:xfrm>
            <a:off x="5142428" y="4711719"/>
            <a:ext cx="2231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68D6D0F8-9B5C-4E2F-98B7-48A43E477F40}"/>
              </a:ext>
            </a:extLst>
          </p:cNvPr>
          <p:cNvCxnSpPr>
            <a:cxnSpLocks/>
          </p:cNvCxnSpPr>
          <p:nvPr/>
        </p:nvCxnSpPr>
        <p:spPr>
          <a:xfrm flipH="1">
            <a:off x="5729497" y="4712585"/>
            <a:ext cx="3405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51F14FF8-9627-40BC-8616-49C66D3A3881}"/>
              </a:ext>
            </a:extLst>
          </p:cNvPr>
          <p:cNvSpPr txBox="1"/>
          <p:nvPr/>
        </p:nvSpPr>
        <p:spPr>
          <a:xfrm>
            <a:off x="6170171" y="35868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E(t)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E1BC78C1-CF56-4167-9FE3-7D1FCDACD328}"/>
              </a:ext>
            </a:extLst>
          </p:cNvPr>
          <p:cNvSpPr txBox="1"/>
          <p:nvPr/>
        </p:nvSpPr>
        <p:spPr>
          <a:xfrm>
            <a:off x="5226429" y="3792333"/>
            <a:ext cx="52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i(t)</a:t>
            </a:r>
          </a:p>
        </p:txBody>
      </p:sp>
      <p:pic>
        <p:nvPicPr>
          <p:cNvPr id="68" name="Imagem 67">
            <a:extLst>
              <a:ext uri="{FF2B5EF4-FFF2-40B4-BE49-F238E27FC236}">
                <a16:creationId xmlns:a16="http://schemas.microsoft.com/office/drawing/2014/main" id="{CBB72BAD-9918-4B22-AE18-D8FA8759B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037" y="5301009"/>
            <a:ext cx="2751078" cy="1432589"/>
          </a:xfrm>
          <a:prstGeom prst="rect">
            <a:avLst/>
          </a:prstGeom>
        </p:spPr>
      </p:pic>
      <p:sp>
        <p:nvSpPr>
          <p:cNvPr id="69" name="CaixaDeTexto 68">
            <a:extLst>
              <a:ext uri="{FF2B5EF4-FFF2-40B4-BE49-F238E27FC236}">
                <a16:creationId xmlns:a16="http://schemas.microsoft.com/office/drawing/2014/main" id="{EF53F7E0-3C49-45AF-B325-0A7BAE42198A}"/>
              </a:ext>
            </a:extLst>
          </p:cNvPr>
          <p:cNvSpPr txBox="1"/>
          <p:nvPr/>
        </p:nvSpPr>
        <p:spPr>
          <a:xfrm>
            <a:off x="5633847" y="6255882"/>
            <a:ext cx="48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Ɵ</a:t>
            </a:r>
          </a:p>
        </p:txBody>
      </p: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6C86CEE3-F769-45B3-AEFE-1AC8530A76D9}"/>
              </a:ext>
            </a:extLst>
          </p:cNvPr>
          <p:cNvCxnSpPr/>
          <p:nvPr/>
        </p:nvCxnSpPr>
        <p:spPr>
          <a:xfrm>
            <a:off x="5442603" y="6446609"/>
            <a:ext cx="2231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>
            <a:extLst>
              <a:ext uri="{FF2B5EF4-FFF2-40B4-BE49-F238E27FC236}">
                <a16:creationId xmlns:a16="http://schemas.microsoft.com/office/drawing/2014/main" id="{2517ED16-9E5F-4369-887C-3D3CF1385780}"/>
              </a:ext>
            </a:extLst>
          </p:cNvPr>
          <p:cNvCxnSpPr>
            <a:cxnSpLocks/>
          </p:cNvCxnSpPr>
          <p:nvPr/>
        </p:nvCxnSpPr>
        <p:spPr>
          <a:xfrm flipH="1">
            <a:off x="6083460" y="6447475"/>
            <a:ext cx="3405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DFBE1F57-CF18-4683-9F06-1F9942D548B2}"/>
              </a:ext>
            </a:extLst>
          </p:cNvPr>
          <p:cNvCxnSpPr/>
          <p:nvPr/>
        </p:nvCxnSpPr>
        <p:spPr>
          <a:xfrm>
            <a:off x="6070013" y="6248815"/>
            <a:ext cx="0" cy="349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E546C329-C93B-4C7D-B793-10711173F6F4}"/>
              </a:ext>
            </a:extLst>
          </p:cNvPr>
          <p:cNvSpPr txBox="1"/>
          <p:nvPr/>
        </p:nvSpPr>
        <p:spPr>
          <a:xfrm>
            <a:off x="6170171" y="536083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E(t)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EF784B5D-EEB8-4C01-B4A5-F9653790E895}"/>
              </a:ext>
            </a:extLst>
          </p:cNvPr>
          <p:cNvSpPr txBox="1"/>
          <p:nvPr/>
        </p:nvSpPr>
        <p:spPr>
          <a:xfrm>
            <a:off x="6550095" y="5662055"/>
            <a:ext cx="52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i(t)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8D042DE-C695-4447-B032-89620687FDE3}"/>
              </a:ext>
            </a:extLst>
          </p:cNvPr>
          <p:cNvSpPr txBox="1"/>
          <p:nvPr/>
        </p:nvSpPr>
        <p:spPr>
          <a:xfrm>
            <a:off x="923791" y="26579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f = </a:t>
            </a:r>
            <a:r>
              <a:rPr lang="pt-BR" dirty="0" err="1"/>
              <a:t>f</a:t>
            </a:r>
            <a:r>
              <a:rPr lang="pt-BR" baseline="-25000" dirty="0" err="1"/>
              <a:t>s</a:t>
            </a:r>
            <a:endParaRPr lang="pt-BR" dirty="0"/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0C053FC4-C307-479B-A913-FE7675A6F2F8}"/>
              </a:ext>
            </a:extLst>
          </p:cNvPr>
          <p:cNvCxnSpPr/>
          <p:nvPr/>
        </p:nvCxnSpPr>
        <p:spPr>
          <a:xfrm>
            <a:off x="2008497" y="2858168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extLst>
              <a:ext uri="{FF2B5EF4-FFF2-40B4-BE49-F238E27FC236}">
                <a16:creationId xmlns:a16="http://schemas.microsoft.com/office/drawing/2014/main" id="{9BA84917-A960-48F1-994D-9AA1062618AD}"/>
              </a:ext>
            </a:extLst>
          </p:cNvPr>
          <p:cNvSpPr/>
          <p:nvPr/>
        </p:nvSpPr>
        <p:spPr>
          <a:xfrm>
            <a:off x="2870538" y="2673502"/>
            <a:ext cx="851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X</a:t>
            </a:r>
            <a:r>
              <a:rPr lang="pt-BR" baseline="-25000" dirty="0"/>
              <a:t>C</a:t>
            </a:r>
            <a:r>
              <a:rPr lang="pt-BR" dirty="0"/>
              <a:t> = X</a:t>
            </a:r>
            <a:r>
              <a:rPr lang="pt-BR" baseline="-25000" dirty="0"/>
              <a:t>L</a:t>
            </a:r>
            <a:endParaRPr lang="pt-BR" dirty="0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0BD40206-2DA5-4DD5-BDC8-AEC2E49FA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9413" y="1967225"/>
            <a:ext cx="2472168" cy="1509323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4F66C028-4919-4BC4-905A-60F9BE1378EA}"/>
              </a:ext>
            </a:extLst>
          </p:cNvPr>
          <p:cNvSpPr txBox="1"/>
          <p:nvPr/>
        </p:nvSpPr>
        <p:spPr>
          <a:xfrm>
            <a:off x="5897796" y="1974729"/>
            <a:ext cx="54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E(t)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B92B996-C623-4C5D-9D71-7E845DC907E4}"/>
              </a:ext>
            </a:extLst>
          </p:cNvPr>
          <p:cNvSpPr txBox="1"/>
          <p:nvPr/>
        </p:nvSpPr>
        <p:spPr>
          <a:xfrm>
            <a:off x="6423976" y="2388223"/>
            <a:ext cx="49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i(t)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6B20D753-259F-4A1C-89A5-4E7AF0DEA8FC}"/>
              </a:ext>
            </a:extLst>
          </p:cNvPr>
          <p:cNvCxnSpPr>
            <a:cxnSpLocks/>
          </p:cNvCxnSpPr>
          <p:nvPr/>
        </p:nvCxnSpPr>
        <p:spPr>
          <a:xfrm flipV="1">
            <a:off x="6064566" y="2606023"/>
            <a:ext cx="392153" cy="2365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EB660BA0-6A69-4B9A-8934-FB10331EB221}"/>
              </a:ext>
            </a:extLst>
          </p:cNvPr>
          <p:cNvSpPr/>
          <p:nvPr/>
        </p:nvSpPr>
        <p:spPr>
          <a:xfrm rot="20461025">
            <a:off x="4152384" y="2779723"/>
            <a:ext cx="485831" cy="6240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55C9E9DD-719E-4770-A6EA-8CCD31F3C1A9}"/>
              </a:ext>
            </a:extLst>
          </p:cNvPr>
          <p:cNvSpPr/>
          <p:nvPr/>
        </p:nvSpPr>
        <p:spPr>
          <a:xfrm>
            <a:off x="1254277" y="3057218"/>
            <a:ext cx="2103489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400" b="1" dirty="0"/>
              <a:t>tensão e corrente em fase</a:t>
            </a:r>
          </a:p>
        </p:txBody>
      </p:sp>
    </p:spTree>
    <p:extLst>
      <p:ext uri="{BB962C8B-B14F-4D97-AF65-F5344CB8AC3E}">
        <p14:creationId xmlns:p14="http://schemas.microsoft.com/office/powerpoint/2010/main" val="2689396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7311" y="957151"/>
            <a:ext cx="5549377" cy="1470025"/>
          </a:xfr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+mn-lt"/>
                <a:ea typeface="Bainsley" panose="020B0603020002020004" pitchFamily="34" charset="0"/>
              </a:rPr>
              <a:t>Instrumentação de </a:t>
            </a:r>
            <a:br>
              <a:rPr lang="pt-BR" sz="4800" b="1" dirty="0">
                <a:solidFill>
                  <a:schemeClr val="bg1"/>
                </a:solidFill>
                <a:latin typeface="+mn-lt"/>
                <a:ea typeface="Bainsley" panose="020B0603020002020004" pitchFamily="34" charset="0"/>
              </a:rPr>
            </a:br>
            <a:r>
              <a:rPr lang="pt-BR" sz="4800" b="1" dirty="0">
                <a:solidFill>
                  <a:schemeClr val="bg1"/>
                </a:solidFill>
                <a:latin typeface="+mn-lt"/>
                <a:ea typeface="Bainsley" panose="020B0603020002020004" pitchFamily="34" charset="0"/>
              </a:rPr>
              <a:t>Teste e Medição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E8F2CCC-F8B9-4A0D-8EE4-CDDAD704D4CC}"/>
              </a:ext>
            </a:extLst>
          </p:cNvPr>
          <p:cNvSpPr txBox="1">
            <a:spLocks/>
          </p:cNvSpPr>
          <p:nvPr/>
        </p:nvSpPr>
        <p:spPr>
          <a:xfrm>
            <a:off x="682037" y="2959199"/>
            <a:ext cx="4268723" cy="40646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Noções Básicas sobre Osciloscópio Digital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921EF86-19F4-48DD-B8C1-CC38FD93D970}"/>
              </a:ext>
            </a:extLst>
          </p:cNvPr>
          <p:cNvSpPr txBox="1">
            <a:spLocks/>
          </p:cNvSpPr>
          <p:nvPr/>
        </p:nvSpPr>
        <p:spPr>
          <a:xfrm>
            <a:off x="682037" y="3617016"/>
            <a:ext cx="3880657" cy="40646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Noções Básicas sobre Gerador de Sinais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CEC43670-2B41-4881-A749-96ADA71B7CE3}"/>
              </a:ext>
            </a:extLst>
          </p:cNvPr>
          <p:cNvSpPr txBox="1">
            <a:spLocks/>
          </p:cNvSpPr>
          <p:nvPr/>
        </p:nvSpPr>
        <p:spPr>
          <a:xfrm>
            <a:off x="682037" y="4274833"/>
            <a:ext cx="3527870" cy="40646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Noções Básicas sobre Medidor RLC</a:t>
            </a:r>
          </a:p>
        </p:txBody>
      </p:sp>
    </p:spTree>
    <p:extLst>
      <p:ext uri="{BB962C8B-B14F-4D97-AF65-F5344CB8AC3E}">
        <p14:creationId xmlns:p14="http://schemas.microsoft.com/office/powerpoint/2010/main" val="2759522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D58D28C-9A98-4DDE-9448-3E5BA3AF0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52" y="1777684"/>
            <a:ext cx="2971801" cy="1767891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8031A19-A845-4DE9-938A-FC2F197C2596}"/>
              </a:ext>
            </a:extLst>
          </p:cNvPr>
          <p:cNvSpPr txBox="1"/>
          <p:nvPr/>
        </p:nvSpPr>
        <p:spPr>
          <a:xfrm>
            <a:off x="-57249" y="3659260"/>
            <a:ext cx="35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Osciloscópio Digital </a:t>
            </a:r>
          </a:p>
          <a:p>
            <a:pPr algn="ctr"/>
            <a:r>
              <a:rPr lang="pt-BR" sz="1400" dirty="0" err="1"/>
              <a:t>Agilent</a:t>
            </a:r>
            <a:r>
              <a:rPr lang="pt-BR" sz="1400" dirty="0"/>
              <a:t> Technologies – Modelo MSO-X 2024A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154FCF1-58CA-4E14-8D06-343511BC3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609" y="2307290"/>
            <a:ext cx="3012682" cy="1235287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A1FDB2C-1420-4DF1-B959-18187B560337}"/>
              </a:ext>
            </a:extLst>
          </p:cNvPr>
          <p:cNvSpPr txBox="1"/>
          <p:nvPr/>
        </p:nvSpPr>
        <p:spPr>
          <a:xfrm>
            <a:off x="3718716" y="1091314"/>
            <a:ext cx="25807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Geradores de Sinais </a:t>
            </a:r>
            <a:r>
              <a:rPr lang="pt-BR" sz="1400" dirty="0"/>
              <a:t>são equipamentos que geram sinais elétricos com diferentes formas  e frequências !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DB578DB-11F5-4870-8B6B-C1F59D3FD4A7}"/>
              </a:ext>
            </a:extLst>
          </p:cNvPr>
          <p:cNvSpPr txBox="1">
            <a:spLocks noChangeArrowheads="1"/>
          </p:cNvSpPr>
          <p:nvPr/>
        </p:nvSpPr>
        <p:spPr>
          <a:xfrm>
            <a:off x="163690" y="737922"/>
            <a:ext cx="31493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solidFill>
                  <a:srgbClr val="FF0000"/>
                </a:solidFill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solidFill>
                  <a:schemeClr val="tx1"/>
                </a:solidFill>
              </a:rPr>
              <a:t>O </a:t>
            </a:r>
            <a:r>
              <a:rPr lang="en-US" dirty="0" err="1"/>
              <a:t>Osciloscópio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converte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sinais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elétricos</a:t>
            </a:r>
            <a:r>
              <a:rPr lang="en-US" b="0" dirty="0">
                <a:solidFill>
                  <a:schemeClr val="tx1"/>
                </a:solidFill>
              </a:rPr>
              <a:t> de entrada em um </a:t>
            </a:r>
            <a:r>
              <a:rPr lang="en-US" b="0" dirty="0" err="1">
                <a:solidFill>
                  <a:schemeClr val="tx1"/>
                </a:solidFill>
              </a:rPr>
              <a:t>traço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visível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na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tela</a:t>
            </a:r>
            <a:r>
              <a:rPr lang="en-US" b="0" dirty="0">
                <a:solidFill>
                  <a:schemeClr val="tx1"/>
                </a:solidFill>
              </a:rPr>
              <a:t>, por </a:t>
            </a:r>
            <a:r>
              <a:rPr lang="en-US" b="0" dirty="0" err="1">
                <a:solidFill>
                  <a:schemeClr val="tx1"/>
                </a:solidFill>
              </a:rPr>
              <a:t>exemplo</a:t>
            </a:r>
            <a:r>
              <a:rPr lang="en-US" b="0" dirty="0">
                <a:solidFill>
                  <a:schemeClr val="tx1"/>
                </a:solidFill>
              </a:rPr>
              <a:t>, um </a:t>
            </a:r>
            <a:r>
              <a:rPr lang="en-US" b="0" dirty="0" err="1">
                <a:solidFill>
                  <a:schemeClr val="tx1"/>
                </a:solidFill>
              </a:rPr>
              <a:t>sinal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senoidal</a:t>
            </a:r>
            <a:r>
              <a:rPr lang="en-US" b="0" dirty="0">
                <a:solidFill>
                  <a:schemeClr val="tx1"/>
                </a:solidFill>
              </a:rPr>
              <a:t> !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2DFFDB2-AEB8-43E8-A5DA-9BC1744E94B2}"/>
              </a:ext>
            </a:extLst>
          </p:cNvPr>
          <p:cNvSpPr txBox="1"/>
          <p:nvPr/>
        </p:nvSpPr>
        <p:spPr>
          <a:xfrm>
            <a:off x="6616434" y="568645"/>
            <a:ext cx="23062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rgbClr val="FF0000"/>
                </a:solidFill>
              </a:rPr>
              <a:t>Medidores RLC </a:t>
            </a:r>
            <a:r>
              <a:rPr lang="pt-BR" sz="1400" dirty="0"/>
              <a:t>são equipamentos para medir resistências, indutâncias e capacitâncias e outros parâmetros </a:t>
            </a:r>
            <a:r>
              <a:rPr lang="pt-BR" sz="1400" dirty="0" err="1"/>
              <a:t>caracterírticos</a:t>
            </a:r>
            <a:r>
              <a:rPr lang="pt-BR" sz="1400" dirty="0"/>
              <a:t> deste componentes !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89CABCA-C10C-4CE3-A007-44C0264981E7}"/>
              </a:ext>
            </a:extLst>
          </p:cNvPr>
          <p:cNvSpPr txBox="1"/>
          <p:nvPr/>
        </p:nvSpPr>
        <p:spPr>
          <a:xfrm>
            <a:off x="1565369" y="5123515"/>
            <a:ext cx="6013261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400" b="1" dirty="0"/>
              <a:t>Equipamentos de teste e medição disponível nos laboratórios de graduação do Departamento de Engenharia Elétrica e de Computação da EESC-USP.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4DD7E6E-52BA-471D-9FAF-519A7992D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222" y="2045421"/>
            <a:ext cx="1772625" cy="2272034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D2070B-1B98-49D2-BB34-383DC79C1D7B}"/>
              </a:ext>
            </a:extLst>
          </p:cNvPr>
          <p:cNvSpPr txBox="1"/>
          <p:nvPr/>
        </p:nvSpPr>
        <p:spPr>
          <a:xfrm>
            <a:off x="3851310" y="3605114"/>
            <a:ext cx="2463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/>
            </a:lvl1pPr>
          </a:lstStyle>
          <a:p>
            <a:pPr algn="ctr"/>
            <a:r>
              <a:rPr lang="pt-BR" dirty="0"/>
              <a:t>Gerador de Sinais </a:t>
            </a:r>
          </a:p>
          <a:p>
            <a:pPr algn="ctr"/>
            <a:r>
              <a:rPr lang="pt-BR" dirty="0"/>
              <a:t>Minipa – Modelo MFG 4201A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B103273-0A39-409E-B39F-254DF6C2F58D}"/>
              </a:ext>
            </a:extLst>
          </p:cNvPr>
          <p:cNvSpPr txBox="1"/>
          <p:nvPr/>
        </p:nvSpPr>
        <p:spPr>
          <a:xfrm>
            <a:off x="6696072" y="4333114"/>
            <a:ext cx="214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pt-BR" dirty="0"/>
              <a:t>Medidor RLC  </a:t>
            </a:r>
          </a:p>
          <a:p>
            <a:r>
              <a:rPr lang="pt-BR" dirty="0" err="1"/>
              <a:t>Politerm</a:t>
            </a:r>
            <a:r>
              <a:rPr lang="pt-BR" dirty="0"/>
              <a:t> - Modelo POL 42A </a:t>
            </a:r>
          </a:p>
        </p:txBody>
      </p:sp>
    </p:spTree>
    <p:extLst>
      <p:ext uri="{BB962C8B-B14F-4D97-AF65-F5344CB8AC3E}">
        <p14:creationId xmlns:p14="http://schemas.microsoft.com/office/powerpoint/2010/main" val="2511186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570" y="1709016"/>
            <a:ext cx="6624860" cy="1588127"/>
          </a:xfr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54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Noções</a:t>
            </a:r>
            <a:r>
              <a:rPr lang="en-US" sz="5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Básicas</a:t>
            </a:r>
            <a:r>
              <a:rPr lang="en-US" sz="5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sobre</a:t>
            </a:r>
            <a:r>
              <a:rPr lang="en-US" sz="5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Osciloscópio</a:t>
            </a:r>
            <a:r>
              <a:rPr lang="en-US" sz="5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997597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324" y="1573502"/>
            <a:ext cx="7007352" cy="416859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CA603C-3EA6-4B53-8CDF-4A1B9C843D8B}"/>
              </a:ext>
            </a:extLst>
          </p:cNvPr>
          <p:cNvSpPr txBox="1"/>
          <p:nvPr/>
        </p:nvSpPr>
        <p:spPr>
          <a:xfrm>
            <a:off x="611560" y="47667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figura abaixo mostra um osciloscópio digital da </a:t>
            </a:r>
            <a:r>
              <a:rPr lang="pt-BR" dirty="0" err="1"/>
              <a:t>Agilent</a:t>
            </a:r>
            <a:r>
              <a:rPr lang="pt-BR" dirty="0"/>
              <a:t> Technologies – Modelo MSO-X 2024A disponível nos laboratórios de graduação do Departamento de Engenharia Elétrica e de Computação da EESC-USP.</a:t>
            </a:r>
          </a:p>
        </p:txBody>
      </p:sp>
    </p:spTree>
    <p:extLst>
      <p:ext uri="{BB962C8B-B14F-4D97-AF65-F5344CB8AC3E}">
        <p14:creationId xmlns:p14="http://schemas.microsoft.com/office/powerpoint/2010/main" val="2921091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52415" y="396132"/>
            <a:ext cx="3839169" cy="484745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Bef>
                <a:spcPts val="0"/>
              </a:spcBef>
              <a:spcAft>
                <a:spcPts val="354"/>
              </a:spcAft>
            </a:pPr>
            <a:r>
              <a:rPr lang="en-US" sz="2954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 que é </a:t>
            </a:r>
            <a:r>
              <a:rPr lang="en-US" sz="2954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um osciloscópio</a:t>
            </a:r>
            <a:r>
              <a:rPr lang="en-US" sz="2954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057" y="2988925"/>
            <a:ext cx="7837884" cy="87406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108"/>
              </a:spcAft>
              <a:buClr>
                <a:srgbClr val="0099CC"/>
              </a:buClr>
              <a:buNone/>
            </a:pPr>
            <a:r>
              <a:rPr lang="en-US" sz="2400" dirty="0">
                <a:solidFill>
                  <a:srgbClr val="000000"/>
                </a:solidFill>
              </a:rPr>
              <a:t>O </a:t>
            </a:r>
            <a:r>
              <a:rPr lang="en-US" sz="2400" dirty="0" err="1">
                <a:solidFill>
                  <a:srgbClr val="000000"/>
                </a:solidFill>
              </a:rPr>
              <a:t>osciloscópio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converte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sinais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elétricos</a:t>
            </a:r>
            <a:r>
              <a:rPr lang="en-US" sz="2400" dirty="0">
                <a:solidFill>
                  <a:srgbClr val="000000"/>
                </a:solidFill>
              </a:rPr>
              <a:t> de entrada em um </a:t>
            </a:r>
            <a:r>
              <a:rPr lang="en-US" sz="2400" dirty="0" err="1">
                <a:solidFill>
                  <a:srgbClr val="000000"/>
                </a:solidFill>
              </a:rPr>
              <a:t>traço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visível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tela</a:t>
            </a:r>
            <a:r>
              <a:rPr lang="en-US" sz="2400" dirty="0">
                <a:solidFill>
                  <a:srgbClr val="000000"/>
                </a:solidFill>
              </a:rPr>
              <a:t>, por </a:t>
            </a:r>
            <a:r>
              <a:rPr lang="en-US" sz="2400" dirty="0" err="1">
                <a:solidFill>
                  <a:srgbClr val="000000"/>
                </a:solidFill>
              </a:rPr>
              <a:t>exemplo</a:t>
            </a:r>
            <a:r>
              <a:rPr lang="en-US" sz="2400" dirty="0">
                <a:solidFill>
                  <a:srgbClr val="000000"/>
                </a:solidFill>
              </a:rPr>
              <a:t>, um </a:t>
            </a:r>
            <a:r>
              <a:rPr lang="en-US" sz="2400" dirty="0" err="1">
                <a:solidFill>
                  <a:srgbClr val="000000"/>
                </a:solidFill>
              </a:rPr>
              <a:t>sinal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senoidal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9460" name="Picture 4" descr="http://www.openclipart.org/image/800px/svg_to_png/mothinator_Oscillosc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8323" y="1204547"/>
            <a:ext cx="2971800" cy="145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236ABCA-B22D-49DA-AC9F-75F6E1093912}"/>
              </a:ext>
            </a:extLst>
          </p:cNvPr>
          <p:cNvSpPr/>
          <p:nvPr/>
        </p:nvSpPr>
        <p:spPr>
          <a:xfrm>
            <a:off x="704317" y="4013760"/>
            <a:ext cx="7735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0099CC"/>
              </a:buClr>
            </a:pPr>
            <a:r>
              <a:rPr lang="en-US" sz="2400" dirty="0">
                <a:solidFill>
                  <a:srgbClr val="000000"/>
                </a:solidFill>
              </a:rPr>
              <a:t>O </a:t>
            </a:r>
            <a:r>
              <a:rPr lang="en-US" sz="2400" dirty="0" err="1">
                <a:solidFill>
                  <a:srgbClr val="000000"/>
                </a:solidFill>
              </a:rPr>
              <a:t>osciloscópio</a:t>
            </a:r>
            <a:r>
              <a:rPr lang="en-US" sz="2400" dirty="0">
                <a:solidFill>
                  <a:srgbClr val="000000"/>
                </a:solidFill>
              </a:rPr>
              <a:t>, de forma </a:t>
            </a:r>
            <a:r>
              <a:rPr lang="en-US" sz="2400" dirty="0" err="1">
                <a:solidFill>
                  <a:srgbClr val="000000"/>
                </a:solidFill>
              </a:rPr>
              <a:t>dinâmica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representa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sinais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elétricos</a:t>
            </a:r>
            <a:r>
              <a:rPr lang="en-US" sz="2400" dirty="0">
                <a:solidFill>
                  <a:srgbClr val="000000"/>
                </a:solidFill>
              </a:rPr>
              <a:t> com </a:t>
            </a:r>
            <a:r>
              <a:rPr lang="en-US" sz="2400" dirty="0" err="1">
                <a:solidFill>
                  <a:srgbClr val="000000"/>
                </a:solidFill>
              </a:rPr>
              <a:t>variação</a:t>
            </a:r>
            <a:r>
              <a:rPr lang="en-US" sz="2400" dirty="0">
                <a:solidFill>
                  <a:srgbClr val="000000"/>
                </a:solidFill>
              </a:rPr>
              <a:t> no tempo em </a:t>
            </a:r>
            <a:r>
              <a:rPr lang="en-US" sz="2400" dirty="0" err="1">
                <a:solidFill>
                  <a:srgbClr val="000000"/>
                </a:solidFill>
              </a:rPr>
              <a:t>duas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dimensões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normalmente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tensão</a:t>
            </a:r>
            <a:r>
              <a:rPr lang="en-US" sz="2400" dirty="0">
                <a:solidFill>
                  <a:srgbClr val="000000"/>
                </a:solidFill>
              </a:rPr>
              <a:t> x tempo).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4F3280-36D1-4E7E-BB6D-4B4BB14B443E}"/>
              </a:ext>
            </a:extLst>
          </p:cNvPr>
          <p:cNvSpPr/>
          <p:nvPr/>
        </p:nvSpPr>
        <p:spPr>
          <a:xfrm>
            <a:off x="706682" y="5300811"/>
            <a:ext cx="7732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0099CC"/>
              </a:buClr>
            </a:pPr>
            <a:r>
              <a:rPr lang="en-US" sz="2400" dirty="0">
                <a:solidFill>
                  <a:srgbClr val="000000"/>
                </a:solidFill>
              </a:rPr>
              <a:t>O </a:t>
            </a:r>
            <a:r>
              <a:rPr lang="en-US" sz="2400" dirty="0" err="1">
                <a:solidFill>
                  <a:srgbClr val="000000"/>
                </a:solidFill>
              </a:rPr>
              <a:t>osciloscópio</a:t>
            </a:r>
            <a:r>
              <a:rPr lang="en-US" sz="2400" dirty="0">
                <a:solidFill>
                  <a:srgbClr val="000000"/>
                </a:solidFill>
              </a:rPr>
              <a:t> é </a:t>
            </a:r>
            <a:r>
              <a:rPr lang="en-US" sz="2400" dirty="0" err="1">
                <a:solidFill>
                  <a:srgbClr val="000000"/>
                </a:solidFill>
              </a:rPr>
              <a:t>utilizado</a:t>
            </a:r>
            <a:r>
              <a:rPr lang="en-US" sz="2400" dirty="0">
                <a:solidFill>
                  <a:srgbClr val="000000"/>
                </a:solidFill>
              </a:rPr>
              <a:t> por </a:t>
            </a:r>
            <a:r>
              <a:rPr lang="en-US" sz="2400" dirty="0" err="1">
                <a:solidFill>
                  <a:srgbClr val="000000"/>
                </a:solidFill>
              </a:rPr>
              <a:t>engenheiros</a:t>
            </a:r>
            <a:r>
              <a:rPr lang="en-US" sz="2400" dirty="0">
                <a:solidFill>
                  <a:srgbClr val="000000"/>
                </a:solidFill>
              </a:rPr>
              <a:t> e </a:t>
            </a:r>
            <a:r>
              <a:rPr lang="en-US" sz="2400" dirty="0" err="1">
                <a:solidFill>
                  <a:srgbClr val="000000"/>
                </a:solidFill>
              </a:rPr>
              <a:t>técnicos</a:t>
            </a:r>
            <a:r>
              <a:rPr lang="en-US" sz="2400" dirty="0">
                <a:solidFill>
                  <a:srgbClr val="000000"/>
                </a:solidFill>
              </a:rPr>
              <a:t> para </a:t>
            </a:r>
            <a:r>
              <a:rPr lang="en-US" sz="2400" dirty="0" err="1">
                <a:solidFill>
                  <a:srgbClr val="000000"/>
                </a:solidFill>
              </a:rPr>
              <a:t>testar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verificar</a:t>
            </a:r>
            <a:r>
              <a:rPr lang="en-US" sz="2400" dirty="0">
                <a:solidFill>
                  <a:srgbClr val="000000"/>
                </a:solidFill>
              </a:rPr>
              <a:t> e </a:t>
            </a:r>
            <a:r>
              <a:rPr lang="en-US" sz="2400" dirty="0" err="1">
                <a:solidFill>
                  <a:srgbClr val="000000"/>
                </a:solidFill>
              </a:rPr>
              <a:t>depurar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projetos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eletrônicos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13A2B7-1B15-4B35-AB2C-D797ECCED8DA}"/>
              </a:ext>
            </a:extLst>
          </p:cNvPr>
          <p:cNvSpPr txBox="1"/>
          <p:nvPr/>
        </p:nvSpPr>
        <p:spPr>
          <a:xfrm>
            <a:off x="206658" y="3014840"/>
            <a:ext cx="288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1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101219-8949-4D18-B9F8-F459E334279B}"/>
              </a:ext>
            </a:extLst>
          </p:cNvPr>
          <p:cNvSpPr txBox="1"/>
          <p:nvPr/>
        </p:nvSpPr>
        <p:spPr>
          <a:xfrm>
            <a:off x="205766" y="4157210"/>
            <a:ext cx="288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2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AD0F11A-879A-428B-8A13-BC28423C8BA8}"/>
              </a:ext>
            </a:extLst>
          </p:cNvPr>
          <p:cNvSpPr txBox="1"/>
          <p:nvPr/>
        </p:nvSpPr>
        <p:spPr>
          <a:xfrm>
            <a:off x="205766" y="5422547"/>
            <a:ext cx="288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679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9050" y="187039"/>
            <a:ext cx="3172867" cy="53321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Bef>
                <a:spcPts val="0"/>
              </a:spcBef>
              <a:spcAft>
                <a:spcPts val="354"/>
              </a:spcAft>
            </a:pPr>
            <a:r>
              <a:rPr lang="en-US" sz="2954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Tela </a:t>
            </a:r>
            <a:r>
              <a:rPr lang="en-US" sz="2954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do osciloscópio</a:t>
            </a:r>
            <a:endParaRPr lang="en-US" sz="2954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763688" y="889356"/>
            <a:ext cx="5306989" cy="2808312"/>
            <a:chOff x="1532734" y="809625"/>
            <a:chExt cx="5847553" cy="3998675"/>
          </a:xfrm>
        </p:grpSpPr>
        <p:pic>
          <p:nvPicPr>
            <p:cNvPr id="29697" name="Picture 23" descr="Scope Screen1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5000" y="908050"/>
              <a:ext cx="5475287" cy="351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0" name="TextBox 7"/>
            <p:cNvSpPr txBox="1">
              <a:spLocks noChangeArrowheads="1"/>
            </p:cNvSpPr>
            <p:nvPr/>
          </p:nvSpPr>
          <p:spPr bwMode="auto">
            <a:xfrm rot="16200000">
              <a:off x="1359028" y="2429406"/>
              <a:ext cx="729992" cy="382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46" b="1" dirty="0"/>
                <a:t>Volts</a:t>
              </a:r>
            </a:p>
          </p:txBody>
        </p:sp>
        <p:sp>
          <p:nvSpPr>
            <p:cNvPr id="29701" name="TextBox 8"/>
            <p:cNvSpPr txBox="1">
              <a:spLocks noChangeArrowheads="1"/>
            </p:cNvSpPr>
            <p:nvPr/>
          </p:nvSpPr>
          <p:spPr bwMode="auto">
            <a:xfrm>
              <a:off x="4286250" y="4400550"/>
              <a:ext cx="859401" cy="40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46" b="1" dirty="0"/>
                <a:t>Tempo</a:t>
              </a:r>
            </a:p>
          </p:txBody>
        </p:sp>
        <p:cxnSp>
          <p:nvCxnSpPr>
            <p:cNvPr id="29702" name="Straight Arrow Connector 10"/>
            <p:cNvCxnSpPr>
              <a:cxnSpLocks noChangeShapeType="1"/>
            </p:cNvCxnSpPr>
            <p:nvPr/>
          </p:nvCxnSpPr>
          <p:spPr bwMode="auto">
            <a:xfrm rot="5400000" flipH="1" flipV="1">
              <a:off x="1188244" y="1600994"/>
              <a:ext cx="1066800" cy="1588"/>
            </a:xfrm>
            <a:prstGeom prst="straightConnector1">
              <a:avLst/>
            </a:prstGeom>
            <a:noFill/>
            <a:ln w="25400" algn="ctr">
              <a:noFill/>
              <a:round/>
              <a:headEnd/>
              <a:tailEnd type="arrow" w="med" len="med"/>
            </a:ln>
          </p:spPr>
        </p:cxnSp>
        <p:cxnSp>
          <p:nvCxnSpPr>
            <p:cNvPr id="29703" name="Straight Arrow Connector 11"/>
            <p:cNvCxnSpPr>
              <a:cxnSpLocks noChangeShapeType="1"/>
            </p:cNvCxnSpPr>
            <p:nvPr/>
          </p:nvCxnSpPr>
          <p:spPr bwMode="auto">
            <a:xfrm rot="16200000" flipH="1">
              <a:off x="1151732" y="3847306"/>
              <a:ext cx="1143000" cy="1587"/>
            </a:xfrm>
            <a:prstGeom prst="straightConnector1">
              <a:avLst/>
            </a:prstGeom>
            <a:noFill/>
            <a:ln w="25400" algn="ctr">
              <a:noFill/>
              <a:round/>
              <a:headEnd/>
              <a:tailEnd type="arrow" w="med" len="med"/>
            </a:ln>
          </p:spPr>
        </p:cxnSp>
        <p:cxnSp>
          <p:nvCxnSpPr>
            <p:cNvPr id="29704" name="Straight Arrow Connector 13"/>
            <p:cNvCxnSpPr>
              <a:cxnSpLocks noChangeShapeType="1"/>
            </p:cNvCxnSpPr>
            <p:nvPr/>
          </p:nvCxnSpPr>
          <p:spPr bwMode="auto">
            <a:xfrm rot="10800000">
              <a:off x="2078038" y="4629150"/>
              <a:ext cx="2055812" cy="1588"/>
            </a:xfrm>
            <a:prstGeom prst="straightConnector1">
              <a:avLst/>
            </a:prstGeom>
            <a:noFill/>
            <a:ln w="25400" algn="ctr">
              <a:noFill/>
              <a:round/>
              <a:headEnd/>
              <a:tailEnd type="arrow" w="med" len="med"/>
            </a:ln>
          </p:spPr>
        </p:cxnSp>
        <p:cxnSp>
          <p:nvCxnSpPr>
            <p:cNvPr id="29705" name="Straight Arrow Connector 15"/>
            <p:cNvCxnSpPr>
              <a:cxnSpLocks noChangeShapeType="1"/>
            </p:cNvCxnSpPr>
            <p:nvPr/>
          </p:nvCxnSpPr>
          <p:spPr bwMode="auto">
            <a:xfrm>
              <a:off x="5276850" y="4629150"/>
              <a:ext cx="2058988" cy="1588"/>
            </a:xfrm>
            <a:prstGeom prst="straightConnector1">
              <a:avLst/>
            </a:prstGeom>
            <a:noFill/>
            <a:ln w="25400" algn="ctr">
              <a:noFill/>
              <a:round/>
              <a:headEnd/>
              <a:tailEnd type="arrow" w="med" len="med"/>
            </a:ln>
          </p:spPr>
        </p:cxnSp>
        <p:sp>
          <p:nvSpPr>
            <p:cNvPr id="29706" name="Oval 19"/>
            <p:cNvSpPr>
              <a:spLocks noChangeArrowheads="1"/>
            </p:cNvSpPr>
            <p:nvPr/>
          </p:nvSpPr>
          <p:spPr bwMode="auto">
            <a:xfrm>
              <a:off x="5934075" y="809625"/>
              <a:ext cx="685800" cy="381000"/>
            </a:xfrm>
            <a:prstGeom prst="ellipse">
              <a:avLst/>
            </a:prstGeom>
            <a:noFill/>
            <a:ln w="25400" algn="ctr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 sz="1662"/>
            </a:p>
          </p:txBody>
        </p:sp>
        <p:sp>
          <p:nvSpPr>
            <p:cNvPr id="29707" name="Oval 20"/>
            <p:cNvSpPr>
              <a:spLocks noChangeArrowheads="1"/>
            </p:cNvSpPr>
            <p:nvPr/>
          </p:nvSpPr>
          <p:spPr bwMode="auto">
            <a:xfrm>
              <a:off x="1985963" y="823913"/>
              <a:ext cx="685800" cy="381000"/>
            </a:xfrm>
            <a:prstGeom prst="ellipse">
              <a:avLst/>
            </a:prstGeom>
            <a:noFill/>
            <a:ln w="25400" algn="ctr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 sz="1662"/>
            </a:p>
          </p:txBody>
        </p:sp>
        <p:sp>
          <p:nvSpPr>
            <p:cNvPr id="29708" name="TextBox 21"/>
            <p:cNvSpPr txBox="1">
              <a:spLocks noChangeArrowheads="1"/>
            </p:cNvSpPr>
            <p:nvPr/>
          </p:nvSpPr>
          <p:spPr bwMode="auto">
            <a:xfrm>
              <a:off x="2076450" y="1185863"/>
              <a:ext cx="1546219" cy="3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77" b="1">
                  <a:solidFill>
                    <a:srgbClr val="FFFF00"/>
                  </a:solidFill>
                </a:rPr>
                <a:t>Vertical = 1 V/div</a:t>
              </a:r>
            </a:p>
          </p:txBody>
        </p:sp>
        <p:sp>
          <p:nvSpPr>
            <p:cNvPr id="29709" name="TextBox 22"/>
            <p:cNvSpPr txBox="1">
              <a:spLocks noChangeArrowheads="1"/>
            </p:cNvSpPr>
            <p:nvPr/>
          </p:nvSpPr>
          <p:spPr bwMode="auto">
            <a:xfrm>
              <a:off x="5200650" y="1185863"/>
              <a:ext cx="1850914" cy="3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77" b="1">
                  <a:solidFill>
                    <a:srgbClr val="FFFF00"/>
                  </a:solidFill>
                </a:rPr>
                <a:t>Horizontal = 1 µs/div</a:t>
              </a:r>
            </a:p>
          </p:txBody>
        </p:sp>
        <p:cxnSp>
          <p:nvCxnSpPr>
            <p:cNvPr id="29710" name="Straight Arrow Connector 14"/>
            <p:cNvCxnSpPr>
              <a:cxnSpLocks noChangeShapeType="1"/>
            </p:cNvCxnSpPr>
            <p:nvPr/>
          </p:nvCxnSpPr>
          <p:spPr bwMode="auto">
            <a:xfrm rot="10800000" flipV="1">
              <a:off x="6276975" y="1609725"/>
              <a:ext cx="276225" cy="1588"/>
            </a:xfrm>
            <a:prstGeom prst="straightConnector1">
              <a:avLst/>
            </a:prstGeom>
            <a:noFill/>
            <a:ln w="25400" algn="ctr">
              <a:noFill/>
              <a:round/>
              <a:headEnd/>
              <a:tailEnd type="arrow" w="med" len="med"/>
            </a:ln>
          </p:spPr>
        </p:cxnSp>
        <p:cxnSp>
          <p:nvCxnSpPr>
            <p:cNvPr id="29711" name="Straight Arrow Connector 16"/>
            <p:cNvCxnSpPr>
              <a:cxnSpLocks noChangeShapeType="1"/>
            </p:cNvCxnSpPr>
            <p:nvPr/>
          </p:nvCxnSpPr>
          <p:spPr bwMode="auto">
            <a:xfrm>
              <a:off x="5467350" y="1609725"/>
              <a:ext cx="295275" cy="1588"/>
            </a:xfrm>
            <a:prstGeom prst="straightConnector1">
              <a:avLst/>
            </a:prstGeom>
            <a:noFill/>
            <a:ln w="25400" algn="ctr">
              <a:noFill/>
              <a:round/>
              <a:headEnd/>
              <a:tailEnd type="arrow" w="med" len="med"/>
            </a:ln>
          </p:spPr>
        </p:cxnSp>
        <p:sp>
          <p:nvSpPr>
            <p:cNvPr id="29712" name="TextBox 17"/>
            <p:cNvSpPr txBox="1">
              <a:spLocks noChangeArrowheads="1"/>
            </p:cNvSpPr>
            <p:nvPr/>
          </p:nvSpPr>
          <p:spPr bwMode="auto">
            <a:xfrm>
              <a:off x="5753100" y="1466850"/>
              <a:ext cx="461441" cy="269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15" b="1">
                  <a:solidFill>
                    <a:srgbClr val="FFFF00"/>
                  </a:solidFill>
                </a:rPr>
                <a:t>1 Div</a:t>
              </a:r>
            </a:p>
          </p:txBody>
        </p:sp>
        <p:cxnSp>
          <p:nvCxnSpPr>
            <p:cNvPr id="29713" name="Straight Arrow Connector 29"/>
            <p:cNvCxnSpPr>
              <a:cxnSpLocks noChangeShapeType="1"/>
            </p:cNvCxnSpPr>
            <p:nvPr/>
          </p:nvCxnSpPr>
          <p:spPr bwMode="auto">
            <a:xfrm rot="5400000" flipH="1" flipV="1">
              <a:off x="3845719" y="2042319"/>
              <a:ext cx="276225" cy="1587"/>
            </a:xfrm>
            <a:prstGeom prst="straightConnector1">
              <a:avLst/>
            </a:prstGeom>
            <a:noFill/>
            <a:ln w="25400" algn="ctr">
              <a:noFill/>
              <a:round/>
              <a:headEnd/>
              <a:tailEnd type="arrow" w="med" len="med"/>
            </a:ln>
          </p:spPr>
        </p:cxnSp>
        <p:cxnSp>
          <p:nvCxnSpPr>
            <p:cNvPr id="29714" name="Straight Arrow Connector 32"/>
            <p:cNvCxnSpPr>
              <a:cxnSpLocks noChangeShapeType="1"/>
            </p:cNvCxnSpPr>
            <p:nvPr/>
          </p:nvCxnSpPr>
          <p:spPr bwMode="auto">
            <a:xfrm rot="16200000" flipH="1">
              <a:off x="3831432" y="1332706"/>
              <a:ext cx="304800" cy="1587"/>
            </a:xfrm>
            <a:prstGeom prst="straightConnector1">
              <a:avLst/>
            </a:prstGeom>
            <a:noFill/>
            <a:ln w="25400" algn="ctr">
              <a:noFill/>
              <a:round/>
              <a:headEnd/>
              <a:tailEnd type="arrow" w="med" len="med"/>
            </a:ln>
          </p:spPr>
        </p:cxnSp>
        <p:sp>
          <p:nvSpPr>
            <p:cNvPr id="29715" name="TextBox 35"/>
            <p:cNvSpPr txBox="1">
              <a:spLocks noChangeArrowheads="1"/>
            </p:cNvSpPr>
            <p:nvPr/>
          </p:nvSpPr>
          <p:spPr bwMode="auto">
            <a:xfrm rot="16200000">
              <a:off x="3737932" y="1570728"/>
              <a:ext cx="491801" cy="252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15" b="1">
                  <a:solidFill>
                    <a:srgbClr val="FFFF00"/>
                  </a:solidFill>
                </a:rPr>
                <a:t>1 Div</a:t>
              </a:r>
            </a:p>
          </p:txBody>
        </p:sp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F6330A0F-D718-457A-BD45-B2C7365C9107}"/>
              </a:ext>
            </a:extLst>
          </p:cNvPr>
          <p:cNvSpPr txBox="1">
            <a:spLocks noChangeArrowheads="1"/>
          </p:cNvSpPr>
          <p:nvPr/>
        </p:nvSpPr>
        <p:spPr>
          <a:xfrm>
            <a:off x="832108" y="3963644"/>
            <a:ext cx="7837884" cy="874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108"/>
              </a:spcAft>
              <a:buClr>
                <a:srgbClr val="0099CC"/>
              </a:buClr>
              <a:buNone/>
            </a:pPr>
            <a:r>
              <a:rPr lang="en-US" sz="2000" dirty="0" err="1">
                <a:solidFill>
                  <a:srgbClr val="000000"/>
                </a:solidFill>
              </a:rPr>
              <a:t>Área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exibição</a:t>
            </a:r>
            <a:r>
              <a:rPr lang="en-US" sz="2000" dirty="0">
                <a:solidFill>
                  <a:srgbClr val="000000"/>
                </a:solidFill>
              </a:rPr>
              <a:t> da forma de </a:t>
            </a:r>
            <a:r>
              <a:rPr lang="en-US" sz="2000" dirty="0" err="1">
                <a:solidFill>
                  <a:srgbClr val="000000"/>
                </a:solidFill>
              </a:rPr>
              <a:t>onda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mostrada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linhas</a:t>
            </a:r>
            <a:r>
              <a:rPr lang="en-US" sz="2000" dirty="0">
                <a:solidFill>
                  <a:srgbClr val="000000"/>
                </a:solidFill>
              </a:rPr>
              <a:t> de grade (</a:t>
            </a:r>
            <a:r>
              <a:rPr lang="en-US" sz="2000" dirty="0" err="1">
                <a:solidFill>
                  <a:srgbClr val="000000"/>
                </a:solidFill>
              </a:rPr>
              <a:t>ou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divisões</a:t>
            </a:r>
            <a:r>
              <a:rPr lang="en-US" sz="2000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D36DEF8-2F53-47ED-8505-A67CF45DFB2C}"/>
              </a:ext>
            </a:extLst>
          </p:cNvPr>
          <p:cNvSpPr/>
          <p:nvPr/>
        </p:nvSpPr>
        <p:spPr>
          <a:xfrm>
            <a:off x="832107" y="4788276"/>
            <a:ext cx="7831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08"/>
              </a:spcAft>
              <a:buClr>
                <a:srgbClr val="0099CC"/>
              </a:buClr>
            </a:pPr>
            <a:r>
              <a:rPr lang="en-US" sz="2000" dirty="0" err="1">
                <a:solidFill>
                  <a:srgbClr val="000000"/>
                </a:solidFill>
              </a:rPr>
              <a:t>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espaços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verticais</a:t>
            </a:r>
            <a:r>
              <a:rPr lang="en-US" sz="2000" dirty="0">
                <a:solidFill>
                  <a:srgbClr val="000000"/>
                </a:solidFill>
              </a:rPr>
              <a:t> das </a:t>
            </a:r>
            <a:r>
              <a:rPr lang="en-US" sz="2000" dirty="0" err="1">
                <a:solidFill>
                  <a:srgbClr val="000000"/>
                </a:solidFill>
              </a:rPr>
              <a:t>linhas</a:t>
            </a:r>
            <a:r>
              <a:rPr lang="en-US" sz="2000" dirty="0">
                <a:solidFill>
                  <a:srgbClr val="000000"/>
                </a:solidFill>
              </a:rPr>
              <a:t> de grade </a:t>
            </a:r>
            <a:r>
              <a:rPr lang="en-US" sz="2000" dirty="0" err="1">
                <a:solidFill>
                  <a:srgbClr val="000000"/>
                </a:solidFill>
              </a:rPr>
              <a:t>estão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relacionados</a:t>
            </a:r>
            <a:r>
              <a:rPr lang="en-US" sz="2000" dirty="0">
                <a:solidFill>
                  <a:srgbClr val="000000"/>
                </a:solidFill>
              </a:rPr>
              <a:t> à </a:t>
            </a:r>
            <a:r>
              <a:rPr lang="en-US" sz="2000" dirty="0" err="1">
                <a:solidFill>
                  <a:srgbClr val="000000"/>
                </a:solidFill>
              </a:rPr>
              <a:t>configuração</a:t>
            </a:r>
            <a:r>
              <a:rPr lang="en-US" sz="2000" dirty="0">
                <a:solidFill>
                  <a:srgbClr val="000000"/>
                </a:solidFill>
              </a:rPr>
              <a:t> de volts/</a:t>
            </a:r>
            <a:r>
              <a:rPr lang="en-US" sz="2000" dirty="0" err="1">
                <a:solidFill>
                  <a:srgbClr val="000000"/>
                </a:solidFill>
              </a:rPr>
              <a:t>divisão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CE2D480-4AAA-4DFC-812F-778979CD3326}"/>
              </a:ext>
            </a:extLst>
          </p:cNvPr>
          <p:cNvSpPr/>
          <p:nvPr/>
        </p:nvSpPr>
        <p:spPr>
          <a:xfrm>
            <a:off x="825611" y="5612908"/>
            <a:ext cx="7837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0099CC"/>
              </a:buClr>
            </a:pPr>
            <a:r>
              <a:rPr lang="en-US" sz="2000" dirty="0" err="1">
                <a:solidFill>
                  <a:srgbClr val="000000"/>
                </a:solidFill>
              </a:rPr>
              <a:t>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espaços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horizontais</a:t>
            </a:r>
            <a:r>
              <a:rPr lang="en-US" sz="2000" dirty="0">
                <a:solidFill>
                  <a:srgbClr val="000000"/>
                </a:solidFill>
              </a:rPr>
              <a:t> das </a:t>
            </a:r>
            <a:r>
              <a:rPr lang="en-US" sz="2000" dirty="0" err="1">
                <a:solidFill>
                  <a:srgbClr val="000000"/>
                </a:solidFill>
              </a:rPr>
              <a:t>linhas</a:t>
            </a:r>
            <a:r>
              <a:rPr lang="en-US" sz="2000" dirty="0">
                <a:solidFill>
                  <a:srgbClr val="000000"/>
                </a:solidFill>
              </a:rPr>
              <a:t> de grade </a:t>
            </a:r>
            <a:r>
              <a:rPr lang="en-US" sz="2000" dirty="0" err="1">
                <a:solidFill>
                  <a:srgbClr val="000000"/>
                </a:solidFill>
              </a:rPr>
              <a:t>estão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relacionados</a:t>
            </a:r>
            <a:r>
              <a:rPr lang="en-US" sz="2000" dirty="0">
                <a:solidFill>
                  <a:srgbClr val="000000"/>
                </a:solidFill>
              </a:rPr>
              <a:t> à </a:t>
            </a:r>
            <a:r>
              <a:rPr lang="en-US" sz="2000" dirty="0" err="1">
                <a:solidFill>
                  <a:srgbClr val="000000"/>
                </a:solidFill>
              </a:rPr>
              <a:t>configuração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segundos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divisão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F725C25-E790-459B-AF14-48CF9050D2E5}"/>
              </a:ext>
            </a:extLst>
          </p:cNvPr>
          <p:cNvSpPr txBox="1"/>
          <p:nvPr/>
        </p:nvSpPr>
        <p:spPr>
          <a:xfrm>
            <a:off x="329992" y="4031346"/>
            <a:ext cx="288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4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33527EA-6BF2-4885-A5F7-A59CD16AA8E7}"/>
              </a:ext>
            </a:extLst>
          </p:cNvPr>
          <p:cNvSpPr txBox="1"/>
          <p:nvPr/>
        </p:nvSpPr>
        <p:spPr>
          <a:xfrm>
            <a:off x="336490" y="4849103"/>
            <a:ext cx="288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5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AADD976-E21F-4A2A-AE76-C22EE0E521A5}"/>
              </a:ext>
            </a:extLst>
          </p:cNvPr>
          <p:cNvSpPr txBox="1"/>
          <p:nvPr/>
        </p:nvSpPr>
        <p:spPr>
          <a:xfrm>
            <a:off x="336490" y="5666860"/>
            <a:ext cx="288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8973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2652" y="196943"/>
            <a:ext cx="4575825" cy="915865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Bef>
                <a:spcPts val="0"/>
              </a:spcBef>
              <a:spcAft>
                <a:spcPts val="354"/>
              </a:spcAft>
            </a:pPr>
            <a:r>
              <a:rPr lang="en-US" sz="2954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Principais</a:t>
            </a:r>
            <a:r>
              <a:rPr lang="en-US" sz="2954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954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Controles</a:t>
            </a:r>
            <a:r>
              <a:rPr lang="en-US" sz="2954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de </a:t>
            </a:r>
            <a:br>
              <a:rPr lang="en-US" sz="2954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sz="2954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Configuração</a:t>
            </a:r>
            <a:r>
              <a:rPr lang="en-US" sz="2954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do </a:t>
            </a:r>
            <a:r>
              <a:rPr lang="en-US" sz="2954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Osciloscópio</a:t>
            </a:r>
            <a:endParaRPr lang="en-US" sz="2954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0" y="1771144"/>
            <a:ext cx="6858000" cy="36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10"/>
          <p:cNvSpPr txBox="1">
            <a:spLocks noChangeArrowheads="1"/>
          </p:cNvSpPr>
          <p:nvPr/>
        </p:nvSpPr>
        <p:spPr bwMode="auto">
          <a:xfrm>
            <a:off x="3712840" y="1278777"/>
            <a:ext cx="2209800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77" b="1"/>
              <a:t>Escala horizontal (s/div)</a:t>
            </a:r>
          </a:p>
        </p:txBody>
      </p:sp>
      <p:sp>
        <p:nvSpPr>
          <p:cNvPr id="37892" name="TextBox 11"/>
          <p:cNvSpPr txBox="1">
            <a:spLocks noChangeArrowheads="1"/>
          </p:cNvSpPr>
          <p:nvPr/>
        </p:nvSpPr>
        <p:spPr bwMode="auto">
          <a:xfrm>
            <a:off x="4932040" y="1700808"/>
            <a:ext cx="2286000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77" b="1"/>
              <a:t>Posição horizontal</a:t>
            </a: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7328275" y="4068530"/>
            <a:ext cx="1561368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77" b="1" dirty="0" err="1"/>
              <a:t>Posição</a:t>
            </a:r>
            <a:r>
              <a:rPr lang="en-US" sz="1477" b="1" dirty="0"/>
              <a:t> vertical</a:t>
            </a:r>
          </a:p>
        </p:txBody>
      </p:sp>
      <p:sp>
        <p:nvSpPr>
          <p:cNvPr id="37894" name="TextBox 13"/>
          <p:cNvSpPr txBox="1">
            <a:spLocks noChangeArrowheads="1"/>
          </p:cNvSpPr>
          <p:nvPr/>
        </p:nvSpPr>
        <p:spPr bwMode="auto">
          <a:xfrm>
            <a:off x="7335932" y="3495461"/>
            <a:ext cx="1348957" cy="5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77" b="1" dirty="0" err="1"/>
              <a:t>Escala</a:t>
            </a:r>
            <a:r>
              <a:rPr lang="en-US" sz="1477" b="1" dirty="0"/>
              <a:t> vertical (V/div)</a:t>
            </a:r>
          </a:p>
        </p:txBody>
      </p:sp>
      <p:sp>
        <p:nvSpPr>
          <p:cNvPr id="37895" name="TextBox 14"/>
          <p:cNvSpPr txBox="1">
            <a:spLocks noChangeArrowheads="1"/>
          </p:cNvSpPr>
          <p:nvPr/>
        </p:nvSpPr>
        <p:spPr bwMode="auto">
          <a:xfrm>
            <a:off x="4189089" y="5267883"/>
            <a:ext cx="2765426" cy="103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77" b="1" dirty="0"/>
              <a:t>BNCs de entrada  dos </a:t>
            </a:r>
            <a:r>
              <a:rPr lang="en-US" sz="1477" b="1" dirty="0" err="1"/>
              <a:t>sinais</a:t>
            </a:r>
            <a:r>
              <a:rPr lang="en-US" sz="1477" b="1" dirty="0"/>
              <a:t> </a:t>
            </a:r>
            <a:r>
              <a:rPr lang="en-US" sz="1477" b="1" dirty="0" err="1"/>
              <a:t>elétricos</a:t>
            </a:r>
            <a:endParaRPr lang="en-US" sz="1477" b="1" dirty="0"/>
          </a:p>
          <a:p>
            <a:pPr algn="ctr"/>
            <a:r>
              <a:rPr lang="pt-BR" sz="1600" dirty="0" err="1"/>
              <a:t>Obs</a:t>
            </a:r>
            <a:r>
              <a:rPr lang="pt-BR" sz="1600" dirty="0"/>
              <a:t>: os  sinais são visualizados em cores diferentes</a:t>
            </a:r>
            <a:endParaRPr lang="en-US" sz="1477" b="1" dirty="0"/>
          </a:p>
        </p:txBody>
      </p:sp>
      <p:cxnSp>
        <p:nvCxnSpPr>
          <p:cNvPr id="37896" name="Straight Connector 16"/>
          <p:cNvCxnSpPr>
            <a:cxnSpLocks noChangeShapeType="1"/>
          </p:cNvCxnSpPr>
          <p:nvPr/>
        </p:nvCxnSpPr>
        <p:spPr bwMode="auto">
          <a:xfrm rot="5400000" flipH="1" flipV="1">
            <a:off x="4505980" y="2115509"/>
            <a:ext cx="633046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oval" w="med" len="med"/>
            <a:tailEnd/>
          </a:ln>
        </p:spPr>
      </p:cxnSp>
      <p:cxnSp>
        <p:nvCxnSpPr>
          <p:cNvPr id="37897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5392537" y="2223948"/>
            <a:ext cx="422031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oval" w="med" len="med"/>
            <a:tailEnd/>
          </a:ln>
        </p:spPr>
      </p:cxnSp>
      <p:sp>
        <p:nvSpPr>
          <p:cNvPr id="37898" name="Rectangle 25"/>
          <p:cNvSpPr>
            <a:spLocks noChangeArrowheads="1"/>
          </p:cNvSpPr>
          <p:nvPr/>
        </p:nvSpPr>
        <p:spPr bwMode="auto">
          <a:xfrm>
            <a:off x="4651171" y="3529606"/>
            <a:ext cx="2286000" cy="351692"/>
          </a:xfrm>
          <a:prstGeom prst="rect">
            <a:avLst/>
          </a:prstGeom>
          <a:solidFill>
            <a:srgbClr val="FF0000">
              <a:alpha val="1098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 sz="1662"/>
          </a:p>
        </p:txBody>
      </p:sp>
      <p:sp>
        <p:nvSpPr>
          <p:cNvPr id="37899" name="Rectangle 26"/>
          <p:cNvSpPr>
            <a:spLocks noChangeArrowheads="1"/>
          </p:cNvSpPr>
          <p:nvPr/>
        </p:nvSpPr>
        <p:spPr bwMode="auto">
          <a:xfrm>
            <a:off x="4693238" y="4075534"/>
            <a:ext cx="2286000" cy="281354"/>
          </a:xfrm>
          <a:prstGeom prst="rect">
            <a:avLst/>
          </a:prstGeom>
          <a:solidFill>
            <a:srgbClr val="FF0000">
              <a:alpha val="1098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 sz="1662"/>
          </a:p>
        </p:txBody>
      </p:sp>
      <p:cxnSp>
        <p:nvCxnSpPr>
          <p:cNvPr id="37900" name="Straight Connector 31"/>
          <p:cNvCxnSpPr>
            <a:cxnSpLocks noChangeShapeType="1"/>
          </p:cNvCxnSpPr>
          <p:nvPr/>
        </p:nvCxnSpPr>
        <p:spPr bwMode="auto">
          <a:xfrm>
            <a:off x="7065640" y="3698125"/>
            <a:ext cx="3048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1" name="Straight Connector 32"/>
          <p:cNvCxnSpPr>
            <a:cxnSpLocks noChangeShapeType="1"/>
          </p:cNvCxnSpPr>
          <p:nvPr/>
        </p:nvCxnSpPr>
        <p:spPr bwMode="auto">
          <a:xfrm>
            <a:off x="7065640" y="4232991"/>
            <a:ext cx="3048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2" name="Right Brace 33"/>
          <p:cNvSpPr>
            <a:spLocks/>
          </p:cNvSpPr>
          <p:nvPr/>
        </p:nvSpPr>
        <p:spPr bwMode="auto">
          <a:xfrm rot="5400000">
            <a:off x="5327694" y="3860783"/>
            <a:ext cx="351692" cy="2362200"/>
          </a:xfrm>
          <a:prstGeom prst="rightBrace">
            <a:avLst>
              <a:gd name="adj1" fmla="val 8324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 sz="1662"/>
          </a:p>
        </p:txBody>
      </p:sp>
      <p:sp>
        <p:nvSpPr>
          <p:cNvPr id="37903" name="TextBox 34"/>
          <p:cNvSpPr txBox="1">
            <a:spLocks noChangeArrowheads="1"/>
          </p:cNvSpPr>
          <p:nvPr/>
        </p:nvSpPr>
        <p:spPr bwMode="auto">
          <a:xfrm>
            <a:off x="2341240" y="1655379"/>
            <a:ext cx="2286000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77" b="1"/>
              <a:t>Nível de disparo</a:t>
            </a:r>
          </a:p>
        </p:txBody>
      </p:sp>
      <p:cxnSp>
        <p:nvCxnSpPr>
          <p:cNvPr id="37904" name="Straight Connector 37"/>
          <p:cNvCxnSpPr>
            <a:cxnSpLocks noChangeShapeType="1"/>
          </p:cNvCxnSpPr>
          <p:nvPr/>
        </p:nvCxnSpPr>
        <p:spPr bwMode="auto">
          <a:xfrm rot="16200000" flipV="1">
            <a:off x="4045482" y="1956516"/>
            <a:ext cx="1030166" cy="9906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oval" w="med" len="med"/>
            <a:tailEnd/>
          </a:ln>
        </p:spPr>
      </p:cxnSp>
      <p:pic>
        <p:nvPicPr>
          <p:cNvPr id="37906" name="Picture 18" descr="Math1.png"/>
          <p:cNvPicPr>
            <a:picLocks noChangeAspect="1"/>
          </p:cNvPicPr>
          <p:nvPr/>
        </p:nvPicPr>
        <p:blipFill>
          <a:blip r:embed="rId4" cstate="print"/>
          <a:srcRect t="10686"/>
          <a:stretch>
            <a:fillRect/>
          </a:stretch>
        </p:blipFill>
        <p:spPr bwMode="auto">
          <a:xfrm>
            <a:off x="1274441" y="2358763"/>
            <a:ext cx="3038475" cy="17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5">
            <a:extLst>
              <a:ext uri="{FF2B5EF4-FFF2-40B4-BE49-F238E27FC236}">
                <a16:creationId xmlns:a16="http://schemas.microsoft.com/office/drawing/2014/main" id="{B2219EFD-89B8-45FD-B441-5097BADFA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649" y="1253485"/>
            <a:ext cx="2078182" cy="351692"/>
          </a:xfrm>
          <a:prstGeom prst="rect">
            <a:avLst/>
          </a:prstGeom>
          <a:solidFill>
            <a:srgbClr val="FF0000">
              <a:alpha val="1098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 sz="1662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75202AC-A4D1-487E-B6DC-2055A14169F1}"/>
              </a:ext>
            </a:extLst>
          </p:cNvPr>
          <p:cNvSpPr txBox="1"/>
          <p:nvPr/>
        </p:nvSpPr>
        <p:spPr>
          <a:xfrm>
            <a:off x="381832" y="196943"/>
            <a:ext cx="288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824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43ACD06-A492-479B-A79D-4FE2BD3AB1DA}"/>
              </a:ext>
            </a:extLst>
          </p:cNvPr>
          <p:cNvSpPr txBox="1"/>
          <p:nvPr/>
        </p:nvSpPr>
        <p:spPr>
          <a:xfrm>
            <a:off x="1036634" y="5589240"/>
            <a:ext cx="2261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Pearson </a:t>
            </a:r>
            <a:r>
              <a:rPr lang="pt-BR" sz="1400" dirty="0" err="1"/>
              <a:t>Education</a:t>
            </a:r>
            <a:r>
              <a:rPr lang="pt-BR" sz="1400" dirty="0"/>
              <a:t> do Brasil, </a:t>
            </a:r>
          </a:p>
          <a:p>
            <a:pPr algn="ctr"/>
            <a:r>
              <a:rPr lang="pt-BR" sz="1400" dirty="0"/>
              <a:t>13ª edição - 2016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33B9A0C-4BFD-4CD6-9D47-BB60BA279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11" y="1239181"/>
            <a:ext cx="2776433" cy="419634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2788F79-455F-4291-B84F-824E47AD093B}"/>
              </a:ext>
            </a:extLst>
          </p:cNvPr>
          <p:cNvSpPr txBox="1"/>
          <p:nvPr/>
        </p:nvSpPr>
        <p:spPr>
          <a:xfrm>
            <a:off x="4788024" y="3139231"/>
            <a:ext cx="345162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</a:rPr>
              <a:t>E-book disponível na </a:t>
            </a:r>
            <a:endParaRPr lang="pt-BR" dirty="0"/>
          </a:p>
          <a:p>
            <a:pPr algn="ctr" fontAlgn="base"/>
            <a:r>
              <a:rPr lang="pt-BR" dirty="0"/>
              <a:t>Site: </a:t>
            </a:r>
            <a:r>
              <a:rPr lang="pt-BR" u="sng" dirty="0">
                <a:hlinkClick r:id="rId3"/>
              </a:rPr>
              <a:t>plataforma.bvirtual.com.br</a:t>
            </a:r>
            <a:br>
              <a:rPr lang="pt-BR" dirty="0"/>
            </a:br>
            <a:r>
              <a:rPr lang="pt-BR" dirty="0"/>
              <a:t>(use o seu login e senha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568842-EF81-4F09-AACC-CEB8C7547A84}"/>
              </a:ext>
            </a:extLst>
          </p:cNvPr>
          <p:cNvSpPr txBox="1"/>
          <p:nvPr/>
        </p:nvSpPr>
        <p:spPr>
          <a:xfrm>
            <a:off x="5707172" y="1483047"/>
            <a:ext cx="156072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ATENÇÃO 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2CEC038E-5B19-4FED-9F6C-723C65F8748D}"/>
              </a:ext>
            </a:extLst>
          </p:cNvPr>
          <p:cNvSpPr/>
          <p:nvPr/>
        </p:nvSpPr>
        <p:spPr>
          <a:xfrm>
            <a:off x="6045884" y="2275135"/>
            <a:ext cx="936104" cy="5760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B52808A-D6C3-486D-821F-35634E2BF469}"/>
              </a:ext>
            </a:extLst>
          </p:cNvPr>
          <p:cNvSpPr txBox="1"/>
          <p:nvPr/>
        </p:nvSpPr>
        <p:spPr>
          <a:xfrm>
            <a:off x="5125618" y="4428462"/>
            <a:ext cx="2776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Capítulo 21 – Ressonância</a:t>
            </a:r>
          </a:p>
          <a:p>
            <a:pPr algn="ctr"/>
            <a:r>
              <a:rPr lang="pt-BR" dirty="0"/>
              <a:t>(pg. 936 - 944)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31DD8C9-023E-4166-8B44-56D364250290}"/>
              </a:ext>
            </a:extLst>
          </p:cNvPr>
          <p:cNvSpPr txBox="1">
            <a:spLocks/>
          </p:cNvSpPr>
          <p:nvPr/>
        </p:nvSpPr>
        <p:spPr>
          <a:xfrm>
            <a:off x="3419872" y="282852"/>
            <a:ext cx="2847707" cy="46839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>
                <a:solidFill>
                  <a:schemeClr val="bg1"/>
                </a:solidFill>
                <a:latin typeface="+mn-lt"/>
              </a:rPr>
              <a:t>Referência Bibliográfica</a:t>
            </a:r>
            <a:endParaRPr lang="pt-BR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497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3" descr="Scope Screen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071581"/>
            <a:ext cx="5475288" cy="324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68803" y="301577"/>
            <a:ext cx="5033407" cy="516983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354"/>
              </a:spcAft>
            </a:pPr>
            <a:r>
              <a:rPr lang="en-US" sz="2954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Medições</a:t>
            </a:r>
            <a:r>
              <a:rPr lang="en-US" sz="2954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Por </a:t>
            </a:r>
            <a:r>
              <a:rPr lang="en-US" sz="2954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Estimativa</a:t>
            </a:r>
            <a:r>
              <a:rPr lang="en-US" sz="2954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Visual</a:t>
            </a:r>
          </a:p>
        </p:txBody>
      </p:sp>
      <p:sp>
        <p:nvSpPr>
          <p:cNvPr id="31748" name="TextBox 7"/>
          <p:cNvSpPr txBox="1">
            <a:spLocks noChangeArrowheads="1"/>
          </p:cNvSpPr>
          <p:nvPr/>
        </p:nvSpPr>
        <p:spPr bwMode="auto">
          <a:xfrm rot="-5400000">
            <a:off x="3858792" y="2606792"/>
            <a:ext cx="546945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FFFF00"/>
                </a:solidFill>
              </a:rPr>
              <a:t>V p-p</a:t>
            </a:r>
          </a:p>
        </p:txBody>
      </p:sp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4883472" y="3914355"/>
            <a:ext cx="720582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FFFF00"/>
                </a:solidFill>
              </a:rPr>
              <a:t>Período</a:t>
            </a:r>
          </a:p>
        </p:txBody>
      </p:sp>
      <p:cxnSp>
        <p:nvCxnSpPr>
          <p:cNvPr id="31750" name="Straight Arrow Connector 11"/>
          <p:cNvCxnSpPr>
            <a:cxnSpLocks noChangeShapeType="1"/>
          </p:cNvCxnSpPr>
          <p:nvPr/>
        </p:nvCxnSpPr>
        <p:spPr bwMode="auto">
          <a:xfrm rot="16200000" flipH="1">
            <a:off x="3776358" y="3479880"/>
            <a:ext cx="773723" cy="1588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31751" name="Straight Arrow Connector 15"/>
          <p:cNvCxnSpPr>
            <a:cxnSpLocks noChangeShapeType="1"/>
          </p:cNvCxnSpPr>
          <p:nvPr/>
        </p:nvCxnSpPr>
        <p:spPr bwMode="auto">
          <a:xfrm>
            <a:off x="5767710" y="4050634"/>
            <a:ext cx="609600" cy="1466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31752" name="Oval 19"/>
          <p:cNvSpPr>
            <a:spLocks noChangeArrowheads="1"/>
          </p:cNvSpPr>
          <p:nvPr/>
        </p:nvSpPr>
        <p:spPr bwMode="auto">
          <a:xfrm>
            <a:off x="5934075" y="980728"/>
            <a:ext cx="685800" cy="351692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 sz="1662"/>
          </a:p>
        </p:txBody>
      </p:sp>
      <p:sp>
        <p:nvSpPr>
          <p:cNvPr id="31753" name="Oval 20"/>
          <p:cNvSpPr>
            <a:spLocks noChangeArrowheads="1"/>
          </p:cNvSpPr>
          <p:nvPr/>
        </p:nvSpPr>
        <p:spPr bwMode="auto">
          <a:xfrm>
            <a:off x="1985963" y="993917"/>
            <a:ext cx="685800" cy="351692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 sz="1662"/>
          </a:p>
        </p:txBody>
      </p:sp>
      <p:sp>
        <p:nvSpPr>
          <p:cNvPr id="31754" name="TextBox 21"/>
          <p:cNvSpPr txBox="1">
            <a:spLocks noChangeArrowheads="1"/>
          </p:cNvSpPr>
          <p:nvPr/>
        </p:nvSpPr>
        <p:spPr bwMode="auto">
          <a:xfrm>
            <a:off x="2076451" y="1328024"/>
            <a:ext cx="1347292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FFFF00"/>
                </a:solidFill>
              </a:rPr>
              <a:t>Vertical = 1 V/div</a:t>
            </a:r>
          </a:p>
        </p:txBody>
      </p:sp>
      <p:sp>
        <p:nvSpPr>
          <p:cNvPr id="31755" name="TextBox 22"/>
          <p:cNvSpPr txBox="1">
            <a:spLocks noChangeArrowheads="1"/>
          </p:cNvSpPr>
          <p:nvPr/>
        </p:nvSpPr>
        <p:spPr bwMode="auto">
          <a:xfrm>
            <a:off x="5200650" y="1328024"/>
            <a:ext cx="1606978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FFFF00"/>
                </a:solidFill>
              </a:rPr>
              <a:t>Horizontal = 1 µs/div</a:t>
            </a:r>
          </a:p>
        </p:txBody>
      </p:sp>
      <p:cxnSp>
        <p:nvCxnSpPr>
          <p:cNvPr id="31756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3741188" y="2007169"/>
            <a:ext cx="844062" cy="1588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31757" name="Straight Arrow Connector 29"/>
          <p:cNvCxnSpPr>
            <a:cxnSpLocks noChangeShapeType="1"/>
          </p:cNvCxnSpPr>
          <p:nvPr/>
        </p:nvCxnSpPr>
        <p:spPr bwMode="auto">
          <a:xfrm rot="10800000" flipV="1">
            <a:off x="4211961" y="4050634"/>
            <a:ext cx="623887" cy="1466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31758" name="TextBox 31"/>
          <p:cNvSpPr txBox="1">
            <a:spLocks noChangeArrowheads="1"/>
          </p:cNvSpPr>
          <p:nvPr/>
        </p:nvSpPr>
        <p:spPr bwMode="auto">
          <a:xfrm rot="-5400000">
            <a:off x="2776358" y="2176702"/>
            <a:ext cx="654410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FFFF00"/>
                </a:solidFill>
              </a:rPr>
              <a:t>V máx.</a:t>
            </a:r>
          </a:p>
        </p:txBody>
      </p:sp>
      <p:cxnSp>
        <p:nvCxnSpPr>
          <p:cNvPr id="31759" name="Straight Arrow Connector 32"/>
          <p:cNvCxnSpPr>
            <a:cxnSpLocks noChangeShapeType="1"/>
          </p:cNvCxnSpPr>
          <p:nvPr/>
        </p:nvCxnSpPr>
        <p:spPr bwMode="auto">
          <a:xfrm rot="5400000" flipH="1" flipV="1">
            <a:off x="2939623" y="1815203"/>
            <a:ext cx="351692" cy="1588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31760" name="Straight Arrow Connector 34"/>
          <p:cNvCxnSpPr>
            <a:cxnSpLocks noChangeShapeType="1"/>
          </p:cNvCxnSpPr>
          <p:nvPr/>
        </p:nvCxnSpPr>
        <p:spPr bwMode="auto">
          <a:xfrm rot="5400000" flipH="1" flipV="1">
            <a:off x="2903660" y="2911983"/>
            <a:ext cx="422031" cy="3175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 type="oval" w="med" len="med"/>
            <a:tailEnd/>
          </a:ln>
        </p:spPr>
      </p:cxnSp>
      <p:sp>
        <p:nvSpPr>
          <p:cNvPr id="31761" name="TextBox 38"/>
          <p:cNvSpPr txBox="1">
            <a:spLocks noChangeArrowheads="1"/>
          </p:cNvSpPr>
          <p:nvPr/>
        </p:nvSpPr>
        <p:spPr bwMode="auto">
          <a:xfrm>
            <a:off x="0" y="2805133"/>
            <a:ext cx="1905000" cy="49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92" b="1"/>
              <a:t>Indicador de nível de terra (0,0 V)</a:t>
            </a:r>
          </a:p>
        </p:txBody>
      </p:sp>
      <p:cxnSp>
        <p:nvCxnSpPr>
          <p:cNvPr id="31762" name="Straight Arrow Connector 43"/>
          <p:cNvCxnSpPr>
            <a:cxnSpLocks noChangeShapeType="1"/>
          </p:cNvCxnSpPr>
          <p:nvPr/>
        </p:nvCxnSpPr>
        <p:spPr bwMode="auto">
          <a:xfrm>
            <a:off x="1447800" y="3161220"/>
            <a:ext cx="381000" cy="146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764" name="Oval 25"/>
          <p:cNvSpPr>
            <a:spLocks noChangeArrowheads="1"/>
          </p:cNvSpPr>
          <p:nvPr/>
        </p:nvSpPr>
        <p:spPr bwMode="auto">
          <a:xfrm>
            <a:off x="1843088" y="3020543"/>
            <a:ext cx="304800" cy="281354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 sz="1662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3E6B3ACB-6235-4F36-8AE2-8566A0759DB2}"/>
              </a:ext>
            </a:extLst>
          </p:cNvPr>
          <p:cNvSpPr txBox="1">
            <a:spLocks noChangeArrowheads="1"/>
          </p:cNvSpPr>
          <p:nvPr/>
        </p:nvSpPr>
        <p:spPr>
          <a:xfrm>
            <a:off x="1334259" y="4463927"/>
            <a:ext cx="2317331" cy="370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462"/>
              </a:spcAft>
              <a:buClr>
                <a:srgbClr val="0099CC"/>
              </a:buClr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Período</a:t>
            </a:r>
            <a:r>
              <a:rPr lang="en-US" sz="2000" b="1" dirty="0">
                <a:solidFill>
                  <a:srgbClr val="FF0000"/>
                </a:solidFill>
              </a:rPr>
              <a:t> do </a:t>
            </a:r>
            <a:r>
              <a:rPr lang="en-US" sz="2000" b="1" dirty="0" err="1">
                <a:solidFill>
                  <a:srgbClr val="FF0000"/>
                </a:solidFill>
              </a:rPr>
              <a:t>sinal</a:t>
            </a:r>
            <a:r>
              <a:rPr lang="en-US" sz="2000" b="1" dirty="0">
                <a:solidFill>
                  <a:srgbClr val="FF0000"/>
                </a:solidFill>
              </a:rPr>
              <a:t> (T)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4773C7B-5C14-4564-A9BC-34EE54082884}"/>
              </a:ext>
            </a:extLst>
          </p:cNvPr>
          <p:cNvSpPr/>
          <p:nvPr/>
        </p:nvSpPr>
        <p:spPr>
          <a:xfrm>
            <a:off x="4284985" y="5244193"/>
            <a:ext cx="3641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62"/>
              </a:spcAft>
              <a:buClr>
                <a:srgbClr val="0099CC"/>
              </a:buClr>
            </a:pPr>
            <a:r>
              <a:rPr lang="en-US" sz="2000" b="1" dirty="0" err="1">
                <a:solidFill>
                  <a:srgbClr val="FF0000"/>
                </a:solidFill>
              </a:rPr>
              <a:t>Tensão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pico</a:t>
            </a:r>
            <a:r>
              <a:rPr lang="en-US" sz="2000" b="1" dirty="0">
                <a:solidFill>
                  <a:srgbClr val="FF0000"/>
                </a:solidFill>
              </a:rPr>
              <a:t> à </a:t>
            </a:r>
            <a:r>
              <a:rPr lang="en-US" sz="2000" b="1" dirty="0" err="1">
                <a:solidFill>
                  <a:srgbClr val="FF0000"/>
                </a:solidFill>
              </a:rPr>
              <a:t>pico</a:t>
            </a:r>
            <a:r>
              <a:rPr lang="en-US" sz="2000" b="1" dirty="0">
                <a:solidFill>
                  <a:srgbClr val="FF0000"/>
                </a:solidFill>
              </a:rPr>
              <a:t> do </a:t>
            </a:r>
            <a:r>
              <a:rPr lang="en-US" sz="2000" b="1" dirty="0" err="1">
                <a:solidFill>
                  <a:srgbClr val="FF0000"/>
                </a:solidFill>
              </a:rPr>
              <a:t>Sinal</a:t>
            </a:r>
            <a:r>
              <a:rPr lang="en-US" sz="2000" b="1" dirty="0">
                <a:solidFill>
                  <a:srgbClr val="FF0000"/>
                </a:solidFill>
              </a:rPr>
              <a:t> (</a:t>
            </a:r>
            <a:r>
              <a:rPr lang="en-US" sz="2000" b="1" dirty="0" err="1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</a:rPr>
              <a:t>pp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DFC22B7-3E84-43C4-8D2D-F20532364108}"/>
              </a:ext>
            </a:extLst>
          </p:cNvPr>
          <p:cNvSpPr/>
          <p:nvPr/>
        </p:nvSpPr>
        <p:spPr>
          <a:xfrm>
            <a:off x="4331953" y="4467806"/>
            <a:ext cx="3641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62"/>
              </a:spcAft>
              <a:buClr>
                <a:srgbClr val="0099CC"/>
              </a:buClr>
            </a:pPr>
            <a:r>
              <a:rPr lang="en-US" sz="2000" b="1" dirty="0" err="1">
                <a:solidFill>
                  <a:srgbClr val="FF0000"/>
                </a:solidFill>
              </a:rPr>
              <a:t>Tensão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Máxima</a:t>
            </a:r>
            <a:r>
              <a:rPr lang="en-US" sz="2000" b="1" dirty="0">
                <a:solidFill>
                  <a:srgbClr val="FF0000"/>
                </a:solidFill>
              </a:rPr>
              <a:t> do </a:t>
            </a:r>
            <a:r>
              <a:rPr lang="en-US" sz="2000" b="1" dirty="0" err="1">
                <a:solidFill>
                  <a:srgbClr val="FF0000"/>
                </a:solidFill>
              </a:rPr>
              <a:t>Sinal</a:t>
            </a:r>
            <a:r>
              <a:rPr lang="en-US" sz="2000" b="1" dirty="0">
                <a:solidFill>
                  <a:srgbClr val="FF0000"/>
                </a:solidFill>
              </a:rPr>
              <a:t> (</a:t>
            </a:r>
            <a:r>
              <a:rPr lang="en-US" sz="2000" b="1" dirty="0" err="1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</a:rPr>
              <a:t>máx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34F200C-8413-49B8-AC67-3DA04C1D636A}"/>
              </a:ext>
            </a:extLst>
          </p:cNvPr>
          <p:cNvSpPr txBox="1"/>
          <p:nvPr/>
        </p:nvSpPr>
        <p:spPr>
          <a:xfrm>
            <a:off x="416233" y="375402"/>
            <a:ext cx="288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8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E363CD4-C3E5-442E-AC22-5B4F15EE04CF}"/>
              </a:ext>
            </a:extLst>
          </p:cNvPr>
          <p:cNvSpPr txBox="1"/>
          <p:nvPr/>
        </p:nvSpPr>
        <p:spPr>
          <a:xfrm>
            <a:off x="1069949" y="4823053"/>
            <a:ext cx="3049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462"/>
              </a:spcAft>
              <a:buClr>
                <a:srgbClr val="0099CC"/>
              </a:buClr>
              <a:buNone/>
            </a:pPr>
            <a:r>
              <a:rPr lang="en-US" sz="1800" b="1" dirty="0"/>
              <a:t>T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= 4 </a:t>
            </a:r>
            <a:r>
              <a:rPr lang="en-US" sz="1800" dirty="0" err="1">
                <a:solidFill>
                  <a:srgbClr val="000000"/>
                </a:solidFill>
              </a:rPr>
              <a:t>divisões</a:t>
            </a:r>
            <a:r>
              <a:rPr lang="en-US" sz="1800" dirty="0">
                <a:solidFill>
                  <a:srgbClr val="000000"/>
                </a:solidFill>
              </a:rPr>
              <a:t> x 1 µs/div = 4 µs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2031844-2060-4466-80E7-B2FE828BF868}"/>
              </a:ext>
            </a:extLst>
          </p:cNvPr>
          <p:cNvSpPr txBox="1"/>
          <p:nvPr/>
        </p:nvSpPr>
        <p:spPr>
          <a:xfrm>
            <a:off x="1084916" y="5241811"/>
            <a:ext cx="2566674" cy="399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spcBef>
                <a:spcPct val="20000"/>
              </a:spcBef>
              <a:spcAft>
                <a:spcPts val="462"/>
              </a:spcAft>
              <a:buClr>
                <a:srgbClr val="0099CC"/>
              </a:buClr>
              <a:buFont typeface="Arial" pitchFamily="34" charset="0"/>
              <a:buNone/>
              <a:defRPr sz="2000" b="1">
                <a:solidFill>
                  <a:srgbClr val="FF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en-US" dirty="0" err="1"/>
              <a:t>Frequência</a:t>
            </a:r>
            <a:r>
              <a:rPr lang="en-US" dirty="0"/>
              <a:t> do </a:t>
            </a:r>
            <a:r>
              <a:rPr lang="en-US" dirty="0" err="1"/>
              <a:t>Sinal</a:t>
            </a:r>
            <a:r>
              <a:rPr lang="en-US" dirty="0"/>
              <a:t> (f)</a:t>
            </a:r>
            <a:endParaRPr lang="pt-BR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D241E36-9DA2-45D6-A856-CEA409811BAD}"/>
              </a:ext>
            </a:extLst>
          </p:cNvPr>
          <p:cNvSpPr txBox="1"/>
          <p:nvPr/>
        </p:nvSpPr>
        <p:spPr>
          <a:xfrm>
            <a:off x="1444666" y="5644247"/>
            <a:ext cx="1655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spcAft>
                <a:spcPts val="462"/>
              </a:spcAft>
              <a:buClr>
                <a:srgbClr val="0099CC"/>
              </a:buClr>
              <a:buNone/>
            </a:lvl1pPr>
          </a:lstStyle>
          <a:p>
            <a:pPr algn="ctr"/>
            <a:r>
              <a:rPr lang="en-US" b="1" dirty="0"/>
              <a:t>f</a:t>
            </a:r>
            <a:r>
              <a:rPr lang="en-US" dirty="0"/>
              <a:t> =1/T =250KHz</a:t>
            </a:r>
            <a:endParaRPr lang="pt-BR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50DB4BA-F50B-4579-AB9A-337844B8FB2B}"/>
              </a:ext>
            </a:extLst>
          </p:cNvPr>
          <p:cNvSpPr txBox="1"/>
          <p:nvPr/>
        </p:nvSpPr>
        <p:spPr>
          <a:xfrm>
            <a:off x="4435326" y="4797043"/>
            <a:ext cx="3435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62"/>
              </a:spcAft>
              <a:buClr>
                <a:srgbClr val="0099CC"/>
              </a:buClr>
            </a:pPr>
            <a:r>
              <a:rPr lang="en-US" sz="1800" b="1" dirty="0">
                <a:solidFill>
                  <a:srgbClr val="000000"/>
                </a:solidFill>
              </a:rPr>
              <a:t>V</a:t>
            </a:r>
            <a:r>
              <a:rPr lang="en-US" sz="1800" b="1" baseline="-25000" dirty="0">
                <a:solidFill>
                  <a:srgbClr val="000000"/>
                </a:solidFill>
              </a:rPr>
              <a:t>max </a:t>
            </a:r>
            <a:r>
              <a:rPr lang="en-US" sz="1800" dirty="0">
                <a:solidFill>
                  <a:srgbClr val="000000"/>
                </a:solidFill>
              </a:rPr>
              <a:t>= +4 </a:t>
            </a:r>
            <a:r>
              <a:rPr lang="en-US" sz="1800" dirty="0" err="1">
                <a:solidFill>
                  <a:srgbClr val="000000"/>
                </a:solidFill>
              </a:rPr>
              <a:t>divisões</a:t>
            </a:r>
            <a:r>
              <a:rPr lang="en-US" sz="1800" dirty="0">
                <a:solidFill>
                  <a:srgbClr val="000000"/>
                </a:solidFill>
              </a:rPr>
              <a:t> x 1 V/div = +4 V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D892459-0EAC-4722-B878-A21083924C86}"/>
              </a:ext>
            </a:extLst>
          </p:cNvPr>
          <p:cNvSpPr txBox="1"/>
          <p:nvPr/>
        </p:nvSpPr>
        <p:spPr>
          <a:xfrm>
            <a:off x="4657984" y="5596638"/>
            <a:ext cx="3122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62"/>
              </a:spcAft>
              <a:buClr>
                <a:srgbClr val="0099CC"/>
              </a:buClr>
            </a:pPr>
            <a:r>
              <a:rPr lang="en-US" sz="1800" b="1" dirty="0" err="1">
                <a:solidFill>
                  <a:srgbClr val="000000"/>
                </a:solidFill>
              </a:rPr>
              <a:t>V</a:t>
            </a:r>
            <a:r>
              <a:rPr lang="en-US" sz="1800" b="1" baseline="-25000" dirty="0" err="1">
                <a:solidFill>
                  <a:srgbClr val="000000"/>
                </a:solidFill>
              </a:rPr>
              <a:t>pp</a:t>
            </a:r>
            <a:r>
              <a:rPr lang="en-US" sz="1800" dirty="0">
                <a:solidFill>
                  <a:srgbClr val="000000"/>
                </a:solidFill>
              </a:rPr>
              <a:t>= 6 </a:t>
            </a:r>
            <a:r>
              <a:rPr lang="en-US" sz="1800" dirty="0" err="1">
                <a:solidFill>
                  <a:srgbClr val="000000"/>
                </a:solidFill>
              </a:rPr>
              <a:t>divisões</a:t>
            </a:r>
            <a:r>
              <a:rPr lang="en-US" sz="1800" dirty="0">
                <a:solidFill>
                  <a:srgbClr val="000000"/>
                </a:solidFill>
              </a:rPr>
              <a:t> x 1 V/div = 6 V </a:t>
            </a:r>
          </a:p>
        </p:txBody>
      </p:sp>
    </p:spTree>
    <p:extLst>
      <p:ext uri="{BB962C8B-B14F-4D97-AF65-F5344CB8AC3E}">
        <p14:creationId xmlns:p14="http://schemas.microsoft.com/office/powerpoint/2010/main" val="14237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5" descr="Auto Meas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66497"/>
            <a:ext cx="5791200" cy="321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09" y="280883"/>
            <a:ext cx="5536748" cy="91586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Bef>
                <a:spcPts val="0"/>
              </a:spcBef>
              <a:spcAft>
                <a:spcPts val="354"/>
              </a:spcAft>
            </a:pPr>
            <a:r>
              <a:rPr lang="en-US" sz="2954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Medições</a:t>
            </a:r>
            <a:r>
              <a:rPr lang="en-US" sz="2954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954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Paramétricas</a:t>
            </a:r>
            <a:r>
              <a:rPr lang="en-US" sz="2954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954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Automáticas</a:t>
            </a:r>
            <a:br>
              <a:rPr lang="en-US" sz="2954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sz="2954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no </a:t>
            </a:r>
            <a:r>
              <a:rPr lang="en-US" sz="2954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Osciloscópio</a:t>
            </a:r>
            <a:endParaRPr lang="en-US" sz="2954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057" y="3491957"/>
            <a:ext cx="2199095" cy="1441755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Clr>
                <a:srgbClr val="0099CC"/>
              </a:buClr>
              <a:buNone/>
            </a:pPr>
            <a:r>
              <a:rPr lang="en-US" sz="1600" b="1" dirty="0" err="1">
                <a:solidFill>
                  <a:srgbClr val="000000"/>
                </a:solidFill>
              </a:rPr>
              <a:t>Selecionar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até</a:t>
            </a:r>
            <a:r>
              <a:rPr lang="en-US" sz="1600" b="1" dirty="0">
                <a:solidFill>
                  <a:srgbClr val="000000"/>
                </a:solidFill>
              </a:rPr>
              <a:t> 4 </a:t>
            </a:r>
            <a:r>
              <a:rPr lang="en-US" sz="1600" b="1" dirty="0" err="1">
                <a:solidFill>
                  <a:srgbClr val="000000"/>
                </a:solidFill>
              </a:rPr>
              <a:t>medições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paramétricas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automáticas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spcAft>
                <a:spcPts val="1108"/>
              </a:spcAft>
              <a:buClr>
                <a:srgbClr val="0099CC"/>
              </a:buClr>
              <a:buNone/>
            </a:pPr>
            <a:r>
              <a:rPr lang="en-US" sz="1600" b="1" dirty="0">
                <a:solidFill>
                  <a:srgbClr val="000000"/>
                </a:solidFill>
              </a:rPr>
              <a:t>(a </a:t>
            </a:r>
            <a:r>
              <a:rPr lang="en-US" sz="1600" b="1" dirty="0" err="1">
                <a:solidFill>
                  <a:srgbClr val="000000"/>
                </a:solidFill>
              </a:rPr>
              <a:t>leitura</a:t>
            </a:r>
            <a:r>
              <a:rPr lang="en-US" sz="1600" b="1" dirty="0">
                <a:solidFill>
                  <a:srgbClr val="000000"/>
                </a:solidFill>
              </a:rPr>
              <a:t> é </a:t>
            </a:r>
            <a:r>
              <a:rPr lang="en-US" sz="1600" b="1" dirty="0" err="1">
                <a:solidFill>
                  <a:srgbClr val="000000"/>
                </a:solidFill>
              </a:rPr>
              <a:t>continuamente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atualizada</a:t>
            </a:r>
            <a:r>
              <a:rPr lang="en-US" sz="16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44" name="Oval 33"/>
          <p:cNvSpPr>
            <a:spLocks noChangeArrowheads="1"/>
          </p:cNvSpPr>
          <p:nvPr/>
        </p:nvSpPr>
        <p:spPr bwMode="auto">
          <a:xfrm>
            <a:off x="5039544" y="2996712"/>
            <a:ext cx="1371600" cy="1628042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 sz="1662"/>
          </a:p>
        </p:txBody>
      </p:sp>
      <p:sp>
        <p:nvSpPr>
          <p:cNvPr id="35845" name="TextBox 36"/>
          <p:cNvSpPr txBox="1">
            <a:spLocks noChangeArrowheads="1"/>
          </p:cNvSpPr>
          <p:nvPr/>
        </p:nvSpPr>
        <p:spPr bwMode="auto">
          <a:xfrm>
            <a:off x="6988909" y="2996712"/>
            <a:ext cx="888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Leitura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5846" name="Straight Arrow Connector 39"/>
          <p:cNvCxnSpPr>
            <a:cxnSpLocks noChangeShapeType="1"/>
            <a:stCxn id="35845" idx="1"/>
          </p:cNvCxnSpPr>
          <p:nvPr/>
        </p:nvCxnSpPr>
        <p:spPr bwMode="auto">
          <a:xfrm flipH="1">
            <a:off x="6411145" y="3181378"/>
            <a:ext cx="577764" cy="671119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05E03147-B673-457D-A98D-8A4D8643A112}"/>
              </a:ext>
            </a:extLst>
          </p:cNvPr>
          <p:cNvSpPr txBox="1"/>
          <p:nvPr/>
        </p:nvSpPr>
        <p:spPr>
          <a:xfrm>
            <a:off x="416233" y="375402"/>
            <a:ext cx="288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293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1229" y="278619"/>
            <a:ext cx="4159841" cy="516983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Bef>
                <a:spcPts val="0"/>
              </a:spcBef>
              <a:spcAft>
                <a:spcPts val="354"/>
              </a:spcAft>
            </a:pPr>
            <a:r>
              <a:rPr lang="en-US" sz="2954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Medição</a:t>
            </a:r>
            <a:r>
              <a:rPr lang="en-US" sz="2954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954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Usando</a:t>
            </a:r>
            <a:r>
              <a:rPr lang="en-US" sz="2954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954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Cursores</a:t>
            </a:r>
            <a:endParaRPr lang="en-US" sz="2954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33795" name="Picture 24" descr="Cursors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52736"/>
            <a:ext cx="5791200" cy="321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5" descr="Fig1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1" y="1052736"/>
            <a:ext cx="1809750" cy="131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26"/>
          <p:cNvSpPr txBox="1">
            <a:spLocks noChangeArrowheads="1"/>
          </p:cNvSpPr>
          <p:nvPr/>
        </p:nvSpPr>
        <p:spPr bwMode="auto">
          <a:xfrm rot="-5400000">
            <a:off x="2283595" y="2344175"/>
            <a:ext cx="844655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FFFF00"/>
                </a:solidFill>
              </a:rPr>
              <a:t>Cursor X1</a:t>
            </a:r>
          </a:p>
        </p:txBody>
      </p:sp>
      <p:sp>
        <p:nvSpPr>
          <p:cNvPr id="33798" name="TextBox 27"/>
          <p:cNvSpPr txBox="1">
            <a:spLocks noChangeArrowheads="1"/>
          </p:cNvSpPr>
          <p:nvPr/>
        </p:nvSpPr>
        <p:spPr bwMode="auto">
          <a:xfrm rot="-5400000">
            <a:off x="3998862" y="2653889"/>
            <a:ext cx="844655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92" b="1" dirty="0">
                <a:solidFill>
                  <a:srgbClr val="FFFF00"/>
                </a:solidFill>
              </a:rPr>
              <a:t>Cursor X2</a:t>
            </a:r>
          </a:p>
        </p:txBody>
      </p:sp>
      <p:sp>
        <p:nvSpPr>
          <p:cNvPr id="33799" name="TextBox 28"/>
          <p:cNvSpPr txBox="1">
            <a:spLocks noChangeArrowheads="1"/>
          </p:cNvSpPr>
          <p:nvPr/>
        </p:nvSpPr>
        <p:spPr bwMode="auto">
          <a:xfrm>
            <a:off x="3124200" y="3233229"/>
            <a:ext cx="839845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FFFF00"/>
                </a:solidFill>
              </a:rPr>
              <a:t>Cursor Y1</a:t>
            </a:r>
          </a:p>
        </p:txBody>
      </p:sp>
      <p:sp>
        <p:nvSpPr>
          <p:cNvPr id="33800" name="TextBox 30"/>
          <p:cNvSpPr txBox="1">
            <a:spLocks noChangeArrowheads="1"/>
          </p:cNvSpPr>
          <p:nvPr/>
        </p:nvSpPr>
        <p:spPr bwMode="auto">
          <a:xfrm>
            <a:off x="2286000" y="1263753"/>
            <a:ext cx="839845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FFFF00"/>
                </a:solidFill>
              </a:rPr>
              <a:t>Cursor Y2</a:t>
            </a:r>
          </a:p>
        </p:txBody>
      </p:sp>
      <p:sp>
        <p:nvSpPr>
          <p:cNvPr id="33801" name="Oval 33"/>
          <p:cNvSpPr>
            <a:spLocks noChangeArrowheads="1"/>
          </p:cNvSpPr>
          <p:nvPr/>
        </p:nvSpPr>
        <p:spPr bwMode="auto">
          <a:xfrm>
            <a:off x="5260975" y="2600182"/>
            <a:ext cx="1371600" cy="1195754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 sz="1662"/>
          </a:p>
        </p:txBody>
      </p:sp>
      <p:sp>
        <p:nvSpPr>
          <p:cNvPr id="33802" name="Oval 35"/>
          <p:cNvSpPr>
            <a:spLocks noChangeArrowheads="1"/>
          </p:cNvSpPr>
          <p:nvPr/>
        </p:nvSpPr>
        <p:spPr bwMode="auto">
          <a:xfrm>
            <a:off x="3287713" y="3856017"/>
            <a:ext cx="3200400" cy="492369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 sz="1662"/>
          </a:p>
        </p:txBody>
      </p:sp>
      <p:sp>
        <p:nvSpPr>
          <p:cNvPr id="33803" name="TextBox 36"/>
          <p:cNvSpPr txBox="1">
            <a:spLocks noChangeArrowheads="1"/>
          </p:cNvSpPr>
          <p:nvPr/>
        </p:nvSpPr>
        <p:spPr bwMode="auto">
          <a:xfrm>
            <a:off x="6748463" y="3033938"/>
            <a:ext cx="1905000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77" b="1"/>
              <a:t>Leitura</a:t>
            </a:r>
            <a:r>
              <a:rPr lang="en-US" sz="1477" b="1"/>
              <a:t> Δ</a:t>
            </a:r>
          </a:p>
        </p:txBody>
      </p:sp>
      <p:sp>
        <p:nvSpPr>
          <p:cNvPr id="33804" name="TextBox 37"/>
          <p:cNvSpPr txBox="1">
            <a:spLocks noChangeArrowheads="1"/>
          </p:cNvSpPr>
          <p:nvPr/>
        </p:nvSpPr>
        <p:spPr bwMode="auto">
          <a:xfrm>
            <a:off x="6792913" y="3829640"/>
            <a:ext cx="1905000" cy="5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77" b="1"/>
              <a:t>Leitura de V e T absolutos</a:t>
            </a:r>
          </a:p>
        </p:txBody>
      </p:sp>
      <p:cxnSp>
        <p:nvCxnSpPr>
          <p:cNvPr id="33805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6629400" y="3189269"/>
            <a:ext cx="457200" cy="146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06" name="Straight Arrow Connector 41"/>
          <p:cNvCxnSpPr>
            <a:cxnSpLocks noChangeShapeType="1"/>
          </p:cNvCxnSpPr>
          <p:nvPr/>
        </p:nvCxnSpPr>
        <p:spPr bwMode="auto">
          <a:xfrm rot="10800000" flipV="1">
            <a:off x="6439046" y="4149080"/>
            <a:ext cx="457200" cy="146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807" name="TextBox 42"/>
          <p:cNvSpPr txBox="1">
            <a:spLocks noChangeArrowheads="1"/>
          </p:cNvSpPr>
          <p:nvPr/>
        </p:nvSpPr>
        <p:spPr bwMode="auto">
          <a:xfrm>
            <a:off x="6750193" y="2398055"/>
            <a:ext cx="1905000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77" b="1" dirty="0" err="1"/>
              <a:t>Controles</a:t>
            </a:r>
            <a:r>
              <a:rPr lang="en-US" sz="1477" b="1" dirty="0"/>
              <a:t> de cursor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55C85A5-05B4-4579-A336-DA2D01566D98}"/>
              </a:ext>
            </a:extLst>
          </p:cNvPr>
          <p:cNvSpPr txBox="1">
            <a:spLocks noChangeArrowheads="1"/>
          </p:cNvSpPr>
          <p:nvPr/>
        </p:nvSpPr>
        <p:spPr>
          <a:xfrm>
            <a:off x="932474" y="4535607"/>
            <a:ext cx="7471297" cy="656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462"/>
              </a:spcAft>
              <a:buClr>
                <a:srgbClr val="0099CC"/>
              </a:buClr>
              <a:buNone/>
            </a:pPr>
            <a:r>
              <a:rPr lang="en-US" sz="2000" dirty="0"/>
              <a:t>O </a:t>
            </a:r>
            <a:r>
              <a:rPr lang="en-US" sz="2000" dirty="0" err="1"/>
              <a:t>osciloscópio</a:t>
            </a:r>
            <a:r>
              <a:rPr lang="en-US" sz="2000" dirty="0"/>
              <a:t> </a:t>
            </a:r>
            <a:r>
              <a:rPr lang="en-US" sz="2000" dirty="0" err="1"/>
              <a:t>possui</a:t>
            </a:r>
            <a:r>
              <a:rPr lang="en-US" sz="2000" dirty="0"/>
              <a:t> </a:t>
            </a:r>
            <a:r>
              <a:rPr lang="en-US" sz="2000" dirty="0" err="1"/>
              <a:t>dois</a:t>
            </a:r>
            <a:r>
              <a:rPr lang="en-US" sz="2000" dirty="0"/>
              <a:t> </a:t>
            </a:r>
            <a:r>
              <a:rPr lang="en-US" sz="2000" dirty="0" err="1"/>
              <a:t>cursores</a:t>
            </a:r>
            <a:r>
              <a:rPr lang="en-US" sz="2000" dirty="0"/>
              <a:t> </a:t>
            </a:r>
            <a:r>
              <a:rPr lang="en-US" sz="2000" dirty="0" err="1"/>
              <a:t>horizontais</a:t>
            </a:r>
            <a:r>
              <a:rPr lang="en-US" sz="2000" dirty="0"/>
              <a:t> (</a:t>
            </a:r>
            <a:r>
              <a:rPr lang="en-US" sz="2000" dirty="0" err="1"/>
              <a:t>deslocamento</a:t>
            </a:r>
            <a:r>
              <a:rPr lang="en-US" sz="2000" dirty="0"/>
              <a:t> vertical) e </a:t>
            </a:r>
            <a:r>
              <a:rPr lang="en-US" sz="2000" dirty="0" err="1"/>
              <a:t>dois</a:t>
            </a:r>
            <a:r>
              <a:rPr lang="en-US" sz="2000" dirty="0"/>
              <a:t> cursors </a:t>
            </a:r>
            <a:r>
              <a:rPr lang="en-US" sz="2000" dirty="0" err="1"/>
              <a:t>verticiais</a:t>
            </a:r>
            <a:r>
              <a:rPr lang="en-US" sz="2000" dirty="0"/>
              <a:t> (</a:t>
            </a:r>
            <a:r>
              <a:rPr lang="en-US" sz="2000" dirty="0" err="1"/>
              <a:t>deslocamento</a:t>
            </a:r>
            <a:r>
              <a:rPr lang="en-US" sz="2000" dirty="0"/>
              <a:t> horizontal)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5FB4619-2049-4BA1-8CE5-AD09A25FCA6B}"/>
              </a:ext>
            </a:extLst>
          </p:cNvPr>
          <p:cNvSpPr/>
          <p:nvPr/>
        </p:nvSpPr>
        <p:spPr>
          <a:xfrm>
            <a:off x="470123" y="4652619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0E00B4E-BE97-4967-8C90-C9B42AACFA06}"/>
              </a:ext>
            </a:extLst>
          </p:cNvPr>
          <p:cNvSpPr/>
          <p:nvPr/>
        </p:nvSpPr>
        <p:spPr>
          <a:xfrm>
            <a:off x="883024" y="5246838"/>
            <a:ext cx="7649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62"/>
              </a:spcAft>
              <a:buClr>
                <a:srgbClr val="0099CC"/>
              </a:buClr>
            </a:pPr>
            <a:r>
              <a:rPr lang="en-US" sz="2000" dirty="0" err="1">
                <a:solidFill>
                  <a:srgbClr val="000000"/>
                </a:solidFill>
              </a:rPr>
              <a:t>Posicionamento</a:t>
            </a:r>
            <a:r>
              <a:rPr lang="en-US" sz="2000" dirty="0">
                <a:solidFill>
                  <a:srgbClr val="000000"/>
                </a:solidFill>
              </a:rPr>
              <a:t> manual dos </a:t>
            </a:r>
            <a:r>
              <a:rPr lang="en-US" sz="2000" dirty="0" err="1">
                <a:solidFill>
                  <a:srgbClr val="000000"/>
                </a:solidFill>
              </a:rPr>
              <a:t>cursores</a:t>
            </a:r>
            <a:r>
              <a:rPr lang="en-US" sz="2000" dirty="0">
                <a:solidFill>
                  <a:srgbClr val="000000"/>
                </a:solidFill>
              </a:rPr>
              <a:t> X e Y </a:t>
            </a:r>
            <a:r>
              <a:rPr lang="en-US" sz="2000" dirty="0" err="1">
                <a:solidFill>
                  <a:srgbClr val="000000"/>
                </a:solidFill>
              </a:rPr>
              <a:t>nos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pontos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medição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desejados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58CC37BB-D9A9-44E7-8112-FAF4AC7B7220}"/>
              </a:ext>
            </a:extLst>
          </p:cNvPr>
          <p:cNvSpPr/>
          <p:nvPr/>
        </p:nvSpPr>
        <p:spPr>
          <a:xfrm>
            <a:off x="467544" y="5318423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F90A67F-0550-409A-93C3-7C50602C557F}"/>
              </a:ext>
            </a:extLst>
          </p:cNvPr>
          <p:cNvSpPr/>
          <p:nvPr/>
        </p:nvSpPr>
        <p:spPr>
          <a:xfrm>
            <a:off x="932474" y="5878566"/>
            <a:ext cx="7471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08"/>
              </a:spcAft>
              <a:buClr>
                <a:srgbClr val="0099CC"/>
              </a:buClr>
            </a:pPr>
            <a:r>
              <a:rPr lang="en-US" sz="2000" dirty="0">
                <a:solidFill>
                  <a:srgbClr val="000000"/>
                </a:solidFill>
              </a:rPr>
              <a:t>O </a:t>
            </a:r>
            <a:r>
              <a:rPr lang="en-US" sz="2000" dirty="0" err="1">
                <a:solidFill>
                  <a:srgbClr val="000000"/>
                </a:solidFill>
              </a:rPr>
              <a:t>osciloscópio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automaticamente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multiplica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pelos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fatores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escala</a:t>
            </a:r>
            <a:r>
              <a:rPr lang="en-US" sz="2000" dirty="0">
                <a:solidFill>
                  <a:srgbClr val="000000"/>
                </a:solidFill>
              </a:rPr>
              <a:t> vertical e horizontal para </a:t>
            </a:r>
            <a:r>
              <a:rPr lang="en-US" sz="2000" dirty="0" err="1">
                <a:solidFill>
                  <a:srgbClr val="000000"/>
                </a:solidFill>
              </a:rPr>
              <a:t>fornecer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medições</a:t>
            </a:r>
            <a:r>
              <a:rPr lang="en-US" sz="2000" dirty="0">
                <a:solidFill>
                  <a:srgbClr val="000000"/>
                </a:solidFill>
              </a:rPr>
              <a:t> delta e </a:t>
            </a:r>
            <a:r>
              <a:rPr lang="en-US" sz="2000" dirty="0" err="1">
                <a:solidFill>
                  <a:srgbClr val="000000"/>
                </a:solidFill>
              </a:rPr>
              <a:t>absolutas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E46ED034-C93F-439C-89FF-99C44B4D817D}"/>
              </a:ext>
            </a:extLst>
          </p:cNvPr>
          <p:cNvSpPr/>
          <p:nvPr/>
        </p:nvSpPr>
        <p:spPr>
          <a:xfrm>
            <a:off x="467544" y="5982933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273FF5A-C571-4D2E-8057-3EDE4B741C17}"/>
              </a:ext>
            </a:extLst>
          </p:cNvPr>
          <p:cNvSpPr txBox="1"/>
          <p:nvPr/>
        </p:nvSpPr>
        <p:spPr>
          <a:xfrm>
            <a:off x="397768" y="252770"/>
            <a:ext cx="485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8485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263751"/>
            <a:ext cx="2841227" cy="469985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Bef>
                <a:spcPts val="0"/>
              </a:spcBef>
              <a:spcAft>
                <a:spcPts val="354"/>
              </a:spcAft>
            </a:pPr>
            <a:r>
              <a:rPr lang="en-US" sz="2954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Largura</a:t>
            </a:r>
            <a:r>
              <a:rPr lang="en-US" sz="2954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de Banda</a:t>
            </a:r>
          </a:p>
        </p:txBody>
      </p:sp>
      <p:pic>
        <p:nvPicPr>
          <p:cNvPr id="50180" name="Picture 5" descr="Fig5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245" y="1577762"/>
            <a:ext cx="5001959" cy="271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2180623" y="816493"/>
            <a:ext cx="47604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É a </a:t>
            </a:r>
            <a:r>
              <a:rPr lang="en-US" sz="1400" dirty="0" err="1"/>
              <a:t>especificação</a:t>
            </a:r>
            <a:r>
              <a:rPr lang="en-US" sz="1400" dirty="0"/>
              <a:t> </a:t>
            </a:r>
            <a:r>
              <a:rPr lang="en-US" sz="1400" dirty="0" err="1"/>
              <a:t>mais</a:t>
            </a:r>
            <a:r>
              <a:rPr lang="en-US" sz="1400" dirty="0"/>
              <a:t> </a:t>
            </a:r>
            <a:r>
              <a:rPr lang="en-US" sz="1400" dirty="0" err="1"/>
              <a:t>importante</a:t>
            </a:r>
            <a:r>
              <a:rPr lang="en-US" sz="1400" dirty="0"/>
              <a:t> do </a:t>
            </a:r>
            <a:r>
              <a:rPr lang="en-US" sz="1400" dirty="0" err="1"/>
              <a:t>osciloscópio</a:t>
            </a:r>
            <a:r>
              <a:rPr lang="en-US" sz="1400" dirty="0"/>
              <a:t> e </a:t>
            </a:r>
            <a:r>
              <a:rPr lang="en-US" sz="1400" dirty="0" err="1"/>
              <a:t>descreve</a:t>
            </a:r>
            <a:r>
              <a:rPr lang="en-US" sz="1400" dirty="0"/>
              <a:t> a</a:t>
            </a:r>
          </a:p>
          <a:p>
            <a:pPr algn="ctr"/>
            <a:r>
              <a:rPr lang="en-US" sz="1400" dirty="0"/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faixa</a:t>
            </a:r>
            <a:r>
              <a:rPr lang="en-US" sz="1400" b="1" dirty="0">
                <a:solidFill>
                  <a:srgbClr val="FF0000"/>
                </a:solidFill>
              </a:rPr>
              <a:t> de </a:t>
            </a:r>
            <a:r>
              <a:rPr lang="en-US" sz="1400" b="1" dirty="0" err="1">
                <a:solidFill>
                  <a:srgbClr val="FF0000"/>
                </a:solidFill>
              </a:rPr>
              <a:t>frequência</a:t>
            </a:r>
            <a:r>
              <a:rPr lang="en-US" sz="1400" b="1" dirty="0">
                <a:solidFill>
                  <a:srgbClr val="FF0000"/>
                </a:solidFill>
              </a:rPr>
              <a:t> (BW) </a:t>
            </a:r>
            <a:r>
              <a:rPr lang="en-US" sz="1400" dirty="0"/>
              <a:t>que </a:t>
            </a:r>
            <a:r>
              <a:rPr lang="en-US" sz="1400" dirty="0" err="1"/>
              <a:t>pode</a:t>
            </a:r>
            <a:r>
              <a:rPr lang="en-US" sz="1400" dirty="0"/>
              <a:t> ser </a:t>
            </a:r>
            <a:r>
              <a:rPr lang="en-US" sz="1400" dirty="0" err="1"/>
              <a:t>lida</a:t>
            </a:r>
            <a:r>
              <a:rPr lang="en-US" sz="1400" dirty="0"/>
              <a:t> </a:t>
            </a:r>
            <a:r>
              <a:rPr lang="en-US" sz="1400" dirty="0" err="1"/>
              <a:t>pelo</a:t>
            </a:r>
            <a:r>
              <a:rPr lang="en-US" sz="1400" dirty="0"/>
              <a:t> </a:t>
            </a:r>
            <a:r>
              <a:rPr lang="en-US" sz="1400" dirty="0" err="1"/>
              <a:t>osciloscópio</a:t>
            </a: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369F1D8-9236-4FF8-8EBA-E65CF5F54BB9}"/>
              </a:ext>
            </a:extLst>
          </p:cNvPr>
          <p:cNvSpPr txBox="1">
            <a:spLocks noChangeArrowheads="1"/>
          </p:cNvSpPr>
          <p:nvPr/>
        </p:nvSpPr>
        <p:spPr>
          <a:xfrm>
            <a:off x="888162" y="4391392"/>
            <a:ext cx="7837884" cy="370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Clr>
                <a:srgbClr val="0099CC"/>
              </a:buClr>
              <a:buNone/>
            </a:pPr>
            <a:r>
              <a:rPr lang="en-US" sz="2000" dirty="0" err="1">
                <a:solidFill>
                  <a:srgbClr val="000000"/>
                </a:solidFill>
              </a:rPr>
              <a:t>Todos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osciloscópios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exibem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resposta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frequência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passa-baixa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C606933-B554-447C-84E2-E37048000C7D}"/>
              </a:ext>
            </a:extLst>
          </p:cNvPr>
          <p:cNvSpPr/>
          <p:nvPr/>
        </p:nvSpPr>
        <p:spPr>
          <a:xfrm>
            <a:off x="437241" y="4494331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54A853-F688-4350-9675-B5ACE3611139}"/>
              </a:ext>
            </a:extLst>
          </p:cNvPr>
          <p:cNvSpPr/>
          <p:nvPr/>
        </p:nvSpPr>
        <p:spPr>
          <a:xfrm>
            <a:off x="843246" y="4887237"/>
            <a:ext cx="7649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buClr>
                <a:srgbClr val="0099CC"/>
              </a:buClr>
            </a:pPr>
            <a:r>
              <a:rPr lang="en-US" sz="2000" dirty="0">
                <a:solidFill>
                  <a:srgbClr val="000000"/>
                </a:solidFill>
              </a:rPr>
              <a:t>A </a:t>
            </a:r>
            <a:r>
              <a:rPr lang="en-US" sz="2000" dirty="0" err="1">
                <a:solidFill>
                  <a:srgbClr val="000000"/>
                </a:solidFill>
              </a:rPr>
              <a:t>frequência</a:t>
            </a:r>
            <a:r>
              <a:rPr lang="en-US" sz="2000" dirty="0">
                <a:solidFill>
                  <a:srgbClr val="000000"/>
                </a:solidFill>
              </a:rPr>
              <a:t> em que a </a:t>
            </a:r>
            <a:r>
              <a:rPr lang="en-US" sz="2000" dirty="0" err="1">
                <a:solidFill>
                  <a:srgbClr val="000000"/>
                </a:solidFill>
              </a:rPr>
              <a:t>onda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senoidal</a:t>
            </a:r>
            <a:r>
              <a:rPr lang="en-US" sz="2000" dirty="0">
                <a:solidFill>
                  <a:srgbClr val="000000"/>
                </a:solidFill>
              </a:rPr>
              <a:t> de entrada é </a:t>
            </a:r>
            <a:r>
              <a:rPr lang="en-US" sz="2000" dirty="0" err="1">
                <a:solidFill>
                  <a:srgbClr val="000000"/>
                </a:solidFill>
              </a:rPr>
              <a:t>atenuada</a:t>
            </a:r>
            <a:r>
              <a:rPr lang="en-US" sz="2000" dirty="0">
                <a:solidFill>
                  <a:srgbClr val="000000"/>
                </a:solidFill>
              </a:rPr>
              <a:t> por 3 dB define a </a:t>
            </a:r>
            <a:r>
              <a:rPr lang="en-US" sz="2000" dirty="0" err="1">
                <a:solidFill>
                  <a:srgbClr val="000000"/>
                </a:solidFill>
              </a:rPr>
              <a:t>largura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banda</a:t>
            </a:r>
            <a:r>
              <a:rPr lang="en-US" sz="2000" dirty="0">
                <a:solidFill>
                  <a:srgbClr val="000000"/>
                </a:solidFill>
              </a:rPr>
              <a:t> do </a:t>
            </a:r>
            <a:r>
              <a:rPr lang="en-US" sz="2000" dirty="0" err="1">
                <a:solidFill>
                  <a:srgbClr val="000000"/>
                </a:solidFill>
              </a:rPr>
              <a:t>osciloscópio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84D1871-57E5-4A60-B098-EF5E00B3DC95}"/>
              </a:ext>
            </a:extLst>
          </p:cNvPr>
          <p:cNvSpPr/>
          <p:nvPr/>
        </p:nvSpPr>
        <p:spPr>
          <a:xfrm>
            <a:off x="437568" y="4981614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F5A8578-31B5-4FCE-A584-59DEDBAFB4B5}"/>
              </a:ext>
            </a:extLst>
          </p:cNvPr>
          <p:cNvSpPr/>
          <p:nvPr/>
        </p:nvSpPr>
        <p:spPr>
          <a:xfrm>
            <a:off x="843246" y="5720278"/>
            <a:ext cx="5217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08"/>
              </a:spcAft>
              <a:buClr>
                <a:srgbClr val="0099CC"/>
              </a:buClr>
            </a:pPr>
            <a:r>
              <a:rPr lang="en-US" sz="2000" dirty="0">
                <a:solidFill>
                  <a:srgbClr val="000000"/>
                </a:solidFill>
              </a:rPr>
              <a:t>3 dB é ~ -30% de </a:t>
            </a:r>
            <a:r>
              <a:rPr lang="en-US" sz="2000" dirty="0" err="1">
                <a:solidFill>
                  <a:srgbClr val="000000"/>
                </a:solidFill>
              </a:rPr>
              <a:t>erro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medida</a:t>
            </a:r>
            <a:r>
              <a:rPr lang="en-US" sz="2000" dirty="0">
                <a:solidFill>
                  <a:srgbClr val="000000"/>
                </a:solidFill>
              </a:rPr>
              <a:t> de amplitude 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7CA0C85-E980-4579-B6A4-45C329EA18DC}"/>
              </a:ext>
            </a:extLst>
          </p:cNvPr>
          <p:cNvSpPr/>
          <p:nvPr/>
        </p:nvSpPr>
        <p:spPr>
          <a:xfrm>
            <a:off x="437241" y="5805264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AA7AF-8376-48A2-8429-606EDA9386BE}"/>
              </a:ext>
            </a:extLst>
          </p:cNvPr>
          <p:cNvSpPr txBox="1"/>
          <p:nvPr/>
        </p:nvSpPr>
        <p:spPr>
          <a:xfrm>
            <a:off x="6549204" y="2352966"/>
            <a:ext cx="2372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A largura de banda do osciloscópio  MSO-X 2024A  é</a:t>
            </a:r>
          </a:p>
          <a:p>
            <a:pPr algn="ctr"/>
            <a:r>
              <a:rPr lang="pt-BR" sz="1400" dirty="0" err="1"/>
              <a:t>f</a:t>
            </a:r>
            <a:r>
              <a:rPr lang="pt-BR" sz="1400" baseline="-25000" dirty="0" err="1"/>
              <a:t>BW</a:t>
            </a:r>
            <a:r>
              <a:rPr lang="pt-BR" sz="1400" dirty="0"/>
              <a:t> =  200MHz !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9405629-2C34-4B55-876C-857E16D55098}"/>
              </a:ext>
            </a:extLst>
          </p:cNvPr>
          <p:cNvSpPr txBox="1"/>
          <p:nvPr/>
        </p:nvSpPr>
        <p:spPr>
          <a:xfrm>
            <a:off x="139204" y="1399949"/>
            <a:ext cx="1995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108"/>
              </a:spcAft>
              <a:buClr>
                <a:srgbClr val="0099CC"/>
              </a:buClr>
            </a:pPr>
            <a:r>
              <a:rPr lang="en-US" sz="1400" dirty="0">
                <a:solidFill>
                  <a:srgbClr val="000000"/>
                </a:solidFill>
              </a:rPr>
              <a:t>20 log (</a:t>
            </a:r>
            <a:r>
              <a:rPr lang="en-US" sz="1400" dirty="0" err="1">
                <a:solidFill>
                  <a:srgbClr val="000000"/>
                </a:solidFill>
              </a:rPr>
              <a:t>V</a:t>
            </a:r>
            <a:r>
              <a:rPr lang="en-US" sz="1400" baseline="-25000" dirty="0" err="1">
                <a:solidFill>
                  <a:srgbClr val="000000"/>
                </a:solidFill>
              </a:rPr>
              <a:t>medida</a:t>
            </a:r>
            <a:r>
              <a:rPr lang="en-US" sz="1400" dirty="0">
                <a:solidFill>
                  <a:srgbClr val="000000"/>
                </a:solidFill>
              </a:rPr>
              <a:t> / </a:t>
            </a:r>
            <a:r>
              <a:rPr lang="en-US" sz="1400" dirty="0" err="1">
                <a:solidFill>
                  <a:srgbClr val="000000"/>
                </a:solidFill>
              </a:rPr>
              <a:t>V</a:t>
            </a:r>
            <a:r>
              <a:rPr lang="en-US" sz="1400" baseline="-25000" dirty="0" err="1">
                <a:solidFill>
                  <a:srgbClr val="000000"/>
                </a:solidFill>
              </a:rPr>
              <a:t>correta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BDFAD20-247A-4296-BA7D-62B2CD3B32A3}"/>
              </a:ext>
            </a:extLst>
          </p:cNvPr>
          <p:cNvSpPr txBox="1"/>
          <p:nvPr/>
        </p:nvSpPr>
        <p:spPr>
          <a:xfrm>
            <a:off x="397768" y="252770"/>
            <a:ext cx="485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8649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2013" y="1681585"/>
            <a:ext cx="6624860" cy="1588127"/>
          </a:xfrm>
          <a:solidFill>
            <a:schemeClr val="tx1"/>
          </a:solidFill>
        </p:spPr>
        <p:txBody>
          <a:bodyPr vert="horz" wrap="square" lIns="91440" tIns="45720" rIns="91440" bIns="45720" rtlCol="0" anchor="b">
            <a:spAutoFit/>
          </a:bodyPr>
          <a:lstStyle/>
          <a:p>
            <a:pPr defTabSz="457200"/>
            <a:r>
              <a:rPr lang="en-US" sz="54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Noções Básicas sobre Gerador</a:t>
            </a:r>
            <a:r>
              <a:rPr lang="en-US" sz="5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4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 Sinais</a:t>
            </a:r>
            <a:endParaRPr lang="en-US" sz="5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853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759BC34-170B-460B-9409-9CFDDDC18BA7}"/>
              </a:ext>
            </a:extLst>
          </p:cNvPr>
          <p:cNvSpPr txBox="1"/>
          <p:nvPr/>
        </p:nvSpPr>
        <p:spPr>
          <a:xfrm>
            <a:off x="971599" y="548680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Geradores de Sinais </a:t>
            </a:r>
            <a:r>
              <a:rPr lang="pt-BR" dirty="0"/>
              <a:t>são equipamentos que geram sinais elétricos com diferentes formas  e frequências.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figura abaixo mostra um Gerador de Sinais da Minipa – Modelo MFG 4201A disponível nos laboratórios de graduação do Departamento de Engenharia Elétrica e de Computação da EESC-USP.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C047235-28E3-4C84-9ABC-EEE1F7CA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24" y="2636912"/>
            <a:ext cx="6457950" cy="264795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5781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80FDAFC-AC77-4864-B1A6-82C5B0532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548680"/>
            <a:ext cx="3678325" cy="256194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19304D0-23F9-471A-869A-B9EF201E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375" y="3800168"/>
            <a:ext cx="3812238" cy="256194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8D50B6D-8D66-4CF8-A893-9190A3EF639B}"/>
              </a:ext>
            </a:extLst>
          </p:cNvPr>
          <p:cNvSpPr txBox="1"/>
          <p:nvPr/>
        </p:nvSpPr>
        <p:spPr>
          <a:xfrm>
            <a:off x="5274089" y="1018611"/>
            <a:ext cx="1426291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/>
            </a:lvl1pPr>
          </a:lstStyle>
          <a:p>
            <a:r>
              <a:rPr lang="pt-BR" b="1" dirty="0"/>
              <a:t>Gerador de Sinal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A11D4B-0551-4884-B9AE-3C7C7ECFBF11}"/>
              </a:ext>
            </a:extLst>
          </p:cNvPr>
          <p:cNvSpPr txBox="1"/>
          <p:nvPr/>
        </p:nvSpPr>
        <p:spPr>
          <a:xfrm>
            <a:off x="6166430" y="2060848"/>
            <a:ext cx="2438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Osciloscópio</a:t>
            </a:r>
            <a:r>
              <a:rPr lang="pt-BR" sz="1400" dirty="0"/>
              <a:t> mostrando um sinal elétrico quadrado gerado por um </a:t>
            </a:r>
            <a:r>
              <a:rPr lang="pt-BR" sz="1400" b="1" dirty="0">
                <a:solidFill>
                  <a:srgbClr val="FF0000"/>
                </a:solidFill>
              </a:rPr>
              <a:t>Gerador de Sinal </a:t>
            </a:r>
            <a:r>
              <a:rPr lang="pt-BR" sz="1400" dirty="0"/>
              <a:t>com frequência de 10KHz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4A5115E4-A661-4180-8785-B5076ECECA53}"/>
              </a:ext>
            </a:extLst>
          </p:cNvPr>
          <p:cNvCxnSpPr/>
          <p:nvPr/>
        </p:nvCxnSpPr>
        <p:spPr>
          <a:xfrm>
            <a:off x="5292080" y="2492896"/>
            <a:ext cx="69515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48C6C66-89F4-409E-9A0F-12DF288153F2}"/>
              </a:ext>
            </a:extLst>
          </p:cNvPr>
          <p:cNvSpPr txBox="1"/>
          <p:nvPr/>
        </p:nvSpPr>
        <p:spPr>
          <a:xfrm>
            <a:off x="6060349" y="5235385"/>
            <a:ext cx="2438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Osciloscópio </a:t>
            </a:r>
            <a:r>
              <a:rPr lang="pt-BR" sz="1400" dirty="0"/>
              <a:t>mostrando um sinal elétrico triangular gerado por um </a:t>
            </a:r>
            <a:r>
              <a:rPr lang="pt-BR" sz="1400" b="1" dirty="0">
                <a:solidFill>
                  <a:srgbClr val="FF0000"/>
                </a:solidFill>
              </a:rPr>
              <a:t>Gerador de Sinal </a:t>
            </a:r>
            <a:r>
              <a:rPr lang="pt-BR" sz="1400" dirty="0"/>
              <a:t>com frequência de 10KHz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1FEC478A-2AD6-4FDF-962D-D468EFEE9DF1}"/>
              </a:ext>
            </a:extLst>
          </p:cNvPr>
          <p:cNvCxnSpPr/>
          <p:nvPr/>
        </p:nvCxnSpPr>
        <p:spPr>
          <a:xfrm>
            <a:off x="5364089" y="5692606"/>
            <a:ext cx="69515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0F3B960-E733-4EF8-9BDA-C551E69EB607}"/>
              </a:ext>
            </a:extLst>
          </p:cNvPr>
          <p:cNvSpPr txBox="1"/>
          <p:nvPr/>
        </p:nvSpPr>
        <p:spPr>
          <a:xfrm>
            <a:off x="5292080" y="4218320"/>
            <a:ext cx="1426291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/>
            </a:lvl1pPr>
          </a:lstStyle>
          <a:p>
            <a:r>
              <a:rPr lang="pt-BR" b="1" dirty="0"/>
              <a:t>Gerador de Sinal </a:t>
            </a:r>
          </a:p>
        </p:txBody>
      </p:sp>
    </p:spTree>
    <p:extLst>
      <p:ext uri="{BB962C8B-B14F-4D97-AF65-F5344CB8AC3E}">
        <p14:creationId xmlns:p14="http://schemas.microsoft.com/office/powerpoint/2010/main" val="853785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25B211C0-0F89-480E-96F8-4387C9F44C17}"/>
              </a:ext>
            </a:extLst>
          </p:cNvPr>
          <p:cNvSpPr txBox="1">
            <a:spLocks noChangeArrowheads="1"/>
          </p:cNvSpPr>
          <p:nvPr/>
        </p:nvSpPr>
        <p:spPr>
          <a:xfrm>
            <a:off x="2272652" y="196943"/>
            <a:ext cx="4575825" cy="915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spcAft>
                <a:spcPts val="354"/>
              </a:spcAft>
              <a:buNone/>
              <a:defRPr sz="2954" b="1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Controles</a:t>
            </a:r>
            <a:r>
              <a:rPr lang="en-US" dirty="0"/>
              <a:t> de </a:t>
            </a:r>
            <a:br>
              <a:rPr lang="en-US" dirty="0"/>
            </a:br>
            <a:r>
              <a:rPr lang="en-US" dirty="0" err="1"/>
              <a:t>Configuração</a:t>
            </a:r>
            <a:r>
              <a:rPr lang="en-US" dirty="0"/>
              <a:t> do </a:t>
            </a:r>
            <a:r>
              <a:rPr lang="en-US" dirty="0" err="1"/>
              <a:t>Gerador</a:t>
            </a:r>
            <a:r>
              <a:rPr lang="en-US" dirty="0"/>
              <a:t> de </a:t>
            </a:r>
            <a:r>
              <a:rPr lang="en-US" dirty="0" err="1"/>
              <a:t>Sinais</a:t>
            </a: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73559E2-31C9-4292-97AF-3A5AC43B5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76" y="2145565"/>
            <a:ext cx="7934325" cy="31813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80B38C1-233F-4773-81FE-0A16A6C4358E}"/>
              </a:ext>
            </a:extLst>
          </p:cNvPr>
          <p:cNvSpPr txBox="1"/>
          <p:nvPr/>
        </p:nvSpPr>
        <p:spPr>
          <a:xfrm>
            <a:off x="7308304" y="5326915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Saída do sinal elétrico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AE7CE9D0-2AE9-4B5B-8120-60005D8D4439}"/>
              </a:ext>
            </a:extLst>
          </p:cNvPr>
          <p:cNvCxnSpPr>
            <a:cxnSpLocks/>
          </p:cNvCxnSpPr>
          <p:nvPr/>
        </p:nvCxnSpPr>
        <p:spPr>
          <a:xfrm>
            <a:off x="7596336" y="4744352"/>
            <a:ext cx="216024" cy="582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FB394B3-9475-4C69-8AA6-253B8CADF922}"/>
              </a:ext>
            </a:extLst>
          </p:cNvPr>
          <p:cNvSpPr txBox="1"/>
          <p:nvPr/>
        </p:nvSpPr>
        <p:spPr>
          <a:xfrm>
            <a:off x="3916086" y="5465090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Seleção da forma do sinal elétrico  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A0F7FC47-0857-4816-8EE7-AD7ABEBF0376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4600162" y="4886083"/>
            <a:ext cx="1411998" cy="5790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7BF1A70-67D8-42C8-BD06-2F876E5A608F}"/>
              </a:ext>
            </a:extLst>
          </p:cNvPr>
          <p:cNvSpPr txBox="1"/>
          <p:nvPr/>
        </p:nvSpPr>
        <p:spPr>
          <a:xfrm>
            <a:off x="1285131" y="5482556"/>
            <a:ext cx="1975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Seleção da faixa de frequência do sinal elétrico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FE3CF9B4-3765-42EE-A6A7-CFDB2364189A}"/>
              </a:ext>
            </a:extLst>
          </p:cNvPr>
          <p:cNvCxnSpPr>
            <a:cxnSpLocks/>
          </p:cNvCxnSpPr>
          <p:nvPr/>
        </p:nvCxnSpPr>
        <p:spPr>
          <a:xfrm flipH="1">
            <a:off x="2915816" y="4886083"/>
            <a:ext cx="1152128" cy="594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B197F3B-BFDF-4BB6-9D5A-F7F9B6E5CA0F}"/>
              </a:ext>
            </a:extLst>
          </p:cNvPr>
          <p:cNvSpPr txBox="1"/>
          <p:nvPr/>
        </p:nvSpPr>
        <p:spPr>
          <a:xfrm>
            <a:off x="5614617" y="5511581"/>
            <a:ext cx="161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Seleção da amplitude do sinal elétrico 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7E3BE772-54FB-4B15-AA16-3E2F775BBD35}"/>
              </a:ext>
            </a:extLst>
          </p:cNvPr>
          <p:cNvCxnSpPr>
            <a:cxnSpLocks/>
          </p:cNvCxnSpPr>
          <p:nvPr/>
        </p:nvCxnSpPr>
        <p:spPr>
          <a:xfrm>
            <a:off x="6516216" y="4121228"/>
            <a:ext cx="0" cy="13438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CA57FFF-DC7D-4131-B4EF-88FEA4D923EE}"/>
              </a:ext>
            </a:extLst>
          </p:cNvPr>
          <p:cNvSpPr txBox="1"/>
          <p:nvPr/>
        </p:nvSpPr>
        <p:spPr>
          <a:xfrm>
            <a:off x="3106465" y="1294076"/>
            <a:ext cx="331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Display </a:t>
            </a:r>
          </a:p>
          <a:p>
            <a:pPr algn="ctr"/>
            <a:r>
              <a:rPr lang="pt-BR" b="1" dirty="0"/>
              <a:t>(frequência do sinal elétrico)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A4176BFF-1AE5-4F0F-BACA-6FD4BA8D6BEE}"/>
              </a:ext>
            </a:extLst>
          </p:cNvPr>
          <p:cNvCxnSpPr>
            <a:cxnSpLocks/>
          </p:cNvCxnSpPr>
          <p:nvPr/>
        </p:nvCxnSpPr>
        <p:spPr>
          <a:xfrm flipH="1">
            <a:off x="3702942" y="1971415"/>
            <a:ext cx="789618" cy="1043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551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25B211C0-0F89-480E-96F8-4387C9F44C17}"/>
              </a:ext>
            </a:extLst>
          </p:cNvPr>
          <p:cNvSpPr txBox="1">
            <a:spLocks noChangeArrowheads="1"/>
          </p:cNvSpPr>
          <p:nvPr/>
        </p:nvSpPr>
        <p:spPr>
          <a:xfrm>
            <a:off x="2819784" y="236957"/>
            <a:ext cx="3504431" cy="10074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ts val="0"/>
              </a:spcBef>
              <a:spcAft>
                <a:spcPts val="354"/>
              </a:spcAft>
              <a:buNone/>
              <a:defRPr sz="2954" b="1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n-US" dirty="0" err="1"/>
              <a:t>Especificações</a:t>
            </a:r>
            <a:r>
              <a:rPr lang="en-US" dirty="0"/>
              <a:t> </a:t>
            </a:r>
            <a:r>
              <a:rPr lang="en-US" dirty="0" err="1"/>
              <a:t>Técnicas</a:t>
            </a:r>
            <a:endParaRPr lang="en-US" dirty="0"/>
          </a:p>
          <a:p>
            <a:r>
              <a:rPr lang="en-US" dirty="0"/>
              <a:t>(</a:t>
            </a:r>
            <a:r>
              <a:rPr lang="pt-BR" dirty="0"/>
              <a:t>Modelo MFG 4201A)</a:t>
            </a:r>
            <a:r>
              <a:rPr lang="en-US" dirty="0"/>
              <a:t> 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787BD41-DF1A-419C-86DF-4CC1B34AF041}"/>
              </a:ext>
            </a:extLst>
          </p:cNvPr>
          <p:cNvSpPr txBox="1">
            <a:spLocks noChangeArrowheads="1"/>
          </p:cNvSpPr>
          <p:nvPr/>
        </p:nvSpPr>
        <p:spPr>
          <a:xfrm>
            <a:off x="1059155" y="3297603"/>
            <a:ext cx="5184576" cy="370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Clr>
                <a:srgbClr val="0099CC"/>
              </a:buClr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Formas</a:t>
            </a:r>
            <a:r>
              <a:rPr lang="en-US" sz="2000" b="1" dirty="0">
                <a:solidFill>
                  <a:srgbClr val="FF0000"/>
                </a:solidFill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</a:rPr>
              <a:t>Sinal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err="1">
                <a:solidFill>
                  <a:srgbClr val="000000"/>
                </a:solidFill>
              </a:rPr>
              <a:t>senóide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quadrada</a:t>
            </a:r>
            <a:r>
              <a:rPr lang="en-US" sz="2000" dirty="0">
                <a:solidFill>
                  <a:srgbClr val="000000"/>
                </a:solidFill>
              </a:rPr>
              <a:t>, triangular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DD152165-C5F1-4566-B19D-4E2A22E657F9}"/>
              </a:ext>
            </a:extLst>
          </p:cNvPr>
          <p:cNvSpPr/>
          <p:nvPr/>
        </p:nvSpPr>
        <p:spPr>
          <a:xfrm>
            <a:off x="608234" y="3400542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322C281A-7913-49BC-B216-33F7AA9DA29A}"/>
              </a:ext>
            </a:extLst>
          </p:cNvPr>
          <p:cNvSpPr txBox="1">
            <a:spLocks noChangeArrowheads="1"/>
          </p:cNvSpPr>
          <p:nvPr/>
        </p:nvSpPr>
        <p:spPr>
          <a:xfrm>
            <a:off x="1059155" y="3801659"/>
            <a:ext cx="7560840" cy="597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Clr>
                <a:srgbClr val="0099CC"/>
              </a:buClr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Faixa</a:t>
            </a:r>
            <a:r>
              <a:rPr lang="en-US" sz="2000" b="1" dirty="0">
                <a:solidFill>
                  <a:srgbClr val="FF0000"/>
                </a:solidFill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</a:rPr>
              <a:t>Frequência</a:t>
            </a:r>
            <a:r>
              <a:rPr lang="en-US" sz="2000" dirty="0">
                <a:solidFill>
                  <a:srgbClr val="000000"/>
                </a:solidFill>
              </a:rPr>
              <a:t>: 0.02Hz à 2MHz em 7 </a:t>
            </a:r>
            <a:r>
              <a:rPr lang="en-US" sz="2000" dirty="0" err="1">
                <a:solidFill>
                  <a:srgbClr val="000000"/>
                </a:solidFill>
              </a:rPr>
              <a:t>faixas</a:t>
            </a:r>
            <a:r>
              <a:rPr lang="en-US" sz="2000" dirty="0">
                <a:solidFill>
                  <a:srgbClr val="000000"/>
                </a:solidFill>
              </a:rPr>
              <a:t>: 1, 10. 100, 1K, 10k, 100k, 1M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971823D-03D4-4B3E-9318-D9D4EE9A1834}"/>
              </a:ext>
            </a:extLst>
          </p:cNvPr>
          <p:cNvSpPr/>
          <p:nvPr/>
        </p:nvSpPr>
        <p:spPr>
          <a:xfrm>
            <a:off x="608234" y="3950844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992D292-EAD5-4AF3-95CB-925709A6FB03}"/>
              </a:ext>
            </a:extLst>
          </p:cNvPr>
          <p:cNvSpPr txBox="1">
            <a:spLocks noChangeArrowheads="1"/>
          </p:cNvSpPr>
          <p:nvPr/>
        </p:nvSpPr>
        <p:spPr>
          <a:xfrm>
            <a:off x="1069607" y="4528045"/>
            <a:ext cx="5680571" cy="40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Clr>
                <a:srgbClr val="0099CC"/>
              </a:buClr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Precisão</a:t>
            </a:r>
            <a:r>
              <a:rPr lang="en-US" sz="2000" b="1" dirty="0">
                <a:solidFill>
                  <a:srgbClr val="FF0000"/>
                </a:solidFill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</a:rPr>
              <a:t>Frequência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pt-BR" sz="2000" dirty="0">
                <a:solidFill>
                  <a:srgbClr val="000000"/>
                </a:solidFill>
              </a:rPr>
              <a:t>± 5% do fundo de escala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BA63BF3F-709B-4A0B-B063-DEAC980C8F9B}"/>
              </a:ext>
            </a:extLst>
          </p:cNvPr>
          <p:cNvSpPr/>
          <p:nvPr/>
        </p:nvSpPr>
        <p:spPr>
          <a:xfrm>
            <a:off x="593426" y="4603697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F2A599CF-CF2B-434B-950B-0032FED36837}"/>
              </a:ext>
            </a:extLst>
          </p:cNvPr>
          <p:cNvSpPr txBox="1">
            <a:spLocks noChangeArrowheads="1"/>
          </p:cNvSpPr>
          <p:nvPr/>
        </p:nvSpPr>
        <p:spPr>
          <a:xfrm>
            <a:off x="1069607" y="5065189"/>
            <a:ext cx="5680571" cy="40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Clr>
                <a:srgbClr val="0099CC"/>
              </a:buClr>
              <a:buNone/>
            </a:pPr>
            <a:r>
              <a:rPr lang="pt-BR" sz="2000" b="1" dirty="0">
                <a:solidFill>
                  <a:srgbClr val="FF0000"/>
                </a:solidFill>
              </a:rPr>
              <a:t>Nível de Tensão</a:t>
            </a:r>
            <a:r>
              <a:rPr lang="pt-BR" sz="2000" dirty="0">
                <a:solidFill>
                  <a:srgbClr val="000000"/>
                </a:solidFill>
              </a:rPr>
              <a:t>: 20V pico à pico em circuito aberto	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0D9A5C64-EA87-4AC0-AC2A-9B9D6F61EF9C}"/>
              </a:ext>
            </a:extLst>
          </p:cNvPr>
          <p:cNvSpPr/>
          <p:nvPr/>
        </p:nvSpPr>
        <p:spPr>
          <a:xfrm>
            <a:off x="603700" y="5175358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240B9A0A-1692-49CB-8CF5-385A79A96ECC}"/>
              </a:ext>
            </a:extLst>
          </p:cNvPr>
          <p:cNvSpPr txBox="1">
            <a:spLocks noChangeArrowheads="1"/>
          </p:cNvSpPr>
          <p:nvPr/>
        </p:nvSpPr>
        <p:spPr>
          <a:xfrm>
            <a:off x="1059155" y="5587652"/>
            <a:ext cx="3159175" cy="40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Clr>
                <a:srgbClr val="0099CC"/>
              </a:buClr>
              <a:buNone/>
            </a:pPr>
            <a:r>
              <a:rPr lang="pt-BR" sz="2000" b="1" dirty="0">
                <a:solidFill>
                  <a:srgbClr val="FF0000"/>
                </a:solidFill>
              </a:rPr>
              <a:t>Atenuador de Tensão</a:t>
            </a:r>
            <a:r>
              <a:rPr lang="pt-BR" sz="2000" dirty="0">
                <a:solidFill>
                  <a:srgbClr val="000000"/>
                </a:solidFill>
              </a:rPr>
              <a:t>: 20dB	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FD5FF0AC-4A8D-403A-99FF-9CC61F39D5A7}"/>
              </a:ext>
            </a:extLst>
          </p:cNvPr>
          <p:cNvSpPr/>
          <p:nvPr/>
        </p:nvSpPr>
        <p:spPr>
          <a:xfrm>
            <a:off x="604816" y="5686105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C8120055-5635-48CE-B929-130579EEA1B7}"/>
              </a:ext>
            </a:extLst>
          </p:cNvPr>
          <p:cNvSpPr txBox="1">
            <a:spLocks noChangeArrowheads="1"/>
          </p:cNvSpPr>
          <p:nvPr/>
        </p:nvSpPr>
        <p:spPr>
          <a:xfrm>
            <a:off x="1055747" y="6137714"/>
            <a:ext cx="4024387" cy="40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Clr>
                <a:srgbClr val="0099CC"/>
              </a:buClr>
              <a:buNone/>
            </a:pPr>
            <a:r>
              <a:rPr lang="pt-BR" sz="2000" b="1" dirty="0">
                <a:solidFill>
                  <a:srgbClr val="FF0000"/>
                </a:solidFill>
              </a:rPr>
              <a:t>DC offset</a:t>
            </a:r>
            <a:r>
              <a:rPr lang="pt-BR" sz="2000" dirty="0">
                <a:solidFill>
                  <a:srgbClr val="000000"/>
                </a:solidFill>
              </a:rPr>
              <a:t>: ± 10V em circuito aberto	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FADD5F2E-2CC9-4CAB-B5A8-29CA091F1317}"/>
              </a:ext>
            </a:extLst>
          </p:cNvPr>
          <p:cNvSpPr/>
          <p:nvPr/>
        </p:nvSpPr>
        <p:spPr>
          <a:xfrm>
            <a:off x="603700" y="6249646"/>
            <a:ext cx="288032" cy="2108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CF5E542-E8C1-4B42-B75D-ED7E520D5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217" y="1462087"/>
            <a:ext cx="4071564" cy="1632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2247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570" y="1681585"/>
            <a:ext cx="6624860" cy="1588127"/>
          </a:xfrm>
          <a:solidFill>
            <a:schemeClr val="tx1"/>
          </a:solidFill>
        </p:spPr>
        <p:txBody>
          <a:bodyPr vert="horz" wrap="square" lIns="91440" tIns="45720" rIns="91440" bIns="45720" rtlCol="0" anchor="b">
            <a:spAutoFit/>
          </a:bodyPr>
          <a:lstStyle/>
          <a:p>
            <a:pPr defTabSz="457200"/>
            <a:r>
              <a:rPr lang="en-US" sz="54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Noções Básicas sobre Medidor</a:t>
            </a:r>
            <a:r>
              <a:rPr lang="en-US" sz="5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RLC</a:t>
            </a:r>
          </a:p>
        </p:txBody>
      </p:sp>
    </p:spTree>
    <p:extLst>
      <p:ext uri="{BB962C8B-B14F-4D97-AF65-F5344CB8AC3E}">
        <p14:creationId xmlns:p14="http://schemas.microsoft.com/office/powerpoint/2010/main" val="3250124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6361" y="1533072"/>
            <a:ext cx="3751278" cy="1617028"/>
          </a:xfr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+mn-lt"/>
                <a:ea typeface="Bainsley" panose="020B0603020002020004" pitchFamily="34" charset="0"/>
              </a:rPr>
              <a:t>Roteiro Experimental</a:t>
            </a:r>
          </a:p>
        </p:txBody>
      </p:sp>
    </p:spTree>
    <p:extLst>
      <p:ext uri="{BB962C8B-B14F-4D97-AF65-F5344CB8AC3E}">
        <p14:creationId xmlns:p14="http://schemas.microsoft.com/office/powerpoint/2010/main" val="2430821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8C77539-EF42-417A-8761-6D05551BC52B}"/>
              </a:ext>
            </a:extLst>
          </p:cNvPr>
          <p:cNvSpPr txBox="1"/>
          <p:nvPr/>
        </p:nvSpPr>
        <p:spPr>
          <a:xfrm>
            <a:off x="971600" y="54868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Medidores RLC </a:t>
            </a:r>
            <a:r>
              <a:rPr lang="pt-BR" dirty="0"/>
              <a:t>são equipamentos para medir resistências, indutâncias e capacitâncias de um componente. Há outros parâmetros de componentes que são medidos pelo equipamento mas que não constam no roteiro experimental a seguir descrito.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figura abaixo mostra um </a:t>
            </a:r>
            <a:r>
              <a:rPr lang="pt-BR" b="1" dirty="0"/>
              <a:t>Medidor RLC </a:t>
            </a:r>
            <a:r>
              <a:rPr lang="pt-BR" dirty="0"/>
              <a:t>da </a:t>
            </a:r>
            <a:r>
              <a:rPr lang="pt-BR" dirty="0" err="1"/>
              <a:t>Politerm</a:t>
            </a:r>
            <a:r>
              <a:rPr lang="pt-BR" dirty="0"/>
              <a:t> - Modelo POL 42A disponível nos laboratórios de graduação do Departamento de Engenharia Elétrica e de Computação da EESC-USP.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6F38429-8717-4742-9428-13F087E25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579" y="2962033"/>
            <a:ext cx="2311476" cy="296269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D684132-2EDA-4D8E-B994-0BEBA897D6CB}"/>
              </a:ext>
            </a:extLst>
          </p:cNvPr>
          <p:cNvSpPr txBox="1"/>
          <p:nvPr/>
        </p:nvSpPr>
        <p:spPr>
          <a:xfrm>
            <a:off x="2447118" y="4507240"/>
            <a:ext cx="89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/>
              <a:t>Function</a:t>
            </a:r>
            <a:endParaRPr lang="pt-BR" sz="1400" b="1" dirty="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88BB771-9D0A-46BC-A061-A42CEF6ED7C1}"/>
              </a:ext>
            </a:extLst>
          </p:cNvPr>
          <p:cNvCxnSpPr>
            <a:cxnSpLocks/>
          </p:cNvCxnSpPr>
          <p:nvPr/>
        </p:nvCxnSpPr>
        <p:spPr>
          <a:xfrm>
            <a:off x="3400911" y="4661129"/>
            <a:ext cx="87517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0B9165-85B5-4B19-9585-C0E2B04C54D7}"/>
              </a:ext>
            </a:extLst>
          </p:cNvPr>
          <p:cNvSpPr txBox="1"/>
          <p:nvPr/>
        </p:nvSpPr>
        <p:spPr>
          <a:xfrm>
            <a:off x="4276081" y="5403479"/>
            <a:ext cx="418011" cy="25225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7281F981-240B-40AE-9172-2F30E9A1F1F5}"/>
              </a:ext>
            </a:extLst>
          </p:cNvPr>
          <p:cNvCxnSpPr>
            <a:cxnSpLocks/>
          </p:cNvCxnSpPr>
          <p:nvPr/>
        </p:nvCxnSpPr>
        <p:spPr>
          <a:xfrm flipH="1">
            <a:off x="4485086" y="5687182"/>
            <a:ext cx="1" cy="4750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A1760D8-367A-466D-B4BB-575CC60F4881}"/>
              </a:ext>
            </a:extLst>
          </p:cNvPr>
          <p:cNvSpPr txBox="1"/>
          <p:nvPr/>
        </p:nvSpPr>
        <p:spPr>
          <a:xfrm>
            <a:off x="3587579" y="6154087"/>
            <a:ext cx="1795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conector de entrada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44FC6AC-AD7A-4BBF-A63E-F61057B27D6A}"/>
              </a:ext>
            </a:extLst>
          </p:cNvPr>
          <p:cNvSpPr txBox="1"/>
          <p:nvPr/>
        </p:nvSpPr>
        <p:spPr>
          <a:xfrm>
            <a:off x="454991" y="548680"/>
            <a:ext cx="4010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70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7CF4C5D-4EC5-45A3-A8FC-DF38C512642C}"/>
              </a:ext>
            </a:extLst>
          </p:cNvPr>
          <p:cNvSpPr/>
          <p:nvPr/>
        </p:nvSpPr>
        <p:spPr>
          <a:xfrm>
            <a:off x="880719" y="620688"/>
            <a:ext cx="78037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Medida de RLC em Modo Automático</a:t>
            </a:r>
            <a:r>
              <a:rPr lang="pt-BR" dirty="0"/>
              <a:t>: Quando o instrumento é ligado, por padrão ele entra em modo de identificação automática. Neste momento, o objeto a ser medido é adicionado ao lado da medição, o instrumento identificará automaticamente se o objeto a ser medido é capacitivo, resistivo ou indutivo e exibirá o valor da medição no mostrador principal.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102B328-2B9F-4BAF-B61B-8E4E4265BAA9}"/>
              </a:ext>
            </a:extLst>
          </p:cNvPr>
          <p:cNvSpPr/>
          <p:nvPr/>
        </p:nvSpPr>
        <p:spPr>
          <a:xfrm>
            <a:off x="880719" y="2176296"/>
            <a:ext cx="7803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Medida de RLC em Modo Simples</a:t>
            </a:r>
            <a:r>
              <a:rPr lang="pt-BR" dirty="0"/>
              <a:t>: Quando o instrumento é ligado, por padrão ele entra automaticamente no modo de identificação. Neste momento, você pode selecionar medição única L/C/R acionando a tecla </a:t>
            </a:r>
            <a:r>
              <a:rPr lang="pt-BR" b="1" dirty="0" err="1"/>
              <a:t>Function</a:t>
            </a:r>
            <a:r>
              <a:rPr lang="pt-BR" b="1" dirty="0"/>
              <a:t>. 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EC22DA-F346-46F3-9577-7772EA22665D}"/>
              </a:ext>
            </a:extLst>
          </p:cNvPr>
          <p:cNvSpPr txBox="1"/>
          <p:nvPr/>
        </p:nvSpPr>
        <p:spPr>
          <a:xfrm>
            <a:off x="436000" y="620688"/>
            <a:ext cx="4010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8EFD666-EE6B-4E96-B481-31205DF524DB}"/>
              </a:ext>
            </a:extLst>
          </p:cNvPr>
          <p:cNvSpPr txBox="1"/>
          <p:nvPr/>
        </p:nvSpPr>
        <p:spPr>
          <a:xfrm>
            <a:off x="436000" y="2268502"/>
            <a:ext cx="4010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5911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4CA692-A769-4183-BF47-F4E693227F60}"/>
              </a:ext>
            </a:extLst>
          </p:cNvPr>
          <p:cNvSpPr txBox="1"/>
          <p:nvPr/>
        </p:nvSpPr>
        <p:spPr>
          <a:xfrm>
            <a:off x="1763688" y="1556792"/>
            <a:ext cx="5595022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Procedimentos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e Resultados Experimentais</a:t>
            </a:r>
          </a:p>
        </p:txBody>
      </p:sp>
    </p:spTree>
    <p:extLst>
      <p:ext uri="{BB962C8B-B14F-4D97-AF65-F5344CB8AC3E}">
        <p14:creationId xmlns:p14="http://schemas.microsoft.com/office/powerpoint/2010/main" val="2860150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51DDB93-2BBB-431B-BEA5-FF09380977AF}"/>
              </a:ext>
            </a:extLst>
          </p:cNvPr>
          <p:cNvSpPr/>
          <p:nvPr/>
        </p:nvSpPr>
        <p:spPr>
          <a:xfrm>
            <a:off x="683569" y="33265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Medir com o </a:t>
            </a:r>
            <a:r>
              <a:rPr lang="pt-BR" b="1" dirty="0">
                <a:solidFill>
                  <a:srgbClr val="FF0000"/>
                </a:solidFill>
              </a:rPr>
              <a:t>Medidor RLC </a:t>
            </a:r>
            <a:r>
              <a:rPr lang="pt-BR" dirty="0"/>
              <a:t>a indutância L, a capacitância C e a resistência R.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0F10220-41F9-4FD2-9334-C7AA36C3C1FB}"/>
              </a:ext>
            </a:extLst>
          </p:cNvPr>
          <p:cNvSpPr txBox="1"/>
          <p:nvPr/>
        </p:nvSpPr>
        <p:spPr>
          <a:xfrm>
            <a:off x="422944" y="908720"/>
            <a:ext cx="8253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medida de L, C e R com o medidor RLC é muito fácil de ser realizada usando o modo automático ou simples. Lembrar que todo componente tem um valor cuja tolerância é conhecida.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60B4C57-8128-4B76-BB04-B960F7665E3B}"/>
              </a:ext>
            </a:extLst>
          </p:cNvPr>
          <p:cNvSpPr/>
          <p:nvPr/>
        </p:nvSpPr>
        <p:spPr>
          <a:xfrm>
            <a:off x="683569" y="1854132"/>
            <a:ext cx="7933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frequência de ressonância calculada com os valores nominais é 50KHz.  Compare o cálculo com os valores nominais com o cálculo utilizando os valores medidos de L, C e R.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EC09F8A-C283-40EB-A7DB-7E48CE46D9AA}"/>
              </a:ext>
            </a:extLst>
          </p:cNvPr>
          <p:cNvSpPr txBox="1"/>
          <p:nvPr/>
        </p:nvSpPr>
        <p:spPr>
          <a:xfrm>
            <a:off x="422944" y="2882887"/>
            <a:ext cx="825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cálculo da frequência de ressonância com os valores nominais utiliza a equação abaixo: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id="{246972AE-853D-4F57-8020-12E933A44E54}"/>
                  </a:ext>
                </a:extLst>
              </p:cNvPr>
              <p:cNvSpPr txBox="1"/>
              <p:nvPr/>
            </p:nvSpPr>
            <p:spPr bwMode="auto">
              <a:xfrm>
                <a:off x="1791266" y="3491281"/>
                <a:ext cx="5718352" cy="67403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pt-BR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pt-BR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ad>
                          <m:radPr>
                            <m:degHide m:val="on"/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pt-BR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LC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sz="2400" dirty="0"/>
                  <a:t> =</a:t>
                </a:r>
                <a:r>
                  <a:rPr lang="pt-BR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pt-BR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ad>
                          <m:radPr>
                            <m:degHide m:val="on"/>
                            <m:ctrlPr>
                              <a:rPr lang="pt-BR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sty m:val="p"/>
                              </m:rPr>
                              <a:rPr lang="pt-BR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sSup>
                              <m:sSupPr>
                                <m:ctrlPr>
                                  <a:rPr lang="pt-BR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pt-BR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pt-BR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pt-BR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0.01</m:t>
                            </m:r>
                            <m:r>
                              <m:rPr>
                                <m:sty m:val="p"/>
                              </m:rPr>
                              <a:rPr lang="pt-BR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sSup>
                              <m:sSupPr>
                                <m:ctrlPr>
                                  <a:rPr lang="pt-BR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pt-BR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pt-BR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=50</m:t>
                    </m:r>
                    <m:r>
                      <m:rPr>
                        <m:sty m:val="p"/>
                      </m:rPr>
                      <a:rPr lang="pt-BR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KHz</m:t>
                    </m:r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id="{246972AE-853D-4F57-8020-12E933A44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1266" y="3491281"/>
                <a:ext cx="5718352" cy="674035"/>
              </a:xfrm>
              <a:prstGeom prst="rect">
                <a:avLst/>
              </a:prstGeom>
              <a:blipFill>
                <a:blip r:embed="rId2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D1947FBD-8C41-4268-A555-93BE696B593D}"/>
              </a:ext>
            </a:extLst>
          </p:cNvPr>
          <p:cNvSpPr txBox="1"/>
          <p:nvPr/>
        </p:nvSpPr>
        <p:spPr>
          <a:xfrm>
            <a:off x="467545" y="4294837"/>
            <a:ext cx="8253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valor de </a:t>
            </a:r>
            <a:r>
              <a:rPr lang="pt-BR" dirty="0" err="1"/>
              <a:t>f</a:t>
            </a:r>
            <a:r>
              <a:rPr lang="pt-BR" baseline="-25000" dirty="0" err="1"/>
              <a:t>s</a:t>
            </a:r>
            <a:r>
              <a:rPr lang="pt-BR" dirty="0"/>
              <a:t> com os valores medidos pelo medidor RLC será próximo de 50KHz devido à: a) tolerância dos valores dos componentes L, C e R; b) ausência dos valores da resistência interna da fonte de tensão e da resistência do indutor. 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A0DAACEB-FE86-4930-8D67-03DAAA30A9C4}"/>
              </a:ext>
            </a:extLst>
          </p:cNvPr>
          <p:cNvSpPr txBox="1"/>
          <p:nvPr/>
        </p:nvSpPr>
        <p:spPr>
          <a:xfrm>
            <a:off x="206920" y="318809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0033F22D-86EB-46DE-A893-1A95FC6B7F06}"/>
              </a:ext>
            </a:extLst>
          </p:cNvPr>
          <p:cNvSpPr txBox="1"/>
          <p:nvPr/>
        </p:nvSpPr>
        <p:spPr>
          <a:xfrm>
            <a:off x="206920" y="1902144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4450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99FD2351-B8FC-485F-96E2-C09581CF8267}"/>
              </a:ext>
            </a:extLst>
          </p:cNvPr>
          <p:cNvSpPr/>
          <p:nvPr/>
        </p:nvSpPr>
        <p:spPr>
          <a:xfrm>
            <a:off x="551433" y="260648"/>
            <a:ext cx="80411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A figura ilustra o  procedimento experimental para se determinar a frequência de ressonância.  A tensão de entrada e a tensão na resistência R são monitoradas pelo osciloscópio (canal 1 e canal 2). A frequência da </a:t>
            </a:r>
            <a:r>
              <a:rPr lang="pt-BR" sz="1600" dirty="0" err="1"/>
              <a:t>senóide</a:t>
            </a:r>
            <a:r>
              <a:rPr lang="pt-BR" sz="1600" dirty="0"/>
              <a:t> do gerador de sinal é variada até que se observe na tela as duas tensões em fase (Fig. 5). Como a tensão na resistência R está sempre em fase com a corrente a tensão na resistência é utilizada para monitorar a corrente  em função do tempo. A frequência lida no gerador quando E(t) está em fase com V</a:t>
            </a:r>
            <a:r>
              <a:rPr lang="pt-BR" sz="1600" baseline="-25000" dirty="0"/>
              <a:t>R</a:t>
            </a:r>
            <a:r>
              <a:rPr lang="pt-BR" sz="1600" dirty="0"/>
              <a:t> (t) é a frequência de ressonância.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4EEBBE9-0238-448F-B042-72755FD14680}"/>
              </a:ext>
            </a:extLst>
          </p:cNvPr>
          <p:cNvSpPr txBox="1"/>
          <p:nvPr/>
        </p:nvSpPr>
        <p:spPr>
          <a:xfrm>
            <a:off x="3444937" y="476590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L=1mH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ECA4E8A-971B-4C51-9D46-EA924A5BDC45}"/>
              </a:ext>
            </a:extLst>
          </p:cNvPr>
          <p:cNvSpPr txBox="1"/>
          <p:nvPr/>
        </p:nvSpPr>
        <p:spPr>
          <a:xfrm>
            <a:off x="4170638" y="4799895"/>
            <a:ext cx="108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C=0.01μF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C882B84-3D31-4607-8D54-89DCD8F65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747" y="5155221"/>
            <a:ext cx="2706485" cy="1211859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F921494-BC99-4079-B340-AAEC8E5A3DDB}"/>
              </a:ext>
            </a:extLst>
          </p:cNvPr>
          <p:cNvSpPr txBox="1"/>
          <p:nvPr/>
        </p:nvSpPr>
        <p:spPr>
          <a:xfrm>
            <a:off x="5131562" y="5469430"/>
            <a:ext cx="8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R=1KΩ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D42B0B8-52F1-44C1-9C62-BAD8E727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44" y="4187845"/>
            <a:ext cx="1872040" cy="79671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2A00BEEE-24FF-4510-A6A7-75E606C98F4A}"/>
              </a:ext>
            </a:extLst>
          </p:cNvPr>
          <p:cNvCxnSpPr/>
          <p:nvPr/>
        </p:nvCxnSpPr>
        <p:spPr>
          <a:xfrm>
            <a:off x="1880292" y="4799895"/>
            <a:ext cx="0" cy="4657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8B425FDE-A563-4088-A2F3-FDA9778E7A48}"/>
              </a:ext>
            </a:extLst>
          </p:cNvPr>
          <p:cNvCxnSpPr/>
          <p:nvPr/>
        </p:nvCxnSpPr>
        <p:spPr>
          <a:xfrm>
            <a:off x="1880292" y="5265633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801C121D-24D6-498D-A6F1-CB1030D54891}"/>
              </a:ext>
            </a:extLst>
          </p:cNvPr>
          <p:cNvCxnSpPr>
            <a:cxnSpLocks/>
          </p:cNvCxnSpPr>
          <p:nvPr/>
        </p:nvCxnSpPr>
        <p:spPr>
          <a:xfrm>
            <a:off x="1823847" y="4765901"/>
            <a:ext cx="0" cy="1291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4FB1CCB6-389C-4127-9CDB-582607626722}"/>
              </a:ext>
            </a:extLst>
          </p:cNvPr>
          <p:cNvCxnSpPr>
            <a:cxnSpLocks/>
          </p:cNvCxnSpPr>
          <p:nvPr/>
        </p:nvCxnSpPr>
        <p:spPr>
          <a:xfrm>
            <a:off x="1823847" y="6063118"/>
            <a:ext cx="9925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9AFB0D29-D7B8-41F1-8CAF-24B7A21F4AD6}"/>
              </a:ext>
            </a:extLst>
          </p:cNvPr>
          <p:cNvSpPr/>
          <p:nvPr/>
        </p:nvSpPr>
        <p:spPr>
          <a:xfrm>
            <a:off x="2754510" y="5216261"/>
            <a:ext cx="76359" cy="894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052F153C-4A51-4CF1-A7B2-8B3354B4142C}"/>
              </a:ext>
            </a:extLst>
          </p:cNvPr>
          <p:cNvSpPr/>
          <p:nvPr/>
        </p:nvSpPr>
        <p:spPr>
          <a:xfrm>
            <a:off x="2757981" y="6003626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3536CBAA-F606-4E35-A2DC-A45A6F01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5372" y="2374772"/>
            <a:ext cx="2612354" cy="138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ED027BEB-660F-4302-A2D6-5539133B6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629" y="2596284"/>
            <a:ext cx="1152128" cy="7239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A86C6CDF-40CC-434C-A1EB-7F40B8A88950}"/>
              </a:ext>
            </a:extLst>
          </p:cNvPr>
          <p:cNvCxnSpPr>
            <a:cxnSpLocks/>
          </p:cNvCxnSpPr>
          <p:nvPr/>
        </p:nvCxnSpPr>
        <p:spPr>
          <a:xfrm>
            <a:off x="4555546" y="3524880"/>
            <a:ext cx="0" cy="846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BDF546E7-1FFC-4299-86EF-FA6BC016E62E}"/>
              </a:ext>
            </a:extLst>
          </p:cNvPr>
          <p:cNvCxnSpPr>
            <a:cxnSpLocks/>
          </p:cNvCxnSpPr>
          <p:nvPr/>
        </p:nvCxnSpPr>
        <p:spPr>
          <a:xfrm>
            <a:off x="2213814" y="4370926"/>
            <a:ext cx="23417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85C13CF2-D450-4E24-A3E7-9CDA6B72A2DC}"/>
              </a:ext>
            </a:extLst>
          </p:cNvPr>
          <p:cNvCxnSpPr>
            <a:cxnSpLocks/>
          </p:cNvCxnSpPr>
          <p:nvPr/>
        </p:nvCxnSpPr>
        <p:spPr>
          <a:xfrm>
            <a:off x="2213814" y="4370926"/>
            <a:ext cx="0" cy="846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>
            <a:extLst>
              <a:ext uri="{FF2B5EF4-FFF2-40B4-BE49-F238E27FC236}">
                <a16:creationId xmlns:a16="http://schemas.microsoft.com/office/drawing/2014/main" id="{E207EDF4-1FA6-4CCB-8D70-DDA32CF4EFC6}"/>
              </a:ext>
            </a:extLst>
          </p:cNvPr>
          <p:cNvSpPr/>
          <p:nvPr/>
        </p:nvSpPr>
        <p:spPr>
          <a:xfrm>
            <a:off x="2162928" y="5197021"/>
            <a:ext cx="76359" cy="894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49E6CA52-2F44-43F4-909C-FC8FF594FFA4}"/>
              </a:ext>
            </a:extLst>
          </p:cNvPr>
          <p:cNvCxnSpPr>
            <a:cxnSpLocks/>
          </p:cNvCxnSpPr>
          <p:nvPr/>
        </p:nvCxnSpPr>
        <p:spPr>
          <a:xfrm>
            <a:off x="4623895" y="3474081"/>
            <a:ext cx="0" cy="11121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1C06E958-2AC5-4F83-96E4-9EE2DE611184}"/>
              </a:ext>
            </a:extLst>
          </p:cNvPr>
          <p:cNvCxnSpPr>
            <a:cxnSpLocks/>
          </p:cNvCxnSpPr>
          <p:nvPr/>
        </p:nvCxnSpPr>
        <p:spPr>
          <a:xfrm flipV="1">
            <a:off x="2390417" y="4586203"/>
            <a:ext cx="2228446" cy="11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8531161A-BBC9-4AA5-8B85-BEBD6C66DCBE}"/>
              </a:ext>
            </a:extLst>
          </p:cNvPr>
          <p:cNvCxnSpPr>
            <a:cxnSpLocks/>
          </p:cNvCxnSpPr>
          <p:nvPr/>
        </p:nvCxnSpPr>
        <p:spPr>
          <a:xfrm>
            <a:off x="2390417" y="4569836"/>
            <a:ext cx="0" cy="14878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>
            <a:extLst>
              <a:ext uri="{FF2B5EF4-FFF2-40B4-BE49-F238E27FC236}">
                <a16:creationId xmlns:a16="http://schemas.microsoft.com/office/drawing/2014/main" id="{CEFBE838-8E6A-4529-89A7-9C8C44F30880}"/>
              </a:ext>
            </a:extLst>
          </p:cNvPr>
          <p:cNvSpPr/>
          <p:nvPr/>
        </p:nvSpPr>
        <p:spPr>
          <a:xfrm>
            <a:off x="2354480" y="5986693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84C2303F-11FF-4929-A184-F4136DF43B2B}"/>
              </a:ext>
            </a:extLst>
          </p:cNvPr>
          <p:cNvCxnSpPr>
            <a:cxnSpLocks/>
          </p:cNvCxnSpPr>
          <p:nvPr/>
        </p:nvCxnSpPr>
        <p:spPr>
          <a:xfrm>
            <a:off x="4793794" y="3468688"/>
            <a:ext cx="0" cy="902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61082683-29D6-4F77-AAF0-5717434FF35F}"/>
              </a:ext>
            </a:extLst>
          </p:cNvPr>
          <p:cNvCxnSpPr>
            <a:cxnSpLocks/>
          </p:cNvCxnSpPr>
          <p:nvPr/>
        </p:nvCxnSpPr>
        <p:spPr>
          <a:xfrm>
            <a:off x="4793794" y="4370926"/>
            <a:ext cx="9814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146D1BED-63B8-4F6E-984B-FAED12BFD96D}"/>
              </a:ext>
            </a:extLst>
          </p:cNvPr>
          <p:cNvCxnSpPr>
            <a:cxnSpLocks/>
          </p:cNvCxnSpPr>
          <p:nvPr/>
        </p:nvCxnSpPr>
        <p:spPr>
          <a:xfrm>
            <a:off x="5763704" y="4370926"/>
            <a:ext cx="0" cy="9046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87214EA5-F52C-40DA-A22E-7A50EFDA9A47}"/>
              </a:ext>
            </a:extLst>
          </p:cNvPr>
          <p:cNvCxnSpPr>
            <a:cxnSpLocks/>
          </p:cNvCxnSpPr>
          <p:nvPr/>
        </p:nvCxnSpPr>
        <p:spPr>
          <a:xfrm flipV="1">
            <a:off x="5067324" y="5275722"/>
            <a:ext cx="696380" cy="10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ipse 63">
            <a:extLst>
              <a:ext uri="{FF2B5EF4-FFF2-40B4-BE49-F238E27FC236}">
                <a16:creationId xmlns:a16="http://schemas.microsoft.com/office/drawing/2014/main" id="{3EB69BA9-01D4-4541-A158-E251FBDBC4F3}"/>
              </a:ext>
            </a:extLst>
          </p:cNvPr>
          <p:cNvSpPr/>
          <p:nvPr/>
        </p:nvSpPr>
        <p:spPr>
          <a:xfrm>
            <a:off x="5083414" y="5240739"/>
            <a:ext cx="69417" cy="1081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AE414E41-609A-45B4-BB8F-B91EE9D4CA62}"/>
              </a:ext>
            </a:extLst>
          </p:cNvPr>
          <p:cNvCxnSpPr>
            <a:cxnSpLocks/>
          </p:cNvCxnSpPr>
          <p:nvPr/>
        </p:nvCxnSpPr>
        <p:spPr>
          <a:xfrm>
            <a:off x="4856852" y="3446111"/>
            <a:ext cx="0" cy="627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1EABBA8A-0851-443C-AF39-48D268D4CB3A}"/>
              </a:ext>
            </a:extLst>
          </p:cNvPr>
          <p:cNvCxnSpPr>
            <a:cxnSpLocks/>
          </p:cNvCxnSpPr>
          <p:nvPr/>
        </p:nvCxnSpPr>
        <p:spPr>
          <a:xfrm flipV="1">
            <a:off x="4856852" y="4061088"/>
            <a:ext cx="1113986" cy="1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842B1FBA-655B-4654-89B5-EFEE4DE218CF}"/>
              </a:ext>
            </a:extLst>
          </p:cNvPr>
          <p:cNvCxnSpPr>
            <a:cxnSpLocks/>
          </p:cNvCxnSpPr>
          <p:nvPr/>
        </p:nvCxnSpPr>
        <p:spPr>
          <a:xfrm>
            <a:off x="5970838" y="4050006"/>
            <a:ext cx="0" cy="2007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CEDE07DC-FFFB-42D2-99A6-458E68C5D2AD}"/>
              </a:ext>
            </a:extLst>
          </p:cNvPr>
          <p:cNvCxnSpPr>
            <a:cxnSpLocks/>
          </p:cNvCxnSpPr>
          <p:nvPr/>
        </p:nvCxnSpPr>
        <p:spPr>
          <a:xfrm>
            <a:off x="5118122" y="6040788"/>
            <a:ext cx="8527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e 81">
            <a:extLst>
              <a:ext uri="{FF2B5EF4-FFF2-40B4-BE49-F238E27FC236}">
                <a16:creationId xmlns:a16="http://schemas.microsoft.com/office/drawing/2014/main" id="{B4604B25-AADB-469B-91AC-9A551194AE26}"/>
              </a:ext>
            </a:extLst>
          </p:cNvPr>
          <p:cNvSpPr/>
          <p:nvPr/>
        </p:nvSpPr>
        <p:spPr>
          <a:xfrm>
            <a:off x="5062145" y="5986693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C5B63591-9FDF-49B5-9467-0DD89B27ECDB}"/>
              </a:ext>
            </a:extLst>
          </p:cNvPr>
          <p:cNvSpPr/>
          <p:nvPr/>
        </p:nvSpPr>
        <p:spPr>
          <a:xfrm>
            <a:off x="2910381" y="6156026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9" name="Conector de Seta Reta 88">
            <a:extLst>
              <a:ext uri="{FF2B5EF4-FFF2-40B4-BE49-F238E27FC236}">
                <a16:creationId xmlns:a16="http://schemas.microsoft.com/office/drawing/2014/main" id="{FF6E8AAD-2B63-4388-84C2-DB5658872131}"/>
              </a:ext>
            </a:extLst>
          </p:cNvPr>
          <p:cNvCxnSpPr>
            <a:cxnSpLocks/>
          </p:cNvCxnSpPr>
          <p:nvPr/>
        </p:nvCxnSpPr>
        <p:spPr>
          <a:xfrm>
            <a:off x="3912989" y="2958246"/>
            <a:ext cx="21601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074ABDB4-4860-459D-BEE4-66D6AEDB6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219" y="2415918"/>
            <a:ext cx="2472168" cy="1509323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8D0A2849-264F-43ED-ABD1-D735248A614C}"/>
              </a:ext>
            </a:extLst>
          </p:cNvPr>
          <p:cNvSpPr txBox="1"/>
          <p:nvPr/>
        </p:nvSpPr>
        <p:spPr>
          <a:xfrm>
            <a:off x="6811166" y="2466625"/>
            <a:ext cx="61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E(t)</a:t>
            </a:r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6D7D9168-E0DC-426F-A152-6DE12C36E837}"/>
              </a:ext>
            </a:extLst>
          </p:cNvPr>
          <p:cNvCxnSpPr>
            <a:cxnSpLocks/>
          </p:cNvCxnSpPr>
          <p:nvPr/>
        </p:nvCxnSpPr>
        <p:spPr>
          <a:xfrm flipV="1">
            <a:off x="6811164" y="2917040"/>
            <a:ext cx="631567" cy="2365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4A0275-3E0E-408A-BF58-BFCE5AA5E667}"/>
              </a:ext>
            </a:extLst>
          </p:cNvPr>
          <p:cNvSpPr txBox="1"/>
          <p:nvPr/>
        </p:nvSpPr>
        <p:spPr>
          <a:xfrm>
            <a:off x="3658248" y="3681422"/>
            <a:ext cx="94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Canal 1 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68565719-B885-4DA9-A05D-49E8F7C4BAB2}"/>
              </a:ext>
            </a:extLst>
          </p:cNvPr>
          <p:cNvSpPr txBox="1"/>
          <p:nvPr/>
        </p:nvSpPr>
        <p:spPr>
          <a:xfrm>
            <a:off x="4932526" y="3697542"/>
            <a:ext cx="94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Canal 2 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B1FD4270-C437-4511-BDC4-D983AEC7A9AE}"/>
              </a:ext>
            </a:extLst>
          </p:cNvPr>
          <p:cNvSpPr txBox="1"/>
          <p:nvPr/>
        </p:nvSpPr>
        <p:spPr>
          <a:xfrm>
            <a:off x="7133687" y="3866571"/>
            <a:ext cx="83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Fig. 5 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BAEA56C5-1074-4BED-B825-F67D57C954E6}"/>
              </a:ext>
            </a:extLst>
          </p:cNvPr>
          <p:cNvSpPr txBox="1"/>
          <p:nvPr/>
        </p:nvSpPr>
        <p:spPr>
          <a:xfrm>
            <a:off x="6158704" y="5469493"/>
            <a:ext cx="76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</a:t>
            </a:r>
            <a:r>
              <a:rPr lang="pt-BR" baseline="-25000" dirty="0"/>
              <a:t>R</a:t>
            </a:r>
            <a:r>
              <a:rPr lang="pt-BR" dirty="0"/>
              <a:t>(t)</a:t>
            </a:r>
          </a:p>
        </p:txBody>
      </p:sp>
      <p:sp>
        <p:nvSpPr>
          <p:cNvPr id="54" name="Chave Esquerda 53">
            <a:extLst>
              <a:ext uri="{FF2B5EF4-FFF2-40B4-BE49-F238E27FC236}">
                <a16:creationId xmlns:a16="http://schemas.microsoft.com/office/drawing/2014/main" id="{7EF3B282-6181-4002-938F-45431170E361}"/>
              </a:ext>
            </a:extLst>
          </p:cNvPr>
          <p:cNvSpPr/>
          <p:nvPr/>
        </p:nvSpPr>
        <p:spPr>
          <a:xfrm rot="10800000">
            <a:off x="6027985" y="5275566"/>
            <a:ext cx="168737" cy="7849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4F61F669-18D6-49DB-9C25-D1E654C3F938}"/>
              </a:ext>
            </a:extLst>
          </p:cNvPr>
          <p:cNvSpPr txBox="1"/>
          <p:nvPr/>
        </p:nvSpPr>
        <p:spPr>
          <a:xfrm>
            <a:off x="6856096" y="2079717"/>
            <a:ext cx="1560277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Tela do Osciloscópio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2EDEBA5A-1DFD-4888-8CB1-B71F57157683}"/>
              </a:ext>
            </a:extLst>
          </p:cNvPr>
          <p:cNvSpPr/>
          <p:nvPr/>
        </p:nvSpPr>
        <p:spPr>
          <a:xfrm>
            <a:off x="7342967" y="2643997"/>
            <a:ext cx="1234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V</a:t>
            </a:r>
            <a:r>
              <a:rPr lang="pt-BR" baseline="-25000" dirty="0"/>
              <a:t>R</a:t>
            </a:r>
            <a:r>
              <a:rPr lang="pt-BR" dirty="0"/>
              <a:t>(t) 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≡ i(t) 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CCBE9898-D018-4528-AB43-59E4C3E4C98D}"/>
                  </a:ext>
                </a:extLst>
              </p:cNvPr>
              <p:cNvSpPr txBox="1"/>
              <p:nvPr/>
            </p:nvSpPr>
            <p:spPr>
              <a:xfrm>
                <a:off x="131142" y="5469430"/>
                <a:ext cx="12522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senwt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CCBE9898-D018-4528-AB43-59E4C3E4C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42" y="5469430"/>
                <a:ext cx="1252266" cy="215444"/>
              </a:xfrm>
              <a:prstGeom prst="rect">
                <a:avLst/>
              </a:prstGeom>
              <a:blipFill>
                <a:blip r:embed="rId7"/>
                <a:stretch>
                  <a:fillRect l="-2927" r="-1951" b="-2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have Esquerda 59">
            <a:extLst>
              <a:ext uri="{FF2B5EF4-FFF2-40B4-BE49-F238E27FC236}">
                <a16:creationId xmlns:a16="http://schemas.microsoft.com/office/drawing/2014/main" id="{012A4F7A-04A3-4D82-8E46-4BF9FF0D4F0D}"/>
              </a:ext>
            </a:extLst>
          </p:cNvPr>
          <p:cNvSpPr/>
          <p:nvPr/>
        </p:nvSpPr>
        <p:spPr>
          <a:xfrm>
            <a:off x="1590744" y="5245155"/>
            <a:ext cx="168737" cy="7849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E46BBA96-D92E-490B-A819-39D26CD0B426}"/>
              </a:ext>
            </a:extLst>
          </p:cNvPr>
          <p:cNvSpPr txBox="1"/>
          <p:nvPr/>
        </p:nvSpPr>
        <p:spPr>
          <a:xfrm>
            <a:off x="548501" y="5769362"/>
            <a:ext cx="530674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f=</a:t>
            </a:r>
            <a:r>
              <a:rPr lang="pt-BR" b="1" dirty="0" err="1"/>
              <a:t>f</a:t>
            </a:r>
            <a:r>
              <a:rPr lang="pt-BR" b="1" baseline="-25000" dirty="0" err="1"/>
              <a:t>S</a:t>
            </a:r>
            <a:endParaRPr lang="pt-BR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584847-CE33-46DB-9EFF-220946ADA8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8757" y="2533688"/>
            <a:ext cx="1238107" cy="76211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6BF6856F-38D1-459C-8863-F4667610E9EB}"/>
              </a:ext>
            </a:extLst>
          </p:cNvPr>
          <p:cNvCxnSpPr>
            <a:cxnSpLocks/>
          </p:cNvCxnSpPr>
          <p:nvPr/>
        </p:nvCxnSpPr>
        <p:spPr>
          <a:xfrm>
            <a:off x="6073142" y="4765901"/>
            <a:ext cx="35659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Imagem 65">
            <a:extLst>
              <a:ext uri="{FF2B5EF4-FFF2-40B4-BE49-F238E27FC236}">
                <a16:creationId xmlns:a16="http://schemas.microsoft.com/office/drawing/2014/main" id="{1D36CE36-E071-4175-AC12-4ACF0BDAE1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7560" y="4417218"/>
            <a:ext cx="1238107" cy="7621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BA1A20AE-36ED-4CB9-B1EC-895209AF5E61}"/>
              </a:ext>
            </a:extLst>
          </p:cNvPr>
          <p:cNvSpPr txBox="1"/>
          <p:nvPr/>
        </p:nvSpPr>
        <p:spPr>
          <a:xfrm>
            <a:off x="7789899" y="4555071"/>
            <a:ext cx="1278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Ponta de Prova </a:t>
            </a:r>
          </a:p>
          <a:p>
            <a:pPr algn="ctr"/>
            <a:r>
              <a:rPr lang="pt-BR" sz="1400" dirty="0"/>
              <a:t>10:1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EDA21627-D8F0-42B8-8349-69ED81D67ED4}"/>
              </a:ext>
            </a:extLst>
          </p:cNvPr>
          <p:cNvSpPr txBox="1"/>
          <p:nvPr/>
        </p:nvSpPr>
        <p:spPr>
          <a:xfrm>
            <a:off x="93505" y="2679223"/>
            <a:ext cx="135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Ponta de Prova 10:1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FF40E3DF-2E70-4D4B-BC5D-EE8F251741CC}"/>
              </a:ext>
            </a:extLst>
          </p:cNvPr>
          <p:cNvSpPr txBox="1"/>
          <p:nvPr/>
        </p:nvSpPr>
        <p:spPr>
          <a:xfrm>
            <a:off x="509203" y="3809912"/>
            <a:ext cx="1406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Gerador de Sinal</a:t>
            </a:r>
          </a:p>
        </p:txBody>
      </p: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5CDD2DE0-DDA7-4F66-9426-A196E4CE16D0}"/>
              </a:ext>
            </a:extLst>
          </p:cNvPr>
          <p:cNvCxnSpPr>
            <a:cxnSpLocks/>
          </p:cNvCxnSpPr>
          <p:nvPr/>
        </p:nvCxnSpPr>
        <p:spPr>
          <a:xfrm flipH="1" flipV="1">
            <a:off x="2366644" y="3424744"/>
            <a:ext cx="244275" cy="754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2967B964-2DE3-4855-BC4F-C60BC07EC6F5}"/>
              </a:ext>
            </a:extLst>
          </p:cNvPr>
          <p:cNvSpPr txBox="1"/>
          <p:nvPr/>
        </p:nvSpPr>
        <p:spPr>
          <a:xfrm>
            <a:off x="3799805" y="2114388"/>
            <a:ext cx="116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/>
              <a:t>Osciloscópío</a:t>
            </a:r>
            <a:r>
              <a:rPr lang="pt-BR" sz="1400" dirty="0"/>
              <a:t> </a:t>
            </a:r>
          </a:p>
        </p:txBody>
      </p:sp>
      <p:sp>
        <p:nvSpPr>
          <p:cNvPr id="65" name="TextBox 16">
            <a:extLst>
              <a:ext uri="{FF2B5EF4-FFF2-40B4-BE49-F238E27FC236}">
                <a16:creationId xmlns:a16="http://schemas.microsoft.com/office/drawing/2014/main" id="{49CF26B3-BF7F-4544-AF49-2A60D379CC69}"/>
              </a:ext>
            </a:extLst>
          </p:cNvPr>
          <p:cNvSpPr txBox="1"/>
          <p:nvPr/>
        </p:nvSpPr>
        <p:spPr>
          <a:xfrm>
            <a:off x="119385" y="345184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258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CFAF820-41B5-4F2E-B38A-0081B9794C02}"/>
              </a:ext>
            </a:extLst>
          </p:cNvPr>
          <p:cNvSpPr txBox="1"/>
          <p:nvPr/>
        </p:nvSpPr>
        <p:spPr>
          <a:xfrm>
            <a:off x="1192206" y="5867716"/>
            <a:ext cx="713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Defasagem entre a tensão de alimentação do circuito E(t) e a corrente no circuito i(t) para f=f</a:t>
            </a:r>
            <a:r>
              <a:rPr lang="pt-BR" sz="1400" baseline="-25000" dirty="0"/>
              <a:t>s</a:t>
            </a:r>
            <a:r>
              <a:rPr lang="pt-BR" sz="1400" dirty="0"/>
              <a:t>.</a:t>
            </a:r>
          </a:p>
          <a:p>
            <a:pPr algn="ctr"/>
            <a:r>
              <a:rPr lang="pt-BR" sz="1400" dirty="0"/>
              <a:t>A corrente i(t) está </a:t>
            </a:r>
            <a:r>
              <a:rPr lang="pt-BR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em fase </a:t>
            </a:r>
            <a:r>
              <a:rPr lang="pt-BR" sz="1400" dirty="0"/>
              <a:t>em relação a tensão de entrada E(t). 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793E255-B420-4753-A621-AF0F82E9D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52" y="988013"/>
            <a:ext cx="7553325" cy="4743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B66CC43-C378-472D-8303-E05EE85FF05E}"/>
              </a:ext>
            </a:extLst>
          </p:cNvPr>
          <p:cNvSpPr txBox="1"/>
          <p:nvPr/>
        </p:nvSpPr>
        <p:spPr>
          <a:xfrm>
            <a:off x="2388970" y="3973976"/>
            <a:ext cx="177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B050"/>
                </a:solidFill>
              </a:rPr>
              <a:t>V</a:t>
            </a:r>
            <a:r>
              <a:rPr lang="pt-BR" b="1" baseline="-25000" dirty="0">
                <a:solidFill>
                  <a:srgbClr val="00B050"/>
                </a:solidFill>
              </a:rPr>
              <a:t>R</a:t>
            </a:r>
            <a:r>
              <a:rPr lang="pt-BR" b="1" dirty="0">
                <a:solidFill>
                  <a:srgbClr val="00B050"/>
                </a:solidFill>
              </a:rPr>
              <a:t>(t)</a:t>
            </a:r>
          </a:p>
          <a:p>
            <a:pPr algn="ctr"/>
            <a:r>
              <a:rPr lang="pt-BR" b="1" dirty="0">
                <a:solidFill>
                  <a:srgbClr val="00B050"/>
                </a:solidFill>
              </a:rPr>
              <a:t>[representa i(t)]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D083BAF-6F7B-41FF-AA09-C099BCA0CB2C}"/>
              </a:ext>
            </a:extLst>
          </p:cNvPr>
          <p:cNvSpPr txBox="1"/>
          <p:nvPr/>
        </p:nvSpPr>
        <p:spPr>
          <a:xfrm>
            <a:off x="5107649" y="3994721"/>
            <a:ext cx="55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E(t)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5816DD-F264-43E8-AC0D-42AC7AE26C5E}"/>
              </a:ext>
            </a:extLst>
          </p:cNvPr>
          <p:cNvSpPr txBox="1"/>
          <p:nvPr/>
        </p:nvSpPr>
        <p:spPr>
          <a:xfrm>
            <a:off x="7031994" y="4616438"/>
            <a:ext cx="1344842" cy="46029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13D3189A-09F4-4394-99FB-311B553041E6}"/>
              </a:ext>
            </a:extLst>
          </p:cNvPr>
          <p:cNvCxnSpPr>
            <a:cxnSpLocks/>
          </p:cNvCxnSpPr>
          <p:nvPr/>
        </p:nvCxnSpPr>
        <p:spPr>
          <a:xfrm flipH="1">
            <a:off x="3609431" y="3789310"/>
            <a:ext cx="211598" cy="39007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F4BA58DC-A3B1-48F6-8A61-48B3E7BD5867}"/>
              </a:ext>
            </a:extLst>
          </p:cNvPr>
          <p:cNvCxnSpPr>
            <a:cxnSpLocks/>
          </p:cNvCxnSpPr>
          <p:nvPr/>
        </p:nvCxnSpPr>
        <p:spPr>
          <a:xfrm>
            <a:off x="5092037" y="3807650"/>
            <a:ext cx="241823" cy="24031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FB8FCAD3-607A-4114-BE81-54B84B9DAD3B}"/>
              </a:ext>
            </a:extLst>
          </p:cNvPr>
          <p:cNvSpPr txBox="1"/>
          <p:nvPr/>
        </p:nvSpPr>
        <p:spPr>
          <a:xfrm>
            <a:off x="2227707" y="246315"/>
            <a:ext cx="468858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Monitoramento de E(t) e i(t) por Osciloscópio</a:t>
            </a:r>
          </a:p>
        </p:txBody>
      </p:sp>
    </p:spTree>
    <p:extLst>
      <p:ext uri="{BB962C8B-B14F-4D97-AF65-F5344CB8AC3E}">
        <p14:creationId xmlns:p14="http://schemas.microsoft.com/office/powerpoint/2010/main" val="1195822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CFAF820-41B5-4F2E-B38A-0081B9794C02}"/>
              </a:ext>
            </a:extLst>
          </p:cNvPr>
          <p:cNvSpPr txBox="1"/>
          <p:nvPr/>
        </p:nvSpPr>
        <p:spPr>
          <a:xfrm>
            <a:off x="655982" y="6093864"/>
            <a:ext cx="7832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Defasagem entre a tensão de alimentação do circuito E(t) e a corrente no circuito i(t) para f = </a:t>
            </a:r>
            <a:r>
              <a:rPr lang="pt-BR" sz="1400" dirty="0" err="1"/>
              <a:t>f</a:t>
            </a:r>
            <a:r>
              <a:rPr lang="pt-BR" sz="1400" baseline="-25000" dirty="0" err="1"/>
              <a:t>s</a:t>
            </a:r>
            <a:r>
              <a:rPr lang="pt-BR" sz="1400" dirty="0"/>
              <a:t> = 50KHz.</a:t>
            </a:r>
          </a:p>
          <a:p>
            <a:pPr algn="ctr"/>
            <a:r>
              <a:rPr lang="pt-BR" sz="1400" dirty="0"/>
              <a:t>A corrente i(t) está </a:t>
            </a:r>
            <a:r>
              <a:rPr lang="pt-BR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em fase </a:t>
            </a:r>
            <a:r>
              <a:rPr lang="pt-BR" sz="1400" dirty="0"/>
              <a:t>em relação a tensão de entrada E(t). 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B8FCAD3-607A-4114-BE81-54B84B9DAD3B}"/>
              </a:ext>
            </a:extLst>
          </p:cNvPr>
          <p:cNvSpPr txBox="1"/>
          <p:nvPr/>
        </p:nvSpPr>
        <p:spPr>
          <a:xfrm>
            <a:off x="402504" y="595340"/>
            <a:ext cx="236375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Simulação do Circuito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 no </a:t>
            </a:r>
            <a:r>
              <a:rPr lang="pt-BR" b="1" dirty="0" err="1">
                <a:solidFill>
                  <a:schemeClr val="bg1"/>
                </a:solidFill>
              </a:rPr>
              <a:t>LTSPice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67DB7FD-9384-405B-9212-2ECC66061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52" y="1972828"/>
            <a:ext cx="2629528" cy="2498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E22A838-7A84-4B0E-B7E4-4FB63411C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498" y="852742"/>
            <a:ext cx="5315110" cy="51525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D6C558B-4F45-40D6-AA22-AA953DE5A610}"/>
              </a:ext>
            </a:extLst>
          </p:cNvPr>
          <p:cNvSpPr txBox="1"/>
          <p:nvPr/>
        </p:nvSpPr>
        <p:spPr>
          <a:xfrm>
            <a:off x="4938234" y="394804"/>
            <a:ext cx="537111" cy="33575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E(t)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5EE80011-9DA2-4981-BB03-ECA2780FEA9D}"/>
              </a:ext>
            </a:extLst>
          </p:cNvPr>
          <p:cNvCxnSpPr>
            <a:cxnSpLocks/>
          </p:cNvCxnSpPr>
          <p:nvPr/>
        </p:nvCxnSpPr>
        <p:spPr>
          <a:xfrm flipH="1" flipV="1">
            <a:off x="5206790" y="804611"/>
            <a:ext cx="347624" cy="43706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0E3DAA5A-0198-4A9F-A611-4C25C94D42A7}"/>
              </a:ext>
            </a:extLst>
          </p:cNvPr>
          <p:cNvCxnSpPr>
            <a:cxnSpLocks/>
          </p:cNvCxnSpPr>
          <p:nvPr/>
        </p:nvCxnSpPr>
        <p:spPr>
          <a:xfrm flipV="1">
            <a:off x="6740446" y="718599"/>
            <a:ext cx="399825" cy="50998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01006FD-D70A-4522-89BD-40A1497F82ED}"/>
              </a:ext>
            </a:extLst>
          </p:cNvPr>
          <p:cNvSpPr txBox="1"/>
          <p:nvPr/>
        </p:nvSpPr>
        <p:spPr>
          <a:xfrm>
            <a:off x="6740446" y="393469"/>
            <a:ext cx="132684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 V</a:t>
            </a:r>
            <a:r>
              <a:rPr lang="pt-BR" sz="1200" b="1" baseline="-25000" dirty="0"/>
              <a:t>R </a:t>
            </a:r>
            <a:r>
              <a:rPr lang="pt-BR" sz="1200" b="1" dirty="0"/>
              <a:t>representa i(t)</a:t>
            </a:r>
          </a:p>
        </p:txBody>
      </p:sp>
    </p:spTree>
    <p:extLst>
      <p:ext uri="{BB962C8B-B14F-4D97-AF65-F5344CB8AC3E}">
        <p14:creationId xmlns:p14="http://schemas.microsoft.com/office/powerpoint/2010/main" val="2903966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64EEBBE9-0238-448F-B042-72755FD14680}"/>
              </a:ext>
            </a:extLst>
          </p:cNvPr>
          <p:cNvSpPr txBox="1"/>
          <p:nvPr/>
        </p:nvSpPr>
        <p:spPr>
          <a:xfrm>
            <a:off x="3432177" y="495007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L=1mH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ECA4E8A-971B-4C51-9D46-EA924A5BDC45}"/>
              </a:ext>
            </a:extLst>
          </p:cNvPr>
          <p:cNvSpPr txBox="1"/>
          <p:nvPr/>
        </p:nvSpPr>
        <p:spPr>
          <a:xfrm>
            <a:off x="4157878" y="4984064"/>
            <a:ext cx="108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C=0.01μF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C882B84-3D31-4607-8D54-89DCD8F65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87" y="5339390"/>
            <a:ext cx="2706485" cy="1211859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F921494-BC99-4079-B340-AAEC8E5A3DDB}"/>
              </a:ext>
            </a:extLst>
          </p:cNvPr>
          <p:cNvSpPr txBox="1"/>
          <p:nvPr/>
        </p:nvSpPr>
        <p:spPr>
          <a:xfrm>
            <a:off x="5148426" y="5636068"/>
            <a:ext cx="8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R=1KΩ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D42B0B8-52F1-44C1-9C62-BAD8E727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84" y="4372014"/>
            <a:ext cx="1872040" cy="79671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2A00BEEE-24FF-4510-A6A7-75E606C98F4A}"/>
              </a:ext>
            </a:extLst>
          </p:cNvPr>
          <p:cNvCxnSpPr/>
          <p:nvPr/>
        </p:nvCxnSpPr>
        <p:spPr>
          <a:xfrm>
            <a:off x="1867532" y="4984064"/>
            <a:ext cx="0" cy="4657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8B425FDE-A563-4088-A2F3-FDA9778E7A48}"/>
              </a:ext>
            </a:extLst>
          </p:cNvPr>
          <p:cNvCxnSpPr/>
          <p:nvPr/>
        </p:nvCxnSpPr>
        <p:spPr>
          <a:xfrm>
            <a:off x="1867532" y="5449802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801C121D-24D6-498D-A6F1-CB1030D54891}"/>
              </a:ext>
            </a:extLst>
          </p:cNvPr>
          <p:cNvCxnSpPr>
            <a:cxnSpLocks/>
          </p:cNvCxnSpPr>
          <p:nvPr/>
        </p:nvCxnSpPr>
        <p:spPr>
          <a:xfrm>
            <a:off x="1811087" y="4950070"/>
            <a:ext cx="0" cy="1291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4FB1CCB6-389C-4127-9CDB-582607626722}"/>
              </a:ext>
            </a:extLst>
          </p:cNvPr>
          <p:cNvCxnSpPr>
            <a:cxnSpLocks/>
          </p:cNvCxnSpPr>
          <p:nvPr/>
        </p:nvCxnSpPr>
        <p:spPr>
          <a:xfrm>
            <a:off x="1811087" y="6247287"/>
            <a:ext cx="9925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9AFB0D29-D7B8-41F1-8CAF-24B7A21F4AD6}"/>
              </a:ext>
            </a:extLst>
          </p:cNvPr>
          <p:cNvSpPr/>
          <p:nvPr/>
        </p:nvSpPr>
        <p:spPr>
          <a:xfrm>
            <a:off x="2741750" y="5400430"/>
            <a:ext cx="76359" cy="894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052F153C-4A51-4CF1-A7B2-8B3354B4142C}"/>
              </a:ext>
            </a:extLst>
          </p:cNvPr>
          <p:cNvSpPr/>
          <p:nvPr/>
        </p:nvSpPr>
        <p:spPr>
          <a:xfrm>
            <a:off x="2745221" y="6187795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3536CBAA-F606-4E35-A2DC-A45A6F01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5190" y="2558941"/>
            <a:ext cx="2612354" cy="1383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ED027BEB-660F-4302-A2D6-5539133B6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9869" y="2780453"/>
            <a:ext cx="1152128" cy="723925"/>
          </a:xfrm>
          <a:prstGeom prst="rect">
            <a:avLst/>
          </a:prstGeom>
        </p:spPr>
      </p:pic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A86C6CDF-40CC-434C-A1EB-7F40B8A88950}"/>
              </a:ext>
            </a:extLst>
          </p:cNvPr>
          <p:cNvCxnSpPr>
            <a:cxnSpLocks/>
          </p:cNvCxnSpPr>
          <p:nvPr/>
        </p:nvCxnSpPr>
        <p:spPr>
          <a:xfrm>
            <a:off x="4542786" y="3709049"/>
            <a:ext cx="0" cy="846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BDF546E7-1FFC-4299-86EF-FA6BC016E62E}"/>
              </a:ext>
            </a:extLst>
          </p:cNvPr>
          <p:cNvCxnSpPr>
            <a:cxnSpLocks/>
          </p:cNvCxnSpPr>
          <p:nvPr/>
        </p:nvCxnSpPr>
        <p:spPr>
          <a:xfrm>
            <a:off x="2201054" y="4555095"/>
            <a:ext cx="23417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85C13CF2-D450-4E24-A3E7-9CDA6B72A2DC}"/>
              </a:ext>
            </a:extLst>
          </p:cNvPr>
          <p:cNvCxnSpPr>
            <a:cxnSpLocks/>
          </p:cNvCxnSpPr>
          <p:nvPr/>
        </p:nvCxnSpPr>
        <p:spPr>
          <a:xfrm>
            <a:off x="2201054" y="4555095"/>
            <a:ext cx="0" cy="846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>
            <a:extLst>
              <a:ext uri="{FF2B5EF4-FFF2-40B4-BE49-F238E27FC236}">
                <a16:creationId xmlns:a16="http://schemas.microsoft.com/office/drawing/2014/main" id="{E207EDF4-1FA6-4CCB-8D70-DDA32CF4EFC6}"/>
              </a:ext>
            </a:extLst>
          </p:cNvPr>
          <p:cNvSpPr/>
          <p:nvPr/>
        </p:nvSpPr>
        <p:spPr>
          <a:xfrm>
            <a:off x="2172746" y="5392479"/>
            <a:ext cx="76359" cy="894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49E6CA52-2F44-43F4-909C-FC8FF594FFA4}"/>
              </a:ext>
            </a:extLst>
          </p:cNvPr>
          <p:cNvCxnSpPr>
            <a:cxnSpLocks/>
          </p:cNvCxnSpPr>
          <p:nvPr/>
        </p:nvCxnSpPr>
        <p:spPr>
          <a:xfrm>
            <a:off x="4611135" y="3658250"/>
            <a:ext cx="0" cy="11121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1C06E958-2AC5-4F83-96E4-9EE2DE611184}"/>
              </a:ext>
            </a:extLst>
          </p:cNvPr>
          <p:cNvCxnSpPr>
            <a:cxnSpLocks/>
          </p:cNvCxnSpPr>
          <p:nvPr/>
        </p:nvCxnSpPr>
        <p:spPr>
          <a:xfrm flipV="1">
            <a:off x="2377657" y="4770372"/>
            <a:ext cx="2228446" cy="11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8531161A-BBC9-4AA5-8B85-BEBD6C66DCBE}"/>
              </a:ext>
            </a:extLst>
          </p:cNvPr>
          <p:cNvCxnSpPr>
            <a:cxnSpLocks/>
          </p:cNvCxnSpPr>
          <p:nvPr/>
        </p:nvCxnSpPr>
        <p:spPr>
          <a:xfrm>
            <a:off x="2377657" y="4754005"/>
            <a:ext cx="0" cy="14878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>
            <a:extLst>
              <a:ext uri="{FF2B5EF4-FFF2-40B4-BE49-F238E27FC236}">
                <a16:creationId xmlns:a16="http://schemas.microsoft.com/office/drawing/2014/main" id="{CEFBE838-8E6A-4529-89A7-9C8C44F30880}"/>
              </a:ext>
            </a:extLst>
          </p:cNvPr>
          <p:cNvSpPr/>
          <p:nvPr/>
        </p:nvSpPr>
        <p:spPr>
          <a:xfrm>
            <a:off x="2341720" y="6170862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84C2303F-11FF-4929-A184-F4136DF43B2B}"/>
              </a:ext>
            </a:extLst>
          </p:cNvPr>
          <p:cNvCxnSpPr>
            <a:cxnSpLocks/>
          </p:cNvCxnSpPr>
          <p:nvPr/>
        </p:nvCxnSpPr>
        <p:spPr>
          <a:xfrm>
            <a:off x="4781034" y="3652857"/>
            <a:ext cx="0" cy="902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61082683-29D6-4F77-AAF0-5717434FF35F}"/>
              </a:ext>
            </a:extLst>
          </p:cNvPr>
          <p:cNvCxnSpPr>
            <a:cxnSpLocks/>
          </p:cNvCxnSpPr>
          <p:nvPr/>
        </p:nvCxnSpPr>
        <p:spPr>
          <a:xfrm>
            <a:off x="4781034" y="4555095"/>
            <a:ext cx="9814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146D1BED-63B8-4F6E-984B-FAED12BFD96D}"/>
              </a:ext>
            </a:extLst>
          </p:cNvPr>
          <p:cNvCxnSpPr>
            <a:cxnSpLocks/>
          </p:cNvCxnSpPr>
          <p:nvPr/>
        </p:nvCxnSpPr>
        <p:spPr>
          <a:xfrm>
            <a:off x="5750944" y="4555095"/>
            <a:ext cx="0" cy="870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87214EA5-F52C-40DA-A22E-7A50EFDA9A47}"/>
              </a:ext>
            </a:extLst>
          </p:cNvPr>
          <p:cNvCxnSpPr>
            <a:cxnSpLocks/>
          </p:cNvCxnSpPr>
          <p:nvPr/>
        </p:nvCxnSpPr>
        <p:spPr>
          <a:xfrm flipV="1">
            <a:off x="5054564" y="5459891"/>
            <a:ext cx="696380" cy="10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ipse 63">
            <a:extLst>
              <a:ext uri="{FF2B5EF4-FFF2-40B4-BE49-F238E27FC236}">
                <a16:creationId xmlns:a16="http://schemas.microsoft.com/office/drawing/2014/main" id="{3EB69BA9-01D4-4541-A158-E251FBDBC4F3}"/>
              </a:ext>
            </a:extLst>
          </p:cNvPr>
          <p:cNvSpPr/>
          <p:nvPr/>
        </p:nvSpPr>
        <p:spPr>
          <a:xfrm>
            <a:off x="5070654" y="5424908"/>
            <a:ext cx="69417" cy="1081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AE414E41-609A-45B4-BB8F-B91EE9D4CA62}"/>
              </a:ext>
            </a:extLst>
          </p:cNvPr>
          <p:cNvCxnSpPr>
            <a:cxnSpLocks/>
          </p:cNvCxnSpPr>
          <p:nvPr/>
        </p:nvCxnSpPr>
        <p:spPr>
          <a:xfrm>
            <a:off x="4844092" y="3618991"/>
            <a:ext cx="0" cy="627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1EABBA8A-0851-443C-AF39-48D268D4CB3A}"/>
              </a:ext>
            </a:extLst>
          </p:cNvPr>
          <p:cNvCxnSpPr>
            <a:cxnSpLocks/>
          </p:cNvCxnSpPr>
          <p:nvPr/>
        </p:nvCxnSpPr>
        <p:spPr>
          <a:xfrm flipV="1">
            <a:off x="4844092" y="4245257"/>
            <a:ext cx="1113986" cy="1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842B1FBA-655B-4654-89B5-EFEE4DE218CF}"/>
              </a:ext>
            </a:extLst>
          </p:cNvPr>
          <p:cNvCxnSpPr>
            <a:cxnSpLocks/>
          </p:cNvCxnSpPr>
          <p:nvPr/>
        </p:nvCxnSpPr>
        <p:spPr>
          <a:xfrm>
            <a:off x="5958078" y="4234175"/>
            <a:ext cx="0" cy="2007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CEDE07DC-FFFB-42D2-99A6-458E68C5D2AD}"/>
              </a:ext>
            </a:extLst>
          </p:cNvPr>
          <p:cNvCxnSpPr>
            <a:cxnSpLocks/>
          </p:cNvCxnSpPr>
          <p:nvPr/>
        </p:nvCxnSpPr>
        <p:spPr>
          <a:xfrm>
            <a:off x="5105362" y="6224957"/>
            <a:ext cx="8527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e 81">
            <a:extLst>
              <a:ext uri="{FF2B5EF4-FFF2-40B4-BE49-F238E27FC236}">
                <a16:creationId xmlns:a16="http://schemas.microsoft.com/office/drawing/2014/main" id="{B4604B25-AADB-469B-91AC-9A551194AE26}"/>
              </a:ext>
            </a:extLst>
          </p:cNvPr>
          <p:cNvSpPr/>
          <p:nvPr/>
        </p:nvSpPr>
        <p:spPr>
          <a:xfrm>
            <a:off x="5071963" y="6170862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C5B63591-9FDF-49B5-9467-0DD89B27ECDB}"/>
              </a:ext>
            </a:extLst>
          </p:cNvPr>
          <p:cNvSpPr/>
          <p:nvPr/>
        </p:nvSpPr>
        <p:spPr>
          <a:xfrm>
            <a:off x="2897621" y="6340195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9" name="Conector de Seta Reta 88">
            <a:extLst>
              <a:ext uri="{FF2B5EF4-FFF2-40B4-BE49-F238E27FC236}">
                <a16:creationId xmlns:a16="http://schemas.microsoft.com/office/drawing/2014/main" id="{FF6E8AAD-2B63-4388-84C2-DB5658872131}"/>
              </a:ext>
            </a:extLst>
          </p:cNvPr>
          <p:cNvCxnSpPr>
            <a:cxnSpLocks/>
          </p:cNvCxnSpPr>
          <p:nvPr/>
        </p:nvCxnSpPr>
        <p:spPr>
          <a:xfrm>
            <a:off x="3900229" y="3142415"/>
            <a:ext cx="21601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4A0275-3E0E-408A-BF58-BFCE5AA5E667}"/>
              </a:ext>
            </a:extLst>
          </p:cNvPr>
          <p:cNvSpPr txBox="1"/>
          <p:nvPr/>
        </p:nvSpPr>
        <p:spPr>
          <a:xfrm>
            <a:off x="3645488" y="3865591"/>
            <a:ext cx="94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Canal 1 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68565719-B885-4DA9-A05D-49E8F7C4BAB2}"/>
              </a:ext>
            </a:extLst>
          </p:cNvPr>
          <p:cNvSpPr txBox="1"/>
          <p:nvPr/>
        </p:nvSpPr>
        <p:spPr>
          <a:xfrm>
            <a:off x="4919766" y="3881711"/>
            <a:ext cx="94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Canal 2 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A5C9314D-D9B3-4997-B8D8-D135D3D74919}"/>
              </a:ext>
            </a:extLst>
          </p:cNvPr>
          <p:cNvSpPr txBox="1"/>
          <p:nvPr/>
        </p:nvSpPr>
        <p:spPr>
          <a:xfrm>
            <a:off x="3516757" y="6300028"/>
            <a:ext cx="83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Fig. 4 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AC14DC5B-DBAC-425A-BE80-4E62C3452BBE}"/>
              </a:ext>
            </a:extLst>
          </p:cNvPr>
          <p:cNvSpPr/>
          <p:nvPr/>
        </p:nvSpPr>
        <p:spPr>
          <a:xfrm>
            <a:off x="563134" y="979875"/>
            <a:ext cx="80411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A frequência da </a:t>
            </a:r>
            <a:r>
              <a:rPr lang="pt-BR" sz="1600" dirty="0" err="1"/>
              <a:t>senóide</a:t>
            </a:r>
            <a:r>
              <a:rPr lang="pt-BR" sz="1600" dirty="0"/>
              <a:t> gerada pelo gerador deve ser alterada para 20KHz. Como visto nos fundamentos teóricos, como f=20KHz &lt; </a:t>
            </a:r>
            <a:r>
              <a:rPr lang="pt-BR" sz="1600" dirty="0" err="1"/>
              <a:t>f</a:t>
            </a:r>
            <a:r>
              <a:rPr lang="pt-BR" sz="1600" baseline="-25000" dirty="0" err="1"/>
              <a:t>s</a:t>
            </a:r>
            <a:r>
              <a:rPr lang="pt-BR" sz="1600" dirty="0"/>
              <a:t> , então X</a:t>
            </a:r>
            <a:r>
              <a:rPr lang="pt-BR" sz="1600" baseline="-25000" dirty="0"/>
              <a:t>C </a:t>
            </a:r>
            <a:r>
              <a:rPr lang="pt-BR" sz="1600" dirty="0"/>
              <a:t> &gt; X</a:t>
            </a:r>
            <a:r>
              <a:rPr lang="pt-BR" sz="1600" baseline="-25000" dirty="0"/>
              <a:t>L</a:t>
            </a:r>
            <a:r>
              <a:rPr lang="pt-BR" sz="1600" dirty="0"/>
              <a:t> e o circuito terá um comportamento capacitivo e, portanto, a  tensão na resistência R (que representa a corrente i(t)) estará </a:t>
            </a:r>
            <a:r>
              <a:rPr lang="pt-BR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ADIANTADA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r>
              <a:rPr lang="pt-BR" sz="1600" dirty="0"/>
              <a:t>em relação a tensão gerada pelo gerador (E(t).  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5E33658E-0204-4576-96D0-11AFBBA2D49F}"/>
              </a:ext>
            </a:extLst>
          </p:cNvPr>
          <p:cNvSpPr/>
          <p:nvPr/>
        </p:nvSpPr>
        <p:spPr>
          <a:xfrm>
            <a:off x="595696" y="116632"/>
            <a:ext cx="8041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600" dirty="0">
                <a:ea typeface="Times New Roman" panose="02020603050405020304" pitchFamily="18" charset="0"/>
              </a:rPr>
              <a:t>Utilizando um </a:t>
            </a:r>
            <a:r>
              <a:rPr lang="pt-BR" sz="1600" dirty="0" err="1"/>
              <a:t>um</a:t>
            </a:r>
            <a:r>
              <a:rPr lang="pt-BR" sz="1600" dirty="0"/>
              <a:t> gerador de sinais e </a:t>
            </a:r>
            <a:r>
              <a:rPr lang="pt-BR" sz="1600" dirty="0">
                <a:ea typeface="Times New Roman" panose="02020603050405020304" pitchFamily="18" charset="0"/>
              </a:rPr>
              <a:t>osciloscópio observar se há defasagem entre a tensão E(t) e a corrente I(t) do circuito quando </a:t>
            </a:r>
            <a:r>
              <a:rPr lang="pt-BR" sz="1600" b="1" dirty="0">
                <a:solidFill>
                  <a:srgbClr val="FF0000"/>
                </a:solidFill>
                <a:ea typeface="Times New Roman" panose="02020603050405020304" pitchFamily="18" charset="0"/>
              </a:rPr>
              <a:t>f=20KHz</a:t>
            </a:r>
            <a:r>
              <a:rPr lang="pt-BR" sz="1600" dirty="0">
                <a:ea typeface="Times New Roman" panose="02020603050405020304" pitchFamily="18" charset="0"/>
              </a:rPr>
              <a:t>. A corrente está adiantada ou atrasada em relação a tensão de entrada ?  </a:t>
            </a:r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id="{CE0FA532-AD68-4E47-998E-94E084C8B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055" y="2533675"/>
            <a:ext cx="2775166" cy="1687413"/>
          </a:xfrm>
          <a:prstGeom prst="rect">
            <a:avLst/>
          </a:prstGeom>
        </p:spPr>
      </p:pic>
      <p:sp>
        <p:nvSpPr>
          <p:cNvPr id="62" name="CaixaDeTexto 61">
            <a:extLst>
              <a:ext uri="{FF2B5EF4-FFF2-40B4-BE49-F238E27FC236}">
                <a16:creationId xmlns:a16="http://schemas.microsoft.com/office/drawing/2014/main" id="{43CF4A55-C2F6-48F1-B889-696B8B9A9C7C}"/>
              </a:ext>
            </a:extLst>
          </p:cNvPr>
          <p:cNvSpPr txBox="1"/>
          <p:nvPr/>
        </p:nvSpPr>
        <p:spPr>
          <a:xfrm>
            <a:off x="6525340" y="3507339"/>
            <a:ext cx="48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Ɵ</a:t>
            </a:r>
            <a:r>
              <a:rPr lang="pt-BR" baseline="-25000" dirty="0"/>
              <a:t>1</a:t>
            </a:r>
            <a:endParaRPr lang="pt-BR" dirty="0"/>
          </a:p>
        </p:txBody>
      </p:sp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D7FBF10B-62E4-4FDF-AD42-F3579108B09A}"/>
              </a:ext>
            </a:extLst>
          </p:cNvPr>
          <p:cNvCxnSpPr/>
          <p:nvPr/>
        </p:nvCxnSpPr>
        <p:spPr>
          <a:xfrm>
            <a:off x="6387884" y="3698066"/>
            <a:ext cx="2231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591D5171-43DD-4815-8657-1C32C88769BE}"/>
              </a:ext>
            </a:extLst>
          </p:cNvPr>
          <p:cNvCxnSpPr>
            <a:cxnSpLocks/>
          </p:cNvCxnSpPr>
          <p:nvPr/>
        </p:nvCxnSpPr>
        <p:spPr>
          <a:xfrm flipH="1">
            <a:off x="6974953" y="3698932"/>
            <a:ext cx="3405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B0249AF2-7D01-4B2D-939A-B7D66159750E}"/>
              </a:ext>
            </a:extLst>
          </p:cNvPr>
          <p:cNvSpPr txBox="1"/>
          <p:nvPr/>
        </p:nvSpPr>
        <p:spPr>
          <a:xfrm>
            <a:off x="7415627" y="257319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E(t)</a:t>
            </a: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1FB7E53B-5E60-4EEB-8942-AA32FC05C780}"/>
              </a:ext>
            </a:extLst>
          </p:cNvPr>
          <p:cNvSpPr/>
          <p:nvPr/>
        </p:nvSpPr>
        <p:spPr>
          <a:xfrm>
            <a:off x="5579817" y="2449919"/>
            <a:ext cx="1234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V</a:t>
            </a:r>
            <a:r>
              <a:rPr lang="pt-BR" sz="1200" baseline="-25000" dirty="0"/>
              <a:t>R</a:t>
            </a:r>
            <a:r>
              <a:rPr lang="pt-BR" sz="1200" dirty="0"/>
              <a:t>(t) [</a:t>
            </a:r>
            <a:r>
              <a:rPr lang="pt-BR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representa i(t)] </a:t>
            </a:r>
            <a:endParaRPr lang="pt-BR" sz="1200" dirty="0"/>
          </a:p>
        </p:txBody>
      </p: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2E112CE7-B1A4-4993-9CA7-56BFA31D4C1C}"/>
              </a:ext>
            </a:extLst>
          </p:cNvPr>
          <p:cNvCxnSpPr>
            <a:cxnSpLocks/>
          </p:cNvCxnSpPr>
          <p:nvPr/>
        </p:nvCxnSpPr>
        <p:spPr>
          <a:xfrm flipH="1" flipV="1">
            <a:off x="6292535" y="2954623"/>
            <a:ext cx="348269" cy="2689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have Esquerda 72">
            <a:extLst>
              <a:ext uri="{FF2B5EF4-FFF2-40B4-BE49-F238E27FC236}">
                <a16:creationId xmlns:a16="http://schemas.microsoft.com/office/drawing/2014/main" id="{654E8873-6680-4774-9410-D21CCDD00F9A}"/>
              </a:ext>
            </a:extLst>
          </p:cNvPr>
          <p:cNvSpPr/>
          <p:nvPr/>
        </p:nvSpPr>
        <p:spPr>
          <a:xfrm>
            <a:off x="1545328" y="5445444"/>
            <a:ext cx="168737" cy="7849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A432B851-451C-41F2-976B-34DFD995E0B5}"/>
              </a:ext>
            </a:extLst>
          </p:cNvPr>
          <p:cNvSpPr txBox="1"/>
          <p:nvPr/>
        </p:nvSpPr>
        <p:spPr>
          <a:xfrm>
            <a:off x="6483354" y="5686894"/>
            <a:ext cx="577265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pt-BR" dirty="0"/>
              <a:t>V</a:t>
            </a:r>
            <a:r>
              <a:rPr lang="pt-BR" baseline="-25000" dirty="0"/>
              <a:t>R</a:t>
            </a:r>
            <a:r>
              <a:rPr lang="pt-BR" dirty="0"/>
              <a:t>(t)</a:t>
            </a:r>
          </a:p>
        </p:txBody>
      </p:sp>
      <p:sp>
        <p:nvSpPr>
          <p:cNvPr id="76" name="Chave Esquerda 75">
            <a:extLst>
              <a:ext uri="{FF2B5EF4-FFF2-40B4-BE49-F238E27FC236}">
                <a16:creationId xmlns:a16="http://schemas.microsoft.com/office/drawing/2014/main" id="{8749D39E-01D6-4019-93B5-C7EEB0E2F1BA}"/>
              </a:ext>
            </a:extLst>
          </p:cNvPr>
          <p:cNvSpPr/>
          <p:nvPr/>
        </p:nvSpPr>
        <p:spPr>
          <a:xfrm rot="10800000">
            <a:off x="6103555" y="5459315"/>
            <a:ext cx="168737" cy="7849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317E63EE-F1C8-44B6-A96F-8889EFBD580A}"/>
              </a:ext>
            </a:extLst>
          </p:cNvPr>
          <p:cNvSpPr txBox="1"/>
          <p:nvPr/>
        </p:nvSpPr>
        <p:spPr>
          <a:xfrm>
            <a:off x="7255512" y="2268952"/>
            <a:ext cx="1560277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Tela do Osciloscópio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>
                <a:extLst>
                  <a:ext uri="{FF2B5EF4-FFF2-40B4-BE49-F238E27FC236}">
                    <a16:creationId xmlns:a16="http://schemas.microsoft.com/office/drawing/2014/main" id="{D2BDE0D4-8F29-4561-8CE5-88B93E1F6390}"/>
                  </a:ext>
                </a:extLst>
              </p:cNvPr>
              <p:cNvSpPr txBox="1"/>
              <p:nvPr/>
            </p:nvSpPr>
            <p:spPr>
              <a:xfrm>
                <a:off x="114894" y="5711190"/>
                <a:ext cx="1252266" cy="21544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1400" b="0" i="0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pt-BR">
                          <a:latin typeface="Cambria Math" panose="02040503050406030204" pitchFamily="18" charset="0"/>
                        </a:rPr>
                        <m:t>=10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</a:rPr>
                        <m:t>senwt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9" name="CaixaDeTexto 78">
                <a:extLst>
                  <a:ext uri="{FF2B5EF4-FFF2-40B4-BE49-F238E27FC236}">
                    <a16:creationId xmlns:a16="http://schemas.microsoft.com/office/drawing/2014/main" id="{D2BDE0D4-8F29-4561-8CE5-88B93E1F6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94" y="5711190"/>
                <a:ext cx="1252266" cy="215444"/>
              </a:xfrm>
              <a:prstGeom prst="rect">
                <a:avLst/>
              </a:prstGeom>
              <a:blipFill>
                <a:blip r:embed="rId7"/>
                <a:stretch>
                  <a:fillRect l="-2927" r="-2439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CaixaDeTexto 80">
            <a:extLst>
              <a:ext uri="{FF2B5EF4-FFF2-40B4-BE49-F238E27FC236}">
                <a16:creationId xmlns:a16="http://schemas.microsoft.com/office/drawing/2014/main" id="{3CB968D7-B3D2-4C0A-AB96-482E3A97F38A}"/>
              </a:ext>
            </a:extLst>
          </p:cNvPr>
          <p:cNvSpPr txBox="1"/>
          <p:nvPr/>
        </p:nvSpPr>
        <p:spPr>
          <a:xfrm>
            <a:off x="306387" y="6025545"/>
            <a:ext cx="991499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dirty="0"/>
              <a:t>f=20KHz</a:t>
            </a:r>
          </a:p>
        </p:txBody>
      </p: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D3BBBD44-1B23-4396-9B9F-9C0CAFF628F4}"/>
              </a:ext>
            </a:extLst>
          </p:cNvPr>
          <p:cNvCxnSpPr>
            <a:cxnSpLocks/>
          </p:cNvCxnSpPr>
          <p:nvPr/>
        </p:nvCxnSpPr>
        <p:spPr>
          <a:xfrm flipV="1">
            <a:off x="6060382" y="5001943"/>
            <a:ext cx="464958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EB5107F4-F2C4-4090-889D-8D6175415787}"/>
              </a:ext>
            </a:extLst>
          </p:cNvPr>
          <p:cNvSpPr txBox="1"/>
          <p:nvPr/>
        </p:nvSpPr>
        <p:spPr>
          <a:xfrm>
            <a:off x="7979389" y="4782209"/>
            <a:ext cx="1117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Ponta de Prova 10:1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FE01BA92-7654-4132-BF0E-A3CC9032B221}"/>
              </a:ext>
            </a:extLst>
          </p:cNvPr>
          <p:cNvSpPr txBox="1"/>
          <p:nvPr/>
        </p:nvSpPr>
        <p:spPr>
          <a:xfrm>
            <a:off x="321431" y="2834642"/>
            <a:ext cx="1117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Ponta de Prova 10:1</a:t>
            </a:r>
          </a:p>
        </p:txBody>
      </p: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25C15B35-A86C-404D-AF3C-27CAE587EBC6}"/>
              </a:ext>
            </a:extLst>
          </p:cNvPr>
          <p:cNvCxnSpPr>
            <a:cxnSpLocks/>
          </p:cNvCxnSpPr>
          <p:nvPr/>
        </p:nvCxnSpPr>
        <p:spPr>
          <a:xfrm flipH="1" flipV="1">
            <a:off x="2416620" y="3671227"/>
            <a:ext cx="387016" cy="7007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79DC1E22-9D36-46E8-B5CA-1A10D2C4E624}"/>
              </a:ext>
            </a:extLst>
          </p:cNvPr>
          <p:cNvSpPr txBox="1"/>
          <p:nvPr/>
        </p:nvSpPr>
        <p:spPr>
          <a:xfrm>
            <a:off x="607850" y="4000833"/>
            <a:ext cx="12787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Gerador de Sinal</a:t>
            </a:r>
          </a:p>
        </p:txBody>
      </p:sp>
      <p:cxnSp>
        <p:nvCxnSpPr>
          <p:cNvPr id="91" name="Conector de Seta Reta 90">
            <a:extLst>
              <a:ext uri="{FF2B5EF4-FFF2-40B4-BE49-F238E27FC236}">
                <a16:creationId xmlns:a16="http://schemas.microsoft.com/office/drawing/2014/main" id="{D3A83B9E-F8EC-4D50-83B5-9660F529B20A}"/>
              </a:ext>
            </a:extLst>
          </p:cNvPr>
          <p:cNvCxnSpPr>
            <a:cxnSpLocks/>
          </p:cNvCxnSpPr>
          <p:nvPr/>
        </p:nvCxnSpPr>
        <p:spPr>
          <a:xfrm flipH="1" flipV="1">
            <a:off x="2401355" y="3615665"/>
            <a:ext cx="244275" cy="754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72F60298-6FE2-49FD-90B6-ABE765CF8A14}"/>
              </a:ext>
            </a:extLst>
          </p:cNvPr>
          <p:cNvSpPr txBox="1"/>
          <p:nvPr/>
        </p:nvSpPr>
        <p:spPr>
          <a:xfrm>
            <a:off x="3821226" y="2225113"/>
            <a:ext cx="105679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pt-BR" dirty="0" err="1"/>
              <a:t>Osciloscópío</a:t>
            </a:r>
            <a:r>
              <a:rPr lang="pt-BR" dirty="0"/>
              <a:t> </a:t>
            </a:r>
          </a:p>
        </p:txBody>
      </p:sp>
      <p:pic>
        <p:nvPicPr>
          <p:cNvPr id="83" name="Imagem 82">
            <a:extLst>
              <a:ext uri="{FF2B5EF4-FFF2-40B4-BE49-F238E27FC236}">
                <a16:creationId xmlns:a16="http://schemas.microsoft.com/office/drawing/2014/main" id="{7659FFE4-BD11-4681-A9CA-DECB35F208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7414" y="4577278"/>
            <a:ext cx="1238107" cy="762112"/>
          </a:xfrm>
          <a:prstGeom prst="rect">
            <a:avLst/>
          </a:prstGeom>
        </p:spPr>
      </p:pic>
      <p:pic>
        <p:nvPicPr>
          <p:cNvPr id="74" name="Imagem 73">
            <a:extLst>
              <a:ext uri="{FF2B5EF4-FFF2-40B4-BE49-F238E27FC236}">
                <a16:creationId xmlns:a16="http://schemas.microsoft.com/office/drawing/2014/main" id="{F05AA2D1-3FA8-41D4-9AAC-D21627AECB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9038" y="2715196"/>
            <a:ext cx="1238107" cy="7621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5" name="TextBox 16">
            <a:extLst>
              <a:ext uri="{FF2B5EF4-FFF2-40B4-BE49-F238E27FC236}">
                <a16:creationId xmlns:a16="http://schemas.microsoft.com/office/drawing/2014/main" id="{7DA12B9F-A634-46AF-AC03-F7A277182BD3}"/>
              </a:ext>
            </a:extLst>
          </p:cNvPr>
          <p:cNvSpPr txBox="1"/>
          <p:nvPr/>
        </p:nvSpPr>
        <p:spPr>
          <a:xfrm>
            <a:off x="131086" y="204685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2948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637EC20-D544-4EE9-ADAA-C825E2E24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861625"/>
            <a:ext cx="7734300" cy="4848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CFAF820-41B5-4F2E-B38A-0081B9794C02}"/>
              </a:ext>
            </a:extLst>
          </p:cNvPr>
          <p:cNvSpPr txBox="1"/>
          <p:nvPr/>
        </p:nvSpPr>
        <p:spPr>
          <a:xfrm>
            <a:off x="1263598" y="5935551"/>
            <a:ext cx="7101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Defasagem entre a tensão de alimentação do circuito E(t) e a corrente no circuito i(t) para f&lt;</a:t>
            </a:r>
            <a:r>
              <a:rPr lang="pt-BR" sz="1400" dirty="0" err="1"/>
              <a:t>f</a:t>
            </a:r>
            <a:r>
              <a:rPr lang="pt-BR" sz="1400" baseline="-25000" dirty="0" err="1"/>
              <a:t>s</a:t>
            </a:r>
            <a:r>
              <a:rPr lang="pt-BR" sz="1400" dirty="0"/>
              <a:t> .</a:t>
            </a:r>
          </a:p>
          <a:p>
            <a:pPr algn="ctr"/>
            <a:r>
              <a:rPr lang="pt-BR" sz="1400" dirty="0"/>
              <a:t>A corrente i(t) está </a:t>
            </a:r>
            <a:r>
              <a:rPr lang="pt-BR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adiantada</a:t>
            </a:r>
            <a:r>
              <a:rPr lang="pt-BR" sz="1400" b="1" dirty="0">
                <a:solidFill>
                  <a:srgbClr val="FF0000"/>
                </a:solidFill>
              </a:rPr>
              <a:t> </a:t>
            </a:r>
            <a:r>
              <a:rPr lang="pt-BR" sz="1400" dirty="0"/>
              <a:t>em relação a tensão de entrada E(t).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493AC8C-0171-479D-9BE6-0B551B8AAC25}"/>
              </a:ext>
            </a:extLst>
          </p:cNvPr>
          <p:cNvSpPr txBox="1"/>
          <p:nvPr/>
        </p:nvSpPr>
        <p:spPr>
          <a:xfrm>
            <a:off x="5936046" y="3730194"/>
            <a:ext cx="55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E(t)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235AA89-93D5-4BDA-B337-CD6B8172A4C9}"/>
              </a:ext>
            </a:extLst>
          </p:cNvPr>
          <p:cNvSpPr txBox="1"/>
          <p:nvPr/>
        </p:nvSpPr>
        <p:spPr>
          <a:xfrm>
            <a:off x="2592055" y="2002541"/>
            <a:ext cx="177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B050"/>
                </a:solidFill>
              </a:rPr>
              <a:t>V</a:t>
            </a:r>
            <a:r>
              <a:rPr lang="pt-BR" b="1" baseline="-25000" dirty="0">
                <a:solidFill>
                  <a:srgbClr val="00B050"/>
                </a:solidFill>
              </a:rPr>
              <a:t>R</a:t>
            </a:r>
            <a:r>
              <a:rPr lang="pt-BR" b="1" dirty="0">
                <a:solidFill>
                  <a:srgbClr val="00B050"/>
                </a:solidFill>
              </a:rPr>
              <a:t>(t)</a:t>
            </a:r>
          </a:p>
          <a:p>
            <a:pPr algn="ctr"/>
            <a:r>
              <a:rPr lang="pt-BR" b="1" dirty="0">
                <a:solidFill>
                  <a:srgbClr val="00B050"/>
                </a:solidFill>
              </a:rPr>
              <a:t>[representa i(t)]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E1172A01-09B6-44D3-80A4-84AF0E0F68DD}"/>
              </a:ext>
            </a:extLst>
          </p:cNvPr>
          <p:cNvCxnSpPr>
            <a:cxnSpLocks/>
          </p:cNvCxnSpPr>
          <p:nvPr/>
        </p:nvCxnSpPr>
        <p:spPr>
          <a:xfrm flipH="1" flipV="1">
            <a:off x="3544245" y="2648872"/>
            <a:ext cx="324953" cy="26846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de Seta Reta 73">
            <a:extLst>
              <a:ext uri="{FF2B5EF4-FFF2-40B4-BE49-F238E27FC236}">
                <a16:creationId xmlns:a16="http://schemas.microsoft.com/office/drawing/2014/main" id="{CEC155E0-F101-453B-9A76-8294664DCD9D}"/>
              </a:ext>
            </a:extLst>
          </p:cNvPr>
          <p:cNvCxnSpPr>
            <a:cxnSpLocks/>
          </p:cNvCxnSpPr>
          <p:nvPr/>
        </p:nvCxnSpPr>
        <p:spPr>
          <a:xfrm>
            <a:off x="5758455" y="3674543"/>
            <a:ext cx="241823" cy="24031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E9605AB-DCC7-4D58-A626-EC8D7B5CE955}"/>
              </a:ext>
            </a:extLst>
          </p:cNvPr>
          <p:cNvSpPr txBox="1"/>
          <p:nvPr/>
        </p:nvSpPr>
        <p:spPr>
          <a:xfrm>
            <a:off x="2227707" y="246315"/>
            <a:ext cx="468858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Monitoramento de E(t) e i(t) por Osciloscópio</a:t>
            </a:r>
          </a:p>
        </p:txBody>
      </p:sp>
    </p:spTree>
    <p:extLst>
      <p:ext uri="{BB962C8B-B14F-4D97-AF65-F5344CB8AC3E}">
        <p14:creationId xmlns:p14="http://schemas.microsoft.com/office/powerpoint/2010/main" val="741621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CFAF820-41B5-4F2E-B38A-0081B9794C02}"/>
              </a:ext>
            </a:extLst>
          </p:cNvPr>
          <p:cNvSpPr txBox="1"/>
          <p:nvPr/>
        </p:nvSpPr>
        <p:spPr>
          <a:xfrm>
            <a:off x="843646" y="6088990"/>
            <a:ext cx="782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Defasagem entre a tensão de alimentação do circuito E(t) e a corrente no circuito i(t) para f=20KHz &lt; f</a:t>
            </a:r>
            <a:r>
              <a:rPr lang="pt-BR" sz="1400" baseline="-25000" dirty="0"/>
              <a:t>s</a:t>
            </a:r>
            <a:r>
              <a:rPr lang="pt-BR" sz="1400" dirty="0"/>
              <a:t>.</a:t>
            </a:r>
          </a:p>
          <a:p>
            <a:pPr algn="ctr"/>
            <a:r>
              <a:rPr lang="pt-BR" sz="1400" dirty="0"/>
              <a:t>A corrente i(t) está </a:t>
            </a:r>
            <a:r>
              <a:rPr lang="pt-BR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adiantada </a:t>
            </a:r>
            <a:r>
              <a:rPr lang="pt-BR" sz="1400" dirty="0"/>
              <a:t>em relação a tensão de entrada E(t). 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B8FCAD3-607A-4114-BE81-54B84B9DAD3B}"/>
              </a:ext>
            </a:extLst>
          </p:cNvPr>
          <p:cNvSpPr txBox="1"/>
          <p:nvPr/>
        </p:nvSpPr>
        <p:spPr>
          <a:xfrm>
            <a:off x="646646" y="684318"/>
            <a:ext cx="236375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Simulação do Circuito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 no </a:t>
            </a:r>
            <a:r>
              <a:rPr lang="pt-BR" b="1" dirty="0" err="1">
                <a:solidFill>
                  <a:schemeClr val="bg1"/>
                </a:solidFill>
              </a:rPr>
              <a:t>LTSPice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55E7C3-E174-4F0E-95B0-2B4DBC2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7" y="2035411"/>
            <a:ext cx="2774519" cy="2644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25A5584-4C93-4D57-8647-4FB438546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57" y="781180"/>
            <a:ext cx="5331153" cy="51525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14FB537-2BA7-4D90-8091-969E63647CEC}"/>
              </a:ext>
            </a:extLst>
          </p:cNvPr>
          <p:cNvSpPr txBox="1"/>
          <p:nvPr/>
        </p:nvSpPr>
        <p:spPr>
          <a:xfrm>
            <a:off x="6082095" y="348562"/>
            <a:ext cx="537111" cy="33575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E(t)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4A5C78A0-3A91-4EC4-813B-02EE4ABBED0A}"/>
              </a:ext>
            </a:extLst>
          </p:cNvPr>
          <p:cNvCxnSpPr>
            <a:cxnSpLocks/>
          </p:cNvCxnSpPr>
          <p:nvPr/>
        </p:nvCxnSpPr>
        <p:spPr>
          <a:xfrm flipH="1" flipV="1">
            <a:off x="6445394" y="732675"/>
            <a:ext cx="347624" cy="43706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2EE494B-CB45-4068-9557-D516C03DD0F1}"/>
              </a:ext>
            </a:extLst>
          </p:cNvPr>
          <p:cNvSpPr txBox="1"/>
          <p:nvPr/>
        </p:nvSpPr>
        <p:spPr>
          <a:xfrm>
            <a:off x="4452730" y="210062"/>
            <a:ext cx="132684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 V</a:t>
            </a:r>
            <a:r>
              <a:rPr lang="pt-BR" sz="1200" b="1" baseline="-25000" dirty="0"/>
              <a:t>R </a:t>
            </a:r>
            <a:r>
              <a:rPr lang="pt-BR" sz="1200" b="1" dirty="0"/>
              <a:t>representa i(t)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506BD25F-BFE7-467A-BEE0-5C42F7E41A8E}"/>
              </a:ext>
            </a:extLst>
          </p:cNvPr>
          <p:cNvCxnSpPr>
            <a:cxnSpLocks/>
          </p:cNvCxnSpPr>
          <p:nvPr/>
        </p:nvCxnSpPr>
        <p:spPr>
          <a:xfrm flipV="1">
            <a:off x="4120395" y="516440"/>
            <a:ext cx="851707" cy="111094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17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8D70D7A-DAD3-42CB-BFB1-B6A04BFC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295275"/>
            <a:ext cx="4514850" cy="6267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2230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64EEBBE9-0238-448F-B042-72755FD14680}"/>
              </a:ext>
            </a:extLst>
          </p:cNvPr>
          <p:cNvSpPr txBox="1"/>
          <p:nvPr/>
        </p:nvSpPr>
        <p:spPr>
          <a:xfrm>
            <a:off x="3432177" y="495007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L=1mH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ECA4E8A-971B-4C51-9D46-EA924A5BDC45}"/>
              </a:ext>
            </a:extLst>
          </p:cNvPr>
          <p:cNvSpPr txBox="1"/>
          <p:nvPr/>
        </p:nvSpPr>
        <p:spPr>
          <a:xfrm>
            <a:off x="4157878" y="4984064"/>
            <a:ext cx="108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C=0.01μF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C882B84-3D31-4607-8D54-89DCD8F65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87" y="5339390"/>
            <a:ext cx="2706485" cy="1211859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F921494-BC99-4079-B340-AAEC8E5A3DDB}"/>
              </a:ext>
            </a:extLst>
          </p:cNvPr>
          <p:cNvSpPr txBox="1"/>
          <p:nvPr/>
        </p:nvSpPr>
        <p:spPr>
          <a:xfrm>
            <a:off x="5148426" y="5636068"/>
            <a:ext cx="8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R=1KΩ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D42B0B8-52F1-44C1-9C62-BAD8E727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84" y="4372014"/>
            <a:ext cx="1872040" cy="796716"/>
          </a:xfrm>
          <a:prstGeom prst="rect">
            <a:avLst/>
          </a:prstGeom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2A00BEEE-24FF-4510-A6A7-75E606C98F4A}"/>
              </a:ext>
            </a:extLst>
          </p:cNvPr>
          <p:cNvCxnSpPr/>
          <p:nvPr/>
        </p:nvCxnSpPr>
        <p:spPr>
          <a:xfrm>
            <a:off x="1867532" y="4984064"/>
            <a:ext cx="0" cy="4657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8B425FDE-A563-4088-A2F3-FDA9778E7A48}"/>
              </a:ext>
            </a:extLst>
          </p:cNvPr>
          <p:cNvCxnSpPr/>
          <p:nvPr/>
        </p:nvCxnSpPr>
        <p:spPr>
          <a:xfrm>
            <a:off x="1867532" y="5449802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801C121D-24D6-498D-A6F1-CB1030D54891}"/>
              </a:ext>
            </a:extLst>
          </p:cNvPr>
          <p:cNvCxnSpPr>
            <a:cxnSpLocks/>
          </p:cNvCxnSpPr>
          <p:nvPr/>
        </p:nvCxnSpPr>
        <p:spPr>
          <a:xfrm>
            <a:off x="1811087" y="4950070"/>
            <a:ext cx="0" cy="1291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4FB1CCB6-389C-4127-9CDB-582607626722}"/>
              </a:ext>
            </a:extLst>
          </p:cNvPr>
          <p:cNvCxnSpPr>
            <a:cxnSpLocks/>
          </p:cNvCxnSpPr>
          <p:nvPr/>
        </p:nvCxnSpPr>
        <p:spPr>
          <a:xfrm>
            <a:off x="1811087" y="6247287"/>
            <a:ext cx="9925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9AFB0D29-D7B8-41F1-8CAF-24B7A21F4AD6}"/>
              </a:ext>
            </a:extLst>
          </p:cNvPr>
          <p:cNvSpPr/>
          <p:nvPr/>
        </p:nvSpPr>
        <p:spPr>
          <a:xfrm>
            <a:off x="2741750" y="5400430"/>
            <a:ext cx="76359" cy="894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052F153C-4A51-4CF1-A7B2-8B3354B4142C}"/>
              </a:ext>
            </a:extLst>
          </p:cNvPr>
          <p:cNvSpPr/>
          <p:nvPr/>
        </p:nvSpPr>
        <p:spPr>
          <a:xfrm>
            <a:off x="2745221" y="6187795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3536CBAA-F606-4E35-A2DC-A45A6F01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5190" y="2558941"/>
            <a:ext cx="2612354" cy="138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ED027BEB-660F-4302-A2D6-5539133B6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9869" y="2780453"/>
            <a:ext cx="1152128" cy="723925"/>
          </a:xfrm>
          <a:prstGeom prst="rect">
            <a:avLst/>
          </a:prstGeom>
        </p:spPr>
      </p:pic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A86C6CDF-40CC-434C-A1EB-7F40B8A88950}"/>
              </a:ext>
            </a:extLst>
          </p:cNvPr>
          <p:cNvCxnSpPr>
            <a:cxnSpLocks/>
          </p:cNvCxnSpPr>
          <p:nvPr/>
        </p:nvCxnSpPr>
        <p:spPr>
          <a:xfrm>
            <a:off x="4542786" y="3709049"/>
            <a:ext cx="0" cy="846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BDF546E7-1FFC-4299-86EF-FA6BC016E62E}"/>
              </a:ext>
            </a:extLst>
          </p:cNvPr>
          <p:cNvCxnSpPr>
            <a:cxnSpLocks/>
          </p:cNvCxnSpPr>
          <p:nvPr/>
        </p:nvCxnSpPr>
        <p:spPr>
          <a:xfrm>
            <a:off x="2201054" y="4555095"/>
            <a:ext cx="23417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85C13CF2-D450-4E24-A3E7-9CDA6B72A2DC}"/>
              </a:ext>
            </a:extLst>
          </p:cNvPr>
          <p:cNvCxnSpPr>
            <a:cxnSpLocks/>
          </p:cNvCxnSpPr>
          <p:nvPr/>
        </p:nvCxnSpPr>
        <p:spPr>
          <a:xfrm>
            <a:off x="2201054" y="4555095"/>
            <a:ext cx="0" cy="846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>
            <a:extLst>
              <a:ext uri="{FF2B5EF4-FFF2-40B4-BE49-F238E27FC236}">
                <a16:creationId xmlns:a16="http://schemas.microsoft.com/office/drawing/2014/main" id="{E207EDF4-1FA6-4CCB-8D70-DDA32CF4EFC6}"/>
              </a:ext>
            </a:extLst>
          </p:cNvPr>
          <p:cNvSpPr/>
          <p:nvPr/>
        </p:nvSpPr>
        <p:spPr>
          <a:xfrm>
            <a:off x="2150168" y="5381190"/>
            <a:ext cx="76359" cy="894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49E6CA52-2F44-43F4-909C-FC8FF594FFA4}"/>
              </a:ext>
            </a:extLst>
          </p:cNvPr>
          <p:cNvCxnSpPr>
            <a:cxnSpLocks/>
          </p:cNvCxnSpPr>
          <p:nvPr/>
        </p:nvCxnSpPr>
        <p:spPr>
          <a:xfrm>
            <a:off x="4611135" y="3658250"/>
            <a:ext cx="0" cy="11121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1C06E958-2AC5-4F83-96E4-9EE2DE611184}"/>
              </a:ext>
            </a:extLst>
          </p:cNvPr>
          <p:cNvCxnSpPr>
            <a:cxnSpLocks/>
          </p:cNvCxnSpPr>
          <p:nvPr/>
        </p:nvCxnSpPr>
        <p:spPr>
          <a:xfrm flipV="1">
            <a:off x="2377657" y="4770372"/>
            <a:ext cx="2228446" cy="11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8531161A-BBC9-4AA5-8B85-BEBD6C66DCBE}"/>
              </a:ext>
            </a:extLst>
          </p:cNvPr>
          <p:cNvCxnSpPr>
            <a:cxnSpLocks/>
          </p:cNvCxnSpPr>
          <p:nvPr/>
        </p:nvCxnSpPr>
        <p:spPr>
          <a:xfrm>
            <a:off x="2377657" y="4754005"/>
            <a:ext cx="0" cy="14878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>
            <a:extLst>
              <a:ext uri="{FF2B5EF4-FFF2-40B4-BE49-F238E27FC236}">
                <a16:creationId xmlns:a16="http://schemas.microsoft.com/office/drawing/2014/main" id="{CEFBE838-8E6A-4529-89A7-9C8C44F30880}"/>
              </a:ext>
            </a:extLst>
          </p:cNvPr>
          <p:cNvSpPr/>
          <p:nvPr/>
        </p:nvSpPr>
        <p:spPr>
          <a:xfrm>
            <a:off x="2341720" y="6170862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84C2303F-11FF-4929-A184-F4136DF43B2B}"/>
              </a:ext>
            </a:extLst>
          </p:cNvPr>
          <p:cNvCxnSpPr>
            <a:cxnSpLocks/>
          </p:cNvCxnSpPr>
          <p:nvPr/>
        </p:nvCxnSpPr>
        <p:spPr>
          <a:xfrm>
            <a:off x="4781034" y="3652857"/>
            <a:ext cx="0" cy="902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61082683-29D6-4F77-AAF0-5717434FF35F}"/>
              </a:ext>
            </a:extLst>
          </p:cNvPr>
          <p:cNvCxnSpPr>
            <a:cxnSpLocks/>
          </p:cNvCxnSpPr>
          <p:nvPr/>
        </p:nvCxnSpPr>
        <p:spPr>
          <a:xfrm>
            <a:off x="4781034" y="4555095"/>
            <a:ext cx="9814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146D1BED-63B8-4F6E-984B-FAED12BFD96D}"/>
              </a:ext>
            </a:extLst>
          </p:cNvPr>
          <p:cNvCxnSpPr>
            <a:cxnSpLocks/>
          </p:cNvCxnSpPr>
          <p:nvPr/>
        </p:nvCxnSpPr>
        <p:spPr>
          <a:xfrm>
            <a:off x="5750944" y="4555095"/>
            <a:ext cx="0" cy="870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87214EA5-F52C-40DA-A22E-7A50EFDA9A47}"/>
              </a:ext>
            </a:extLst>
          </p:cNvPr>
          <p:cNvCxnSpPr>
            <a:cxnSpLocks/>
          </p:cNvCxnSpPr>
          <p:nvPr/>
        </p:nvCxnSpPr>
        <p:spPr>
          <a:xfrm flipV="1">
            <a:off x="5054564" y="5459891"/>
            <a:ext cx="696380" cy="10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ipse 63">
            <a:extLst>
              <a:ext uri="{FF2B5EF4-FFF2-40B4-BE49-F238E27FC236}">
                <a16:creationId xmlns:a16="http://schemas.microsoft.com/office/drawing/2014/main" id="{3EB69BA9-01D4-4541-A158-E251FBDBC4F3}"/>
              </a:ext>
            </a:extLst>
          </p:cNvPr>
          <p:cNvSpPr/>
          <p:nvPr/>
        </p:nvSpPr>
        <p:spPr>
          <a:xfrm>
            <a:off x="5070654" y="5424908"/>
            <a:ext cx="69417" cy="1081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AE414E41-609A-45B4-BB8F-B91EE9D4CA62}"/>
              </a:ext>
            </a:extLst>
          </p:cNvPr>
          <p:cNvCxnSpPr>
            <a:cxnSpLocks/>
          </p:cNvCxnSpPr>
          <p:nvPr/>
        </p:nvCxnSpPr>
        <p:spPr>
          <a:xfrm>
            <a:off x="4844092" y="3618991"/>
            <a:ext cx="0" cy="627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1EABBA8A-0851-443C-AF39-48D268D4CB3A}"/>
              </a:ext>
            </a:extLst>
          </p:cNvPr>
          <p:cNvCxnSpPr>
            <a:cxnSpLocks/>
          </p:cNvCxnSpPr>
          <p:nvPr/>
        </p:nvCxnSpPr>
        <p:spPr>
          <a:xfrm flipV="1">
            <a:off x="4844092" y="4245257"/>
            <a:ext cx="1113986" cy="1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842B1FBA-655B-4654-89B5-EFEE4DE218CF}"/>
              </a:ext>
            </a:extLst>
          </p:cNvPr>
          <p:cNvCxnSpPr>
            <a:cxnSpLocks/>
          </p:cNvCxnSpPr>
          <p:nvPr/>
        </p:nvCxnSpPr>
        <p:spPr>
          <a:xfrm>
            <a:off x="5958078" y="4234175"/>
            <a:ext cx="0" cy="2007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CEDE07DC-FFFB-42D2-99A6-458E68C5D2AD}"/>
              </a:ext>
            </a:extLst>
          </p:cNvPr>
          <p:cNvCxnSpPr>
            <a:cxnSpLocks/>
          </p:cNvCxnSpPr>
          <p:nvPr/>
        </p:nvCxnSpPr>
        <p:spPr>
          <a:xfrm>
            <a:off x="5105362" y="6224957"/>
            <a:ext cx="8527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e 81">
            <a:extLst>
              <a:ext uri="{FF2B5EF4-FFF2-40B4-BE49-F238E27FC236}">
                <a16:creationId xmlns:a16="http://schemas.microsoft.com/office/drawing/2014/main" id="{B4604B25-AADB-469B-91AC-9A551194AE26}"/>
              </a:ext>
            </a:extLst>
          </p:cNvPr>
          <p:cNvSpPr/>
          <p:nvPr/>
        </p:nvSpPr>
        <p:spPr>
          <a:xfrm>
            <a:off x="5049385" y="6170862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F18CE364-C840-482D-B243-3ABB2C8EC9E4}"/>
              </a:ext>
            </a:extLst>
          </p:cNvPr>
          <p:cNvSpPr txBox="1"/>
          <p:nvPr/>
        </p:nvSpPr>
        <p:spPr>
          <a:xfrm>
            <a:off x="3761076" y="2331479"/>
            <a:ext cx="116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/>
              <a:t>Osciloscópío</a:t>
            </a:r>
            <a:r>
              <a:rPr lang="pt-BR" sz="1400" dirty="0"/>
              <a:t> </a:t>
            </a:r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C5B63591-9FDF-49B5-9467-0DD89B27ECDB}"/>
              </a:ext>
            </a:extLst>
          </p:cNvPr>
          <p:cNvSpPr/>
          <p:nvPr/>
        </p:nvSpPr>
        <p:spPr>
          <a:xfrm>
            <a:off x="2897621" y="6340195"/>
            <a:ext cx="69417" cy="108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B6842DCD-D9EE-4214-972E-863F9E30608F}"/>
              </a:ext>
            </a:extLst>
          </p:cNvPr>
          <p:cNvSpPr txBox="1"/>
          <p:nvPr/>
        </p:nvSpPr>
        <p:spPr>
          <a:xfrm>
            <a:off x="430693" y="4071033"/>
            <a:ext cx="1406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Gerador de Sinal</a:t>
            </a:r>
          </a:p>
        </p:txBody>
      </p:sp>
      <p:cxnSp>
        <p:nvCxnSpPr>
          <p:cNvPr id="89" name="Conector de Seta Reta 88">
            <a:extLst>
              <a:ext uri="{FF2B5EF4-FFF2-40B4-BE49-F238E27FC236}">
                <a16:creationId xmlns:a16="http://schemas.microsoft.com/office/drawing/2014/main" id="{FF6E8AAD-2B63-4388-84C2-DB5658872131}"/>
              </a:ext>
            </a:extLst>
          </p:cNvPr>
          <p:cNvCxnSpPr>
            <a:cxnSpLocks/>
          </p:cNvCxnSpPr>
          <p:nvPr/>
        </p:nvCxnSpPr>
        <p:spPr>
          <a:xfrm>
            <a:off x="3900229" y="3142415"/>
            <a:ext cx="21601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4A0275-3E0E-408A-BF58-BFCE5AA5E667}"/>
              </a:ext>
            </a:extLst>
          </p:cNvPr>
          <p:cNvSpPr txBox="1"/>
          <p:nvPr/>
        </p:nvSpPr>
        <p:spPr>
          <a:xfrm>
            <a:off x="3645488" y="3865591"/>
            <a:ext cx="94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Canal 1 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68565719-B885-4DA9-A05D-49E8F7C4BAB2}"/>
              </a:ext>
            </a:extLst>
          </p:cNvPr>
          <p:cNvSpPr txBox="1"/>
          <p:nvPr/>
        </p:nvSpPr>
        <p:spPr>
          <a:xfrm>
            <a:off x="4919766" y="3881711"/>
            <a:ext cx="94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Canal 2 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A5C9314D-D9B3-4997-B8D8-D135D3D74919}"/>
              </a:ext>
            </a:extLst>
          </p:cNvPr>
          <p:cNvSpPr txBox="1"/>
          <p:nvPr/>
        </p:nvSpPr>
        <p:spPr>
          <a:xfrm>
            <a:off x="3516757" y="6300028"/>
            <a:ext cx="83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Fig. 4 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AC14DC5B-DBAC-425A-BE80-4E62C3452BBE}"/>
              </a:ext>
            </a:extLst>
          </p:cNvPr>
          <p:cNvSpPr/>
          <p:nvPr/>
        </p:nvSpPr>
        <p:spPr>
          <a:xfrm>
            <a:off x="585537" y="965218"/>
            <a:ext cx="8041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frequência da </a:t>
            </a:r>
            <a:r>
              <a:rPr lang="pt-BR" dirty="0" err="1"/>
              <a:t>senóide</a:t>
            </a:r>
            <a:r>
              <a:rPr lang="pt-BR" dirty="0"/>
              <a:t> gerada pelo gerador deve ser alterada para 100KHz. Como visto nos fundamentos teóricos, como f=100KHz &gt; </a:t>
            </a:r>
            <a:r>
              <a:rPr lang="pt-BR" dirty="0" err="1"/>
              <a:t>f</a:t>
            </a:r>
            <a:r>
              <a:rPr lang="pt-BR" baseline="-25000" dirty="0" err="1"/>
              <a:t>s</a:t>
            </a:r>
            <a:r>
              <a:rPr lang="pt-BR" dirty="0"/>
              <a:t> ,  então X</a:t>
            </a:r>
            <a:r>
              <a:rPr lang="pt-BR" baseline="-25000" dirty="0"/>
              <a:t>L </a:t>
            </a:r>
            <a:r>
              <a:rPr lang="pt-BR" dirty="0"/>
              <a:t> &gt; X</a:t>
            </a:r>
            <a:r>
              <a:rPr lang="pt-BR" baseline="-25000" dirty="0"/>
              <a:t>C</a:t>
            </a:r>
            <a:r>
              <a:rPr lang="pt-BR" dirty="0"/>
              <a:t> e o circuito terá um comportamento indutivo e, portanto, a  tensão na resistência R (que representa a corrente i(t)) estará </a:t>
            </a:r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</a:rPr>
              <a:t>ATRASADA</a:t>
            </a:r>
            <a:r>
              <a:rPr lang="pt-BR" dirty="0"/>
              <a:t> em relação a tensão gerada pelo gerador (E(t).  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5E33658E-0204-4576-96D0-11AFBBA2D49F}"/>
              </a:ext>
            </a:extLst>
          </p:cNvPr>
          <p:cNvSpPr/>
          <p:nvPr/>
        </p:nvSpPr>
        <p:spPr>
          <a:xfrm>
            <a:off x="595696" y="116632"/>
            <a:ext cx="8041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>
                <a:ea typeface="Times New Roman" panose="02020603050405020304" pitchFamily="18" charset="0"/>
              </a:rPr>
              <a:t>Utilizando um </a:t>
            </a:r>
            <a:r>
              <a:rPr lang="pt-BR" dirty="0" err="1"/>
              <a:t>um</a:t>
            </a:r>
            <a:r>
              <a:rPr lang="pt-BR" dirty="0"/>
              <a:t> gerador de sinais e </a:t>
            </a:r>
            <a:r>
              <a:rPr lang="pt-BR" dirty="0">
                <a:ea typeface="Times New Roman" panose="02020603050405020304" pitchFamily="18" charset="0"/>
              </a:rPr>
              <a:t>osciloscópio observe se há defasagem entre a tensão E(t) e a corrente I(t) do circuito </a:t>
            </a:r>
            <a:r>
              <a:rPr lang="pt-BR" b="1" dirty="0">
                <a:solidFill>
                  <a:srgbClr val="FF0000"/>
                </a:solidFill>
                <a:ea typeface="Times New Roman" panose="02020603050405020304" pitchFamily="18" charset="0"/>
              </a:rPr>
              <a:t>quando f=100KHz</a:t>
            </a:r>
            <a:r>
              <a:rPr lang="pt-BR" dirty="0">
                <a:ea typeface="Times New Roman" panose="02020603050405020304" pitchFamily="18" charset="0"/>
              </a:rPr>
              <a:t>. A corrente está adiantada ou atrasada em relação a tensão de entrada ?  </a:t>
            </a:r>
          </a:p>
        </p:txBody>
      </p:sp>
      <p:sp>
        <p:nvSpPr>
          <p:cNvPr id="7" name="Chave Esquerda 6">
            <a:extLst>
              <a:ext uri="{FF2B5EF4-FFF2-40B4-BE49-F238E27FC236}">
                <a16:creationId xmlns:a16="http://schemas.microsoft.com/office/drawing/2014/main" id="{EFF349EF-2238-428D-94CF-4818F75A8706}"/>
              </a:ext>
            </a:extLst>
          </p:cNvPr>
          <p:cNvSpPr/>
          <p:nvPr/>
        </p:nvSpPr>
        <p:spPr>
          <a:xfrm>
            <a:off x="1475656" y="5445444"/>
            <a:ext cx="168737" cy="7849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42DB4099-D1BC-4597-91E9-BA3F13B669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907" y="2877356"/>
            <a:ext cx="2751078" cy="1432589"/>
          </a:xfrm>
          <a:prstGeom prst="rect">
            <a:avLst/>
          </a:prstGeom>
        </p:spPr>
      </p:pic>
      <p:sp>
        <p:nvSpPr>
          <p:cNvPr id="67" name="CaixaDeTexto 66">
            <a:extLst>
              <a:ext uri="{FF2B5EF4-FFF2-40B4-BE49-F238E27FC236}">
                <a16:creationId xmlns:a16="http://schemas.microsoft.com/office/drawing/2014/main" id="{EEF27FA1-E636-462A-A2C9-98B8E5AFD697}"/>
              </a:ext>
            </a:extLst>
          </p:cNvPr>
          <p:cNvSpPr txBox="1"/>
          <p:nvPr/>
        </p:nvSpPr>
        <p:spPr>
          <a:xfrm>
            <a:off x="6303717" y="3832229"/>
            <a:ext cx="48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Ɵ</a:t>
            </a:r>
            <a:r>
              <a:rPr lang="pt-BR" baseline="-25000" dirty="0"/>
              <a:t>2</a:t>
            </a:r>
            <a:endParaRPr lang="pt-BR" dirty="0"/>
          </a:p>
        </p:txBody>
      </p: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4C5B6C84-D33D-46F5-A696-66E3B62BEA23}"/>
              </a:ext>
            </a:extLst>
          </p:cNvPr>
          <p:cNvCxnSpPr/>
          <p:nvPr/>
        </p:nvCxnSpPr>
        <p:spPr>
          <a:xfrm>
            <a:off x="6112473" y="4022956"/>
            <a:ext cx="2231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de Seta Reta 72">
            <a:extLst>
              <a:ext uri="{FF2B5EF4-FFF2-40B4-BE49-F238E27FC236}">
                <a16:creationId xmlns:a16="http://schemas.microsoft.com/office/drawing/2014/main" id="{5DD78F55-DF9F-4934-A5BD-CF67C478552B}"/>
              </a:ext>
            </a:extLst>
          </p:cNvPr>
          <p:cNvCxnSpPr>
            <a:cxnSpLocks/>
          </p:cNvCxnSpPr>
          <p:nvPr/>
        </p:nvCxnSpPr>
        <p:spPr>
          <a:xfrm flipH="1">
            <a:off x="6753330" y="4023822"/>
            <a:ext cx="3405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E14C7AF6-BF1A-4986-A2A7-197E5FE2F66C}"/>
              </a:ext>
            </a:extLst>
          </p:cNvPr>
          <p:cNvCxnSpPr/>
          <p:nvPr/>
        </p:nvCxnSpPr>
        <p:spPr>
          <a:xfrm>
            <a:off x="6739883" y="3825162"/>
            <a:ext cx="0" cy="349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C13D9F07-FD7B-4709-A5D6-E370AF1B1D9E}"/>
              </a:ext>
            </a:extLst>
          </p:cNvPr>
          <p:cNvSpPr txBox="1"/>
          <p:nvPr/>
        </p:nvSpPr>
        <p:spPr>
          <a:xfrm>
            <a:off x="6840041" y="293718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E(t)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D38AFCC3-52F4-40CD-B7B5-6599A8F5495E}"/>
              </a:ext>
            </a:extLst>
          </p:cNvPr>
          <p:cNvSpPr/>
          <p:nvPr/>
        </p:nvSpPr>
        <p:spPr>
          <a:xfrm>
            <a:off x="7764506" y="3017627"/>
            <a:ext cx="1234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V</a:t>
            </a:r>
            <a:r>
              <a:rPr lang="pt-BR" baseline="-25000" dirty="0"/>
              <a:t>R</a:t>
            </a:r>
            <a:r>
              <a:rPr lang="pt-BR" dirty="0"/>
              <a:t>(t) 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≡ i(t) </a:t>
            </a:r>
            <a:endParaRPr lang="pt-BR" dirty="0"/>
          </a:p>
        </p:txBody>
      </p:sp>
      <p:cxnSp>
        <p:nvCxnSpPr>
          <p:cNvPr id="79" name="Conector de Seta Reta 78">
            <a:extLst>
              <a:ext uri="{FF2B5EF4-FFF2-40B4-BE49-F238E27FC236}">
                <a16:creationId xmlns:a16="http://schemas.microsoft.com/office/drawing/2014/main" id="{9F859758-C330-4DD8-B66C-A2FBB96E1404}"/>
              </a:ext>
            </a:extLst>
          </p:cNvPr>
          <p:cNvCxnSpPr>
            <a:cxnSpLocks/>
          </p:cNvCxnSpPr>
          <p:nvPr/>
        </p:nvCxnSpPr>
        <p:spPr>
          <a:xfrm flipV="1">
            <a:off x="7405646" y="3291132"/>
            <a:ext cx="453822" cy="1916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C543BBF4-023E-4ACF-A3B8-E99221FF181C}"/>
              </a:ext>
            </a:extLst>
          </p:cNvPr>
          <p:cNvSpPr txBox="1"/>
          <p:nvPr/>
        </p:nvSpPr>
        <p:spPr>
          <a:xfrm>
            <a:off x="6456987" y="5686782"/>
            <a:ext cx="588139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V</a:t>
            </a:r>
            <a:r>
              <a:rPr lang="pt-BR" sz="1400" baseline="-25000" dirty="0"/>
              <a:t>R</a:t>
            </a:r>
            <a:r>
              <a:rPr lang="pt-BR" sz="1400" dirty="0"/>
              <a:t>(t)</a:t>
            </a:r>
          </a:p>
        </p:txBody>
      </p:sp>
      <p:sp>
        <p:nvSpPr>
          <p:cNvPr id="87" name="Chave Esquerda 86">
            <a:extLst>
              <a:ext uri="{FF2B5EF4-FFF2-40B4-BE49-F238E27FC236}">
                <a16:creationId xmlns:a16="http://schemas.microsoft.com/office/drawing/2014/main" id="{C5A6D864-DEF5-406C-9CBE-EFE8A7A6BB73}"/>
              </a:ext>
            </a:extLst>
          </p:cNvPr>
          <p:cNvSpPr/>
          <p:nvPr/>
        </p:nvSpPr>
        <p:spPr>
          <a:xfrm rot="10800000">
            <a:off x="6103555" y="5459315"/>
            <a:ext cx="168737" cy="7849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6950DAAF-45B3-49AD-8117-11BC7A3A85AB}"/>
              </a:ext>
            </a:extLst>
          </p:cNvPr>
          <p:cNvSpPr txBox="1"/>
          <p:nvPr/>
        </p:nvSpPr>
        <p:spPr>
          <a:xfrm>
            <a:off x="6822221" y="2643460"/>
            <a:ext cx="171630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Tela do Osciloscópio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536323C4-3B2B-4674-BA36-8602CB9C3BBA}"/>
                  </a:ext>
                </a:extLst>
              </p:cNvPr>
              <p:cNvSpPr txBox="1"/>
              <p:nvPr/>
            </p:nvSpPr>
            <p:spPr>
              <a:xfrm>
                <a:off x="34380" y="5729875"/>
                <a:ext cx="1252266" cy="21544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senwt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536323C4-3B2B-4674-BA36-8602CB9C3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0" y="5729875"/>
                <a:ext cx="1252266" cy="215444"/>
              </a:xfrm>
              <a:prstGeom prst="rect">
                <a:avLst/>
              </a:prstGeom>
              <a:blipFill>
                <a:blip r:embed="rId7"/>
                <a:stretch>
                  <a:fillRect l="-2927" r="-1951" b="-5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CaixaDeTexto 62">
            <a:extLst>
              <a:ext uri="{FF2B5EF4-FFF2-40B4-BE49-F238E27FC236}">
                <a16:creationId xmlns:a16="http://schemas.microsoft.com/office/drawing/2014/main" id="{8B7D3B1E-4315-4B93-96C4-001C04B7CC30}"/>
              </a:ext>
            </a:extLst>
          </p:cNvPr>
          <p:cNvSpPr txBox="1"/>
          <p:nvPr/>
        </p:nvSpPr>
        <p:spPr>
          <a:xfrm>
            <a:off x="228226" y="6085683"/>
            <a:ext cx="1097236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dirty="0"/>
              <a:t>f=100KHz</a:t>
            </a:r>
          </a:p>
        </p:txBody>
      </p: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699061B0-E0A4-4E3C-A38C-C7F3143E47C6}"/>
              </a:ext>
            </a:extLst>
          </p:cNvPr>
          <p:cNvCxnSpPr>
            <a:cxnSpLocks/>
          </p:cNvCxnSpPr>
          <p:nvPr/>
        </p:nvCxnSpPr>
        <p:spPr>
          <a:xfrm>
            <a:off x="6060382" y="4984064"/>
            <a:ext cx="40884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BABD4FB6-812F-440B-ABFE-C01DBEC794FD}"/>
              </a:ext>
            </a:extLst>
          </p:cNvPr>
          <p:cNvSpPr txBox="1"/>
          <p:nvPr/>
        </p:nvSpPr>
        <p:spPr>
          <a:xfrm>
            <a:off x="7854971" y="4796808"/>
            <a:ext cx="1117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Ponta de prova 10:1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6A950EEB-0449-406C-B7F3-D4DCA6EDED54}"/>
              </a:ext>
            </a:extLst>
          </p:cNvPr>
          <p:cNvSpPr txBox="1"/>
          <p:nvPr/>
        </p:nvSpPr>
        <p:spPr>
          <a:xfrm>
            <a:off x="286381" y="2920540"/>
            <a:ext cx="1117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Ponta de prova 10:1</a:t>
            </a:r>
          </a:p>
        </p:txBody>
      </p:sp>
      <p:cxnSp>
        <p:nvCxnSpPr>
          <p:cNvPr id="81" name="Conector de Seta Reta 80">
            <a:extLst>
              <a:ext uri="{FF2B5EF4-FFF2-40B4-BE49-F238E27FC236}">
                <a16:creationId xmlns:a16="http://schemas.microsoft.com/office/drawing/2014/main" id="{A1D24A60-C138-4567-B562-457275BE1590}"/>
              </a:ext>
            </a:extLst>
          </p:cNvPr>
          <p:cNvCxnSpPr>
            <a:cxnSpLocks/>
          </p:cNvCxnSpPr>
          <p:nvPr/>
        </p:nvCxnSpPr>
        <p:spPr>
          <a:xfrm flipH="1" flipV="1">
            <a:off x="2288134" y="3685865"/>
            <a:ext cx="244275" cy="754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Imagem 87">
            <a:extLst>
              <a:ext uri="{FF2B5EF4-FFF2-40B4-BE49-F238E27FC236}">
                <a16:creationId xmlns:a16="http://schemas.microsoft.com/office/drawing/2014/main" id="{81FB4E83-FB07-48FC-A1D9-EBB77DB69E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1527" y="4609073"/>
            <a:ext cx="1238107" cy="762112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4885708C-9C2C-4867-9B92-60BBC7E8BE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656" y="2758991"/>
            <a:ext cx="1238107" cy="762112"/>
          </a:xfrm>
          <a:prstGeom prst="rect">
            <a:avLst/>
          </a:prstGeom>
        </p:spPr>
      </p:pic>
      <p:sp>
        <p:nvSpPr>
          <p:cNvPr id="69" name="TextBox 16">
            <a:extLst>
              <a:ext uri="{FF2B5EF4-FFF2-40B4-BE49-F238E27FC236}">
                <a16:creationId xmlns:a16="http://schemas.microsoft.com/office/drawing/2014/main" id="{350D7E99-CDFD-4158-B357-466BC0DCCCE9}"/>
              </a:ext>
            </a:extLst>
          </p:cNvPr>
          <p:cNvSpPr txBox="1"/>
          <p:nvPr/>
        </p:nvSpPr>
        <p:spPr>
          <a:xfrm>
            <a:off x="131086" y="204685"/>
            <a:ext cx="4320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928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CFAF820-41B5-4F2E-B38A-0081B9794C02}"/>
              </a:ext>
            </a:extLst>
          </p:cNvPr>
          <p:cNvSpPr txBox="1"/>
          <p:nvPr/>
        </p:nvSpPr>
        <p:spPr>
          <a:xfrm>
            <a:off x="1231794" y="5696324"/>
            <a:ext cx="6844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Defasagem entre a tensão de alimentação do circuito E(t) e a corrente no circuito i(t) para f&gt;</a:t>
            </a:r>
            <a:r>
              <a:rPr lang="pt-BR" dirty="0" err="1"/>
              <a:t>f</a:t>
            </a:r>
            <a:r>
              <a:rPr lang="pt-BR" baseline="-25000" dirty="0" err="1"/>
              <a:t>s</a:t>
            </a:r>
            <a:r>
              <a:rPr lang="pt-BR" dirty="0"/>
              <a:t> .</a:t>
            </a:r>
          </a:p>
          <a:p>
            <a:pPr algn="ctr"/>
            <a:r>
              <a:rPr lang="pt-BR" sz="1800" dirty="0"/>
              <a:t>A tensão </a:t>
            </a:r>
            <a:r>
              <a:rPr lang="pt-BR" dirty="0"/>
              <a:t>v</a:t>
            </a:r>
            <a:r>
              <a:rPr lang="pt-BR" sz="1800" dirty="0"/>
              <a:t>(t) está </a:t>
            </a:r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</a:rPr>
              <a:t>adiantada</a:t>
            </a:r>
            <a:r>
              <a:rPr lang="pt-BR" sz="1800" b="1" dirty="0">
                <a:solidFill>
                  <a:srgbClr val="FF0000"/>
                </a:solidFill>
              </a:rPr>
              <a:t> </a:t>
            </a:r>
            <a:r>
              <a:rPr lang="pt-BR" sz="1800" dirty="0"/>
              <a:t>em relação a corrente i(t).</a:t>
            </a:r>
            <a:r>
              <a:rPr lang="pt-BR" dirty="0"/>
              <a:t> 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0D940B7-451B-436E-B7DF-0ACB696C2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38" y="716420"/>
            <a:ext cx="7403523" cy="4684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B524EA7-3421-4954-A622-59618CFBA593}"/>
              </a:ext>
            </a:extLst>
          </p:cNvPr>
          <p:cNvSpPr txBox="1"/>
          <p:nvPr/>
        </p:nvSpPr>
        <p:spPr>
          <a:xfrm>
            <a:off x="1326256" y="1504828"/>
            <a:ext cx="177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B050"/>
                </a:solidFill>
              </a:rPr>
              <a:t>V</a:t>
            </a:r>
            <a:r>
              <a:rPr lang="pt-BR" b="1" baseline="-25000" dirty="0">
                <a:solidFill>
                  <a:srgbClr val="00B050"/>
                </a:solidFill>
              </a:rPr>
              <a:t>R</a:t>
            </a:r>
            <a:r>
              <a:rPr lang="pt-BR" b="1" dirty="0">
                <a:solidFill>
                  <a:srgbClr val="00B050"/>
                </a:solidFill>
              </a:rPr>
              <a:t>(t)</a:t>
            </a:r>
          </a:p>
          <a:p>
            <a:pPr algn="ctr"/>
            <a:r>
              <a:rPr lang="pt-BR" b="1" dirty="0">
                <a:solidFill>
                  <a:srgbClr val="00B050"/>
                </a:solidFill>
              </a:rPr>
              <a:t>[representa i(t)]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0DC647D-D39F-4412-8750-4DA2795C642E}"/>
              </a:ext>
            </a:extLst>
          </p:cNvPr>
          <p:cNvSpPr txBox="1"/>
          <p:nvPr/>
        </p:nvSpPr>
        <p:spPr>
          <a:xfrm>
            <a:off x="5153897" y="3847515"/>
            <a:ext cx="55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E(t)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E864A3DD-4907-4F4E-AC85-1587519E19A0}"/>
              </a:ext>
            </a:extLst>
          </p:cNvPr>
          <p:cNvCxnSpPr>
            <a:cxnSpLocks/>
          </p:cNvCxnSpPr>
          <p:nvPr/>
        </p:nvCxnSpPr>
        <p:spPr>
          <a:xfrm>
            <a:off x="5135002" y="3607198"/>
            <a:ext cx="241823" cy="24031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B6780B8E-8EB2-4DF0-BD90-88804F2761EC}"/>
              </a:ext>
            </a:extLst>
          </p:cNvPr>
          <p:cNvCxnSpPr>
            <a:cxnSpLocks/>
          </p:cNvCxnSpPr>
          <p:nvPr/>
        </p:nvCxnSpPr>
        <p:spPr>
          <a:xfrm flipV="1">
            <a:off x="1798572" y="2151160"/>
            <a:ext cx="272053" cy="43334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BC30A01-B54E-4256-845A-EABBBDC3E6A7}"/>
              </a:ext>
            </a:extLst>
          </p:cNvPr>
          <p:cNvSpPr txBox="1"/>
          <p:nvPr/>
        </p:nvSpPr>
        <p:spPr>
          <a:xfrm>
            <a:off x="2227707" y="246315"/>
            <a:ext cx="468858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Monitoramento de E(t) e i(t) por Osciloscópio</a:t>
            </a:r>
          </a:p>
        </p:txBody>
      </p:sp>
    </p:spTree>
    <p:extLst>
      <p:ext uri="{BB962C8B-B14F-4D97-AF65-F5344CB8AC3E}">
        <p14:creationId xmlns:p14="http://schemas.microsoft.com/office/powerpoint/2010/main" val="3450563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CFAF820-41B5-4F2E-B38A-0081B9794C02}"/>
              </a:ext>
            </a:extLst>
          </p:cNvPr>
          <p:cNvSpPr txBox="1"/>
          <p:nvPr/>
        </p:nvSpPr>
        <p:spPr>
          <a:xfrm>
            <a:off x="843646" y="6088990"/>
            <a:ext cx="782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Defasagem entre a tensão de alimentação do circuito E(t) e a corrente no circuito i(t) para f=100KHz &gt; f</a:t>
            </a:r>
            <a:r>
              <a:rPr lang="pt-BR" sz="1400" baseline="-25000" dirty="0"/>
              <a:t>s</a:t>
            </a:r>
            <a:r>
              <a:rPr lang="pt-BR" sz="1400" dirty="0"/>
              <a:t>.</a:t>
            </a:r>
          </a:p>
          <a:p>
            <a:pPr algn="ctr"/>
            <a:r>
              <a:rPr lang="pt-BR" sz="1400" dirty="0"/>
              <a:t>A corrente i(t) está </a:t>
            </a:r>
            <a:r>
              <a:rPr lang="pt-BR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atrasada </a:t>
            </a:r>
            <a:r>
              <a:rPr lang="pt-BR" sz="1400" dirty="0"/>
              <a:t>em relação a tensão de entrada E(t). 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B8FCAD3-607A-4114-BE81-54B84B9DAD3B}"/>
              </a:ext>
            </a:extLst>
          </p:cNvPr>
          <p:cNvSpPr txBox="1"/>
          <p:nvPr/>
        </p:nvSpPr>
        <p:spPr>
          <a:xfrm>
            <a:off x="646646" y="684318"/>
            <a:ext cx="236375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Simulação do Circuito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 no </a:t>
            </a:r>
            <a:r>
              <a:rPr lang="pt-BR" b="1" dirty="0" err="1">
                <a:solidFill>
                  <a:schemeClr val="bg1"/>
                </a:solidFill>
              </a:rPr>
              <a:t>LTSPice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FA9C190-EC8F-4372-B43F-6B8D2B7E2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99" y="1919111"/>
            <a:ext cx="3048322" cy="2908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285A643-661B-401F-A191-CC6E35996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9" y="684318"/>
            <a:ext cx="5446302" cy="51525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AF658CB7-F018-4B7F-8CA9-31A5A9929468}"/>
              </a:ext>
            </a:extLst>
          </p:cNvPr>
          <p:cNvSpPr txBox="1"/>
          <p:nvPr/>
        </p:nvSpPr>
        <p:spPr>
          <a:xfrm>
            <a:off x="4028121" y="219702"/>
            <a:ext cx="537111" cy="33575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E(t)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7B18CB4C-1E6A-4E4E-97A1-2F8893AEAD5C}"/>
              </a:ext>
            </a:extLst>
          </p:cNvPr>
          <p:cNvCxnSpPr>
            <a:cxnSpLocks/>
          </p:cNvCxnSpPr>
          <p:nvPr/>
        </p:nvCxnSpPr>
        <p:spPr>
          <a:xfrm flipH="1" flipV="1">
            <a:off x="4391420" y="603815"/>
            <a:ext cx="347624" cy="43706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70329968-45BD-492D-B1DD-78376EEFD676}"/>
              </a:ext>
            </a:extLst>
          </p:cNvPr>
          <p:cNvCxnSpPr>
            <a:cxnSpLocks/>
          </p:cNvCxnSpPr>
          <p:nvPr/>
        </p:nvCxnSpPr>
        <p:spPr>
          <a:xfrm flipV="1">
            <a:off x="6830984" y="576259"/>
            <a:ext cx="365267" cy="101859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6FD526A-AD02-40A8-8614-3CDABCA86BB4}"/>
              </a:ext>
            </a:extLst>
          </p:cNvPr>
          <p:cNvSpPr txBox="1"/>
          <p:nvPr/>
        </p:nvSpPr>
        <p:spPr>
          <a:xfrm>
            <a:off x="6607534" y="258758"/>
            <a:ext cx="132684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 V</a:t>
            </a:r>
            <a:r>
              <a:rPr lang="pt-BR" sz="1200" b="1" baseline="-25000" dirty="0"/>
              <a:t>R </a:t>
            </a:r>
            <a:r>
              <a:rPr lang="pt-BR" sz="1200" b="1" dirty="0"/>
              <a:t>representa i(t)</a:t>
            </a:r>
          </a:p>
        </p:txBody>
      </p:sp>
    </p:spTree>
    <p:extLst>
      <p:ext uri="{BB962C8B-B14F-4D97-AF65-F5344CB8AC3E}">
        <p14:creationId xmlns:p14="http://schemas.microsoft.com/office/powerpoint/2010/main" val="354196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9D44DC0-8E5B-4B35-BA23-F0C7C7FA9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542059"/>
            <a:ext cx="4524375" cy="4610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097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26F6BEE-6991-43C3-83AA-522098A7F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706" y="655795"/>
            <a:ext cx="5996588" cy="45639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428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497" y="675186"/>
            <a:ext cx="6137004" cy="912770"/>
          </a:xfr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+mn-lt"/>
                <a:ea typeface="Bainsley" panose="020B0603020002020004" pitchFamily="34" charset="0"/>
              </a:rPr>
              <a:t>Fundamentos Teóricos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C9B34C7-1EAD-4FC3-BD83-830F1A510686}"/>
              </a:ext>
            </a:extLst>
          </p:cNvPr>
          <p:cNvSpPr txBox="1">
            <a:spLocks/>
          </p:cNvSpPr>
          <p:nvPr/>
        </p:nvSpPr>
        <p:spPr>
          <a:xfrm>
            <a:off x="511681" y="2889210"/>
            <a:ext cx="4330286" cy="6100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Impedância de Resistor, Indutor e Capacitor</a:t>
            </a:r>
          </a:p>
          <a:p>
            <a:pPr algn="l"/>
            <a:r>
              <a:rPr lang="pt-BR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em Função da Frequência (f)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CB58346-BE71-410C-923F-A2565B6077FC}"/>
              </a:ext>
            </a:extLst>
          </p:cNvPr>
          <p:cNvSpPr txBox="1">
            <a:spLocks/>
          </p:cNvSpPr>
          <p:nvPr/>
        </p:nvSpPr>
        <p:spPr>
          <a:xfrm>
            <a:off x="511681" y="3761523"/>
            <a:ext cx="3614987" cy="65462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Defasagem entre Tensão e Corrente em Resistor, Indutor e Capacitor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0A45355A-B930-4A34-9E65-C5250F822AA9}"/>
              </a:ext>
            </a:extLst>
          </p:cNvPr>
          <p:cNvSpPr txBox="1">
            <a:spLocks/>
          </p:cNvSpPr>
          <p:nvPr/>
        </p:nvSpPr>
        <p:spPr>
          <a:xfrm>
            <a:off x="511681" y="2220450"/>
            <a:ext cx="5096640" cy="40646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Defasagem entre Tensão e Corrente em um Circuito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645B7C9-5170-4750-9D1B-B3DFD2ED4B8A}"/>
              </a:ext>
            </a:extLst>
          </p:cNvPr>
          <p:cNvSpPr txBox="1">
            <a:spLocks/>
          </p:cNvSpPr>
          <p:nvPr/>
        </p:nvSpPr>
        <p:spPr>
          <a:xfrm>
            <a:off x="511680" y="4672938"/>
            <a:ext cx="4060319" cy="36951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Impedância de um circuito RLC em série</a:t>
            </a:r>
          </a:p>
        </p:txBody>
      </p:sp>
    </p:spTree>
    <p:extLst>
      <p:ext uri="{BB962C8B-B14F-4D97-AF65-F5344CB8AC3E}">
        <p14:creationId xmlns:p14="http://schemas.microsoft.com/office/powerpoint/2010/main" val="3226095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761226" y="443370"/>
            <a:ext cx="5398806" cy="40646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Defasagem entre Tensão e Corrente em um Circuito</a:t>
            </a:r>
          </a:p>
        </p:txBody>
      </p:sp>
      <p:pic>
        <p:nvPicPr>
          <p:cNvPr id="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13" y="3361248"/>
            <a:ext cx="2127157" cy="18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 bwMode="auto">
              <a:xfrm>
                <a:off x="4797450" y="3539691"/>
                <a:ext cx="2736552" cy="61064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7450" y="3539691"/>
                <a:ext cx="2736552" cy="6106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 flipV="1">
            <a:off x="3912658" y="4442629"/>
            <a:ext cx="396044" cy="103946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35696" y="5598033"/>
            <a:ext cx="5249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Corrente I(t)</a:t>
            </a:r>
            <a:r>
              <a:rPr lang="pt-BR" sz="1400" dirty="0"/>
              <a:t> </a:t>
            </a:r>
            <a:r>
              <a:rPr lang="pt-BR" sz="1400" b="1" dirty="0"/>
              <a:t>do circuito</a:t>
            </a:r>
          </a:p>
          <a:p>
            <a:pPr algn="ctr"/>
            <a:r>
              <a:rPr lang="pt-BR" sz="1400" dirty="0"/>
              <a:t>(deve ser monitorada através da tensão em R sendo I(t) = V</a:t>
            </a:r>
            <a:r>
              <a:rPr lang="pt-BR" sz="1400" baseline="-25000" dirty="0"/>
              <a:t>R</a:t>
            </a:r>
            <a:r>
              <a:rPr lang="pt-BR" sz="1400" dirty="0"/>
              <a:t>(t) / R)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2993881" y="3291722"/>
            <a:ext cx="882875" cy="63652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31603" y="2943002"/>
            <a:ext cx="2024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Tensão E(t) do circuito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/>
              <p:cNvSpPr txBox="1"/>
              <p:nvPr/>
            </p:nvSpPr>
            <p:spPr bwMode="auto">
              <a:xfrm>
                <a:off x="5098222" y="4338800"/>
                <a:ext cx="2135007" cy="61064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8222" y="4338800"/>
                <a:ext cx="2135007" cy="610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F0D7678-1C5B-4D9B-8A20-91C562219C38}"/>
                  </a:ext>
                </a:extLst>
              </p:cNvPr>
              <p:cNvSpPr txBox="1"/>
              <p:nvPr/>
            </p:nvSpPr>
            <p:spPr>
              <a:xfrm>
                <a:off x="1663890" y="1719175"/>
                <a:ext cx="14264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senwt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F0D7678-1C5B-4D9B-8A20-91C562219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890" y="1719175"/>
                <a:ext cx="1426416" cy="215444"/>
              </a:xfrm>
              <a:prstGeom prst="rect">
                <a:avLst/>
              </a:prstGeom>
              <a:blipFill>
                <a:blip r:embed="rId8"/>
                <a:stretch>
                  <a:fillRect l="-2564" r="-1709" b="-1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EC39D6EF-A20D-4149-9993-895C7CD8269A}"/>
              </a:ext>
            </a:extLst>
          </p:cNvPr>
          <p:cNvSpPr txBox="1"/>
          <p:nvPr/>
        </p:nvSpPr>
        <p:spPr>
          <a:xfrm>
            <a:off x="4760999" y="93553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8585D24-83E0-4564-8B80-5BD816432FA2}"/>
              </a:ext>
            </a:extLst>
          </p:cNvPr>
          <p:cNvSpPr txBox="1"/>
          <p:nvPr/>
        </p:nvSpPr>
        <p:spPr>
          <a:xfrm>
            <a:off x="5679987" y="93553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62D53A2-7D5E-4D9F-9D55-4FB217EF25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2115" y="1289074"/>
            <a:ext cx="3602332" cy="161298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D54C20E8-80E7-409C-8051-87AA8216DC2E}"/>
              </a:ext>
            </a:extLst>
          </p:cNvPr>
          <p:cNvSpPr txBox="1"/>
          <p:nvPr/>
        </p:nvSpPr>
        <p:spPr>
          <a:xfrm>
            <a:off x="6732240" y="18150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83980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08601"/>
            <a:ext cx="2388870" cy="1518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64" y="1931039"/>
            <a:ext cx="2350008" cy="16230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29" y="2438981"/>
            <a:ext cx="2459279" cy="1267358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24157F2-D582-4FF6-8CE9-954C77D46541}"/>
              </a:ext>
            </a:extLst>
          </p:cNvPr>
          <p:cNvSpPr txBox="1"/>
          <p:nvPr/>
        </p:nvSpPr>
        <p:spPr>
          <a:xfrm>
            <a:off x="1142748" y="1223281"/>
            <a:ext cx="102835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Resistor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6130F58-135A-46E7-ACD3-71281BB5218C}"/>
              </a:ext>
            </a:extLst>
          </p:cNvPr>
          <p:cNvSpPr txBox="1"/>
          <p:nvPr/>
        </p:nvSpPr>
        <p:spPr>
          <a:xfrm>
            <a:off x="7066380" y="1266440"/>
            <a:ext cx="9348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Indutor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5E9F4CF-F2BA-4226-9636-1AA42953795E}"/>
              </a:ext>
            </a:extLst>
          </p:cNvPr>
          <p:cNvSpPr txBox="1"/>
          <p:nvPr/>
        </p:nvSpPr>
        <p:spPr>
          <a:xfrm>
            <a:off x="4112719" y="1253353"/>
            <a:ext cx="110626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Capacitor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28DA73C2-200B-42B4-85FF-BEF0A6B7E9F8}"/>
              </a:ext>
            </a:extLst>
          </p:cNvPr>
          <p:cNvCxnSpPr>
            <a:cxnSpLocks/>
          </p:cNvCxnSpPr>
          <p:nvPr/>
        </p:nvCxnSpPr>
        <p:spPr>
          <a:xfrm>
            <a:off x="3203848" y="1254154"/>
            <a:ext cx="0" cy="4599891"/>
          </a:xfrm>
          <a:prstGeom prst="line">
            <a:avLst/>
          </a:prstGeom>
          <a:ln w="28575">
            <a:solidFill>
              <a:srgbClr val="92D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ítulo 1">
            <a:extLst>
              <a:ext uri="{FF2B5EF4-FFF2-40B4-BE49-F238E27FC236}">
                <a16:creationId xmlns:a16="http://schemas.microsoft.com/office/drawing/2014/main" id="{FBA89E17-C9AA-4239-9CBA-A665873583F2}"/>
              </a:ext>
            </a:extLst>
          </p:cNvPr>
          <p:cNvSpPr txBox="1">
            <a:spLocks/>
          </p:cNvSpPr>
          <p:nvPr/>
        </p:nvSpPr>
        <p:spPr>
          <a:xfrm>
            <a:off x="2375115" y="278934"/>
            <a:ext cx="4439039" cy="6100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US"/>
            </a:defPPr>
            <a:lvl1pPr algn="ctr" defTabSz="914400">
              <a:spcBef>
                <a:spcPct val="0"/>
              </a:spcBef>
              <a:buNone/>
              <a:defRPr b="1">
                <a:solidFill>
                  <a:schemeClr val="bg1"/>
                </a:solidFill>
                <a:ea typeface="+mj-ea"/>
                <a:cs typeface="Arial" pitchFamily="34" charset="0"/>
              </a:defRPr>
            </a:lvl1pPr>
          </a:lstStyle>
          <a:p>
            <a:r>
              <a:rPr lang="pt-BR" dirty="0"/>
              <a:t>Impedância de Resistor, Indutor e Capacitor</a:t>
            </a:r>
          </a:p>
          <a:p>
            <a:r>
              <a:rPr lang="pt-BR" dirty="0"/>
              <a:t>em Função da Frequência (f)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FBBBB491-EE82-42E2-8E96-35F46CC76532}"/>
              </a:ext>
            </a:extLst>
          </p:cNvPr>
          <p:cNvSpPr txBox="1"/>
          <p:nvPr/>
        </p:nvSpPr>
        <p:spPr>
          <a:xfrm>
            <a:off x="459498" y="3460665"/>
            <a:ext cx="2160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R não varia com a frequência  em uma larga faixa de frequência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F737D9D-645F-483D-B148-9F10EE3EF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75" y="4303517"/>
            <a:ext cx="2427389" cy="1520332"/>
          </a:xfrm>
          <a:prstGeom prst="rect">
            <a:avLst/>
          </a:prstGeom>
        </p:spPr>
      </p:pic>
      <p:sp>
        <p:nvSpPr>
          <p:cNvPr id="26" name="TextBox 19">
            <a:extLst>
              <a:ext uri="{FF2B5EF4-FFF2-40B4-BE49-F238E27FC236}">
                <a16:creationId xmlns:a16="http://schemas.microsoft.com/office/drawing/2014/main" id="{CCE9C321-01C2-4A5D-ADF5-3B213ED8DF0D}"/>
              </a:ext>
            </a:extLst>
          </p:cNvPr>
          <p:cNvSpPr txBox="1"/>
          <p:nvPr/>
        </p:nvSpPr>
        <p:spPr>
          <a:xfrm>
            <a:off x="164917" y="5893070"/>
            <a:ext cx="288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pt-BR" sz="1400" dirty="0"/>
              <a:t>Typical resistance x frequency curves </a:t>
            </a:r>
          </a:p>
          <a:p>
            <a:pPr algn="ctr"/>
            <a:r>
              <a:rPr lang="en-US" altLang="pt-BR" sz="1400" dirty="0"/>
              <a:t>for carbon composition resistors</a:t>
            </a:r>
            <a:endParaRPr lang="pt-BR" sz="1400" dirty="0"/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E103F0CD-53FF-4764-B0D9-DFB8AE3D7BFE}"/>
              </a:ext>
            </a:extLst>
          </p:cNvPr>
          <p:cNvSpPr txBox="1"/>
          <p:nvPr/>
        </p:nvSpPr>
        <p:spPr>
          <a:xfrm>
            <a:off x="6604494" y="4504920"/>
            <a:ext cx="2160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X</a:t>
            </a:r>
            <a:r>
              <a:rPr lang="pt-BR" sz="1400" b="1" baseline="-25000" dirty="0">
                <a:solidFill>
                  <a:srgbClr val="FF0000"/>
                </a:solidFill>
              </a:rPr>
              <a:t>L</a:t>
            </a:r>
            <a:r>
              <a:rPr lang="pt-BR" sz="1400" b="1" dirty="0">
                <a:solidFill>
                  <a:srgbClr val="FF0000"/>
                </a:solidFill>
              </a:rPr>
              <a:t> depende da frequência  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F6DCB066-22E3-4792-AD23-99D9C714259D}"/>
              </a:ext>
            </a:extLst>
          </p:cNvPr>
          <p:cNvCxnSpPr>
            <a:cxnSpLocks/>
          </p:cNvCxnSpPr>
          <p:nvPr/>
        </p:nvCxnSpPr>
        <p:spPr>
          <a:xfrm>
            <a:off x="6012160" y="1223281"/>
            <a:ext cx="0" cy="4599891"/>
          </a:xfrm>
          <a:prstGeom prst="line">
            <a:avLst/>
          </a:prstGeom>
          <a:ln w="28575">
            <a:solidFill>
              <a:srgbClr val="92D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9">
            <a:extLst>
              <a:ext uri="{FF2B5EF4-FFF2-40B4-BE49-F238E27FC236}">
                <a16:creationId xmlns:a16="http://schemas.microsoft.com/office/drawing/2014/main" id="{0F1E0EF4-A7E9-490B-9F1D-D19E3411C1A7}"/>
              </a:ext>
            </a:extLst>
          </p:cNvPr>
          <p:cNvSpPr txBox="1"/>
          <p:nvPr/>
        </p:nvSpPr>
        <p:spPr>
          <a:xfrm>
            <a:off x="3566053" y="4658808"/>
            <a:ext cx="2160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XC depende da frequência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DB2B205-5E6F-48C4-AF1A-91D78A349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6547" y="3683216"/>
            <a:ext cx="1447800" cy="7715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4E996CB-A8CF-4B9E-BB04-106235F685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5338" y="3778466"/>
            <a:ext cx="16287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55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5688</Words>
  <Application>Microsoft Office PowerPoint</Application>
  <PresentationFormat>Apresentação na tela (4:3)</PresentationFormat>
  <Paragraphs>368</Paragraphs>
  <Slides>42</Slides>
  <Notes>19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Tema do Office</vt:lpstr>
      <vt:lpstr>Equation.3</vt:lpstr>
      <vt:lpstr>Laboratório 4 Análise de Ressonância em Circuito RLC em Série</vt:lpstr>
      <vt:lpstr>Apresentação do PowerPoint</vt:lpstr>
      <vt:lpstr>Roteiro Experimental</vt:lpstr>
      <vt:lpstr>Apresentação do PowerPoint</vt:lpstr>
      <vt:lpstr>Apresentação do PowerPoint</vt:lpstr>
      <vt:lpstr>Apresentação do PowerPoint</vt:lpstr>
      <vt:lpstr>Fundamentos Teóricos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Instrumentação de  Teste e Medição</vt:lpstr>
      <vt:lpstr>Apresentação do PowerPoint</vt:lpstr>
      <vt:lpstr>Noções Básicas sobre Osciloscópio Digital</vt:lpstr>
      <vt:lpstr>Apresentação do PowerPoint</vt:lpstr>
      <vt:lpstr>O que é um osciloscópio?</vt:lpstr>
      <vt:lpstr>Tela do osciloscópio</vt:lpstr>
      <vt:lpstr>Principais Controles de  Configuração do Osciloscópio</vt:lpstr>
      <vt:lpstr>Medições Por Estimativa Visual</vt:lpstr>
      <vt:lpstr>Medições Paramétricas Automáticas  no Osciloscópio</vt:lpstr>
      <vt:lpstr>Medição Usando Cursores</vt:lpstr>
      <vt:lpstr>Largura de Banda</vt:lpstr>
      <vt:lpstr>Noções Básicas sobre Gerador de Sinais</vt:lpstr>
      <vt:lpstr>Apresentação do PowerPoint</vt:lpstr>
      <vt:lpstr>Apresentação do PowerPoint</vt:lpstr>
      <vt:lpstr>Apresentação do PowerPoint</vt:lpstr>
      <vt:lpstr>Apresentação do PowerPoint</vt:lpstr>
      <vt:lpstr>Noções Básicas sobre Medidor RLC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Laboratório 4 Análise de Ressonância em Circuito RLC em Série</dc:title>
  <dc:creator>José Marcos Alves</dc:creator>
  <cp:lastModifiedBy>José Marcos Alves</cp:lastModifiedBy>
  <cp:revision>90</cp:revision>
  <dcterms:created xsi:type="dcterms:W3CDTF">2021-01-21T13:49:38Z</dcterms:created>
  <dcterms:modified xsi:type="dcterms:W3CDTF">2021-07-01T17:33:46Z</dcterms:modified>
</cp:coreProperties>
</file>