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6" r:id="rId3"/>
    <p:sldId id="281" r:id="rId4"/>
    <p:sldId id="271" r:id="rId5"/>
    <p:sldId id="263" r:id="rId6"/>
    <p:sldId id="278" r:id="rId7"/>
    <p:sldId id="264" r:id="rId8"/>
    <p:sldId id="277" r:id="rId9"/>
    <p:sldId id="272" r:id="rId10"/>
    <p:sldId id="274" r:id="rId11"/>
    <p:sldId id="279" r:id="rId12"/>
    <p:sldId id="258" r:id="rId13"/>
    <p:sldId id="266" r:id="rId14"/>
    <p:sldId id="280" r:id="rId15"/>
    <p:sldId id="282" r:id="rId16"/>
    <p:sldId id="284" r:id="rId17"/>
    <p:sldId id="28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F670-5480-45CA-AF68-3CB023443109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DDF-05D3-4BCE-9B27-D7C0C0D28F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F670-5480-45CA-AF68-3CB023443109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DDF-05D3-4BCE-9B27-D7C0C0D28F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F670-5480-45CA-AF68-3CB023443109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DDF-05D3-4BCE-9B27-D7C0C0D28F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F670-5480-45CA-AF68-3CB023443109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DDF-05D3-4BCE-9B27-D7C0C0D28F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F670-5480-45CA-AF68-3CB023443109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DDF-05D3-4BCE-9B27-D7C0C0D28F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F670-5480-45CA-AF68-3CB023443109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DDF-05D3-4BCE-9B27-D7C0C0D28F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F670-5480-45CA-AF68-3CB023443109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DDF-05D3-4BCE-9B27-D7C0C0D28F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F670-5480-45CA-AF68-3CB023443109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DDF-05D3-4BCE-9B27-D7C0C0D28F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F670-5480-45CA-AF68-3CB023443109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DDF-05D3-4BCE-9B27-D7C0C0D28F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F670-5480-45CA-AF68-3CB023443109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DDF-05D3-4BCE-9B27-D7C0C0D28F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F670-5480-45CA-AF68-3CB023443109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DDF-05D3-4BCE-9B27-D7C0C0D28F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F670-5480-45CA-AF68-3CB023443109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5DDF-05D3-4BCE-9B27-D7C0C0D28F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.br/url?sa=i&amp;rct=j&amp;q=&amp;esrc=s&amp;frm=1&amp;source=images&amp;cd=&amp;cad=rja&amp;uact=8&amp;ved=2ahUKEwij-Zv30uDbAhXCgpAKHfdTCbYQjRx6BAgBEAU&amp;url=http://slideplayer.com.br/slide/12298165/&amp;psig=AOvVaw3353ZC82Vvg7-6lY_QY5YC&amp;ust=152952921010233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APLICADA À FISIOTERAPIA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Pelve óssea e períneo</a:t>
            </a:r>
            <a:endParaRPr lang="pt-BR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CaixaDeTexto 6"/>
          <p:cNvSpPr txBox="1">
            <a:spLocks noChangeArrowheads="1"/>
          </p:cNvSpPr>
          <p:nvPr/>
        </p:nvSpPr>
        <p:spPr bwMode="auto">
          <a:xfrm>
            <a:off x="2339975" y="692150"/>
            <a:ext cx="4464050" cy="4000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solidFill>
                  <a:schemeClr val="bg1"/>
                </a:solidFill>
              </a:rPr>
              <a:t>RCG 1036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Feminina </a:t>
            </a:r>
          </a:p>
        </p:txBody>
      </p:sp>
      <p:pic>
        <p:nvPicPr>
          <p:cNvPr id="12291" name="Picture 3" descr="secção sagital pelve femin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7369" y="857232"/>
            <a:ext cx="5600713" cy="5895200"/>
          </a:xfr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404664"/>
            <a:ext cx="864096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ASSOALHO </a:t>
            </a:r>
            <a:r>
              <a:rPr lang="pt-BR" b="1" dirty="0" smtClean="0"/>
              <a:t>OU DIAFRAGMA PÉLVICO</a:t>
            </a:r>
            <a:r>
              <a:rPr lang="pt-BR" b="1" dirty="0" smtClean="0"/>
              <a:t>: </a:t>
            </a:r>
            <a:r>
              <a:rPr lang="pt-BR" b="1" dirty="0" smtClean="0">
                <a:solidFill>
                  <a:srgbClr val="FF0000"/>
                </a:solidFill>
              </a:rPr>
              <a:t>músculo levantador do ânus e músculo coccígeo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misodor.com/images/uyguygvy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1971449"/>
            <a:ext cx="6480720" cy="4193855"/>
          </a:xfrm>
          <a:prstGeom prst="rect">
            <a:avLst/>
          </a:prstGeom>
          <a:noFill/>
        </p:spPr>
      </p:pic>
      <p:pic>
        <p:nvPicPr>
          <p:cNvPr id="6" name="Picture 1026" descr="ANATABDOM22p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972" y="1700808"/>
            <a:ext cx="4680012" cy="464643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804248" y="285293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PR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88224" y="371703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solidFill>
                  <a:schemeClr val="bg1"/>
                </a:solidFill>
              </a:rPr>
              <a:t>PCo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092280" y="391331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solidFill>
                  <a:schemeClr val="bg1"/>
                </a:solidFill>
              </a:rPr>
              <a:t>ICo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92280" y="434535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Co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35696" y="384130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HAR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Resultado de imagem para pelve óssea"/>
          <p:cNvSpPr>
            <a:spLocks noChangeAspect="1" noChangeArrowheads="1"/>
          </p:cNvSpPr>
          <p:nvPr/>
        </p:nvSpPr>
        <p:spPr bwMode="auto">
          <a:xfrm>
            <a:off x="155575" y="-808038"/>
            <a:ext cx="238125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50" name="AutoShape 6" descr="Resultado de imagem para pelve óssea"/>
          <p:cNvSpPr>
            <a:spLocks noChangeAspect="1" noChangeArrowheads="1"/>
          </p:cNvSpPr>
          <p:nvPr/>
        </p:nvSpPr>
        <p:spPr bwMode="auto">
          <a:xfrm>
            <a:off x="155575" y="-982663"/>
            <a:ext cx="28575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841576" y="274638"/>
            <a:ext cx="4978896" cy="1143000"/>
          </a:xfrm>
          <a:solidFill>
            <a:schemeClr val="bg2">
              <a:lumMod val="9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200" b="1" dirty="0" smtClean="0"/>
              <a:t>Região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perineal </a:t>
            </a:r>
            <a:r>
              <a:rPr lang="pt-BR" sz="3200" b="1" dirty="0" smtClean="0"/>
              <a:t>no sexo feminino</a:t>
            </a:r>
            <a:endParaRPr lang="pt-BR" sz="3200" b="1" dirty="0"/>
          </a:p>
        </p:txBody>
      </p:sp>
      <p:pic>
        <p:nvPicPr>
          <p:cNvPr id="7" name="Picture 6" descr="http://misodor.com/images/ESTRIN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30262"/>
            <a:ext cx="3857652" cy="265156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2" descr="http://misodor.com/images/uyguygvy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71893"/>
            <a:ext cx="4150814" cy="2686107"/>
          </a:xfrm>
          <a:prstGeom prst="rect">
            <a:avLst/>
          </a:prstGeom>
          <a:noFill/>
        </p:spPr>
      </p:pic>
      <p:cxnSp>
        <p:nvCxnSpPr>
          <p:cNvPr id="12" name="Conector reto 11"/>
          <p:cNvCxnSpPr/>
          <p:nvPr/>
        </p:nvCxnSpPr>
        <p:spPr>
          <a:xfrm>
            <a:off x="1285852" y="2857496"/>
            <a:ext cx="192882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isósceles 10"/>
          <p:cNvSpPr/>
          <p:nvPr/>
        </p:nvSpPr>
        <p:spPr>
          <a:xfrm>
            <a:off x="1475656" y="4293096"/>
            <a:ext cx="1296144" cy="1008112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Triângulo isósceles 12"/>
          <p:cNvSpPr/>
          <p:nvPr/>
        </p:nvSpPr>
        <p:spPr>
          <a:xfrm rot="10800000">
            <a:off x="1501518" y="5301208"/>
            <a:ext cx="1290953" cy="107133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4" descr="Resultado de imagem para pelve óss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3329" y="1647605"/>
            <a:ext cx="5235135" cy="4589707"/>
          </a:xfrm>
          <a:prstGeom prst="rect">
            <a:avLst/>
          </a:prstGeom>
          <a:noFill/>
        </p:spPr>
      </p:pic>
      <p:pic>
        <p:nvPicPr>
          <p:cNvPr id="17" name="Picture 4" descr="F66122-005-f0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730" y="175932"/>
            <a:ext cx="3564174" cy="4117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3923928" y="5661248"/>
            <a:ext cx="216024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/>
              <a:t>Trígono</a:t>
            </a:r>
            <a:r>
              <a:rPr lang="pt-BR" sz="1600" b="1" dirty="0" smtClean="0"/>
              <a:t> urogenital</a:t>
            </a:r>
            <a:endParaRPr lang="pt-BR" sz="16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923928" y="6156593"/>
            <a:ext cx="216024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Esp. Sup. Períneo</a:t>
            </a:r>
          </a:p>
          <a:p>
            <a:pPr algn="ctr"/>
            <a:r>
              <a:rPr lang="pt-BR" sz="1600" b="1" dirty="0" smtClean="0"/>
              <a:t>Esp. Prof. Períneo</a:t>
            </a:r>
            <a:endParaRPr lang="pt-BR" sz="1600" b="1" dirty="0"/>
          </a:p>
        </p:txBody>
      </p:sp>
      <p:sp>
        <p:nvSpPr>
          <p:cNvPr id="20" name="Seta para baixo 19"/>
          <p:cNvSpPr/>
          <p:nvPr/>
        </p:nvSpPr>
        <p:spPr>
          <a:xfrm>
            <a:off x="4860032" y="5949280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/>
          <p:cNvCxnSpPr/>
          <p:nvPr/>
        </p:nvCxnSpPr>
        <p:spPr>
          <a:xfrm flipH="1" flipV="1">
            <a:off x="2411760" y="5085184"/>
            <a:ext cx="1584176" cy="57606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ultado de imagem para ASSOALHO PELVICO MASCUL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52936"/>
            <a:ext cx="5876925" cy="4410076"/>
          </a:xfrm>
          <a:prstGeom prst="rect">
            <a:avLst/>
          </a:prstGeom>
          <a:noFill/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Região 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perineal 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sexo masculino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03848" y="2780928"/>
            <a:ext cx="504056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812360" y="3284984"/>
            <a:ext cx="1296144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6796585" y="2805894"/>
            <a:ext cx="1412475" cy="1475757"/>
          </a:xfrm>
          <a:custGeom>
            <a:avLst/>
            <a:gdLst>
              <a:gd name="connsiteX0" fmla="*/ 0 w 1412475"/>
              <a:gd name="connsiteY0" fmla="*/ 510512 h 1475757"/>
              <a:gd name="connsiteX1" fmla="*/ 0 w 1412475"/>
              <a:gd name="connsiteY1" fmla="*/ 510512 h 1475757"/>
              <a:gd name="connsiteX2" fmla="*/ 95534 w 1412475"/>
              <a:gd name="connsiteY2" fmla="*/ 742524 h 1475757"/>
              <a:gd name="connsiteX3" fmla="*/ 136478 w 1412475"/>
              <a:gd name="connsiteY3" fmla="*/ 906297 h 1475757"/>
              <a:gd name="connsiteX4" fmla="*/ 163773 w 1412475"/>
              <a:gd name="connsiteY4" fmla="*/ 988184 h 1475757"/>
              <a:gd name="connsiteX5" fmla="*/ 177421 w 1412475"/>
              <a:gd name="connsiteY5" fmla="*/ 1029127 h 1475757"/>
              <a:gd name="connsiteX6" fmla="*/ 272955 w 1412475"/>
              <a:gd name="connsiteY6" fmla="*/ 1070070 h 1475757"/>
              <a:gd name="connsiteX7" fmla="*/ 354842 w 1412475"/>
              <a:gd name="connsiteY7" fmla="*/ 1097366 h 1475757"/>
              <a:gd name="connsiteX8" fmla="*/ 382137 w 1412475"/>
              <a:gd name="connsiteY8" fmla="*/ 1138309 h 1475757"/>
              <a:gd name="connsiteX9" fmla="*/ 423081 w 1412475"/>
              <a:gd name="connsiteY9" fmla="*/ 1165605 h 1475757"/>
              <a:gd name="connsiteX10" fmla="*/ 436728 w 1412475"/>
              <a:gd name="connsiteY10" fmla="*/ 1206548 h 1475757"/>
              <a:gd name="connsiteX11" fmla="*/ 395785 w 1412475"/>
              <a:gd name="connsiteY11" fmla="*/ 1070070 h 1475757"/>
              <a:gd name="connsiteX12" fmla="*/ 341194 w 1412475"/>
              <a:gd name="connsiteY12" fmla="*/ 988184 h 1475757"/>
              <a:gd name="connsiteX13" fmla="*/ 286603 w 1412475"/>
              <a:gd name="connsiteY13" fmla="*/ 1001831 h 1475757"/>
              <a:gd name="connsiteX14" fmla="*/ 272955 w 1412475"/>
              <a:gd name="connsiteY14" fmla="*/ 1042775 h 1475757"/>
              <a:gd name="connsiteX15" fmla="*/ 286603 w 1412475"/>
              <a:gd name="connsiteY15" fmla="*/ 1233843 h 1475757"/>
              <a:gd name="connsiteX16" fmla="*/ 300251 w 1412475"/>
              <a:gd name="connsiteY16" fmla="*/ 1274787 h 1475757"/>
              <a:gd name="connsiteX17" fmla="*/ 341194 w 1412475"/>
              <a:gd name="connsiteY17" fmla="*/ 1288434 h 1475757"/>
              <a:gd name="connsiteX18" fmla="*/ 382137 w 1412475"/>
              <a:gd name="connsiteY18" fmla="*/ 1315730 h 1475757"/>
              <a:gd name="connsiteX19" fmla="*/ 464024 w 1412475"/>
              <a:gd name="connsiteY19" fmla="*/ 1343025 h 1475757"/>
              <a:gd name="connsiteX20" fmla="*/ 504967 w 1412475"/>
              <a:gd name="connsiteY20" fmla="*/ 1356673 h 1475757"/>
              <a:gd name="connsiteX21" fmla="*/ 545911 w 1412475"/>
              <a:gd name="connsiteY21" fmla="*/ 1370321 h 1475757"/>
              <a:gd name="connsiteX22" fmla="*/ 586854 w 1412475"/>
              <a:gd name="connsiteY22" fmla="*/ 1383969 h 1475757"/>
              <a:gd name="connsiteX23" fmla="*/ 696036 w 1412475"/>
              <a:gd name="connsiteY23" fmla="*/ 1411264 h 1475757"/>
              <a:gd name="connsiteX24" fmla="*/ 805218 w 1412475"/>
              <a:gd name="connsiteY24" fmla="*/ 1424912 h 1475757"/>
              <a:gd name="connsiteX25" fmla="*/ 1037230 w 1412475"/>
              <a:gd name="connsiteY25" fmla="*/ 1465855 h 1475757"/>
              <a:gd name="connsiteX26" fmla="*/ 1201003 w 1412475"/>
              <a:gd name="connsiteY26" fmla="*/ 1452207 h 1475757"/>
              <a:gd name="connsiteX27" fmla="*/ 1269242 w 1412475"/>
              <a:gd name="connsiteY27" fmla="*/ 1329378 h 1475757"/>
              <a:gd name="connsiteX28" fmla="*/ 1323833 w 1412475"/>
              <a:gd name="connsiteY28" fmla="*/ 1233843 h 1475757"/>
              <a:gd name="connsiteX29" fmla="*/ 1337481 w 1412475"/>
              <a:gd name="connsiteY29" fmla="*/ 1192900 h 1475757"/>
              <a:gd name="connsiteX30" fmla="*/ 1364776 w 1412475"/>
              <a:gd name="connsiteY30" fmla="*/ 1138309 h 1475757"/>
              <a:gd name="connsiteX31" fmla="*/ 1378424 w 1412475"/>
              <a:gd name="connsiteY31" fmla="*/ 1001831 h 1475757"/>
              <a:gd name="connsiteX32" fmla="*/ 1378424 w 1412475"/>
              <a:gd name="connsiteY32" fmla="*/ 756172 h 1475757"/>
              <a:gd name="connsiteX33" fmla="*/ 1282890 w 1412475"/>
              <a:gd name="connsiteY33" fmla="*/ 606046 h 1475757"/>
              <a:gd name="connsiteX34" fmla="*/ 1228299 w 1412475"/>
              <a:gd name="connsiteY34" fmla="*/ 496864 h 1475757"/>
              <a:gd name="connsiteX35" fmla="*/ 1119116 w 1412475"/>
              <a:gd name="connsiteY35" fmla="*/ 305796 h 1475757"/>
              <a:gd name="connsiteX36" fmla="*/ 1064525 w 1412475"/>
              <a:gd name="connsiteY36" fmla="*/ 223909 h 1475757"/>
              <a:gd name="connsiteX37" fmla="*/ 1023582 w 1412475"/>
              <a:gd name="connsiteY37" fmla="*/ 155670 h 1475757"/>
              <a:gd name="connsiteX38" fmla="*/ 928048 w 1412475"/>
              <a:gd name="connsiteY38" fmla="*/ 73784 h 1475757"/>
              <a:gd name="connsiteX39" fmla="*/ 873457 w 1412475"/>
              <a:gd name="connsiteY39" fmla="*/ 46488 h 1475757"/>
              <a:gd name="connsiteX40" fmla="*/ 764275 w 1412475"/>
              <a:gd name="connsiteY40" fmla="*/ 19193 h 1475757"/>
              <a:gd name="connsiteX41" fmla="*/ 723331 w 1412475"/>
              <a:gd name="connsiteY41" fmla="*/ 5545 h 1475757"/>
              <a:gd name="connsiteX42" fmla="*/ 259308 w 1412475"/>
              <a:gd name="connsiteY42" fmla="*/ 19193 h 1475757"/>
              <a:gd name="connsiteX43" fmla="*/ 177421 w 1412475"/>
              <a:gd name="connsiteY43" fmla="*/ 73784 h 1475757"/>
              <a:gd name="connsiteX44" fmla="*/ 136478 w 1412475"/>
              <a:gd name="connsiteY44" fmla="*/ 101079 h 1475757"/>
              <a:gd name="connsiteX45" fmla="*/ 95534 w 1412475"/>
              <a:gd name="connsiteY45" fmla="*/ 128375 h 1475757"/>
              <a:gd name="connsiteX46" fmla="*/ 54591 w 1412475"/>
              <a:gd name="connsiteY46" fmla="*/ 210261 h 1475757"/>
              <a:gd name="connsiteX47" fmla="*/ 13648 w 1412475"/>
              <a:gd name="connsiteY47" fmla="*/ 292148 h 1475757"/>
              <a:gd name="connsiteX48" fmla="*/ 27296 w 1412475"/>
              <a:gd name="connsiteY48" fmla="*/ 428625 h 1475757"/>
              <a:gd name="connsiteX49" fmla="*/ 54591 w 1412475"/>
              <a:gd name="connsiteY49" fmla="*/ 537807 h 1475757"/>
              <a:gd name="connsiteX50" fmla="*/ 54591 w 1412475"/>
              <a:gd name="connsiteY50" fmla="*/ 537807 h 14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12475" h="1475757">
                <a:moveTo>
                  <a:pt x="0" y="510512"/>
                </a:moveTo>
                <a:lnTo>
                  <a:pt x="0" y="510512"/>
                </a:lnTo>
                <a:cubicBezTo>
                  <a:pt x="56982" y="624476"/>
                  <a:pt x="59659" y="616963"/>
                  <a:pt x="95534" y="742524"/>
                </a:cubicBezTo>
                <a:cubicBezTo>
                  <a:pt x="110993" y="796630"/>
                  <a:pt x="118684" y="852913"/>
                  <a:pt x="136478" y="906297"/>
                </a:cubicBezTo>
                <a:lnTo>
                  <a:pt x="163773" y="988184"/>
                </a:lnTo>
                <a:cubicBezTo>
                  <a:pt x="168322" y="1001832"/>
                  <a:pt x="165451" y="1021147"/>
                  <a:pt x="177421" y="1029127"/>
                </a:cubicBezTo>
                <a:cubicBezTo>
                  <a:pt x="242378" y="1072431"/>
                  <a:pt x="192837" y="1046034"/>
                  <a:pt x="272955" y="1070070"/>
                </a:cubicBezTo>
                <a:cubicBezTo>
                  <a:pt x="300514" y="1078338"/>
                  <a:pt x="354842" y="1097366"/>
                  <a:pt x="354842" y="1097366"/>
                </a:cubicBezTo>
                <a:cubicBezTo>
                  <a:pt x="363940" y="1111014"/>
                  <a:pt x="370539" y="1126711"/>
                  <a:pt x="382137" y="1138309"/>
                </a:cubicBezTo>
                <a:cubicBezTo>
                  <a:pt x="393736" y="1149908"/>
                  <a:pt x="412834" y="1152797"/>
                  <a:pt x="423081" y="1165605"/>
                </a:cubicBezTo>
                <a:cubicBezTo>
                  <a:pt x="432068" y="1176838"/>
                  <a:pt x="436728" y="1220934"/>
                  <a:pt x="436728" y="1206548"/>
                </a:cubicBezTo>
                <a:cubicBezTo>
                  <a:pt x="436728" y="1187473"/>
                  <a:pt x="397375" y="1072455"/>
                  <a:pt x="395785" y="1070070"/>
                </a:cubicBezTo>
                <a:lnTo>
                  <a:pt x="341194" y="988184"/>
                </a:lnTo>
                <a:cubicBezTo>
                  <a:pt x="322997" y="992733"/>
                  <a:pt x="301250" y="990114"/>
                  <a:pt x="286603" y="1001831"/>
                </a:cubicBezTo>
                <a:cubicBezTo>
                  <a:pt x="275369" y="1010818"/>
                  <a:pt x="272955" y="1028389"/>
                  <a:pt x="272955" y="1042775"/>
                </a:cubicBezTo>
                <a:cubicBezTo>
                  <a:pt x="272955" y="1106627"/>
                  <a:pt x="279142" y="1170429"/>
                  <a:pt x="286603" y="1233843"/>
                </a:cubicBezTo>
                <a:cubicBezTo>
                  <a:pt x="288284" y="1248131"/>
                  <a:pt x="290078" y="1264614"/>
                  <a:pt x="300251" y="1274787"/>
                </a:cubicBezTo>
                <a:cubicBezTo>
                  <a:pt x="310423" y="1284959"/>
                  <a:pt x="327546" y="1283885"/>
                  <a:pt x="341194" y="1288434"/>
                </a:cubicBezTo>
                <a:cubicBezTo>
                  <a:pt x="354842" y="1297533"/>
                  <a:pt x="367148" y="1309068"/>
                  <a:pt x="382137" y="1315730"/>
                </a:cubicBezTo>
                <a:cubicBezTo>
                  <a:pt x="408429" y="1327415"/>
                  <a:pt x="436728" y="1333927"/>
                  <a:pt x="464024" y="1343025"/>
                </a:cubicBezTo>
                <a:lnTo>
                  <a:pt x="504967" y="1356673"/>
                </a:lnTo>
                <a:lnTo>
                  <a:pt x="545911" y="1370321"/>
                </a:lnTo>
                <a:cubicBezTo>
                  <a:pt x="559559" y="1374870"/>
                  <a:pt x="572898" y="1380480"/>
                  <a:pt x="586854" y="1383969"/>
                </a:cubicBezTo>
                <a:cubicBezTo>
                  <a:pt x="623248" y="1393067"/>
                  <a:pt x="658812" y="1406611"/>
                  <a:pt x="696036" y="1411264"/>
                </a:cubicBezTo>
                <a:cubicBezTo>
                  <a:pt x="732430" y="1415813"/>
                  <a:pt x="769169" y="1418153"/>
                  <a:pt x="805218" y="1424912"/>
                </a:cubicBezTo>
                <a:cubicBezTo>
                  <a:pt x="1076393" y="1475757"/>
                  <a:pt x="743113" y="1433175"/>
                  <a:pt x="1037230" y="1465855"/>
                </a:cubicBezTo>
                <a:cubicBezTo>
                  <a:pt x="1091821" y="1461306"/>
                  <a:pt x="1149034" y="1469530"/>
                  <a:pt x="1201003" y="1452207"/>
                </a:cubicBezTo>
                <a:cubicBezTo>
                  <a:pt x="1231942" y="1441894"/>
                  <a:pt x="1260104" y="1349938"/>
                  <a:pt x="1269242" y="1329378"/>
                </a:cubicBezTo>
                <a:cubicBezTo>
                  <a:pt x="1364948" y="1114041"/>
                  <a:pt x="1236010" y="1409487"/>
                  <a:pt x="1323833" y="1233843"/>
                </a:cubicBezTo>
                <a:cubicBezTo>
                  <a:pt x="1330267" y="1220976"/>
                  <a:pt x="1331814" y="1206123"/>
                  <a:pt x="1337481" y="1192900"/>
                </a:cubicBezTo>
                <a:cubicBezTo>
                  <a:pt x="1345495" y="1174200"/>
                  <a:pt x="1355678" y="1156506"/>
                  <a:pt x="1364776" y="1138309"/>
                </a:cubicBezTo>
                <a:cubicBezTo>
                  <a:pt x="1369325" y="1092816"/>
                  <a:pt x="1372753" y="1047198"/>
                  <a:pt x="1378424" y="1001831"/>
                </a:cubicBezTo>
                <a:cubicBezTo>
                  <a:pt x="1391932" y="893766"/>
                  <a:pt x="1412475" y="892376"/>
                  <a:pt x="1378424" y="756172"/>
                </a:cubicBezTo>
                <a:cubicBezTo>
                  <a:pt x="1357350" y="671876"/>
                  <a:pt x="1332612" y="655769"/>
                  <a:pt x="1282890" y="606046"/>
                </a:cubicBezTo>
                <a:cubicBezTo>
                  <a:pt x="1249377" y="471998"/>
                  <a:pt x="1297895" y="636056"/>
                  <a:pt x="1228299" y="496864"/>
                </a:cubicBezTo>
                <a:cubicBezTo>
                  <a:pt x="1101085" y="242439"/>
                  <a:pt x="1279694" y="519900"/>
                  <a:pt x="1119116" y="305796"/>
                </a:cubicBezTo>
                <a:cubicBezTo>
                  <a:pt x="1099433" y="279552"/>
                  <a:pt x="1082137" y="251586"/>
                  <a:pt x="1064525" y="223909"/>
                </a:cubicBezTo>
                <a:cubicBezTo>
                  <a:pt x="1050284" y="201530"/>
                  <a:pt x="1039868" y="176609"/>
                  <a:pt x="1023582" y="155670"/>
                </a:cubicBezTo>
                <a:cubicBezTo>
                  <a:pt x="996912" y="121380"/>
                  <a:pt x="965215" y="95022"/>
                  <a:pt x="928048" y="73784"/>
                </a:cubicBezTo>
                <a:cubicBezTo>
                  <a:pt x="910384" y="63690"/>
                  <a:pt x="892758" y="52922"/>
                  <a:pt x="873457" y="46488"/>
                </a:cubicBezTo>
                <a:cubicBezTo>
                  <a:pt x="837868" y="34625"/>
                  <a:pt x="800467" y="29063"/>
                  <a:pt x="764275" y="19193"/>
                </a:cubicBezTo>
                <a:cubicBezTo>
                  <a:pt x="750396" y="15408"/>
                  <a:pt x="736979" y="10094"/>
                  <a:pt x="723331" y="5545"/>
                </a:cubicBezTo>
                <a:cubicBezTo>
                  <a:pt x="568657" y="10094"/>
                  <a:pt x="412854" y="0"/>
                  <a:pt x="259308" y="19193"/>
                </a:cubicBezTo>
                <a:cubicBezTo>
                  <a:pt x="226756" y="23262"/>
                  <a:pt x="204717" y="55587"/>
                  <a:pt x="177421" y="73784"/>
                </a:cubicBezTo>
                <a:lnTo>
                  <a:pt x="136478" y="101079"/>
                </a:lnTo>
                <a:lnTo>
                  <a:pt x="95534" y="128375"/>
                </a:lnTo>
                <a:cubicBezTo>
                  <a:pt x="17314" y="245707"/>
                  <a:pt x="111092" y="97258"/>
                  <a:pt x="54591" y="210261"/>
                </a:cubicBezTo>
                <a:cubicBezTo>
                  <a:pt x="1678" y="316088"/>
                  <a:pt x="47952" y="189237"/>
                  <a:pt x="13648" y="292148"/>
                </a:cubicBezTo>
                <a:cubicBezTo>
                  <a:pt x="18197" y="337640"/>
                  <a:pt x="18871" y="383689"/>
                  <a:pt x="27296" y="428625"/>
                </a:cubicBezTo>
                <a:cubicBezTo>
                  <a:pt x="57468" y="589544"/>
                  <a:pt x="54591" y="459478"/>
                  <a:pt x="54591" y="537807"/>
                </a:cubicBezTo>
                <a:lnTo>
                  <a:pt x="54591" y="53780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3220872" y="5213445"/>
            <a:ext cx="1507824" cy="1214651"/>
          </a:xfrm>
          <a:custGeom>
            <a:avLst/>
            <a:gdLst>
              <a:gd name="connsiteX0" fmla="*/ 709683 w 1507824"/>
              <a:gd name="connsiteY0" fmla="*/ 0 h 1214651"/>
              <a:gd name="connsiteX1" fmla="*/ 709683 w 1507824"/>
              <a:gd name="connsiteY1" fmla="*/ 0 h 1214651"/>
              <a:gd name="connsiteX2" fmla="*/ 791570 w 1507824"/>
              <a:gd name="connsiteY2" fmla="*/ 95534 h 1214651"/>
              <a:gd name="connsiteX3" fmla="*/ 887104 w 1507824"/>
              <a:gd name="connsiteY3" fmla="*/ 191068 h 1214651"/>
              <a:gd name="connsiteX4" fmla="*/ 982638 w 1507824"/>
              <a:gd name="connsiteY4" fmla="*/ 313898 h 1214651"/>
              <a:gd name="connsiteX5" fmla="*/ 1023582 w 1507824"/>
              <a:gd name="connsiteY5" fmla="*/ 341194 h 1214651"/>
              <a:gd name="connsiteX6" fmla="*/ 1050877 w 1507824"/>
              <a:gd name="connsiteY6" fmla="*/ 382137 h 1214651"/>
              <a:gd name="connsiteX7" fmla="*/ 1132764 w 1507824"/>
              <a:gd name="connsiteY7" fmla="*/ 436728 h 1214651"/>
              <a:gd name="connsiteX8" fmla="*/ 1214650 w 1507824"/>
              <a:gd name="connsiteY8" fmla="*/ 532262 h 1214651"/>
              <a:gd name="connsiteX9" fmla="*/ 1255594 w 1507824"/>
              <a:gd name="connsiteY9" fmla="*/ 559558 h 1214651"/>
              <a:gd name="connsiteX10" fmla="*/ 1323832 w 1507824"/>
              <a:gd name="connsiteY10" fmla="*/ 641445 h 1214651"/>
              <a:gd name="connsiteX11" fmla="*/ 1364776 w 1507824"/>
              <a:gd name="connsiteY11" fmla="*/ 668740 h 1214651"/>
              <a:gd name="connsiteX12" fmla="*/ 1378424 w 1507824"/>
              <a:gd name="connsiteY12" fmla="*/ 709683 h 1214651"/>
              <a:gd name="connsiteX13" fmla="*/ 1460310 w 1507824"/>
              <a:gd name="connsiteY13" fmla="*/ 764274 h 1214651"/>
              <a:gd name="connsiteX14" fmla="*/ 1487606 w 1507824"/>
              <a:gd name="connsiteY14" fmla="*/ 805218 h 1214651"/>
              <a:gd name="connsiteX15" fmla="*/ 1487606 w 1507824"/>
              <a:gd name="connsiteY15" fmla="*/ 955343 h 1214651"/>
              <a:gd name="connsiteX16" fmla="*/ 1433015 w 1507824"/>
              <a:gd name="connsiteY16" fmla="*/ 1037230 h 1214651"/>
              <a:gd name="connsiteX17" fmla="*/ 1392071 w 1507824"/>
              <a:gd name="connsiteY17" fmla="*/ 1050877 h 1214651"/>
              <a:gd name="connsiteX18" fmla="*/ 1351128 w 1507824"/>
              <a:gd name="connsiteY18" fmla="*/ 1105468 h 1214651"/>
              <a:gd name="connsiteX19" fmla="*/ 1214650 w 1507824"/>
              <a:gd name="connsiteY19" fmla="*/ 1160059 h 1214651"/>
              <a:gd name="connsiteX20" fmla="*/ 1160059 w 1507824"/>
              <a:gd name="connsiteY20" fmla="*/ 1187355 h 1214651"/>
              <a:gd name="connsiteX21" fmla="*/ 1091821 w 1507824"/>
              <a:gd name="connsiteY21" fmla="*/ 1201003 h 1214651"/>
              <a:gd name="connsiteX22" fmla="*/ 1050877 w 1507824"/>
              <a:gd name="connsiteY22" fmla="*/ 1214651 h 1214651"/>
              <a:gd name="connsiteX23" fmla="*/ 818865 w 1507824"/>
              <a:gd name="connsiteY23" fmla="*/ 1187355 h 1214651"/>
              <a:gd name="connsiteX24" fmla="*/ 777922 w 1507824"/>
              <a:gd name="connsiteY24" fmla="*/ 1173707 h 1214651"/>
              <a:gd name="connsiteX25" fmla="*/ 723331 w 1507824"/>
              <a:gd name="connsiteY25" fmla="*/ 1160059 h 1214651"/>
              <a:gd name="connsiteX26" fmla="*/ 682388 w 1507824"/>
              <a:gd name="connsiteY26" fmla="*/ 1146412 h 1214651"/>
              <a:gd name="connsiteX27" fmla="*/ 614149 w 1507824"/>
              <a:gd name="connsiteY27" fmla="*/ 1132764 h 1214651"/>
              <a:gd name="connsiteX28" fmla="*/ 573206 w 1507824"/>
              <a:gd name="connsiteY28" fmla="*/ 1119116 h 1214651"/>
              <a:gd name="connsiteX29" fmla="*/ 477671 w 1507824"/>
              <a:gd name="connsiteY29" fmla="*/ 1105468 h 1214651"/>
              <a:gd name="connsiteX30" fmla="*/ 423080 w 1507824"/>
              <a:gd name="connsiteY30" fmla="*/ 1091821 h 1214651"/>
              <a:gd name="connsiteX31" fmla="*/ 300250 w 1507824"/>
              <a:gd name="connsiteY31" fmla="*/ 1064525 h 1214651"/>
              <a:gd name="connsiteX32" fmla="*/ 259307 w 1507824"/>
              <a:gd name="connsiteY32" fmla="*/ 1037230 h 1214651"/>
              <a:gd name="connsiteX33" fmla="*/ 218364 w 1507824"/>
              <a:gd name="connsiteY33" fmla="*/ 1023582 h 1214651"/>
              <a:gd name="connsiteX34" fmla="*/ 191068 w 1507824"/>
              <a:gd name="connsiteY34" fmla="*/ 982639 h 1214651"/>
              <a:gd name="connsiteX35" fmla="*/ 109182 w 1507824"/>
              <a:gd name="connsiteY35" fmla="*/ 900752 h 1214651"/>
              <a:gd name="connsiteX36" fmla="*/ 40943 w 1507824"/>
              <a:gd name="connsiteY36" fmla="*/ 805218 h 1214651"/>
              <a:gd name="connsiteX37" fmla="*/ 0 w 1507824"/>
              <a:gd name="connsiteY37" fmla="*/ 709683 h 1214651"/>
              <a:gd name="connsiteX38" fmla="*/ 13647 w 1507824"/>
              <a:gd name="connsiteY38" fmla="*/ 409433 h 1214651"/>
              <a:gd name="connsiteX39" fmla="*/ 40943 w 1507824"/>
              <a:gd name="connsiteY39" fmla="*/ 327546 h 1214651"/>
              <a:gd name="connsiteX40" fmla="*/ 150125 w 1507824"/>
              <a:gd name="connsiteY40" fmla="*/ 204716 h 1214651"/>
              <a:gd name="connsiteX41" fmla="*/ 191068 w 1507824"/>
              <a:gd name="connsiteY41" fmla="*/ 163773 h 1214651"/>
              <a:gd name="connsiteX42" fmla="*/ 327546 w 1507824"/>
              <a:gd name="connsiteY42" fmla="*/ 109182 h 1214651"/>
              <a:gd name="connsiteX43" fmla="*/ 450376 w 1507824"/>
              <a:gd name="connsiteY43" fmla="*/ 54591 h 1214651"/>
              <a:gd name="connsiteX44" fmla="*/ 491319 w 1507824"/>
              <a:gd name="connsiteY44" fmla="*/ 40943 h 1214651"/>
              <a:gd name="connsiteX45" fmla="*/ 709683 w 1507824"/>
              <a:gd name="connsiteY45" fmla="*/ 0 h 121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07824" h="1214651">
                <a:moveTo>
                  <a:pt x="709683" y="0"/>
                </a:moveTo>
                <a:lnTo>
                  <a:pt x="709683" y="0"/>
                </a:lnTo>
                <a:cubicBezTo>
                  <a:pt x="736979" y="31845"/>
                  <a:pt x="765997" y="62290"/>
                  <a:pt x="791570" y="95534"/>
                </a:cubicBezTo>
                <a:cubicBezTo>
                  <a:pt x="867087" y="193706"/>
                  <a:pt x="809362" y="165155"/>
                  <a:pt x="887104" y="191068"/>
                </a:cubicBezTo>
                <a:cubicBezTo>
                  <a:pt x="925147" y="248132"/>
                  <a:pt x="934533" y="273811"/>
                  <a:pt x="982638" y="313898"/>
                </a:cubicBezTo>
                <a:cubicBezTo>
                  <a:pt x="995239" y="324399"/>
                  <a:pt x="1009934" y="332095"/>
                  <a:pt x="1023582" y="341194"/>
                </a:cubicBezTo>
                <a:cubicBezTo>
                  <a:pt x="1032680" y="354842"/>
                  <a:pt x="1038533" y="371336"/>
                  <a:pt x="1050877" y="382137"/>
                </a:cubicBezTo>
                <a:cubicBezTo>
                  <a:pt x="1075565" y="403739"/>
                  <a:pt x="1132764" y="436728"/>
                  <a:pt x="1132764" y="436728"/>
                </a:cubicBezTo>
                <a:cubicBezTo>
                  <a:pt x="1162885" y="476890"/>
                  <a:pt x="1176632" y="500580"/>
                  <a:pt x="1214650" y="532262"/>
                </a:cubicBezTo>
                <a:cubicBezTo>
                  <a:pt x="1227251" y="542763"/>
                  <a:pt x="1242993" y="549057"/>
                  <a:pt x="1255594" y="559558"/>
                </a:cubicBezTo>
                <a:cubicBezTo>
                  <a:pt x="1389752" y="671356"/>
                  <a:pt x="1216470" y="534083"/>
                  <a:pt x="1323832" y="641445"/>
                </a:cubicBezTo>
                <a:cubicBezTo>
                  <a:pt x="1335430" y="653043"/>
                  <a:pt x="1351128" y="659642"/>
                  <a:pt x="1364776" y="668740"/>
                </a:cubicBezTo>
                <a:cubicBezTo>
                  <a:pt x="1369325" y="682388"/>
                  <a:pt x="1368252" y="699511"/>
                  <a:pt x="1378424" y="709683"/>
                </a:cubicBezTo>
                <a:cubicBezTo>
                  <a:pt x="1401621" y="732880"/>
                  <a:pt x="1460310" y="764274"/>
                  <a:pt x="1460310" y="764274"/>
                </a:cubicBezTo>
                <a:cubicBezTo>
                  <a:pt x="1469409" y="777922"/>
                  <a:pt x="1481145" y="790141"/>
                  <a:pt x="1487606" y="805218"/>
                </a:cubicBezTo>
                <a:cubicBezTo>
                  <a:pt x="1507824" y="852394"/>
                  <a:pt x="1506016" y="907477"/>
                  <a:pt x="1487606" y="955343"/>
                </a:cubicBezTo>
                <a:cubicBezTo>
                  <a:pt x="1475830" y="985962"/>
                  <a:pt x="1464137" y="1026857"/>
                  <a:pt x="1433015" y="1037230"/>
                </a:cubicBezTo>
                <a:lnTo>
                  <a:pt x="1392071" y="1050877"/>
                </a:lnTo>
                <a:cubicBezTo>
                  <a:pt x="1378423" y="1069074"/>
                  <a:pt x="1368398" y="1090665"/>
                  <a:pt x="1351128" y="1105468"/>
                </a:cubicBezTo>
                <a:cubicBezTo>
                  <a:pt x="1317734" y="1134092"/>
                  <a:pt x="1249467" y="1142650"/>
                  <a:pt x="1214650" y="1160059"/>
                </a:cubicBezTo>
                <a:cubicBezTo>
                  <a:pt x="1196453" y="1169158"/>
                  <a:pt x="1179360" y="1180921"/>
                  <a:pt x="1160059" y="1187355"/>
                </a:cubicBezTo>
                <a:cubicBezTo>
                  <a:pt x="1138053" y="1194691"/>
                  <a:pt x="1114325" y="1195377"/>
                  <a:pt x="1091821" y="1201003"/>
                </a:cubicBezTo>
                <a:cubicBezTo>
                  <a:pt x="1077864" y="1204492"/>
                  <a:pt x="1064525" y="1210102"/>
                  <a:pt x="1050877" y="1214651"/>
                </a:cubicBezTo>
                <a:lnTo>
                  <a:pt x="818865" y="1187355"/>
                </a:lnTo>
                <a:cubicBezTo>
                  <a:pt x="804711" y="1184782"/>
                  <a:pt x="791754" y="1177659"/>
                  <a:pt x="777922" y="1173707"/>
                </a:cubicBezTo>
                <a:cubicBezTo>
                  <a:pt x="759887" y="1168554"/>
                  <a:pt x="741366" y="1165212"/>
                  <a:pt x="723331" y="1160059"/>
                </a:cubicBezTo>
                <a:cubicBezTo>
                  <a:pt x="709499" y="1156107"/>
                  <a:pt x="696344" y="1149901"/>
                  <a:pt x="682388" y="1146412"/>
                </a:cubicBezTo>
                <a:cubicBezTo>
                  <a:pt x="659884" y="1140786"/>
                  <a:pt x="636653" y="1138390"/>
                  <a:pt x="614149" y="1132764"/>
                </a:cubicBezTo>
                <a:cubicBezTo>
                  <a:pt x="600193" y="1129275"/>
                  <a:pt x="587313" y="1121937"/>
                  <a:pt x="573206" y="1119116"/>
                </a:cubicBezTo>
                <a:cubicBezTo>
                  <a:pt x="541662" y="1112807"/>
                  <a:pt x="509320" y="1111222"/>
                  <a:pt x="477671" y="1105468"/>
                </a:cubicBezTo>
                <a:cubicBezTo>
                  <a:pt x="459217" y="1102113"/>
                  <a:pt x="441390" y="1095890"/>
                  <a:pt x="423080" y="1091821"/>
                </a:cubicBezTo>
                <a:cubicBezTo>
                  <a:pt x="267189" y="1057179"/>
                  <a:pt x="433349" y="1097800"/>
                  <a:pt x="300250" y="1064525"/>
                </a:cubicBezTo>
                <a:cubicBezTo>
                  <a:pt x="286602" y="1055427"/>
                  <a:pt x="273978" y="1044565"/>
                  <a:pt x="259307" y="1037230"/>
                </a:cubicBezTo>
                <a:cubicBezTo>
                  <a:pt x="246440" y="1030796"/>
                  <a:pt x="229598" y="1032569"/>
                  <a:pt x="218364" y="1023582"/>
                </a:cubicBezTo>
                <a:cubicBezTo>
                  <a:pt x="205556" y="1013335"/>
                  <a:pt x="201965" y="994898"/>
                  <a:pt x="191068" y="982639"/>
                </a:cubicBezTo>
                <a:cubicBezTo>
                  <a:pt x="165422" y="953788"/>
                  <a:pt x="132343" y="931633"/>
                  <a:pt x="109182" y="900752"/>
                </a:cubicBezTo>
                <a:cubicBezTo>
                  <a:pt x="91601" y="877312"/>
                  <a:pt x="56911" y="833162"/>
                  <a:pt x="40943" y="805218"/>
                </a:cubicBezTo>
                <a:cubicBezTo>
                  <a:pt x="13957" y="757993"/>
                  <a:pt x="15312" y="755621"/>
                  <a:pt x="0" y="709683"/>
                </a:cubicBezTo>
                <a:cubicBezTo>
                  <a:pt x="4549" y="609600"/>
                  <a:pt x="2974" y="509050"/>
                  <a:pt x="13647" y="409433"/>
                </a:cubicBezTo>
                <a:cubicBezTo>
                  <a:pt x="16712" y="380825"/>
                  <a:pt x="24983" y="351486"/>
                  <a:pt x="40943" y="327546"/>
                </a:cubicBezTo>
                <a:cubicBezTo>
                  <a:pt x="89650" y="254484"/>
                  <a:pt x="56640" y="298201"/>
                  <a:pt x="150125" y="204716"/>
                </a:cubicBezTo>
                <a:cubicBezTo>
                  <a:pt x="163773" y="191068"/>
                  <a:pt x="173148" y="170941"/>
                  <a:pt x="191068" y="163773"/>
                </a:cubicBezTo>
                <a:cubicBezTo>
                  <a:pt x="236561" y="145576"/>
                  <a:pt x="286778" y="136361"/>
                  <a:pt x="327546" y="109182"/>
                </a:cubicBezTo>
                <a:cubicBezTo>
                  <a:pt x="392430" y="65925"/>
                  <a:pt x="352927" y="87074"/>
                  <a:pt x="450376" y="54591"/>
                </a:cubicBezTo>
                <a:cubicBezTo>
                  <a:pt x="464024" y="50042"/>
                  <a:pt x="476933" y="40943"/>
                  <a:pt x="491319" y="40943"/>
                </a:cubicBezTo>
                <a:lnTo>
                  <a:pt x="7096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4" descr="F66122-005-f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9102" y="404664"/>
            <a:ext cx="3464898" cy="3628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riângulo isósceles 14"/>
          <p:cNvSpPr/>
          <p:nvPr/>
        </p:nvSpPr>
        <p:spPr>
          <a:xfrm rot="10800000">
            <a:off x="5513295" y="5301208"/>
            <a:ext cx="1290953" cy="107133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isósceles 15"/>
          <p:cNvSpPr/>
          <p:nvPr/>
        </p:nvSpPr>
        <p:spPr>
          <a:xfrm>
            <a:off x="5508104" y="4221088"/>
            <a:ext cx="1296144" cy="1008112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7" name="Picture 4" descr="Resultado de imagem para ASSOALHO PELVICO MASCUL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30" y="1412776"/>
            <a:ext cx="4781610" cy="39604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1259632" y="5538718"/>
            <a:ext cx="216024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/>
              <a:t>Trígono</a:t>
            </a:r>
            <a:r>
              <a:rPr lang="pt-BR" sz="1600" b="1" dirty="0" smtClean="0"/>
              <a:t> urogenital</a:t>
            </a:r>
            <a:endParaRPr lang="pt-BR" sz="16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259632" y="5970766"/>
            <a:ext cx="216024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/>
              <a:t>Trígono</a:t>
            </a:r>
            <a:r>
              <a:rPr lang="pt-BR" sz="1600" b="1" dirty="0" smtClean="0"/>
              <a:t> anal</a:t>
            </a:r>
            <a:endParaRPr lang="pt-BR" sz="1600" b="1" dirty="0"/>
          </a:p>
        </p:txBody>
      </p:sp>
      <p:cxnSp>
        <p:nvCxnSpPr>
          <p:cNvPr id="21" name="Conector de seta reta 20"/>
          <p:cNvCxnSpPr>
            <a:stCxn id="12" idx="34"/>
          </p:cNvCxnSpPr>
          <p:nvPr/>
        </p:nvCxnSpPr>
        <p:spPr>
          <a:xfrm flipV="1">
            <a:off x="3411940" y="5733256"/>
            <a:ext cx="2456204" cy="46282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18" idx="3"/>
          </p:cNvCxnSpPr>
          <p:nvPr/>
        </p:nvCxnSpPr>
        <p:spPr>
          <a:xfrm flipV="1">
            <a:off x="3419872" y="4941169"/>
            <a:ext cx="2600672" cy="76682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259632" y="4797152"/>
            <a:ext cx="216024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Esp. Sup. Períneo</a:t>
            </a:r>
          </a:p>
          <a:p>
            <a:pPr algn="ctr"/>
            <a:r>
              <a:rPr lang="pt-BR" sz="1600" b="1" dirty="0" smtClean="0"/>
              <a:t>Esp. Prof. Períneo</a:t>
            </a:r>
            <a:endParaRPr lang="pt-BR" sz="1600" b="1" dirty="0"/>
          </a:p>
        </p:txBody>
      </p:sp>
      <p:sp>
        <p:nvSpPr>
          <p:cNvPr id="26" name="Seta para cima 25"/>
          <p:cNvSpPr/>
          <p:nvPr/>
        </p:nvSpPr>
        <p:spPr>
          <a:xfrm>
            <a:off x="2267744" y="5373216"/>
            <a:ext cx="216024" cy="144016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pt-BR" dirty="0" smtClean="0"/>
              <a:t>O nervo pudendo</a:t>
            </a:r>
            <a:endParaRPr lang="pt-BR" dirty="0"/>
          </a:p>
        </p:txBody>
      </p:sp>
      <p:pic>
        <p:nvPicPr>
          <p:cNvPr id="25602" name="Picture 2" descr="Resultado de imagem para nervo pude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326024" cy="454067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349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Plexo sacral e coccígeo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 descr="Resultado de imagem para nervo pude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5" y="1251992"/>
            <a:ext cx="5876925" cy="441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8" name="Picture 4" descr="Resultado de imagem para nervo pudendo traje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19142"/>
            <a:ext cx="5472608" cy="4313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3829050"/>
            <a:ext cx="6842125" cy="95408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431551" y="3933056"/>
            <a:ext cx="83169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alt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Pelve óssea: acidentes;</a:t>
            </a:r>
          </a:p>
          <a:p>
            <a:pPr algn="just">
              <a:buFont typeface="Arial" charset="0"/>
              <a:buChar char="•"/>
            </a:pPr>
            <a:endParaRPr lang="pt-BR" alt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Diafragma pélvico;</a:t>
            </a:r>
          </a:p>
          <a:p>
            <a:pPr algn="just">
              <a:buFont typeface="Arial" charset="0"/>
              <a:buChar char="•"/>
            </a:pPr>
            <a:endParaRPr lang="pt-BR" alt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Períneo: espaço superficial e profundo.</a:t>
            </a:r>
            <a:endParaRPr lang="pt-BR" alt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G:\PEL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824536" cy="36184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35463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</a:t>
            </a:r>
            <a:r>
              <a:rPr lang="he-IL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Anatomia. A base anatômica da prática clínica. 40ª ed. Rio de Janeiro: Elsevier Editora Ltda,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Osso do quadril: ílio, ísquio e púbis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>
                <a:solidFill>
                  <a:srgbClr val="C00000"/>
                </a:solidFill>
              </a:rPr>
              <a:t>Principais acidentes ósseos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https://oimedicina.files.wordpress.com/2012/06/images1.jpg?w=7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6286544" cy="4708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3347864" y="40770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43808" y="52199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04248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Tu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516216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Fa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83768" y="427335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/>
              <a:t>IIMa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411760" y="479715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/>
              <a:t>IIMe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24128" y="52292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/>
              <a:t>FOb</a:t>
            </a:r>
            <a:endParaRPr lang="pt-BR" sz="1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04248" y="472514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mtClean="0"/>
              <a:t>EIsq</a:t>
            </a:r>
            <a:endParaRPr lang="pt-BR" sz="1400" b="1" dirty="0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4283968" y="3140968"/>
            <a:ext cx="360040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Osso do quadril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sz="3600" dirty="0" smtClean="0"/>
              <a:t>Feminino e masculino</a:t>
            </a:r>
            <a:endParaRPr lang="pt-BR" sz="3600" dirty="0"/>
          </a:p>
        </p:txBody>
      </p:sp>
      <p:pic>
        <p:nvPicPr>
          <p:cNvPr id="17410" name="Picture 2" descr="https://oimedicina.files.wordpress.com/2012/06/pelve-fem-e-m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8662984" cy="43577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1259632" y="6021288"/>
            <a:ext cx="65527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051720" y="6300028"/>
            <a:ext cx="525658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Ângulo subpúbico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ATPELVEM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47675"/>
            <a:ext cx="3641725" cy="59356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3" y="357188"/>
            <a:ext cx="4365625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932040" y="404664"/>
            <a:ext cx="122413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LIMITES</a:t>
            </a:r>
            <a:endParaRPr lang="pt-BR" b="1" dirty="0"/>
          </a:p>
        </p:txBody>
      </p:sp>
      <p:cxnSp>
        <p:nvCxnSpPr>
          <p:cNvPr id="9" name="Conector reto 8"/>
          <p:cNvCxnSpPr/>
          <p:nvPr/>
        </p:nvCxnSpPr>
        <p:spPr>
          <a:xfrm rot="5400000" flipH="1" flipV="1">
            <a:off x="6000760" y="3500438"/>
            <a:ext cx="714380" cy="71438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02021" y="5357826"/>
            <a:ext cx="41989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</a:rPr>
              <a:t>  </a:t>
            </a:r>
            <a:r>
              <a:rPr lang="pt-BR" sz="2000" b="1" dirty="0" smtClean="0">
                <a:solidFill>
                  <a:schemeClr val="tx2"/>
                </a:solidFill>
                <a:latin typeface="Arial" charset="0"/>
              </a:rPr>
              <a:t>Diafragma pélvico</a:t>
            </a:r>
          </a:p>
          <a:p>
            <a:pPr algn="ctr">
              <a:spcBef>
                <a:spcPct val="50000"/>
              </a:spcBef>
            </a:pP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Períneo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rot="10800000" flipV="1">
            <a:off x="2786050" y="5572140"/>
            <a:ext cx="1428760" cy="28575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0800000" flipV="1">
            <a:off x="2714612" y="6072206"/>
            <a:ext cx="2071702" cy="7143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763688" y="436510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Pelve maior</a:t>
            </a:r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63688" y="510667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Pelve menor</a:t>
            </a:r>
            <a:endParaRPr lang="pt-BR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2828916" cy="1143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Diâmetros pélvicos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://misodor.com/images/B%20U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504" y="2881132"/>
            <a:ext cx="3635173" cy="28898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486" name="Picture 6" descr="http://misodor.com/images/ESTRIN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844840"/>
            <a:ext cx="4071966" cy="279887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7" name="Conector reto 6"/>
          <p:cNvCxnSpPr/>
          <p:nvPr/>
        </p:nvCxnSpPr>
        <p:spPr>
          <a:xfrm rot="16200000" flipV="1">
            <a:off x="1607323" y="4107661"/>
            <a:ext cx="1571636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16200000" flipH="1">
            <a:off x="1321571" y="4321975"/>
            <a:ext cx="1928826" cy="5715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a livre 10"/>
          <p:cNvSpPr/>
          <p:nvPr/>
        </p:nvSpPr>
        <p:spPr>
          <a:xfrm>
            <a:off x="707808" y="4477026"/>
            <a:ext cx="1892888" cy="1080626"/>
          </a:xfrm>
          <a:custGeom>
            <a:avLst/>
            <a:gdLst>
              <a:gd name="connsiteX0" fmla="*/ 64088 w 1892888"/>
              <a:gd name="connsiteY0" fmla="*/ 47473 h 1080626"/>
              <a:gd name="connsiteX1" fmla="*/ 75963 w 1892888"/>
              <a:gd name="connsiteY1" fmla="*/ 166226 h 1080626"/>
              <a:gd name="connsiteX2" fmla="*/ 87839 w 1892888"/>
              <a:gd name="connsiteY2" fmla="*/ 225603 h 1080626"/>
              <a:gd name="connsiteX3" fmla="*/ 99714 w 1892888"/>
              <a:gd name="connsiteY3" fmla="*/ 403732 h 1080626"/>
              <a:gd name="connsiteX4" fmla="*/ 123465 w 1892888"/>
              <a:gd name="connsiteY4" fmla="*/ 463109 h 1080626"/>
              <a:gd name="connsiteX5" fmla="*/ 135340 w 1892888"/>
              <a:gd name="connsiteY5" fmla="*/ 498735 h 1080626"/>
              <a:gd name="connsiteX6" fmla="*/ 170966 w 1892888"/>
              <a:gd name="connsiteY6" fmla="*/ 641239 h 1080626"/>
              <a:gd name="connsiteX7" fmla="*/ 277844 w 1892888"/>
              <a:gd name="connsiteY7" fmla="*/ 688740 h 1080626"/>
              <a:gd name="connsiteX8" fmla="*/ 313470 w 1892888"/>
              <a:gd name="connsiteY8" fmla="*/ 700616 h 1080626"/>
              <a:gd name="connsiteX9" fmla="*/ 384722 w 1892888"/>
              <a:gd name="connsiteY9" fmla="*/ 736242 h 1080626"/>
              <a:gd name="connsiteX10" fmla="*/ 705356 w 1892888"/>
              <a:gd name="connsiteY10" fmla="*/ 748117 h 1080626"/>
              <a:gd name="connsiteX11" fmla="*/ 740982 w 1892888"/>
              <a:gd name="connsiteY11" fmla="*/ 759992 h 1080626"/>
              <a:gd name="connsiteX12" fmla="*/ 871610 w 1892888"/>
              <a:gd name="connsiteY12" fmla="*/ 783743 h 1080626"/>
              <a:gd name="connsiteX13" fmla="*/ 930987 w 1892888"/>
              <a:gd name="connsiteY13" fmla="*/ 795618 h 1080626"/>
              <a:gd name="connsiteX14" fmla="*/ 966613 w 1892888"/>
              <a:gd name="connsiteY14" fmla="*/ 807493 h 1080626"/>
              <a:gd name="connsiteX15" fmla="*/ 1014114 w 1892888"/>
              <a:gd name="connsiteY15" fmla="*/ 819369 h 1080626"/>
              <a:gd name="connsiteX16" fmla="*/ 1049740 w 1892888"/>
              <a:gd name="connsiteY16" fmla="*/ 843119 h 1080626"/>
              <a:gd name="connsiteX17" fmla="*/ 1097241 w 1892888"/>
              <a:gd name="connsiteY17" fmla="*/ 854995 h 1080626"/>
              <a:gd name="connsiteX18" fmla="*/ 1156618 w 1892888"/>
              <a:gd name="connsiteY18" fmla="*/ 878745 h 1080626"/>
              <a:gd name="connsiteX19" fmla="*/ 1227870 w 1892888"/>
              <a:gd name="connsiteY19" fmla="*/ 902496 h 1080626"/>
              <a:gd name="connsiteX20" fmla="*/ 1263496 w 1892888"/>
              <a:gd name="connsiteY20" fmla="*/ 914371 h 1080626"/>
              <a:gd name="connsiteX21" fmla="*/ 1334748 w 1892888"/>
              <a:gd name="connsiteY21" fmla="*/ 961873 h 1080626"/>
              <a:gd name="connsiteX22" fmla="*/ 1560379 w 1892888"/>
              <a:gd name="connsiteY22" fmla="*/ 985623 h 1080626"/>
              <a:gd name="connsiteX23" fmla="*/ 1667257 w 1892888"/>
              <a:gd name="connsiteY23" fmla="*/ 1021249 h 1080626"/>
              <a:gd name="connsiteX24" fmla="*/ 1702883 w 1892888"/>
              <a:gd name="connsiteY24" fmla="*/ 1033125 h 1080626"/>
              <a:gd name="connsiteX25" fmla="*/ 1774135 w 1892888"/>
              <a:gd name="connsiteY25" fmla="*/ 1045000 h 1080626"/>
              <a:gd name="connsiteX26" fmla="*/ 1845387 w 1892888"/>
              <a:gd name="connsiteY26" fmla="*/ 1068751 h 1080626"/>
              <a:gd name="connsiteX27" fmla="*/ 1892888 w 1892888"/>
              <a:gd name="connsiteY27" fmla="*/ 1080626 h 1080626"/>
              <a:gd name="connsiteX28" fmla="*/ 1881013 w 1892888"/>
              <a:gd name="connsiteY28" fmla="*/ 1045000 h 1080626"/>
              <a:gd name="connsiteX29" fmla="*/ 1809761 w 1892888"/>
              <a:gd name="connsiteY29" fmla="*/ 997499 h 1080626"/>
              <a:gd name="connsiteX30" fmla="*/ 1774135 w 1892888"/>
              <a:gd name="connsiteY30" fmla="*/ 973748 h 1080626"/>
              <a:gd name="connsiteX31" fmla="*/ 1738509 w 1892888"/>
              <a:gd name="connsiteY31" fmla="*/ 949997 h 1080626"/>
              <a:gd name="connsiteX32" fmla="*/ 1702883 w 1892888"/>
              <a:gd name="connsiteY32" fmla="*/ 938122 h 1080626"/>
              <a:gd name="connsiteX33" fmla="*/ 1631631 w 1892888"/>
              <a:gd name="connsiteY33" fmla="*/ 854995 h 1080626"/>
              <a:gd name="connsiteX34" fmla="*/ 1596005 w 1892888"/>
              <a:gd name="connsiteY34" fmla="*/ 831244 h 1080626"/>
              <a:gd name="connsiteX35" fmla="*/ 1548504 w 1892888"/>
              <a:gd name="connsiteY35" fmla="*/ 807493 h 1080626"/>
              <a:gd name="connsiteX36" fmla="*/ 1465376 w 1892888"/>
              <a:gd name="connsiteY36" fmla="*/ 783743 h 1080626"/>
              <a:gd name="connsiteX37" fmla="*/ 1382249 w 1892888"/>
              <a:gd name="connsiteY37" fmla="*/ 724366 h 1080626"/>
              <a:gd name="connsiteX38" fmla="*/ 1287247 w 1892888"/>
              <a:gd name="connsiteY38" fmla="*/ 664990 h 1080626"/>
              <a:gd name="connsiteX39" fmla="*/ 1204119 w 1892888"/>
              <a:gd name="connsiteY39" fmla="*/ 581862 h 1080626"/>
              <a:gd name="connsiteX40" fmla="*/ 1180369 w 1892888"/>
              <a:gd name="connsiteY40" fmla="*/ 534361 h 1080626"/>
              <a:gd name="connsiteX41" fmla="*/ 1132867 w 1892888"/>
              <a:gd name="connsiteY41" fmla="*/ 498735 h 1080626"/>
              <a:gd name="connsiteX42" fmla="*/ 1097241 w 1892888"/>
              <a:gd name="connsiteY42" fmla="*/ 451234 h 1080626"/>
              <a:gd name="connsiteX43" fmla="*/ 1025989 w 1892888"/>
              <a:gd name="connsiteY43" fmla="*/ 379982 h 1080626"/>
              <a:gd name="connsiteX44" fmla="*/ 990363 w 1892888"/>
              <a:gd name="connsiteY44" fmla="*/ 344356 h 1080626"/>
              <a:gd name="connsiteX45" fmla="*/ 954737 w 1892888"/>
              <a:gd name="connsiteY45" fmla="*/ 320605 h 1080626"/>
              <a:gd name="connsiteX46" fmla="*/ 895361 w 1892888"/>
              <a:gd name="connsiteY46" fmla="*/ 249353 h 1080626"/>
              <a:gd name="connsiteX47" fmla="*/ 871610 w 1892888"/>
              <a:gd name="connsiteY47" fmla="*/ 213727 h 1080626"/>
              <a:gd name="connsiteX48" fmla="*/ 764732 w 1892888"/>
              <a:gd name="connsiteY48" fmla="*/ 154351 h 1080626"/>
              <a:gd name="connsiteX49" fmla="*/ 444098 w 1892888"/>
              <a:gd name="connsiteY49" fmla="*/ 142475 h 1080626"/>
              <a:gd name="connsiteX50" fmla="*/ 337221 w 1892888"/>
              <a:gd name="connsiteY50" fmla="*/ 106849 h 1080626"/>
              <a:gd name="connsiteX51" fmla="*/ 301595 w 1892888"/>
              <a:gd name="connsiteY51" fmla="*/ 94974 h 1080626"/>
              <a:gd name="connsiteX52" fmla="*/ 265969 w 1892888"/>
              <a:gd name="connsiteY52" fmla="*/ 59348 h 1080626"/>
              <a:gd name="connsiteX53" fmla="*/ 194717 w 1892888"/>
              <a:gd name="connsiteY53" fmla="*/ 11847 h 1080626"/>
              <a:gd name="connsiteX54" fmla="*/ 99714 w 1892888"/>
              <a:gd name="connsiteY54" fmla="*/ 23722 h 1080626"/>
              <a:gd name="connsiteX55" fmla="*/ 75963 w 1892888"/>
              <a:gd name="connsiteY55" fmla="*/ 201852 h 1080626"/>
              <a:gd name="connsiteX56" fmla="*/ 40337 w 1892888"/>
              <a:gd name="connsiteY56" fmla="*/ 225603 h 1080626"/>
              <a:gd name="connsiteX57" fmla="*/ 28462 w 1892888"/>
              <a:gd name="connsiteY57" fmla="*/ 368106 h 1080626"/>
              <a:gd name="connsiteX58" fmla="*/ 99714 w 1892888"/>
              <a:gd name="connsiteY58" fmla="*/ 510610 h 1080626"/>
              <a:gd name="connsiteX59" fmla="*/ 135340 w 1892888"/>
              <a:gd name="connsiteY59" fmla="*/ 534361 h 1080626"/>
              <a:gd name="connsiteX60" fmla="*/ 194717 w 1892888"/>
              <a:gd name="connsiteY60" fmla="*/ 605613 h 1080626"/>
              <a:gd name="connsiteX61" fmla="*/ 218467 w 1892888"/>
              <a:gd name="connsiteY61" fmla="*/ 688740 h 1080626"/>
              <a:gd name="connsiteX62" fmla="*/ 218467 w 1892888"/>
              <a:gd name="connsiteY62" fmla="*/ 700616 h 1080626"/>
              <a:gd name="connsiteX63" fmla="*/ 218467 w 1892888"/>
              <a:gd name="connsiteY63" fmla="*/ 700616 h 108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892888" h="1080626">
                <a:moveTo>
                  <a:pt x="64088" y="47473"/>
                </a:moveTo>
                <a:cubicBezTo>
                  <a:pt x="68046" y="87057"/>
                  <a:pt x="70705" y="126793"/>
                  <a:pt x="75963" y="166226"/>
                </a:cubicBezTo>
                <a:cubicBezTo>
                  <a:pt x="78631" y="186233"/>
                  <a:pt x="85831" y="205519"/>
                  <a:pt x="87839" y="225603"/>
                </a:cubicBezTo>
                <a:cubicBezTo>
                  <a:pt x="93760" y="284816"/>
                  <a:pt x="90887" y="344882"/>
                  <a:pt x="99714" y="403732"/>
                </a:cubicBezTo>
                <a:cubicBezTo>
                  <a:pt x="102876" y="424813"/>
                  <a:pt x="115980" y="443149"/>
                  <a:pt x="123465" y="463109"/>
                </a:cubicBezTo>
                <a:cubicBezTo>
                  <a:pt x="127860" y="474830"/>
                  <a:pt x="131382" y="486860"/>
                  <a:pt x="135340" y="498735"/>
                </a:cubicBezTo>
                <a:cubicBezTo>
                  <a:pt x="141942" y="558158"/>
                  <a:pt x="130058" y="600331"/>
                  <a:pt x="170966" y="641239"/>
                </a:cubicBezTo>
                <a:cubicBezTo>
                  <a:pt x="199196" y="669469"/>
                  <a:pt x="242565" y="676980"/>
                  <a:pt x="277844" y="688740"/>
                </a:cubicBezTo>
                <a:cubicBezTo>
                  <a:pt x="289719" y="692698"/>
                  <a:pt x="303054" y="693673"/>
                  <a:pt x="313470" y="700616"/>
                </a:cubicBezTo>
                <a:cubicBezTo>
                  <a:pt x="334595" y="714699"/>
                  <a:pt x="357410" y="734421"/>
                  <a:pt x="384722" y="736242"/>
                </a:cubicBezTo>
                <a:cubicBezTo>
                  <a:pt x="491436" y="743356"/>
                  <a:pt x="598478" y="744159"/>
                  <a:pt x="705356" y="748117"/>
                </a:cubicBezTo>
                <a:cubicBezTo>
                  <a:pt x="717231" y="752075"/>
                  <a:pt x="728838" y="756956"/>
                  <a:pt x="740982" y="759992"/>
                </a:cubicBezTo>
                <a:cubicBezTo>
                  <a:pt x="780109" y="769774"/>
                  <a:pt x="832770" y="776681"/>
                  <a:pt x="871610" y="783743"/>
                </a:cubicBezTo>
                <a:cubicBezTo>
                  <a:pt x="891469" y="787354"/>
                  <a:pt x="911405" y="790723"/>
                  <a:pt x="930987" y="795618"/>
                </a:cubicBezTo>
                <a:cubicBezTo>
                  <a:pt x="943131" y="798654"/>
                  <a:pt x="954577" y="804054"/>
                  <a:pt x="966613" y="807493"/>
                </a:cubicBezTo>
                <a:cubicBezTo>
                  <a:pt x="982306" y="811977"/>
                  <a:pt x="998280" y="815410"/>
                  <a:pt x="1014114" y="819369"/>
                </a:cubicBezTo>
                <a:cubicBezTo>
                  <a:pt x="1025989" y="827286"/>
                  <a:pt x="1036622" y="837497"/>
                  <a:pt x="1049740" y="843119"/>
                </a:cubicBezTo>
                <a:cubicBezTo>
                  <a:pt x="1064741" y="849548"/>
                  <a:pt x="1081758" y="849834"/>
                  <a:pt x="1097241" y="854995"/>
                </a:cubicBezTo>
                <a:cubicBezTo>
                  <a:pt x="1117464" y="861736"/>
                  <a:pt x="1136584" y="871460"/>
                  <a:pt x="1156618" y="878745"/>
                </a:cubicBezTo>
                <a:cubicBezTo>
                  <a:pt x="1180146" y="887301"/>
                  <a:pt x="1204119" y="894579"/>
                  <a:pt x="1227870" y="902496"/>
                </a:cubicBezTo>
                <a:lnTo>
                  <a:pt x="1263496" y="914371"/>
                </a:lnTo>
                <a:cubicBezTo>
                  <a:pt x="1287247" y="930205"/>
                  <a:pt x="1307055" y="954950"/>
                  <a:pt x="1334748" y="961873"/>
                </a:cubicBezTo>
                <a:cubicBezTo>
                  <a:pt x="1439981" y="988181"/>
                  <a:pt x="1365964" y="972662"/>
                  <a:pt x="1560379" y="985623"/>
                </a:cubicBezTo>
                <a:lnTo>
                  <a:pt x="1667257" y="1021249"/>
                </a:lnTo>
                <a:cubicBezTo>
                  <a:pt x="1679132" y="1025208"/>
                  <a:pt x="1690536" y="1031067"/>
                  <a:pt x="1702883" y="1033125"/>
                </a:cubicBezTo>
                <a:cubicBezTo>
                  <a:pt x="1726634" y="1037083"/>
                  <a:pt x="1750776" y="1039160"/>
                  <a:pt x="1774135" y="1045000"/>
                </a:cubicBezTo>
                <a:cubicBezTo>
                  <a:pt x="1798423" y="1051072"/>
                  <a:pt x="1821099" y="1062679"/>
                  <a:pt x="1845387" y="1068751"/>
                </a:cubicBezTo>
                <a:lnTo>
                  <a:pt x="1892888" y="1080626"/>
                </a:lnTo>
                <a:cubicBezTo>
                  <a:pt x="1888930" y="1068751"/>
                  <a:pt x="1889864" y="1053851"/>
                  <a:pt x="1881013" y="1045000"/>
                </a:cubicBezTo>
                <a:cubicBezTo>
                  <a:pt x="1860829" y="1024816"/>
                  <a:pt x="1833512" y="1013333"/>
                  <a:pt x="1809761" y="997499"/>
                </a:cubicBezTo>
                <a:lnTo>
                  <a:pt x="1774135" y="973748"/>
                </a:lnTo>
                <a:cubicBezTo>
                  <a:pt x="1762260" y="965831"/>
                  <a:pt x="1752049" y="954510"/>
                  <a:pt x="1738509" y="949997"/>
                </a:cubicBezTo>
                <a:lnTo>
                  <a:pt x="1702883" y="938122"/>
                </a:lnTo>
                <a:cubicBezTo>
                  <a:pt x="1674869" y="896101"/>
                  <a:pt x="1676425" y="893390"/>
                  <a:pt x="1631631" y="854995"/>
                </a:cubicBezTo>
                <a:cubicBezTo>
                  <a:pt x="1620795" y="845707"/>
                  <a:pt x="1608397" y="838325"/>
                  <a:pt x="1596005" y="831244"/>
                </a:cubicBezTo>
                <a:cubicBezTo>
                  <a:pt x="1580635" y="822461"/>
                  <a:pt x="1564775" y="814466"/>
                  <a:pt x="1548504" y="807493"/>
                </a:cubicBezTo>
                <a:cubicBezTo>
                  <a:pt x="1524654" y="797272"/>
                  <a:pt x="1489479" y="789768"/>
                  <a:pt x="1465376" y="783743"/>
                </a:cubicBezTo>
                <a:cubicBezTo>
                  <a:pt x="1397461" y="715828"/>
                  <a:pt x="1465612" y="776468"/>
                  <a:pt x="1382249" y="724366"/>
                </a:cubicBezTo>
                <a:cubicBezTo>
                  <a:pt x="1258933" y="647293"/>
                  <a:pt x="1407594" y="725162"/>
                  <a:pt x="1287247" y="664990"/>
                </a:cubicBezTo>
                <a:cubicBezTo>
                  <a:pt x="1259538" y="637281"/>
                  <a:pt x="1221644" y="616912"/>
                  <a:pt x="1204119" y="581862"/>
                </a:cubicBezTo>
                <a:cubicBezTo>
                  <a:pt x="1196202" y="566028"/>
                  <a:pt x="1191890" y="547802"/>
                  <a:pt x="1180369" y="534361"/>
                </a:cubicBezTo>
                <a:cubicBezTo>
                  <a:pt x="1167488" y="519334"/>
                  <a:pt x="1146862" y="512730"/>
                  <a:pt x="1132867" y="498735"/>
                </a:cubicBezTo>
                <a:cubicBezTo>
                  <a:pt x="1118872" y="484740"/>
                  <a:pt x="1110481" y="465945"/>
                  <a:pt x="1097241" y="451234"/>
                </a:cubicBezTo>
                <a:cubicBezTo>
                  <a:pt x="1074771" y="426268"/>
                  <a:pt x="1049740" y="403733"/>
                  <a:pt x="1025989" y="379982"/>
                </a:cubicBezTo>
                <a:cubicBezTo>
                  <a:pt x="1014114" y="368107"/>
                  <a:pt x="1004337" y="353672"/>
                  <a:pt x="990363" y="344356"/>
                </a:cubicBezTo>
                <a:lnTo>
                  <a:pt x="954737" y="320605"/>
                </a:lnTo>
                <a:cubicBezTo>
                  <a:pt x="895775" y="232159"/>
                  <a:pt x="971552" y="340781"/>
                  <a:pt x="895361" y="249353"/>
                </a:cubicBezTo>
                <a:cubicBezTo>
                  <a:pt x="886224" y="238389"/>
                  <a:pt x="882351" y="223125"/>
                  <a:pt x="871610" y="213727"/>
                </a:cubicBezTo>
                <a:cubicBezTo>
                  <a:pt x="858162" y="201960"/>
                  <a:pt x="797522" y="156537"/>
                  <a:pt x="764732" y="154351"/>
                </a:cubicBezTo>
                <a:cubicBezTo>
                  <a:pt x="658018" y="147237"/>
                  <a:pt x="550976" y="146434"/>
                  <a:pt x="444098" y="142475"/>
                </a:cubicBezTo>
                <a:lnTo>
                  <a:pt x="337221" y="106849"/>
                </a:lnTo>
                <a:lnTo>
                  <a:pt x="301595" y="94974"/>
                </a:lnTo>
                <a:cubicBezTo>
                  <a:pt x="289720" y="83099"/>
                  <a:pt x="279226" y="69659"/>
                  <a:pt x="265969" y="59348"/>
                </a:cubicBezTo>
                <a:cubicBezTo>
                  <a:pt x="243437" y="41823"/>
                  <a:pt x="194717" y="11847"/>
                  <a:pt x="194717" y="11847"/>
                </a:cubicBezTo>
                <a:cubicBezTo>
                  <a:pt x="163049" y="15805"/>
                  <a:pt x="121063" y="0"/>
                  <a:pt x="99714" y="23722"/>
                </a:cubicBezTo>
                <a:cubicBezTo>
                  <a:pt x="95144" y="28800"/>
                  <a:pt x="87039" y="179700"/>
                  <a:pt x="75963" y="201852"/>
                </a:cubicBezTo>
                <a:cubicBezTo>
                  <a:pt x="69580" y="214618"/>
                  <a:pt x="52212" y="217686"/>
                  <a:pt x="40337" y="225603"/>
                </a:cubicBezTo>
                <a:cubicBezTo>
                  <a:pt x="0" y="286110"/>
                  <a:pt x="6733" y="259461"/>
                  <a:pt x="28462" y="368106"/>
                </a:cubicBezTo>
                <a:cubicBezTo>
                  <a:pt x="35757" y="404582"/>
                  <a:pt x="67380" y="489054"/>
                  <a:pt x="99714" y="510610"/>
                </a:cubicBezTo>
                <a:cubicBezTo>
                  <a:pt x="111589" y="518527"/>
                  <a:pt x="124376" y="525224"/>
                  <a:pt x="135340" y="534361"/>
                </a:cubicBezTo>
                <a:cubicBezTo>
                  <a:pt x="169628" y="562935"/>
                  <a:pt x="171364" y="570583"/>
                  <a:pt x="194717" y="605613"/>
                </a:cubicBezTo>
                <a:cubicBezTo>
                  <a:pt x="206035" y="639567"/>
                  <a:pt x="211012" y="651463"/>
                  <a:pt x="218467" y="688740"/>
                </a:cubicBezTo>
                <a:cubicBezTo>
                  <a:pt x="219243" y="692622"/>
                  <a:pt x="218467" y="696657"/>
                  <a:pt x="218467" y="700616"/>
                </a:cubicBezTo>
                <a:lnTo>
                  <a:pt x="218467" y="70061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1520" y="1484784"/>
            <a:ext cx="2828916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Avaliação da proporção </a:t>
            </a: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céfalo-pélvica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6084168" y="4293096"/>
            <a:ext cx="72008" cy="1512168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827584" y="5301208"/>
            <a:ext cx="1728192" cy="288032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Resultado de imagem para diâmetro pelvico interespinh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-963488"/>
            <a:ext cx="8568952" cy="4797152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4211960" y="-171400"/>
            <a:ext cx="612068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7703840" y="332656"/>
            <a:ext cx="288032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283968" y="3356992"/>
            <a:ext cx="33123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5580112" y="2276872"/>
            <a:ext cx="936104" cy="7200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7092280" y="2564904"/>
            <a:ext cx="1656184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Distância interespinhal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10cm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7380312" y="3585790"/>
            <a:ext cx="165618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Distância </a:t>
            </a:r>
            <a:r>
              <a:rPr lang="pt-BR" dirty="0" err="1" smtClean="0"/>
              <a:t>pubococcígea</a:t>
            </a:r>
            <a:endParaRPr lang="pt-BR" dirty="0" smtClean="0"/>
          </a:p>
          <a:p>
            <a:pPr algn="ctr"/>
            <a:r>
              <a:rPr lang="pt-BR" dirty="0" smtClean="0"/>
              <a:t>9 -10cm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51520" y="1436583"/>
            <a:ext cx="3528392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/>
              <a:t>Diâmetros A-P </a:t>
            </a:r>
          </a:p>
          <a:p>
            <a:pPr algn="ctr"/>
            <a:r>
              <a:rPr lang="pt-BR" b="1" dirty="0" smtClean="0"/>
              <a:t>1) Anatômico – 11cm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2) Conjugado verdadeiro - 10cm</a:t>
            </a:r>
          </a:p>
          <a:p>
            <a:pPr algn="ctr"/>
            <a:r>
              <a:rPr lang="pt-BR" b="1" dirty="0" smtClean="0">
                <a:solidFill>
                  <a:srgbClr val="00B050"/>
                </a:solidFill>
              </a:rPr>
              <a:t>3) Conjugado diagonal – 13cm</a:t>
            </a:r>
            <a:endParaRPr lang="pt-B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Tipos de pelve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http://misodor.com/images/QARVQ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31808"/>
            <a:ext cx="3071834" cy="2506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2" name="Picture 4" descr="http://misodor.com/images/DVER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395510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4" name="Picture 6" descr="http://misodor.com/images/SGFRV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46144"/>
            <a:ext cx="3143272" cy="2597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6" name="Picture 8" descr="http://misodor.com/images/YGVKUUYK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8297" y="4205601"/>
            <a:ext cx="3324231" cy="2509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100" dirty="0" smtClean="0"/>
              <a:t>Ligamento inguinal</a:t>
            </a:r>
            <a:br>
              <a:rPr lang="pt-BR" sz="3100" dirty="0" smtClean="0"/>
            </a:br>
            <a:r>
              <a:rPr lang="pt-BR" sz="3100" dirty="0" smtClean="0"/>
              <a:t>Membrana </a:t>
            </a:r>
            <a:r>
              <a:rPr lang="pt-BR" sz="3100" dirty="0" err="1" smtClean="0"/>
              <a:t>obturatória</a:t>
            </a:r>
            <a:r>
              <a:rPr lang="pt-BR" sz="3100" dirty="0" smtClean="0"/>
              <a:t> e canal </a:t>
            </a:r>
            <a:r>
              <a:rPr lang="pt-BR" sz="3100" dirty="0" err="1" smtClean="0"/>
              <a:t>obturatório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err="1" smtClean="0"/>
              <a:t>Ligs</a:t>
            </a:r>
            <a:r>
              <a:rPr lang="pt-BR" sz="3100" dirty="0" smtClean="0"/>
              <a:t> </a:t>
            </a:r>
            <a:r>
              <a:rPr lang="pt-BR" sz="3100" dirty="0" err="1" smtClean="0"/>
              <a:t>sacro-espinhal</a:t>
            </a:r>
            <a:r>
              <a:rPr lang="pt-BR" sz="3100" dirty="0" smtClean="0"/>
              <a:t> e </a:t>
            </a:r>
            <a:r>
              <a:rPr lang="pt-BR" sz="3100" dirty="0" err="1" smtClean="0"/>
              <a:t>sacrotuberal</a:t>
            </a:r>
            <a:endParaRPr lang="pt-BR" sz="31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http://misodor.com/images/ba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578222" cy="5021377"/>
          </a:xfrm>
          <a:prstGeom prst="rect">
            <a:avLst/>
          </a:prstGeom>
          <a:noFill/>
        </p:spPr>
      </p:pic>
      <p:pic>
        <p:nvPicPr>
          <p:cNvPr id="21508" name="Picture 4" descr="http://misodor.com/images/ba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996288" cy="5143512"/>
          </a:xfrm>
          <a:prstGeom prst="rect">
            <a:avLst/>
          </a:prstGeom>
          <a:noFill/>
        </p:spPr>
      </p:pic>
      <p:cxnSp>
        <p:nvCxnSpPr>
          <p:cNvPr id="9" name="Conector de seta reta 8"/>
          <p:cNvCxnSpPr/>
          <p:nvPr/>
        </p:nvCxnSpPr>
        <p:spPr>
          <a:xfrm flipV="1">
            <a:off x="1619672" y="4653136"/>
            <a:ext cx="144016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1691680" y="5013176"/>
            <a:ext cx="1368152" cy="100811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55576" y="5373216"/>
            <a:ext cx="7920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Lig. SE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99592" y="5867980"/>
            <a:ext cx="7920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Lig. ST</a:t>
            </a:r>
            <a:endParaRPr lang="pt-BR" b="1" dirty="0"/>
          </a:p>
        </p:txBody>
      </p:sp>
      <p:pic>
        <p:nvPicPr>
          <p:cNvPr id="14" name="Picture 4" descr="http://misodor.com/images/BAC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81" y="1556792"/>
            <a:ext cx="8958815" cy="500066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5" name="CaixaDeTexto 14"/>
          <p:cNvSpPr txBox="1"/>
          <p:nvPr/>
        </p:nvSpPr>
        <p:spPr>
          <a:xfrm>
            <a:off x="7020272" y="41397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FIMa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092280" y="50038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FIMe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Assoalho pélvico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4578" name="Picture 2" descr="Resultado de imagem para ASSOALHO PELVICO MASCUL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785926"/>
            <a:ext cx="4594417" cy="29289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4580" name="Picture 4" descr="Resultado de imagem para ASSOALHO PELVICO MASCUL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67"/>
            <a:ext cx="4405316" cy="2786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Masculino</a:t>
            </a:r>
          </a:p>
        </p:txBody>
      </p:sp>
      <p:pic>
        <p:nvPicPr>
          <p:cNvPr id="5" name="Picture 4" descr="secção sagital pelve masculin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6350" y="1052513"/>
            <a:ext cx="5219700" cy="5707062"/>
          </a:xfrm>
          <a:ln w="28575">
            <a:solidFill>
              <a:schemeClr val="tx1"/>
            </a:solidFill>
          </a:ln>
        </p:spPr>
      </p:pic>
      <p:pic>
        <p:nvPicPr>
          <p:cNvPr id="6" name="Picture 4" descr="prostata vista superio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428736"/>
            <a:ext cx="4140200" cy="4913312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333</Words>
  <Application>Microsoft Office PowerPoint</Application>
  <PresentationFormat>Apresentação na tela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Osso do quadril: ílio, ísquio e púbis  Principais acidentes ósseos</vt:lpstr>
      <vt:lpstr>Osso do quadril Feminino e masculino</vt:lpstr>
      <vt:lpstr>Slide 4</vt:lpstr>
      <vt:lpstr>Diâmetros pélvicos</vt:lpstr>
      <vt:lpstr>Tipos de pelve</vt:lpstr>
      <vt:lpstr>Ligamento inguinal Membrana obturatória e canal obturatório Ligs sacro-espinhal e sacrotuberal</vt:lpstr>
      <vt:lpstr>Assoalho pélvico</vt:lpstr>
      <vt:lpstr>Masculino</vt:lpstr>
      <vt:lpstr>Feminina </vt:lpstr>
      <vt:lpstr>Slide 11</vt:lpstr>
      <vt:lpstr>Região perineal no sexo feminino</vt:lpstr>
      <vt:lpstr>Slide 13</vt:lpstr>
      <vt:lpstr>O nervo pudendo</vt:lpstr>
      <vt:lpstr>Plexo sacral e coccígeo</vt:lpstr>
      <vt:lpstr>            RESUMO</vt:lpstr>
      <vt:lpstr>REFERÊNCIAS BIBLIOGRÁFICAS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 Fernando Tirapelli</dc:creator>
  <cp:lastModifiedBy>tirapelli</cp:lastModifiedBy>
  <cp:revision>25</cp:revision>
  <dcterms:created xsi:type="dcterms:W3CDTF">2017-06-19T18:31:45Z</dcterms:created>
  <dcterms:modified xsi:type="dcterms:W3CDTF">2019-06-06T01:51:55Z</dcterms:modified>
</cp:coreProperties>
</file>