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257" r:id="rId3"/>
    <p:sldId id="259" r:id="rId4"/>
    <p:sldId id="262" r:id="rId5"/>
    <p:sldId id="270" r:id="rId6"/>
    <p:sldId id="268" r:id="rId7"/>
    <p:sldId id="274" r:id="rId8"/>
    <p:sldId id="343" r:id="rId9"/>
    <p:sldId id="273" r:id="rId10"/>
    <p:sldId id="272" r:id="rId11"/>
    <p:sldId id="276" r:id="rId12"/>
    <p:sldId id="271" r:id="rId13"/>
    <p:sldId id="275" r:id="rId14"/>
    <p:sldId id="277" r:id="rId15"/>
    <p:sldId id="260" r:id="rId16"/>
    <p:sldId id="344" r:id="rId17"/>
    <p:sldId id="269" r:id="rId18"/>
    <p:sldId id="290" r:id="rId19"/>
    <p:sldId id="323" r:id="rId20"/>
    <p:sldId id="337" r:id="rId21"/>
    <p:sldId id="309" r:id="rId22"/>
    <p:sldId id="341" r:id="rId23"/>
    <p:sldId id="340" r:id="rId24"/>
    <p:sldId id="342" r:id="rId25"/>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p:cViewPr varScale="1">
        <p:scale>
          <a:sx n="75" d="100"/>
          <a:sy n="75" d="100"/>
        </p:scale>
        <p:origin x="1666" y="43"/>
      </p:cViewPr>
      <p:guideLst>
        <p:guide orient="horz" pos="2160"/>
        <p:guide pos="2880"/>
      </p:guideLst>
    </p:cSldViewPr>
  </p:slideViewPr>
  <p:notesTextViewPr>
    <p:cViewPr>
      <p:scale>
        <a:sx n="1" d="1"/>
        <a:sy n="1" d="1"/>
      </p:scale>
      <p:origin x="0" y="0"/>
    </p:cViewPr>
  </p:notesTextViewPr>
  <p:sorterViewPr>
    <p:cViewPr>
      <p:scale>
        <a:sx n="100" d="100"/>
        <a:sy n="100" d="100"/>
      </p:scale>
      <p:origin x="0" y="-439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B952AD-6697-49E2-8147-D35CD1DCC371}" type="datetimeFigureOut">
              <a:rPr lang="pt-BR" smtClean="0"/>
              <a:t>03/10/2022</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87F50D-066A-418F-BCBC-DB0982CA93B9}" type="slidenum">
              <a:rPr lang="pt-BR" smtClean="0"/>
              <a:t>‹nº›</a:t>
            </a:fld>
            <a:endParaRPr lang="pt-BR"/>
          </a:p>
        </p:txBody>
      </p:sp>
    </p:spTree>
    <p:extLst>
      <p:ext uri="{BB962C8B-B14F-4D97-AF65-F5344CB8AC3E}">
        <p14:creationId xmlns:p14="http://schemas.microsoft.com/office/powerpoint/2010/main" val="393682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18</a:t>
            </a:fld>
            <a:endParaRPr lang="pt-BR"/>
          </a:p>
        </p:txBody>
      </p:sp>
    </p:spTree>
    <p:extLst>
      <p:ext uri="{BB962C8B-B14F-4D97-AF65-F5344CB8AC3E}">
        <p14:creationId xmlns:p14="http://schemas.microsoft.com/office/powerpoint/2010/main" val="60514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REVER TEXTO? Visualizar ou vivenciar?</a:t>
            </a:r>
          </a:p>
          <a:p>
            <a:r>
              <a:rPr lang="pt-BR"/>
              <a:t>REFERÊNCIA UN STUDIO</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19</a:t>
            </a:fld>
            <a:endParaRPr lang="pt-BR"/>
          </a:p>
        </p:txBody>
      </p:sp>
    </p:spTree>
    <p:extLst>
      <p:ext uri="{BB962C8B-B14F-4D97-AF65-F5344CB8AC3E}">
        <p14:creationId xmlns:p14="http://schemas.microsoft.com/office/powerpoint/2010/main" val="17157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20</a:t>
            </a:fld>
            <a:endParaRPr lang="pt-BR"/>
          </a:p>
        </p:txBody>
      </p:sp>
    </p:spTree>
    <p:extLst>
      <p:ext uri="{BB962C8B-B14F-4D97-AF65-F5344CB8AC3E}">
        <p14:creationId xmlns:p14="http://schemas.microsoft.com/office/powerpoint/2010/main" val="165704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21</a:t>
            </a:fld>
            <a:endParaRPr lang="pt-BR"/>
          </a:p>
        </p:txBody>
      </p:sp>
    </p:spTree>
    <p:extLst>
      <p:ext uri="{BB962C8B-B14F-4D97-AF65-F5344CB8AC3E}">
        <p14:creationId xmlns:p14="http://schemas.microsoft.com/office/powerpoint/2010/main" val="1110846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Organizaçao</a:t>
            </a:r>
            <a:r>
              <a:rPr lang="pt-BR" dirty="0"/>
              <a:t> da informação e </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22</a:t>
            </a:fld>
            <a:endParaRPr lang="pt-BR"/>
          </a:p>
        </p:txBody>
      </p:sp>
    </p:spTree>
    <p:extLst>
      <p:ext uri="{BB962C8B-B14F-4D97-AF65-F5344CB8AC3E}">
        <p14:creationId xmlns:p14="http://schemas.microsoft.com/office/powerpoint/2010/main" val="2606064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Critérios de decisão durante o projeto: performance [sol, luz, vento, vistas], cooperação com fabricantes </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23</a:t>
            </a:fld>
            <a:endParaRPr lang="pt-BR"/>
          </a:p>
        </p:txBody>
      </p:sp>
    </p:spTree>
    <p:extLst>
      <p:ext uri="{BB962C8B-B14F-4D97-AF65-F5344CB8AC3E}">
        <p14:creationId xmlns:p14="http://schemas.microsoft.com/office/powerpoint/2010/main" val="127998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mídia influencia a cultura / inclusive a cultura construtiva/ </a:t>
            </a:r>
          </a:p>
          <a:p>
            <a:r>
              <a:rPr lang="pt-BR" dirty="0"/>
              <a:t>Sem integração plena em educação e trabalho, em processos criativos, usamos as técnicas sem seu potencial de transformação e revisão de procedimentos técnicos e conceituais.</a:t>
            </a:r>
          </a:p>
          <a:p>
            <a:pPr eaLnBrk="1" hangingPunct="1">
              <a:buFontTx/>
              <a:buNone/>
            </a:pPr>
            <a:r>
              <a:rPr lang="pt-BR" altLang="pt-BR" sz="1200" dirty="0" err="1"/>
              <a:t>re-conectar</a:t>
            </a:r>
            <a:r>
              <a:rPr lang="pt-BR" altLang="pt-BR" sz="1200" i="1" dirty="0"/>
              <a:t> </a:t>
            </a:r>
          </a:p>
          <a:p>
            <a:pPr eaLnBrk="1" hangingPunct="1">
              <a:buFontTx/>
              <a:buNone/>
            </a:pPr>
            <a:r>
              <a:rPr lang="pt-BR" altLang="pt-BR" sz="1200" dirty="0"/>
              <a:t>a</a:t>
            </a:r>
            <a:r>
              <a:rPr lang="pt-BR" altLang="pt-BR" sz="1200" b="1" dirty="0"/>
              <a:t> </a:t>
            </a:r>
            <a:r>
              <a:rPr lang="pt-BR" altLang="pt-BR" sz="1200" b="1" i="1" dirty="0"/>
              <a:t>práxis </a:t>
            </a:r>
            <a:r>
              <a:rPr lang="pt-BR" altLang="pt-BR" sz="1200" dirty="0"/>
              <a:t>[prática, material, história ]</a:t>
            </a:r>
            <a:r>
              <a:rPr lang="pt-BR" altLang="pt-BR" sz="1200" b="1" i="1" dirty="0"/>
              <a:t> </a:t>
            </a:r>
          </a:p>
          <a:p>
            <a:pPr eaLnBrk="1" hangingPunct="1">
              <a:buFontTx/>
              <a:buNone/>
            </a:pPr>
            <a:r>
              <a:rPr lang="pt-BR" altLang="pt-BR" sz="1200" dirty="0"/>
              <a:t>com a</a:t>
            </a:r>
            <a:r>
              <a:rPr lang="pt-BR" altLang="pt-BR" sz="1200" b="1" i="1" dirty="0"/>
              <a:t> </a:t>
            </a:r>
            <a:r>
              <a:rPr lang="pt-BR" altLang="pt-BR" sz="1200" b="1" i="1" dirty="0" err="1"/>
              <a:t>techné</a:t>
            </a:r>
            <a:r>
              <a:rPr lang="pt-BR" altLang="pt-BR" sz="1200" b="1" i="1" dirty="0"/>
              <a:t> </a:t>
            </a:r>
            <a:r>
              <a:rPr lang="pt-BR" altLang="pt-BR" sz="1200" dirty="0"/>
              <a:t>[conhecimento </a:t>
            </a:r>
            <a:r>
              <a:rPr lang="pt-BR" altLang="pt-BR" sz="1200" dirty="0">
                <a:hlinkClick r:id="" action="ppaction://hlinkshowjump?jump=lastslide"/>
              </a:rPr>
              <a:t>sistemático</a:t>
            </a:r>
            <a:r>
              <a:rPr lang="pt-BR" altLang="pt-BR" sz="1200" dirty="0"/>
              <a:t>]</a:t>
            </a:r>
            <a:endParaRPr lang="pt-BR" altLang="pt-BR" sz="1200" b="1" i="1" dirty="0"/>
          </a:p>
          <a:p>
            <a:endParaRPr lang="pt-BR" dirty="0"/>
          </a:p>
          <a:p>
            <a:r>
              <a:rPr lang="pt-BR" dirty="0"/>
              <a:t>Diversas teorias oriundas do desenvolvimento computacional, auxiliam na criação de agendas, conceitos e desafios:</a:t>
            </a:r>
          </a:p>
          <a:p>
            <a:r>
              <a:rPr lang="pt-BR" dirty="0"/>
              <a:t>Ross </a:t>
            </a:r>
            <a:r>
              <a:rPr lang="pt-BR" dirty="0" err="1"/>
              <a:t>Ashby</a:t>
            </a:r>
            <a:r>
              <a:rPr lang="pt-BR" dirty="0"/>
              <a:t>, </a:t>
            </a:r>
            <a:r>
              <a:rPr lang="pt-BR" dirty="0" err="1"/>
              <a:t>The</a:t>
            </a:r>
            <a:r>
              <a:rPr lang="pt-BR" dirty="0"/>
              <a:t> ideal </a:t>
            </a:r>
            <a:r>
              <a:rPr lang="pt-BR" dirty="0" err="1"/>
              <a:t>machine</a:t>
            </a:r>
            <a:r>
              <a:rPr lang="pt-BR" dirty="0"/>
              <a:t> / </a:t>
            </a:r>
            <a:r>
              <a:rPr lang="pt-BR" dirty="0" err="1"/>
              <a:t>Beer</a:t>
            </a:r>
            <a:r>
              <a:rPr lang="pt-BR" dirty="0"/>
              <a:t> </a:t>
            </a:r>
            <a:r>
              <a:rPr lang="pt-BR" dirty="0" err="1"/>
              <a:t>Viable</a:t>
            </a:r>
            <a:r>
              <a:rPr lang="pt-BR" dirty="0"/>
              <a:t> system </a:t>
            </a:r>
            <a:r>
              <a:rPr lang="pt-BR" dirty="0" err="1"/>
              <a:t>model</a:t>
            </a:r>
            <a:r>
              <a:rPr lang="pt-BR" dirty="0"/>
              <a:t>/ </a:t>
            </a:r>
            <a:r>
              <a:rPr lang="pt-BR" dirty="0" err="1"/>
              <a:t>Pask</a:t>
            </a:r>
            <a:r>
              <a:rPr lang="pt-BR" dirty="0"/>
              <a:t>, </a:t>
            </a:r>
            <a:r>
              <a:rPr lang="pt-BR" dirty="0" err="1"/>
              <a:t>Conversation</a:t>
            </a:r>
            <a:r>
              <a:rPr lang="pt-BR" dirty="0"/>
              <a:t> </a:t>
            </a:r>
            <a:r>
              <a:rPr lang="pt-BR" dirty="0" err="1"/>
              <a:t>theory</a:t>
            </a:r>
            <a:r>
              <a:rPr lang="pt-BR" dirty="0"/>
              <a:t>/ </a:t>
            </a:r>
            <a:r>
              <a:rPr lang="pt-BR" dirty="0" err="1"/>
              <a:t>Bateson</a:t>
            </a:r>
            <a:r>
              <a:rPr lang="pt-BR" dirty="0"/>
              <a:t> </a:t>
            </a:r>
            <a:r>
              <a:rPr lang="pt-BR" dirty="0" err="1"/>
              <a:t>systemic</a:t>
            </a:r>
            <a:r>
              <a:rPr lang="pt-BR" dirty="0"/>
              <a:t> </a:t>
            </a:r>
            <a:r>
              <a:rPr lang="pt-BR" dirty="0" err="1"/>
              <a:t>ecology</a:t>
            </a:r>
            <a:r>
              <a:rPr lang="pt-BR" dirty="0"/>
              <a:t> / </a:t>
            </a:r>
            <a:r>
              <a:rPr lang="pt-BR" dirty="0" err="1"/>
              <a:t>Burnham</a:t>
            </a:r>
            <a:r>
              <a:rPr lang="pt-BR" dirty="0"/>
              <a:t>, </a:t>
            </a:r>
            <a:r>
              <a:rPr lang="pt-BR" dirty="0" err="1"/>
              <a:t>Systemic</a:t>
            </a:r>
            <a:r>
              <a:rPr lang="pt-BR" dirty="0"/>
              <a:t> </a:t>
            </a:r>
            <a:r>
              <a:rPr lang="pt-BR" dirty="0" err="1"/>
              <a:t>esthetics</a:t>
            </a:r>
            <a:r>
              <a:rPr lang="pt-BR" dirty="0"/>
              <a:t> / </a:t>
            </a:r>
            <a:r>
              <a:rPr lang="pt-BR" dirty="0" err="1"/>
              <a:t>relational</a:t>
            </a:r>
            <a:r>
              <a:rPr lang="pt-BR" dirty="0"/>
              <a:t> </a:t>
            </a:r>
            <a:r>
              <a:rPr lang="pt-BR" dirty="0" err="1"/>
              <a:t>architecture</a:t>
            </a:r>
            <a:r>
              <a:rPr lang="pt-BR" dirty="0"/>
              <a:t>.</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24</a:t>
            </a:fld>
            <a:endParaRPr lang="pt-BR"/>
          </a:p>
        </p:txBody>
      </p:sp>
    </p:spTree>
    <p:extLst>
      <p:ext uri="{BB962C8B-B14F-4D97-AF65-F5344CB8AC3E}">
        <p14:creationId xmlns:p14="http://schemas.microsoft.com/office/powerpoint/2010/main" val="3048376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2D494AA4-352B-414B-9876-DCF7C6CF7858}" type="datetimeFigureOut">
              <a:rPr lang="pt-BR" smtClean="0"/>
              <a:t>03/10/2022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57771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03/10/2022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67806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03/10/2022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631389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648200" y="3938588"/>
            <a:ext cx="4038600" cy="2187575"/>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Data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Espaço Reservado para Rodapé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Espaço Reservado para Número de Slide 7"/>
          <p:cNvSpPr>
            <a:spLocks noGrp="1"/>
          </p:cNvSpPr>
          <p:nvPr>
            <p:ph type="sldNum" sz="quarter" idx="12"/>
          </p:nvPr>
        </p:nvSpPr>
        <p:spPr>
          <a:xfrm>
            <a:off x="6553200" y="6245225"/>
            <a:ext cx="2133600" cy="476250"/>
          </a:xfrm>
        </p:spPr>
        <p:txBody>
          <a:bodyPr/>
          <a:lstStyle>
            <a:lvl1pPr>
              <a:defRPr/>
            </a:lvl1pPr>
          </a:lstStyle>
          <a:p>
            <a:pPr>
              <a:defRPr/>
            </a:pPr>
            <a:fld id="{D0A5C512-14A2-4C21-8654-53F735AAFE5C}" type="slidenum">
              <a:rPr lang="en-US"/>
              <a:pPr>
                <a:defRPr/>
              </a:pPr>
              <a:t>‹nº›</a:t>
            </a:fld>
            <a:endParaRPr lang="en-US"/>
          </a:p>
        </p:txBody>
      </p:sp>
    </p:spTree>
    <p:extLst>
      <p:ext uri="{BB962C8B-B14F-4D97-AF65-F5344CB8AC3E}">
        <p14:creationId xmlns:p14="http://schemas.microsoft.com/office/powerpoint/2010/main" val="3780402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57200" y="3938590"/>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4648200" y="3938590"/>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a:xfrm>
            <a:off x="457200" y="6245225"/>
            <a:ext cx="2133600" cy="476250"/>
          </a:xfrm>
        </p:spPr>
        <p:txBody>
          <a:bodyPr/>
          <a:lstStyle>
            <a:lvl1pPr>
              <a:defRPr/>
            </a:lvl1pPr>
          </a:lstStyle>
          <a:p>
            <a:fld id="{9B9386CC-8265-49CB-BBEB-3DFB5CC921D3}" type="datetime1">
              <a:rPr lang="pt-BR" smtClean="0"/>
              <a:t>03/10/2022</a:t>
            </a:fld>
            <a:endParaRPr lang="en-US"/>
          </a:p>
        </p:txBody>
      </p:sp>
      <p:sp>
        <p:nvSpPr>
          <p:cNvPr id="8" name="Espaço Reservado para Rodapé 7"/>
          <p:cNvSpPr>
            <a:spLocks noGrp="1"/>
          </p:cNvSpPr>
          <p:nvPr>
            <p:ph type="ftr" sz="quarter" idx="11"/>
          </p:nvPr>
        </p:nvSpPr>
        <p:spPr>
          <a:xfrm>
            <a:off x="3124200" y="6245225"/>
            <a:ext cx="2895600" cy="476250"/>
          </a:xfrm>
        </p:spPr>
        <p:txBody>
          <a:bodyPr/>
          <a:lstStyle>
            <a:lvl1pPr>
              <a:defRPr/>
            </a:lvl1pPr>
          </a:lstStyle>
          <a:p>
            <a:r>
              <a:rPr lang="pt-BR"/>
              <a:t>cultura e mídia digital, anja pratschke, iau-usp, setembro 2018</a:t>
            </a:r>
            <a:endParaRPr lang="en-US"/>
          </a:p>
        </p:txBody>
      </p:sp>
      <p:sp>
        <p:nvSpPr>
          <p:cNvPr id="9" name="Espaço Reservado para Número de Slide 8"/>
          <p:cNvSpPr>
            <a:spLocks noGrp="1"/>
          </p:cNvSpPr>
          <p:nvPr>
            <p:ph type="sldNum" sz="quarter" idx="12"/>
          </p:nvPr>
        </p:nvSpPr>
        <p:spPr>
          <a:xfrm>
            <a:off x="6553200" y="6245225"/>
            <a:ext cx="2133600" cy="476250"/>
          </a:xfrm>
        </p:spPr>
        <p:txBody>
          <a:bodyPr/>
          <a:lstStyle>
            <a:lvl1pPr>
              <a:defRPr/>
            </a:lvl1pPr>
          </a:lstStyle>
          <a:p>
            <a:fld id="{F331C604-7300-450D-A407-F47769A61AF3}" type="slidenum">
              <a:rPr lang="en-US"/>
              <a:pPr/>
              <a:t>‹nº›</a:t>
            </a:fld>
            <a:endParaRPr lang="en-US"/>
          </a:p>
        </p:txBody>
      </p:sp>
    </p:spTree>
    <p:extLst>
      <p:ext uri="{BB962C8B-B14F-4D97-AF65-F5344CB8AC3E}">
        <p14:creationId xmlns:p14="http://schemas.microsoft.com/office/powerpoint/2010/main" val="258288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03/10/2022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6178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2D494AA4-352B-414B-9876-DCF7C6CF7858}" type="datetimeFigureOut">
              <a:rPr lang="pt-BR" smtClean="0"/>
              <a:t>03/10/2022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985341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2D494AA4-352B-414B-9876-DCF7C6CF7858}" type="datetimeFigureOut">
              <a:rPr lang="pt-BR" smtClean="0"/>
              <a:t>03/10/2022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53201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2D494AA4-352B-414B-9876-DCF7C6CF7858}" type="datetimeFigureOut">
              <a:rPr lang="pt-BR" smtClean="0"/>
              <a:t>03/10/2022</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507687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2D494AA4-352B-414B-9876-DCF7C6CF7858}" type="datetimeFigureOut">
              <a:rPr lang="pt-BR" smtClean="0"/>
              <a:t>03/10/2022</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339573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D494AA4-352B-414B-9876-DCF7C6CF7858}" type="datetimeFigureOut">
              <a:rPr lang="pt-BR" smtClean="0"/>
              <a:t>03/10/2022</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410913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2D494AA4-352B-414B-9876-DCF7C6CF7858}" type="datetimeFigureOut">
              <a:rPr lang="pt-BR" smtClean="0"/>
              <a:t>03/10/2022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46467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2D494AA4-352B-414B-9876-DCF7C6CF7858}" type="datetimeFigureOut">
              <a:rPr lang="pt-BR" smtClean="0"/>
              <a:t>03/10/2022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1330538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494AA4-352B-414B-9876-DCF7C6CF7858}" type="datetimeFigureOut">
              <a:rPr lang="pt-BR" smtClean="0"/>
              <a:t>03/10/2022</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84927-F0D7-42F7-8BE0-621B59E17C6F}" type="slidenum">
              <a:rPr lang="pt-BR" smtClean="0"/>
              <a:t>‹nº›</a:t>
            </a:fld>
            <a:endParaRPr lang="pt-BR"/>
          </a:p>
        </p:txBody>
      </p:sp>
    </p:spTree>
    <p:extLst>
      <p:ext uri="{BB962C8B-B14F-4D97-AF65-F5344CB8AC3E}">
        <p14:creationId xmlns:p14="http://schemas.microsoft.com/office/powerpoint/2010/main" val="1706037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trcYjcF22RY&amp;list=RDLV29C9bTImGqs&amp;index=2"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kbender.blogspot.com.br/2012/08/cybernetics-and-art-history-odd-relation.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youtu.be/29C9bTImGq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9" name="Picture 6" descr="terra"/>
          <p:cNvPicPr>
            <a:picLocks noGrp="1" noChangeAspect="1" noChangeArrowheads="1"/>
          </p:cNvPicPr>
          <p:nvPr>
            <p:ph sz="half" idx="1"/>
          </p:nvPr>
        </p:nvPicPr>
        <p:blipFill>
          <a:blip r:embed="rId2" cstate="print"/>
          <a:srcRect/>
          <a:stretch>
            <a:fillRect/>
          </a:stretch>
        </p:blipFill>
        <p:spPr>
          <a:xfrm>
            <a:off x="1524000" y="2786058"/>
            <a:ext cx="1905000" cy="1447800"/>
          </a:xfrm>
          <a:noFill/>
        </p:spPr>
      </p:pic>
      <p:pic>
        <p:nvPicPr>
          <p:cNvPr id="34820" name="Picture 8" descr="blue-angel-museum-space-capsule"/>
          <p:cNvPicPr>
            <a:picLocks noGrp="1" noChangeAspect="1" noChangeArrowheads="1"/>
          </p:cNvPicPr>
          <p:nvPr>
            <p:ph sz="quarter" idx="2"/>
          </p:nvPr>
        </p:nvPicPr>
        <p:blipFill>
          <a:blip r:embed="rId3" cstate="print"/>
          <a:srcRect/>
          <a:stretch>
            <a:fillRect/>
          </a:stretch>
        </p:blipFill>
        <p:spPr>
          <a:xfrm>
            <a:off x="3708400" y="2789233"/>
            <a:ext cx="3816350" cy="2874962"/>
          </a:xfrm>
          <a:noFill/>
        </p:spPr>
      </p:pic>
      <p:pic>
        <p:nvPicPr>
          <p:cNvPr id="34821" name="Picture 11" descr="astronaut"/>
          <p:cNvPicPr>
            <a:picLocks noGrp="1" noChangeAspect="1" noChangeArrowheads="1"/>
          </p:cNvPicPr>
          <p:nvPr>
            <p:ph sz="quarter" idx="3"/>
          </p:nvPr>
        </p:nvPicPr>
        <p:blipFill>
          <a:blip r:embed="rId4" cstate="print"/>
          <a:srcRect/>
          <a:stretch>
            <a:fillRect/>
          </a:stretch>
        </p:blipFill>
        <p:spPr>
          <a:xfrm>
            <a:off x="1547813" y="4300533"/>
            <a:ext cx="1871662" cy="1400175"/>
          </a:xfrm>
          <a:noFill/>
        </p:spPr>
      </p:pic>
      <p:sp>
        <p:nvSpPr>
          <p:cNvPr id="7" name="Retângulo 6"/>
          <p:cNvSpPr/>
          <p:nvPr/>
        </p:nvSpPr>
        <p:spPr>
          <a:xfrm>
            <a:off x="928662" y="1071546"/>
            <a:ext cx="5429288" cy="1107996"/>
          </a:xfrm>
          <a:prstGeom prst="rect">
            <a:avLst/>
          </a:prstGeom>
        </p:spPr>
        <p:txBody>
          <a:bodyPr wrap="square">
            <a:spAutoFit/>
          </a:bodyPr>
          <a:lstStyle/>
          <a:p>
            <a:r>
              <a:rPr lang="pt-BR" sz="1200" i="1" dirty="0">
                <a:solidFill>
                  <a:srgbClr val="4F81BD">
                    <a:lumMod val="20000"/>
                    <a:lumOff val="80000"/>
                  </a:srgbClr>
                </a:solidFill>
              </a:rPr>
              <a:t>In</a:t>
            </a:r>
            <a:r>
              <a:rPr lang="pt-BR" sz="1200" dirty="0">
                <a:solidFill>
                  <a:srgbClr val="4F81BD">
                    <a:lumMod val="20000"/>
                    <a:lumOff val="80000"/>
                  </a:srgbClr>
                </a:solidFill>
              </a:rPr>
              <a:t> Martin Heidegger, </a:t>
            </a:r>
            <a:r>
              <a:rPr lang="pt-BR" sz="1200" dirty="0" err="1">
                <a:solidFill>
                  <a:srgbClr val="4F81BD">
                    <a:lumMod val="20000"/>
                    <a:lumOff val="80000"/>
                  </a:srgbClr>
                </a:solidFill>
              </a:rPr>
              <a:t>Only</a:t>
            </a:r>
            <a:r>
              <a:rPr lang="pt-BR" sz="1200" dirty="0">
                <a:solidFill>
                  <a:srgbClr val="4F81BD">
                    <a:lumMod val="20000"/>
                    <a:lumOff val="80000"/>
                  </a:srgbClr>
                </a:solidFill>
              </a:rPr>
              <a:t> a </a:t>
            </a:r>
            <a:r>
              <a:rPr lang="pt-BR" sz="1200" dirty="0" err="1">
                <a:solidFill>
                  <a:srgbClr val="4F81BD">
                    <a:lumMod val="20000"/>
                    <a:lumOff val="80000"/>
                  </a:srgbClr>
                </a:solidFill>
              </a:rPr>
              <a:t>God</a:t>
            </a:r>
            <a:r>
              <a:rPr lang="pt-BR" sz="1200" dirty="0">
                <a:solidFill>
                  <a:srgbClr val="4F81BD">
                    <a:lumMod val="20000"/>
                    <a:lumOff val="80000"/>
                  </a:srgbClr>
                </a:solidFill>
              </a:rPr>
              <a:t> </a:t>
            </a:r>
            <a:r>
              <a:rPr lang="pt-BR" sz="1200" dirty="0" err="1">
                <a:solidFill>
                  <a:srgbClr val="4F81BD">
                    <a:lumMod val="20000"/>
                    <a:lumOff val="80000"/>
                  </a:srgbClr>
                </a:solidFill>
              </a:rPr>
              <a:t>can</a:t>
            </a:r>
            <a:r>
              <a:rPr lang="pt-BR" sz="1200" dirty="0">
                <a:solidFill>
                  <a:srgbClr val="4F81BD">
                    <a:lumMod val="20000"/>
                    <a:lumOff val="80000"/>
                  </a:srgbClr>
                </a:solidFill>
              </a:rPr>
              <a:t> </a:t>
            </a:r>
            <a:r>
              <a:rPr lang="pt-BR" sz="1200" dirty="0" err="1">
                <a:solidFill>
                  <a:srgbClr val="4F81BD">
                    <a:lumMod val="20000"/>
                    <a:lumOff val="80000"/>
                  </a:srgbClr>
                </a:solidFill>
              </a:rPr>
              <a:t>save</a:t>
            </a:r>
            <a:r>
              <a:rPr lang="pt-BR" sz="1200" dirty="0">
                <a:solidFill>
                  <a:srgbClr val="4F81BD">
                    <a:lumMod val="20000"/>
                    <a:lumOff val="80000"/>
                  </a:srgbClr>
                </a:solidFill>
              </a:rPr>
              <a:t> us, 1981:</a:t>
            </a:r>
          </a:p>
          <a:p>
            <a:pPr lvl="0"/>
            <a:r>
              <a:rPr lang="pt-BR" sz="2000" dirty="0" err="1">
                <a:solidFill>
                  <a:srgbClr val="4F81BD">
                    <a:lumMod val="20000"/>
                    <a:lumOff val="80000"/>
                  </a:srgbClr>
                </a:solidFill>
              </a:rPr>
              <a:t>Spiegel</a:t>
            </a:r>
            <a:r>
              <a:rPr lang="pt-BR" sz="2000" dirty="0">
                <a:solidFill>
                  <a:srgbClr val="4F81BD">
                    <a:lumMod val="20000"/>
                    <a:lumOff val="80000"/>
                  </a:srgbClr>
                </a:solidFill>
              </a:rPr>
              <a:t>: </a:t>
            </a:r>
            <a:r>
              <a:rPr lang="pt-BR" sz="2000" dirty="0" err="1">
                <a:solidFill>
                  <a:srgbClr val="4F81BD">
                    <a:lumMod val="20000"/>
                    <a:lumOff val="80000"/>
                  </a:srgbClr>
                </a:solidFill>
              </a:rPr>
              <a:t>what</a:t>
            </a:r>
            <a:r>
              <a:rPr lang="pt-BR" sz="2000" dirty="0">
                <a:solidFill>
                  <a:srgbClr val="4F81BD">
                    <a:lumMod val="20000"/>
                    <a:lumOff val="80000"/>
                  </a:srgbClr>
                </a:solidFill>
              </a:rPr>
              <a:t> </a:t>
            </a:r>
            <a:r>
              <a:rPr lang="pt-BR" sz="2000" dirty="0" err="1">
                <a:solidFill>
                  <a:srgbClr val="4F81BD">
                    <a:lumMod val="20000"/>
                    <a:lumOff val="80000"/>
                  </a:srgbClr>
                </a:solidFill>
              </a:rPr>
              <a:t>takes</a:t>
            </a:r>
            <a:r>
              <a:rPr lang="pt-BR" sz="2000" dirty="0">
                <a:solidFill>
                  <a:srgbClr val="4F81BD">
                    <a:lumMod val="20000"/>
                    <a:lumOff val="80000"/>
                  </a:srgbClr>
                </a:solidFill>
              </a:rPr>
              <a:t> </a:t>
            </a:r>
            <a:r>
              <a:rPr lang="pt-BR" sz="2000" dirty="0" err="1">
                <a:solidFill>
                  <a:srgbClr val="4F81BD">
                    <a:lumMod val="20000"/>
                    <a:lumOff val="80000"/>
                  </a:srgbClr>
                </a:solidFill>
              </a:rPr>
              <a:t>the</a:t>
            </a:r>
            <a:r>
              <a:rPr lang="pt-BR" sz="2000" dirty="0">
                <a:solidFill>
                  <a:srgbClr val="4F81BD">
                    <a:lumMod val="20000"/>
                    <a:lumOff val="80000"/>
                  </a:srgbClr>
                </a:solidFill>
              </a:rPr>
              <a:t> </a:t>
            </a:r>
            <a:r>
              <a:rPr lang="pt-BR" sz="2000" dirty="0" err="1">
                <a:solidFill>
                  <a:srgbClr val="4F81BD">
                    <a:lumMod val="20000"/>
                    <a:lumOff val="80000"/>
                  </a:srgbClr>
                </a:solidFill>
              </a:rPr>
              <a:t>place</a:t>
            </a:r>
            <a:r>
              <a:rPr lang="pt-BR" sz="2000" dirty="0">
                <a:solidFill>
                  <a:srgbClr val="4F81BD">
                    <a:lumMod val="20000"/>
                    <a:lumOff val="80000"/>
                  </a:srgbClr>
                </a:solidFill>
              </a:rPr>
              <a:t> </a:t>
            </a:r>
            <a:r>
              <a:rPr lang="pt-BR" sz="2000" dirty="0" err="1">
                <a:solidFill>
                  <a:srgbClr val="4F81BD">
                    <a:lumMod val="20000"/>
                    <a:lumOff val="80000"/>
                  </a:srgbClr>
                </a:solidFill>
              </a:rPr>
              <a:t>of</a:t>
            </a:r>
            <a:r>
              <a:rPr lang="pt-BR" sz="2000" dirty="0">
                <a:solidFill>
                  <a:srgbClr val="4F81BD">
                    <a:lumMod val="20000"/>
                    <a:lumOff val="80000"/>
                  </a:srgbClr>
                </a:solidFill>
              </a:rPr>
              <a:t> </a:t>
            </a:r>
            <a:r>
              <a:rPr lang="pt-BR" sz="2000" dirty="0" err="1">
                <a:solidFill>
                  <a:srgbClr val="4F81BD">
                    <a:lumMod val="20000"/>
                    <a:lumOff val="80000"/>
                  </a:srgbClr>
                </a:solidFill>
              </a:rPr>
              <a:t>philosophy</a:t>
            </a:r>
            <a:r>
              <a:rPr lang="pt-BR" sz="2000" dirty="0">
                <a:solidFill>
                  <a:srgbClr val="4F81BD">
                    <a:lumMod val="20000"/>
                    <a:lumOff val="80000"/>
                  </a:srgbClr>
                </a:solidFill>
              </a:rPr>
              <a:t> </a:t>
            </a:r>
            <a:r>
              <a:rPr lang="pt-BR" sz="2000" dirty="0" err="1">
                <a:solidFill>
                  <a:srgbClr val="4F81BD">
                    <a:lumMod val="20000"/>
                    <a:lumOff val="80000"/>
                  </a:srgbClr>
                </a:solidFill>
              </a:rPr>
              <a:t>now</a:t>
            </a:r>
            <a:r>
              <a:rPr lang="pt-BR" sz="2000" dirty="0">
                <a:solidFill>
                  <a:srgbClr val="4F81BD">
                    <a:lumMod val="20000"/>
                    <a:lumOff val="80000"/>
                  </a:srgbClr>
                </a:solidFill>
              </a:rPr>
              <a:t>?</a:t>
            </a:r>
          </a:p>
          <a:p>
            <a:pPr lvl="0"/>
            <a:r>
              <a:rPr lang="pt-BR" sz="2000" dirty="0">
                <a:solidFill>
                  <a:srgbClr val="4F81BD">
                    <a:lumMod val="20000"/>
                    <a:lumOff val="80000"/>
                  </a:srgbClr>
                </a:solidFill>
              </a:rPr>
              <a:t>Heidegger: </a:t>
            </a:r>
            <a:r>
              <a:rPr lang="pt-BR" sz="2000" dirty="0" err="1">
                <a:solidFill>
                  <a:srgbClr val="4F81BD">
                    <a:lumMod val="20000"/>
                    <a:lumOff val="80000"/>
                  </a:srgbClr>
                </a:solidFill>
              </a:rPr>
              <a:t>Cybernetics</a:t>
            </a:r>
            <a:r>
              <a:rPr lang="pt-BR" sz="2000" dirty="0">
                <a:solidFill>
                  <a:srgbClr val="4F81BD">
                    <a:lumMod val="20000"/>
                    <a:lumOff val="80000"/>
                  </a:srgbClr>
                </a:solidFill>
              </a:rPr>
              <a:t>.</a:t>
            </a:r>
          </a:p>
          <a:p>
            <a:pPr lvl="0"/>
            <a:endParaRPr lang="pt-BR" sz="1400" dirty="0">
              <a:solidFill>
                <a:srgbClr val="4F81BD">
                  <a:lumMod val="20000"/>
                  <a:lumOff val="80000"/>
                </a:srgbClr>
              </a:solidFill>
            </a:endParaRPr>
          </a:p>
        </p:txBody>
      </p:sp>
    </p:spTree>
    <p:extLst>
      <p:ext uri="{BB962C8B-B14F-4D97-AF65-F5344CB8AC3E}">
        <p14:creationId xmlns:p14="http://schemas.microsoft.com/office/powerpoint/2010/main" val="443656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t="14301" b="11150"/>
          <a:stretch/>
        </p:blipFill>
        <p:spPr>
          <a:xfrm>
            <a:off x="0" y="980728"/>
            <a:ext cx="9144000" cy="5112568"/>
          </a:xfrm>
          <a:prstGeom prst="rect">
            <a:avLst/>
          </a:prstGeom>
        </p:spPr>
      </p:pic>
    </p:spTree>
    <p:extLst>
      <p:ext uri="{BB962C8B-B14F-4D97-AF65-F5344CB8AC3E}">
        <p14:creationId xmlns:p14="http://schemas.microsoft.com/office/powerpoint/2010/main" val="3557579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l="47136" t="-1" b="-2548"/>
          <a:stretch/>
        </p:blipFill>
        <p:spPr>
          <a:xfrm>
            <a:off x="4860032" y="-25800"/>
            <a:ext cx="4833885" cy="7032747"/>
          </a:xfrm>
          <a:prstGeom prst="rect">
            <a:avLst/>
          </a:prstGeom>
        </p:spPr>
      </p:pic>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l="46626" b="1147"/>
          <a:stretch/>
        </p:blipFill>
        <p:spPr>
          <a:xfrm>
            <a:off x="-36512" y="-24827"/>
            <a:ext cx="4880518" cy="6779380"/>
          </a:xfrm>
          <a:prstGeom prst="rect">
            <a:avLst/>
          </a:prstGeom>
        </p:spPr>
      </p:pic>
      <p:sp>
        <p:nvSpPr>
          <p:cNvPr id="4" name="CaixaDeTexto 3"/>
          <p:cNvSpPr txBox="1"/>
          <p:nvPr/>
        </p:nvSpPr>
        <p:spPr>
          <a:xfrm>
            <a:off x="5632616" y="6453336"/>
            <a:ext cx="3475888" cy="369332"/>
          </a:xfrm>
          <a:prstGeom prst="rect">
            <a:avLst/>
          </a:prstGeom>
          <a:solidFill>
            <a:schemeClr val="bg1">
              <a:lumMod val="85000"/>
            </a:schemeClr>
          </a:solidFill>
        </p:spPr>
        <p:txBody>
          <a:bodyPr wrap="none" rtlCol="0">
            <a:spAutoFit/>
          </a:bodyPr>
          <a:lstStyle/>
          <a:p>
            <a:r>
              <a:rPr lang="pt-BR" dirty="0" err="1"/>
              <a:t>Viable</a:t>
            </a:r>
            <a:r>
              <a:rPr lang="pt-BR" dirty="0"/>
              <a:t> System </a:t>
            </a:r>
            <a:r>
              <a:rPr lang="pt-BR" dirty="0" err="1"/>
              <a:t>Model</a:t>
            </a:r>
            <a:r>
              <a:rPr lang="pt-BR" dirty="0"/>
              <a:t>, </a:t>
            </a:r>
            <a:r>
              <a:rPr lang="pt-BR" dirty="0" err="1"/>
              <a:t>Stafford</a:t>
            </a:r>
            <a:r>
              <a:rPr lang="pt-BR" dirty="0"/>
              <a:t> </a:t>
            </a:r>
            <a:r>
              <a:rPr lang="pt-BR" dirty="0" err="1"/>
              <a:t>Beer</a:t>
            </a:r>
            <a:endParaRPr lang="pt-BR" dirty="0"/>
          </a:p>
        </p:txBody>
      </p:sp>
    </p:spTree>
    <p:extLst>
      <p:ext uri="{BB962C8B-B14F-4D97-AF65-F5344CB8AC3E}">
        <p14:creationId xmlns:p14="http://schemas.microsoft.com/office/powerpoint/2010/main" val="4159760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18"/>
            <a:ext cx="9144000" cy="6858000"/>
          </a:xfrm>
          <a:prstGeom prst="rect">
            <a:avLst/>
          </a:prstGeom>
        </p:spPr>
      </p:pic>
    </p:spTree>
    <p:extLst>
      <p:ext uri="{BB962C8B-B14F-4D97-AF65-F5344CB8AC3E}">
        <p14:creationId xmlns:p14="http://schemas.microsoft.com/office/powerpoint/2010/main" val="3710838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44624"/>
            <a:ext cx="9144000" cy="6858000"/>
          </a:xfrm>
          <a:prstGeom prst="rect">
            <a:avLst/>
          </a:prstGeom>
        </p:spPr>
      </p:pic>
    </p:spTree>
    <p:extLst>
      <p:ext uri="{BB962C8B-B14F-4D97-AF65-F5344CB8AC3E}">
        <p14:creationId xmlns:p14="http://schemas.microsoft.com/office/powerpoint/2010/main" val="3008692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6EFFF24-D056-4D2F-9D01-33FF482438E4}"/>
              </a:ext>
            </a:extLst>
          </p:cNvPr>
          <p:cNvPicPr>
            <a:picLocks noChangeAspect="1"/>
          </p:cNvPicPr>
          <p:nvPr/>
        </p:nvPicPr>
        <p:blipFill rotWithShape="1">
          <a:blip r:embed="rId2"/>
          <a:srcRect b="7601"/>
          <a:stretch/>
        </p:blipFill>
        <p:spPr>
          <a:xfrm>
            <a:off x="-36512" y="0"/>
            <a:ext cx="9144000" cy="4752528"/>
          </a:xfrm>
          <a:prstGeom prst="rect">
            <a:avLst/>
          </a:prstGeom>
        </p:spPr>
      </p:pic>
      <p:sp>
        <p:nvSpPr>
          <p:cNvPr id="4" name="CaixaDeTexto 3">
            <a:extLst>
              <a:ext uri="{FF2B5EF4-FFF2-40B4-BE49-F238E27FC236}">
                <a16:creationId xmlns:a16="http://schemas.microsoft.com/office/drawing/2014/main" id="{BF843387-0870-4CC7-8A74-796FDC4DD4FE}"/>
              </a:ext>
            </a:extLst>
          </p:cNvPr>
          <p:cNvSpPr txBox="1"/>
          <p:nvPr/>
        </p:nvSpPr>
        <p:spPr>
          <a:xfrm>
            <a:off x="237260" y="5949280"/>
            <a:ext cx="8596456" cy="369332"/>
          </a:xfrm>
          <a:prstGeom prst="rect">
            <a:avLst/>
          </a:prstGeom>
          <a:noFill/>
        </p:spPr>
        <p:txBody>
          <a:bodyPr wrap="none" rtlCol="0">
            <a:spAutoFit/>
          </a:bodyPr>
          <a:lstStyle/>
          <a:p>
            <a:r>
              <a:rPr lang="pt-BR" dirty="0"/>
              <a:t>E muitos outros....Pergunta: que subteoria é possível de usar em arquitetura e urbanismo?</a:t>
            </a:r>
          </a:p>
        </p:txBody>
      </p:sp>
    </p:spTree>
    <p:extLst>
      <p:ext uri="{BB962C8B-B14F-4D97-AF65-F5344CB8AC3E}">
        <p14:creationId xmlns:p14="http://schemas.microsoft.com/office/powerpoint/2010/main" val="1440406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yberdesign"/>
          <p:cNvPicPr>
            <a:picLocks noChangeAspect="1" noChangeArrowheads="1"/>
          </p:cNvPicPr>
          <p:nvPr/>
        </p:nvPicPr>
        <p:blipFill>
          <a:blip r:embed="rId2" cstate="print"/>
          <a:srcRect/>
          <a:stretch>
            <a:fillRect/>
          </a:stretch>
        </p:blipFill>
        <p:spPr bwMode="auto">
          <a:xfrm>
            <a:off x="0" y="97088"/>
            <a:ext cx="9242649" cy="6572272"/>
          </a:xfrm>
          <a:prstGeom prst="rect">
            <a:avLst/>
          </a:prstGeom>
          <a:noFill/>
          <a:ln w="9525">
            <a:noFill/>
            <a:miter lim="800000"/>
            <a:headEnd/>
            <a:tailEnd/>
          </a:ln>
        </p:spPr>
      </p:pic>
    </p:spTree>
    <p:extLst>
      <p:ext uri="{BB962C8B-B14F-4D97-AF65-F5344CB8AC3E}">
        <p14:creationId xmlns:p14="http://schemas.microsoft.com/office/powerpoint/2010/main" val="1360683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BB3934B3-8517-2BEF-D067-0D0397009437}"/>
              </a:ext>
            </a:extLst>
          </p:cNvPr>
          <p:cNvSpPr txBox="1"/>
          <p:nvPr/>
        </p:nvSpPr>
        <p:spPr>
          <a:xfrm>
            <a:off x="2286000" y="3105835"/>
            <a:ext cx="4572000" cy="646331"/>
          </a:xfrm>
          <a:prstGeom prst="rect">
            <a:avLst/>
          </a:prstGeom>
          <a:noFill/>
        </p:spPr>
        <p:txBody>
          <a:bodyPr wrap="square">
            <a:spAutoFit/>
          </a:bodyPr>
          <a:lstStyle/>
          <a:p>
            <a:r>
              <a:rPr lang="en-US" dirty="0">
                <a:hlinkClick r:id="rId2"/>
              </a:rPr>
              <a:t>(1234) CYBERNETICS, how to become a cybernetician. - YouTube</a:t>
            </a:r>
            <a:endParaRPr lang="pt-BR" dirty="0"/>
          </a:p>
        </p:txBody>
      </p:sp>
    </p:spTree>
    <p:extLst>
      <p:ext uri="{BB962C8B-B14F-4D97-AF65-F5344CB8AC3E}">
        <p14:creationId xmlns:p14="http://schemas.microsoft.com/office/powerpoint/2010/main" val="3888645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4819" name="Picture 6" descr="terra"/>
          <p:cNvPicPr>
            <a:picLocks noGrp="1" noChangeAspect="1" noChangeArrowheads="1"/>
          </p:cNvPicPr>
          <p:nvPr>
            <p:ph sz="half" idx="1"/>
          </p:nvPr>
        </p:nvPicPr>
        <p:blipFill>
          <a:blip r:embed="rId2" cstate="print"/>
          <a:srcRect/>
          <a:stretch>
            <a:fillRect/>
          </a:stretch>
        </p:blipFill>
        <p:spPr>
          <a:xfrm>
            <a:off x="1524000" y="2786058"/>
            <a:ext cx="1905000" cy="1447800"/>
          </a:xfrm>
          <a:noFill/>
        </p:spPr>
      </p:pic>
      <p:pic>
        <p:nvPicPr>
          <p:cNvPr id="34820" name="Picture 8" descr="blue-angel-museum-space-capsule"/>
          <p:cNvPicPr>
            <a:picLocks noGrp="1" noChangeAspect="1" noChangeArrowheads="1"/>
          </p:cNvPicPr>
          <p:nvPr>
            <p:ph sz="quarter" idx="2"/>
          </p:nvPr>
        </p:nvPicPr>
        <p:blipFill>
          <a:blip r:embed="rId3" cstate="print"/>
          <a:srcRect/>
          <a:stretch>
            <a:fillRect/>
          </a:stretch>
        </p:blipFill>
        <p:spPr>
          <a:xfrm>
            <a:off x="3708400" y="2789233"/>
            <a:ext cx="3816350" cy="2874962"/>
          </a:xfrm>
          <a:noFill/>
        </p:spPr>
      </p:pic>
      <p:pic>
        <p:nvPicPr>
          <p:cNvPr id="34821" name="Picture 11" descr="astronaut"/>
          <p:cNvPicPr>
            <a:picLocks noGrp="1" noChangeAspect="1" noChangeArrowheads="1"/>
          </p:cNvPicPr>
          <p:nvPr>
            <p:ph sz="quarter" idx="3"/>
          </p:nvPr>
        </p:nvPicPr>
        <p:blipFill>
          <a:blip r:embed="rId4" cstate="print"/>
          <a:srcRect/>
          <a:stretch>
            <a:fillRect/>
          </a:stretch>
        </p:blipFill>
        <p:spPr>
          <a:xfrm>
            <a:off x="1547813" y="4300533"/>
            <a:ext cx="1871662" cy="1400175"/>
          </a:xfrm>
          <a:noFill/>
        </p:spPr>
      </p:pic>
      <p:sp>
        <p:nvSpPr>
          <p:cNvPr id="7" name="Retângulo 6"/>
          <p:cNvSpPr/>
          <p:nvPr/>
        </p:nvSpPr>
        <p:spPr>
          <a:xfrm>
            <a:off x="-108520" y="5949280"/>
            <a:ext cx="9073008" cy="769441"/>
          </a:xfrm>
          <a:prstGeom prst="rect">
            <a:avLst/>
          </a:prstGeom>
        </p:spPr>
        <p:txBody>
          <a:bodyPr wrap="square">
            <a:spAutoFit/>
          </a:bodyPr>
          <a:lstStyle/>
          <a:p>
            <a:pPr algn="r"/>
            <a:r>
              <a:rPr lang="pt-BR" i="1" dirty="0">
                <a:solidFill>
                  <a:srgbClr val="4F81BD">
                    <a:lumMod val="20000"/>
                    <a:lumOff val="80000"/>
                  </a:srgbClr>
                </a:solidFill>
              </a:rPr>
              <a:t>Qual a relevância da Cibernética para Arquitetura e Urbanismo? </a:t>
            </a:r>
          </a:p>
          <a:p>
            <a:pPr algn="r"/>
            <a:endParaRPr lang="pt-BR" sz="1200" i="1" dirty="0">
              <a:solidFill>
                <a:srgbClr val="4F81BD">
                  <a:lumMod val="20000"/>
                  <a:lumOff val="80000"/>
                </a:srgbClr>
              </a:solidFill>
            </a:endParaRPr>
          </a:p>
          <a:p>
            <a:pPr lvl="0" algn="r"/>
            <a:endParaRPr lang="pt-BR" sz="1400" dirty="0">
              <a:solidFill>
                <a:srgbClr val="4F81BD">
                  <a:lumMod val="20000"/>
                  <a:lumOff val="80000"/>
                </a:srgbClr>
              </a:solidFill>
            </a:endParaRPr>
          </a:p>
        </p:txBody>
      </p:sp>
    </p:spTree>
    <p:extLst>
      <p:ext uri="{BB962C8B-B14F-4D97-AF65-F5344CB8AC3E}">
        <p14:creationId xmlns:p14="http://schemas.microsoft.com/office/powerpoint/2010/main" val="1830392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CaixaDeTexto 3"/>
          <p:cNvSpPr txBox="1"/>
          <p:nvPr/>
        </p:nvSpPr>
        <p:spPr>
          <a:xfrm>
            <a:off x="0" y="1529550"/>
            <a:ext cx="9144000" cy="461665"/>
          </a:xfrm>
          <a:prstGeom prst="rect">
            <a:avLst/>
          </a:prstGeom>
          <a:noFill/>
        </p:spPr>
        <p:txBody>
          <a:bodyPr wrap="square" rtlCol="0">
            <a:spAutoFit/>
          </a:bodyPr>
          <a:lstStyle/>
          <a:p>
            <a:pPr lvl="2"/>
            <a:r>
              <a:rPr lang="pt-BR" sz="2400" dirty="0">
                <a:solidFill>
                  <a:schemeClr val="bg1">
                    <a:lumMod val="50000"/>
                  </a:schemeClr>
                </a:solidFill>
                <a:latin typeface="Arial" charset="0"/>
                <a:ea typeface="Arial" charset="0"/>
                <a:cs typeface="Arial" charset="0"/>
              </a:rPr>
              <a:t>Da representação à performance</a:t>
            </a:r>
            <a:endParaRPr lang="pt-BR" sz="2400">
              <a:solidFill>
                <a:schemeClr val="bg1">
                  <a:lumMod val="50000"/>
                </a:schemeClr>
              </a:solidFill>
              <a:latin typeface="Arial" charset="0"/>
              <a:ea typeface="Arial" charset="0"/>
              <a:cs typeface="Arial" charset="0"/>
            </a:endParaRPr>
          </a:p>
        </p:txBody>
      </p:sp>
      <p:cxnSp>
        <p:nvCxnSpPr>
          <p:cNvPr id="7" name="Conector Reto 6"/>
          <p:cNvCxnSpPr/>
          <p:nvPr/>
        </p:nvCxnSpPr>
        <p:spPr>
          <a:xfrm>
            <a:off x="0" y="3039345"/>
            <a:ext cx="9144000"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upo 1"/>
          <p:cNvGrpSpPr/>
          <p:nvPr/>
        </p:nvGrpSpPr>
        <p:grpSpPr>
          <a:xfrm>
            <a:off x="483094" y="2653737"/>
            <a:ext cx="1572441" cy="2694730"/>
            <a:chOff x="644125" y="2395316"/>
            <a:chExt cx="2096588" cy="3592972"/>
          </a:xfrm>
        </p:grpSpPr>
        <p:sp>
          <p:nvSpPr>
            <p:cNvPr id="9" name="CaixaDeTexto 8"/>
            <p:cNvSpPr txBox="1"/>
            <p:nvPr/>
          </p:nvSpPr>
          <p:spPr>
            <a:xfrm>
              <a:off x="1026214" y="2395316"/>
              <a:ext cx="1332411" cy="400109"/>
            </a:xfrm>
            <a:prstGeom prst="rect">
              <a:avLst/>
            </a:prstGeom>
            <a:noFill/>
            <a:ln>
              <a:solidFill>
                <a:schemeClr val="bg1"/>
              </a:solidFill>
            </a:ln>
          </p:spPr>
          <p:txBody>
            <a:bodyPr wrap="square" rtlCol="0">
              <a:spAutoFit/>
            </a:bodyPr>
            <a:lstStyle/>
            <a:p>
              <a:pPr algn="ctr"/>
              <a:r>
                <a:rPr lang="pt-BR" sz="1350">
                  <a:solidFill>
                    <a:schemeClr val="bg1"/>
                  </a:solidFill>
                </a:rPr>
                <a:t>anos 1980</a:t>
              </a:r>
            </a:p>
          </p:txBody>
        </p:sp>
        <p:sp>
          <p:nvSpPr>
            <p:cNvPr id="12" name="CaixaDeTexto 11"/>
            <p:cNvSpPr txBox="1"/>
            <p:nvPr/>
          </p:nvSpPr>
          <p:spPr>
            <a:xfrm>
              <a:off x="644125" y="3033634"/>
              <a:ext cx="2096588" cy="2954654"/>
            </a:xfrm>
            <a:prstGeom prst="rect">
              <a:avLst/>
            </a:prstGeom>
            <a:noFill/>
          </p:spPr>
          <p:txBody>
            <a:bodyPr wrap="square" rtlCol="0">
              <a:spAutoFit/>
            </a:bodyPr>
            <a:lstStyle/>
            <a:p>
              <a:pPr algn="ctr"/>
              <a:r>
                <a:rPr lang="pt-BR" sz="1200" dirty="0">
                  <a:latin typeface="Arial" charset="0"/>
                  <a:ea typeface="Arial" charset="0"/>
                  <a:cs typeface="Arial" charset="0"/>
                </a:rPr>
                <a:t>REPRESENTAÇÃO</a:t>
              </a:r>
            </a:p>
            <a:p>
              <a:pPr marL="9525" lvl="1" algn="ctr"/>
              <a:r>
                <a:rPr lang="pt-BR" sz="1050" dirty="0">
                  <a:latin typeface="Arial" charset="0"/>
                  <a:ea typeface="Arial" charset="0"/>
                  <a:cs typeface="Arial" charset="0"/>
                </a:rPr>
                <a:t>Computadores </a:t>
              </a:r>
              <a:r>
                <a:rPr lang="pt-BR" sz="1050" i="1" dirty="0" err="1">
                  <a:latin typeface="Arial" charset="0"/>
                  <a:ea typeface="Arial" charset="0"/>
                  <a:cs typeface="Arial" charset="0"/>
                </a:rPr>
                <a:t>standalone</a:t>
              </a:r>
              <a:r>
                <a:rPr lang="pt-BR" sz="1050" dirty="0">
                  <a:latin typeface="Arial" charset="0"/>
                  <a:ea typeface="Arial" charset="0"/>
                  <a:cs typeface="Arial" charset="0"/>
                </a:rPr>
                <a:t>, aproximações entre arquitetura e computação, demandas para desenvolvimento de </a:t>
              </a:r>
              <a:r>
                <a:rPr lang="pt-BR" sz="1050" i="1" dirty="0">
                  <a:latin typeface="Arial" charset="0"/>
                  <a:ea typeface="Arial" charset="0"/>
                  <a:cs typeface="Arial" charset="0"/>
                </a:rPr>
                <a:t>software</a:t>
              </a:r>
            </a:p>
            <a:p>
              <a:pPr marL="9525" lvl="1" algn="ctr"/>
              <a:endParaRPr lang="pt-BR" sz="1050" b="1" dirty="0">
                <a:latin typeface="Arial" charset="0"/>
                <a:ea typeface="Arial" charset="0"/>
                <a:cs typeface="Arial" charset="0"/>
              </a:endParaRPr>
            </a:p>
            <a:p>
              <a:pPr marL="9525" lvl="1" algn="ctr"/>
              <a:endParaRPr lang="pt-BR" sz="1050" b="1" dirty="0">
                <a:latin typeface="Arial" charset="0"/>
                <a:ea typeface="Arial" charset="0"/>
                <a:cs typeface="Arial" charset="0"/>
              </a:endParaRPr>
            </a:p>
            <a:p>
              <a:pPr marL="9525" lvl="1" algn="ctr"/>
              <a:r>
                <a:rPr lang="pt-BR" sz="1050" b="1" dirty="0">
                  <a:latin typeface="Arial" charset="0"/>
                  <a:ea typeface="Arial" charset="0"/>
                  <a:cs typeface="Arial" charset="0"/>
                </a:rPr>
                <a:t>Objeto, conceitos, desconstrução</a:t>
              </a:r>
            </a:p>
          </p:txBody>
        </p:sp>
      </p:grpSp>
      <p:grpSp>
        <p:nvGrpSpPr>
          <p:cNvPr id="3" name="Grupo 2"/>
          <p:cNvGrpSpPr/>
          <p:nvPr/>
        </p:nvGrpSpPr>
        <p:grpSpPr>
          <a:xfrm>
            <a:off x="2708705" y="2653732"/>
            <a:ext cx="1572441" cy="2533152"/>
            <a:chOff x="3611607" y="2395310"/>
            <a:chExt cx="2096588" cy="3377535"/>
          </a:xfrm>
        </p:grpSpPr>
        <p:sp>
          <p:nvSpPr>
            <p:cNvPr id="10" name="CaixaDeTexto 9"/>
            <p:cNvSpPr txBox="1"/>
            <p:nvPr/>
          </p:nvSpPr>
          <p:spPr>
            <a:xfrm>
              <a:off x="3993696" y="2395310"/>
              <a:ext cx="1332411" cy="400109"/>
            </a:xfrm>
            <a:prstGeom prst="rect">
              <a:avLst/>
            </a:prstGeom>
            <a:noFill/>
            <a:ln>
              <a:solidFill>
                <a:schemeClr val="bg1"/>
              </a:solidFill>
            </a:ln>
          </p:spPr>
          <p:txBody>
            <a:bodyPr wrap="square" rtlCol="0">
              <a:spAutoFit/>
            </a:bodyPr>
            <a:lstStyle/>
            <a:p>
              <a:pPr algn="ctr"/>
              <a:r>
                <a:rPr lang="pt-BR" sz="1350">
                  <a:solidFill>
                    <a:schemeClr val="bg1"/>
                  </a:solidFill>
                </a:rPr>
                <a:t>anos 1990</a:t>
              </a:r>
            </a:p>
          </p:txBody>
        </p:sp>
        <p:sp>
          <p:nvSpPr>
            <p:cNvPr id="13" name="CaixaDeTexto 12"/>
            <p:cNvSpPr txBox="1"/>
            <p:nvPr/>
          </p:nvSpPr>
          <p:spPr>
            <a:xfrm>
              <a:off x="3611607" y="3033634"/>
              <a:ext cx="2096588" cy="2739211"/>
            </a:xfrm>
            <a:prstGeom prst="rect">
              <a:avLst/>
            </a:prstGeom>
            <a:noFill/>
          </p:spPr>
          <p:txBody>
            <a:bodyPr wrap="square" rtlCol="0">
              <a:spAutoFit/>
            </a:bodyPr>
            <a:lstStyle/>
            <a:p>
              <a:pPr algn="ctr"/>
              <a:r>
                <a:rPr lang="pt-BR" sz="1200" cap="all" dirty="0">
                  <a:latin typeface="Arial" charset="0"/>
                  <a:ea typeface="Arial" charset="0"/>
                  <a:cs typeface="Arial" charset="0"/>
                </a:rPr>
                <a:t>interatividade, conectividade</a:t>
              </a:r>
            </a:p>
            <a:p>
              <a:pPr marL="0" lvl="1" algn="ctr"/>
              <a:r>
                <a:rPr lang="pt-BR" sz="1050" dirty="0">
                  <a:latin typeface="Arial" charset="0"/>
                  <a:ea typeface="Arial" charset="0"/>
                  <a:cs typeface="Arial" charset="0"/>
                </a:rPr>
                <a:t>Design de interface, visualização, organização da informação, integração</a:t>
              </a:r>
            </a:p>
            <a:p>
              <a:pPr marL="0" lvl="1" algn="ctr"/>
              <a:endParaRPr lang="pt-BR" sz="1050" dirty="0">
                <a:latin typeface="Arial" charset="0"/>
                <a:ea typeface="Arial" charset="0"/>
                <a:cs typeface="Arial" charset="0"/>
              </a:endParaRPr>
            </a:p>
            <a:p>
              <a:pPr marL="0" lvl="1" algn="ctr"/>
              <a:endParaRPr lang="pt-BR" sz="1050" dirty="0">
                <a:latin typeface="Arial" charset="0"/>
                <a:ea typeface="Arial" charset="0"/>
                <a:cs typeface="Arial" charset="0"/>
              </a:endParaRPr>
            </a:p>
            <a:p>
              <a:pPr marL="0" lvl="1" algn="ctr"/>
              <a:endParaRPr lang="pt-BR" sz="1050" dirty="0">
                <a:latin typeface="Arial" charset="0"/>
                <a:ea typeface="Arial" charset="0"/>
                <a:cs typeface="Arial" charset="0"/>
              </a:endParaRPr>
            </a:p>
            <a:p>
              <a:pPr marL="0" lvl="1" algn="ctr"/>
              <a:endParaRPr lang="pt-BR" sz="900" dirty="0">
                <a:latin typeface="Arial" charset="0"/>
                <a:ea typeface="Arial" charset="0"/>
                <a:cs typeface="Arial" charset="0"/>
              </a:endParaRPr>
            </a:p>
            <a:p>
              <a:pPr marL="0" lvl="1" algn="ctr"/>
              <a:r>
                <a:rPr lang="pt-BR" sz="1050" b="1" dirty="0">
                  <a:latin typeface="Arial" charset="0"/>
                  <a:ea typeface="Arial" charset="0"/>
                  <a:cs typeface="Arial" charset="0"/>
                </a:rPr>
                <a:t>Objeto, ampliação de referências, glocal</a:t>
              </a:r>
              <a:endParaRPr lang="pt-BR" sz="1350" b="1" dirty="0">
                <a:latin typeface="Arial" charset="0"/>
                <a:ea typeface="Arial" charset="0"/>
                <a:cs typeface="Arial" charset="0"/>
              </a:endParaRPr>
            </a:p>
          </p:txBody>
        </p:sp>
      </p:grpSp>
      <p:grpSp>
        <p:nvGrpSpPr>
          <p:cNvPr id="5" name="Grupo 4"/>
          <p:cNvGrpSpPr/>
          <p:nvPr/>
        </p:nvGrpSpPr>
        <p:grpSpPr>
          <a:xfrm>
            <a:off x="4887821" y="2653735"/>
            <a:ext cx="1572441" cy="2694732"/>
            <a:chOff x="6517094" y="2395313"/>
            <a:chExt cx="2096588" cy="3592976"/>
          </a:xfrm>
        </p:grpSpPr>
        <p:sp>
          <p:nvSpPr>
            <p:cNvPr id="11" name="CaixaDeTexto 10"/>
            <p:cNvSpPr txBox="1"/>
            <p:nvPr/>
          </p:nvSpPr>
          <p:spPr>
            <a:xfrm>
              <a:off x="6899185" y="2395313"/>
              <a:ext cx="1332411" cy="400109"/>
            </a:xfrm>
            <a:prstGeom prst="rect">
              <a:avLst/>
            </a:prstGeom>
            <a:noFill/>
            <a:ln>
              <a:solidFill>
                <a:schemeClr val="bg1"/>
              </a:solidFill>
            </a:ln>
          </p:spPr>
          <p:txBody>
            <a:bodyPr wrap="square" rtlCol="0">
              <a:spAutoFit/>
            </a:bodyPr>
            <a:lstStyle/>
            <a:p>
              <a:pPr algn="ctr"/>
              <a:r>
                <a:rPr lang="pt-BR" sz="1350">
                  <a:solidFill>
                    <a:schemeClr val="bg1"/>
                  </a:solidFill>
                </a:rPr>
                <a:t>anos 2000</a:t>
              </a:r>
            </a:p>
          </p:txBody>
        </p:sp>
        <p:sp>
          <p:nvSpPr>
            <p:cNvPr id="14" name="CaixaDeTexto 13"/>
            <p:cNvSpPr txBox="1"/>
            <p:nvPr/>
          </p:nvSpPr>
          <p:spPr>
            <a:xfrm>
              <a:off x="6517094" y="3033634"/>
              <a:ext cx="2096588" cy="2954655"/>
            </a:xfrm>
            <a:prstGeom prst="rect">
              <a:avLst/>
            </a:prstGeom>
            <a:noFill/>
          </p:spPr>
          <p:txBody>
            <a:bodyPr wrap="square" rtlCol="0">
              <a:spAutoFit/>
            </a:bodyPr>
            <a:lstStyle/>
            <a:p>
              <a:pPr algn="ctr"/>
              <a:r>
                <a:rPr lang="pt-BR" sz="1200" cap="all" dirty="0">
                  <a:latin typeface="Arial" charset="0"/>
                  <a:ea typeface="Arial" charset="0"/>
                  <a:cs typeface="Arial" charset="0"/>
                </a:rPr>
                <a:t>Hibridização,</a:t>
              </a:r>
            </a:p>
            <a:p>
              <a:pPr algn="ctr"/>
              <a:r>
                <a:rPr lang="pt-BR" sz="1200" cap="all" dirty="0">
                  <a:latin typeface="Arial" charset="0"/>
                  <a:ea typeface="Arial" charset="0"/>
                  <a:cs typeface="Arial" charset="0"/>
                </a:rPr>
                <a:t>Virtualização</a:t>
              </a:r>
            </a:p>
            <a:p>
              <a:pPr marL="38100" lvl="1" algn="ctr"/>
              <a:r>
                <a:rPr lang="pt-BR" sz="1050" dirty="0">
                  <a:latin typeface="Arial" charset="0"/>
                  <a:ea typeface="Arial" charset="0"/>
                  <a:cs typeface="Arial" charset="0"/>
                </a:rPr>
                <a:t>Desenvolvimento computacional: redes, distribuição, mobilidade, do </a:t>
              </a:r>
              <a:r>
                <a:rPr lang="pt-BR" sz="1050" i="1" dirty="0">
                  <a:latin typeface="Arial" charset="0"/>
                  <a:ea typeface="Arial" charset="0"/>
                  <a:cs typeface="Arial" charset="0"/>
                </a:rPr>
                <a:t>desktop</a:t>
              </a:r>
              <a:r>
                <a:rPr lang="pt-BR" sz="1050" dirty="0">
                  <a:latin typeface="Arial" charset="0"/>
                  <a:ea typeface="Arial" charset="0"/>
                  <a:cs typeface="Arial" charset="0"/>
                </a:rPr>
                <a:t> ao </a:t>
              </a:r>
              <a:r>
                <a:rPr lang="pt-BR" sz="1050" i="1" dirty="0">
                  <a:latin typeface="Arial" charset="0"/>
                  <a:ea typeface="Arial" charset="0"/>
                  <a:cs typeface="Arial" charset="0"/>
                </a:rPr>
                <a:t>laptop</a:t>
              </a:r>
              <a:r>
                <a:rPr lang="pt-BR" sz="1050" dirty="0">
                  <a:latin typeface="Arial" charset="0"/>
                  <a:ea typeface="Arial" charset="0"/>
                  <a:cs typeface="Arial" charset="0"/>
                </a:rPr>
                <a:t>, compatibilidade entre </a:t>
              </a:r>
              <a:r>
                <a:rPr lang="pt-BR" sz="1050" i="1" dirty="0">
                  <a:latin typeface="Arial" charset="0"/>
                  <a:ea typeface="Arial" charset="0"/>
                  <a:cs typeface="Arial" charset="0"/>
                </a:rPr>
                <a:t>software</a:t>
              </a:r>
              <a:r>
                <a:rPr lang="pt-BR" sz="1050" dirty="0">
                  <a:latin typeface="Arial" charset="0"/>
                  <a:ea typeface="Arial" charset="0"/>
                  <a:cs typeface="Arial" charset="0"/>
                </a:rPr>
                <a:t>, 3D</a:t>
              </a:r>
            </a:p>
            <a:p>
              <a:pPr marL="38100" lvl="1" algn="ctr"/>
              <a:endParaRPr lang="pt-BR" sz="900" dirty="0">
                <a:latin typeface="Arial" charset="0"/>
                <a:ea typeface="Arial" charset="0"/>
                <a:cs typeface="Arial" charset="0"/>
              </a:endParaRPr>
            </a:p>
            <a:p>
              <a:pPr marL="38100" lvl="1" algn="ctr"/>
              <a:r>
                <a:rPr lang="pt-BR" sz="1050" b="1" dirty="0">
                  <a:latin typeface="Arial" charset="0"/>
                  <a:ea typeface="Arial" charset="0"/>
                  <a:cs typeface="Arial" charset="0"/>
                </a:rPr>
                <a:t>Complexidade, biologia, geometria complexa</a:t>
              </a:r>
            </a:p>
          </p:txBody>
        </p:sp>
      </p:grpSp>
      <p:grpSp>
        <p:nvGrpSpPr>
          <p:cNvPr id="6" name="Grupo 5"/>
          <p:cNvGrpSpPr/>
          <p:nvPr/>
        </p:nvGrpSpPr>
        <p:grpSpPr>
          <a:xfrm>
            <a:off x="7066936" y="2653733"/>
            <a:ext cx="1572441" cy="2683191"/>
            <a:chOff x="9422581" y="2395310"/>
            <a:chExt cx="2096588" cy="3577588"/>
          </a:xfrm>
        </p:grpSpPr>
        <p:sp>
          <p:nvSpPr>
            <p:cNvPr id="16" name="CaixaDeTexto 15"/>
            <p:cNvSpPr txBox="1"/>
            <p:nvPr/>
          </p:nvSpPr>
          <p:spPr>
            <a:xfrm>
              <a:off x="9804672" y="2395310"/>
              <a:ext cx="1332411" cy="400109"/>
            </a:xfrm>
            <a:prstGeom prst="rect">
              <a:avLst/>
            </a:prstGeom>
            <a:noFill/>
            <a:ln>
              <a:solidFill>
                <a:schemeClr val="bg1"/>
              </a:solidFill>
            </a:ln>
          </p:spPr>
          <p:txBody>
            <a:bodyPr wrap="square" rtlCol="0">
              <a:spAutoFit/>
            </a:bodyPr>
            <a:lstStyle/>
            <a:p>
              <a:pPr algn="ctr"/>
              <a:r>
                <a:rPr lang="pt-BR" sz="1350">
                  <a:solidFill>
                    <a:schemeClr val="bg1"/>
                  </a:solidFill>
                </a:rPr>
                <a:t>anos 2010</a:t>
              </a:r>
            </a:p>
          </p:txBody>
        </p:sp>
        <p:sp>
          <p:nvSpPr>
            <p:cNvPr id="17" name="CaixaDeTexto 16"/>
            <p:cNvSpPr txBox="1"/>
            <p:nvPr/>
          </p:nvSpPr>
          <p:spPr>
            <a:xfrm>
              <a:off x="9422581" y="3033631"/>
              <a:ext cx="2096588" cy="2939267"/>
            </a:xfrm>
            <a:prstGeom prst="rect">
              <a:avLst/>
            </a:prstGeom>
            <a:noFill/>
          </p:spPr>
          <p:txBody>
            <a:bodyPr wrap="square" rtlCol="0">
              <a:spAutoFit/>
            </a:bodyPr>
            <a:lstStyle/>
            <a:p>
              <a:pPr algn="ctr"/>
              <a:r>
                <a:rPr lang="pt-BR" sz="1200" cap="all" dirty="0">
                  <a:latin typeface="Arial" charset="0"/>
                  <a:ea typeface="Arial" charset="0"/>
                  <a:cs typeface="Arial" charset="0"/>
                </a:rPr>
                <a:t>performance </a:t>
              </a:r>
              <a:r>
                <a:rPr lang="pt-BR" sz="1050" dirty="0">
                  <a:latin typeface="Arial" charset="0"/>
                  <a:ea typeface="Arial" charset="0"/>
                  <a:cs typeface="Arial" charset="0"/>
                </a:rPr>
                <a:t>Simulação, </a:t>
              </a:r>
            </a:p>
            <a:p>
              <a:pPr algn="ctr"/>
              <a:r>
                <a:rPr lang="pt-BR" sz="1050" dirty="0">
                  <a:latin typeface="Arial" charset="0"/>
                  <a:ea typeface="Arial" charset="0"/>
                  <a:cs typeface="Arial" charset="0"/>
                </a:rPr>
                <a:t>automação, otimização, adaptação, inteligência artificial, GIS, BIM, design paramétrico, fabricação digital</a:t>
              </a:r>
            </a:p>
            <a:p>
              <a:pPr marL="38100" lvl="1" algn="ctr"/>
              <a:endParaRPr lang="pt-BR" sz="1050" dirty="0">
                <a:latin typeface="Arial" charset="0"/>
                <a:ea typeface="Arial" charset="0"/>
                <a:cs typeface="Arial" charset="0"/>
              </a:endParaRPr>
            </a:p>
            <a:p>
              <a:pPr marL="38100" lvl="1" algn="ctr"/>
              <a:endParaRPr lang="pt-BR" sz="1050" dirty="0">
                <a:latin typeface="Arial" charset="0"/>
                <a:ea typeface="Arial" charset="0"/>
                <a:cs typeface="Arial" charset="0"/>
              </a:endParaRPr>
            </a:p>
            <a:p>
              <a:pPr marL="38100" lvl="1" algn="ctr"/>
              <a:endParaRPr lang="pt-BR" sz="975" dirty="0">
                <a:latin typeface="Arial" charset="0"/>
                <a:ea typeface="Arial" charset="0"/>
                <a:cs typeface="Arial" charset="0"/>
              </a:endParaRPr>
            </a:p>
            <a:p>
              <a:pPr marL="38100" lvl="1" algn="ctr"/>
              <a:r>
                <a:rPr lang="pt-BR" sz="1050" b="1" dirty="0">
                  <a:latin typeface="Arial" charset="0"/>
                  <a:ea typeface="Arial" charset="0"/>
                  <a:cs typeface="Arial" charset="0"/>
                </a:rPr>
                <a:t>Orientado ao sistema, ecologia</a:t>
              </a:r>
            </a:p>
          </p:txBody>
        </p:sp>
      </p:grpSp>
    </p:spTree>
    <p:extLst>
      <p:ext uri="{BB962C8B-B14F-4D97-AF65-F5344CB8AC3E}">
        <p14:creationId xmlns:p14="http://schemas.microsoft.com/office/powerpoint/2010/main" val="257325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8" name="Picture 8" descr="https://www.unstudio.com/image/2017/3/9/20160804_145415_cropped.jpg%281000x%29%2800D1C8F0CD8EFC0AE545888D7D43C2B4%29.jpg">
            <a:extLst>
              <a:ext uri="{FF2B5EF4-FFF2-40B4-BE49-F238E27FC236}">
                <a16:creationId xmlns:a16="http://schemas.microsoft.com/office/drawing/2014/main" id="{A313CBE5-CEF8-4B1E-BFE5-CF39A24F78F0}"/>
              </a:ext>
            </a:extLst>
          </p:cNvPr>
          <p:cNvPicPr>
            <a:picLocks noChangeAspect="1" noChangeArrowheads="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contrast="19000"/>
                    </a14:imgEffect>
                  </a14:imgLayer>
                </a14:imgProps>
              </a:ext>
              <a:ext uri="{28A0092B-C50C-407E-A947-70E740481C1C}">
                <a14:useLocalDpi xmlns:a14="http://schemas.microsoft.com/office/drawing/2010/main" val="0"/>
              </a:ext>
            </a:extLst>
          </a:blip>
          <a:srcRect l="32" t="11078" b="10467"/>
          <a:stretch/>
        </p:blipFill>
        <p:spPr bwMode="auto">
          <a:xfrm>
            <a:off x="-1" y="857250"/>
            <a:ext cx="9140558"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p:cNvSpPr/>
          <p:nvPr/>
        </p:nvSpPr>
        <p:spPr>
          <a:xfrm>
            <a:off x="0" y="857250"/>
            <a:ext cx="9144000" cy="5143501"/>
          </a:xfrm>
          <a:prstGeom prst="rect">
            <a:avLst/>
          </a:prstGeom>
          <a:gradFill flip="none" rotWithShape="1">
            <a:gsLst>
              <a:gs pos="0">
                <a:schemeClr val="tx1">
                  <a:alpha val="0"/>
                </a:schemeClr>
              </a:gs>
              <a:gs pos="39000">
                <a:schemeClr val="tx1">
                  <a:alpha val="32000"/>
                </a:schemeClr>
              </a:gs>
              <a:gs pos="100000">
                <a:schemeClr val="tx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 name="CaixaDeTexto 3"/>
          <p:cNvSpPr txBox="1"/>
          <p:nvPr/>
        </p:nvSpPr>
        <p:spPr>
          <a:xfrm>
            <a:off x="-396552" y="353160"/>
            <a:ext cx="9144000" cy="461665"/>
          </a:xfrm>
          <a:prstGeom prst="rect">
            <a:avLst/>
          </a:prstGeom>
          <a:noFill/>
        </p:spPr>
        <p:txBody>
          <a:bodyPr wrap="square" rtlCol="0">
            <a:spAutoFit/>
          </a:bodyPr>
          <a:lstStyle/>
          <a:p>
            <a:pPr lvl="2"/>
            <a:r>
              <a:rPr lang="pt-BR" sz="2400" dirty="0">
                <a:latin typeface="Arial" charset="0"/>
                <a:ea typeface="Arial" charset="0"/>
                <a:cs typeface="Arial" charset="0"/>
              </a:rPr>
              <a:t>Realidade virtual e aumentada</a:t>
            </a:r>
          </a:p>
        </p:txBody>
      </p:sp>
      <p:sp>
        <p:nvSpPr>
          <p:cNvPr id="11" name="CaixaDeTexto 10"/>
          <p:cNvSpPr txBox="1"/>
          <p:nvPr/>
        </p:nvSpPr>
        <p:spPr>
          <a:xfrm>
            <a:off x="0" y="5277150"/>
            <a:ext cx="9144001" cy="253916"/>
          </a:xfrm>
          <a:prstGeom prst="rect">
            <a:avLst/>
          </a:prstGeom>
          <a:noFill/>
        </p:spPr>
        <p:txBody>
          <a:bodyPr wrap="square" lIns="0" rtlCol="0">
            <a:spAutoFit/>
          </a:bodyPr>
          <a:lstStyle/>
          <a:p>
            <a:pPr marL="766763" lvl="2"/>
            <a:r>
              <a:rPr lang="pt-BR" sz="1050" dirty="0">
                <a:solidFill>
                  <a:schemeClr val="bg1">
                    <a:lumMod val="75000"/>
                  </a:schemeClr>
                </a:solidFill>
                <a:latin typeface="Arial" charset="0"/>
                <a:ea typeface="Arial" charset="0"/>
                <a:cs typeface="Arial" charset="0"/>
              </a:rPr>
              <a:t>[UN Studio United Network Studio, 2018]</a:t>
            </a:r>
          </a:p>
        </p:txBody>
      </p:sp>
      <p:sp>
        <p:nvSpPr>
          <p:cNvPr id="12" name="CaixaDeTexto 11"/>
          <p:cNvSpPr txBox="1"/>
          <p:nvPr/>
        </p:nvSpPr>
        <p:spPr>
          <a:xfrm>
            <a:off x="1" y="2445395"/>
            <a:ext cx="3369365" cy="2746906"/>
          </a:xfrm>
          <a:prstGeom prst="rect">
            <a:avLst/>
          </a:prstGeom>
          <a:noFill/>
        </p:spPr>
        <p:txBody>
          <a:bodyPr wrap="square" rtlCol="0">
            <a:spAutoFit/>
          </a:bodyPr>
          <a:lstStyle/>
          <a:p>
            <a:pPr lvl="2" algn="thaiDist"/>
            <a:r>
              <a:rPr lang="pt-BR" sz="1350" dirty="0">
                <a:solidFill>
                  <a:schemeClr val="bg1"/>
                </a:solidFill>
                <a:latin typeface="Arial" charset="0"/>
                <a:ea typeface="Arial" charset="0"/>
                <a:cs typeface="Arial" charset="0"/>
              </a:rPr>
              <a:t>RE:PRE:SENTAR</a:t>
            </a:r>
            <a:r>
              <a:rPr lang="pt-BR" sz="1350" dirty="0">
                <a:solidFill>
                  <a:schemeClr val="bg1">
                    <a:lumMod val="85000"/>
                  </a:schemeClr>
                </a:solidFill>
                <a:latin typeface="Arial" charset="0"/>
                <a:ea typeface="Arial" charset="0"/>
                <a:cs typeface="Arial" charset="0"/>
              </a:rPr>
              <a:t> [</a:t>
            </a:r>
            <a:r>
              <a:rPr lang="pt-BR" sz="1200">
                <a:solidFill>
                  <a:schemeClr val="bg1">
                    <a:lumMod val="85000"/>
                  </a:schemeClr>
                </a:solidFill>
                <a:latin typeface="Arial" charset="0"/>
                <a:ea typeface="Arial" charset="0"/>
                <a:cs typeface="Arial" charset="0"/>
              </a:rPr>
              <a:t>do latim </a:t>
            </a:r>
            <a:r>
              <a:rPr lang="pt-BR" sz="1200" i="1">
                <a:solidFill>
                  <a:schemeClr val="bg1">
                    <a:lumMod val="85000"/>
                  </a:schemeClr>
                </a:solidFill>
                <a:latin typeface="Arial" charset="0"/>
                <a:ea typeface="Arial" charset="0"/>
                <a:cs typeface="Arial" charset="0"/>
              </a:rPr>
              <a:t>repraesentare</a:t>
            </a:r>
            <a:r>
              <a:rPr lang="pt-BR" sz="1350">
                <a:solidFill>
                  <a:schemeClr val="bg1">
                    <a:lumMod val="85000"/>
                  </a:schemeClr>
                </a:solidFill>
                <a:latin typeface="Arial" charset="0"/>
                <a:ea typeface="Arial" charset="0"/>
                <a:cs typeface="Arial" charset="0"/>
              </a:rPr>
              <a:t>] contém os prefixos </a:t>
            </a:r>
            <a:r>
              <a:rPr lang="pt-BR" sz="1350" b="1" i="1">
                <a:solidFill>
                  <a:schemeClr val="bg1"/>
                </a:solidFill>
                <a:latin typeface="Arial" charset="0"/>
                <a:ea typeface="Arial" charset="0"/>
                <a:cs typeface="Arial" charset="0"/>
              </a:rPr>
              <a:t>re-</a:t>
            </a:r>
            <a:r>
              <a:rPr lang="pt-BR" sz="1350">
                <a:solidFill>
                  <a:schemeClr val="bg1">
                    <a:lumMod val="85000"/>
                  </a:schemeClr>
                </a:solidFill>
                <a:latin typeface="Arial" charset="0"/>
                <a:ea typeface="Arial" charset="0"/>
                <a:cs typeface="Arial" charset="0"/>
              </a:rPr>
              <a:t>, (</a:t>
            </a:r>
            <a:r>
              <a:rPr lang="pt-BR" sz="1350" b="1">
                <a:solidFill>
                  <a:schemeClr val="bg1">
                    <a:lumMod val="85000"/>
                  </a:schemeClr>
                </a:solidFill>
                <a:latin typeface="Arial" charset="0"/>
                <a:ea typeface="Arial" charset="0"/>
                <a:cs typeface="Arial" charset="0"/>
              </a:rPr>
              <a:t>'para trás</a:t>
            </a:r>
            <a:r>
              <a:rPr lang="pt-BR" sz="1350">
                <a:solidFill>
                  <a:schemeClr val="bg1">
                    <a:lumMod val="85000"/>
                  </a:schemeClr>
                </a:solidFill>
                <a:latin typeface="Arial" charset="0"/>
                <a:ea typeface="Arial" charset="0"/>
                <a:cs typeface="Arial" charset="0"/>
              </a:rPr>
              <a:t>’), sugerindo a reiteração de algo, e </a:t>
            </a:r>
            <a:r>
              <a:rPr lang="pt-BR" sz="1350" b="1" i="1">
                <a:solidFill>
                  <a:schemeClr val="bg1"/>
                </a:solidFill>
                <a:latin typeface="Arial" charset="0"/>
                <a:ea typeface="Arial" charset="0"/>
                <a:cs typeface="Arial" charset="0"/>
              </a:rPr>
              <a:t>prae-</a:t>
            </a:r>
            <a:r>
              <a:rPr lang="pt-BR" sz="1350">
                <a:solidFill>
                  <a:schemeClr val="bg1">
                    <a:lumMod val="85000"/>
                  </a:schemeClr>
                </a:solidFill>
                <a:latin typeface="Arial" charset="0"/>
                <a:ea typeface="Arial" charset="0"/>
                <a:cs typeface="Arial" charset="0"/>
              </a:rPr>
              <a:t>, (</a:t>
            </a:r>
            <a:r>
              <a:rPr lang="pt-BR" sz="1350" b="1">
                <a:solidFill>
                  <a:schemeClr val="bg1">
                    <a:lumMod val="85000"/>
                  </a:schemeClr>
                </a:solidFill>
                <a:latin typeface="Arial" charset="0"/>
                <a:ea typeface="Arial" charset="0"/>
                <a:cs typeface="Arial" charset="0"/>
              </a:rPr>
              <a:t>adiante</a:t>
            </a:r>
            <a:r>
              <a:rPr lang="pt-BR" sz="1350">
                <a:solidFill>
                  <a:schemeClr val="bg1">
                    <a:lumMod val="85000"/>
                  </a:schemeClr>
                </a:solidFill>
                <a:latin typeface="Arial" charset="0"/>
                <a:ea typeface="Arial" charset="0"/>
                <a:cs typeface="Arial" charset="0"/>
              </a:rPr>
              <a:t>, </a:t>
            </a:r>
            <a:r>
              <a:rPr lang="pt-BR" sz="1350" b="1">
                <a:solidFill>
                  <a:schemeClr val="bg1">
                    <a:lumMod val="85000"/>
                  </a:schemeClr>
                </a:solidFill>
                <a:latin typeface="Arial" charset="0"/>
                <a:ea typeface="Arial" charset="0"/>
                <a:cs typeface="Arial" charset="0"/>
              </a:rPr>
              <a:t>antes de)</a:t>
            </a:r>
            <a:r>
              <a:rPr lang="pt-BR" sz="1350">
                <a:solidFill>
                  <a:schemeClr val="bg1">
                    <a:lumMod val="85000"/>
                  </a:schemeClr>
                </a:solidFill>
                <a:latin typeface="Arial" charset="0"/>
                <a:ea typeface="Arial" charset="0"/>
                <a:cs typeface="Arial" charset="0"/>
              </a:rPr>
              <a:t> que remete a algo que ainda estaria por vir. Os dois prefixos são ligados ao verbo </a:t>
            </a:r>
            <a:r>
              <a:rPr lang="pt-BR" sz="1350" b="1" i="1">
                <a:solidFill>
                  <a:schemeClr val="bg1"/>
                </a:solidFill>
                <a:latin typeface="Arial" charset="0"/>
                <a:ea typeface="Arial" charset="0"/>
                <a:cs typeface="Arial" charset="0"/>
              </a:rPr>
              <a:t>sedere</a:t>
            </a:r>
            <a:r>
              <a:rPr lang="pt-BR" sz="1350">
                <a:solidFill>
                  <a:schemeClr val="bg1">
                    <a:lumMod val="85000"/>
                  </a:schemeClr>
                </a:solidFill>
                <a:latin typeface="Arial" charset="0"/>
                <a:ea typeface="Arial" charset="0"/>
                <a:cs typeface="Arial" charset="0"/>
              </a:rPr>
              <a:t> (</a:t>
            </a:r>
            <a:r>
              <a:rPr lang="pt-BR" sz="1350" b="1">
                <a:solidFill>
                  <a:schemeClr val="bg1">
                    <a:lumMod val="85000"/>
                  </a:schemeClr>
                </a:solidFill>
                <a:latin typeface="Arial" charset="0"/>
                <a:ea typeface="Arial" charset="0"/>
                <a:cs typeface="Arial" charset="0"/>
              </a:rPr>
              <a:t>assentar</a:t>
            </a:r>
            <a:r>
              <a:rPr lang="pt-BR" sz="1350">
                <a:solidFill>
                  <a:schemeClr val="bg1">
                    <a:lumMod val="85000"/>
                  </a:schemeClr>
                </a:solidFill>
                <a:latin typeface="Arial" charset="0"/>
                <a:ea typeface="Arial" charset="0"/>
                <a:cs typeface="Arial" charset="0"/>
              </a:rPr>
              <a:t>, </a:t>
            </a:r>
            <a:r>
              <a:rPr lang="pt-BR" sz="1350" b="1">
                <a:solidFill>
                  <a:schemeClr val="bg1">
                    <a:lumMod val="85000"/>
                  </a:schemeClr>
                </a:solidFill>
                <a:latin typeface="Arial" charset="0"/>
                <a:ea typeface="Arial" charset="0"/>
                <a:cs typeface="Arial" charset="0"/>
              </a:rPr>
              <a:t>sentar</a:t>
            </a:r>
            <a:r>
              <a:rPr lang="pt-BR" sz="1350">
                <a:solidFill>
                  <a:schemeClr val="bg1">
                    <a:lumMod val="85000"/>
                  </a:schemeClr>
                </a:solidFill>
                <a:latin typeface="Arial" charset="0"/>
                <a:ea typeface="Arial" charset="0"/>
                <a:cs typeface="Arial" charset="0"/>
              </a:rPr>
              <a:t>), designando </a:t>
            </a:r>
            <a:r>
              <a:rPr lang="pt-BR" sz="1350" b="1">
                <a:solidFill>
                  <a:schemeClr val="bg1">
                    <a:lumMod val="85000"/>
                  </a:schemeClr>
                </a:solidFill>
                <a:latin typeface="Arial" charset="0"/>
                <a:ea typeface="Arial" charset="0"/>
                <a:cs typeface="Arial" charset="0"/>
              </a:rPr>
              <a:t>o que se estabelece</a:t>
            </a:r>
            <a:r>
              <a:rPr lang="pt-BR" sz="1350">
                <a:solidFill>
                  <a:schemeClr val="bg1">
                    <a:lumMod val="85000"/>
                  </a:schemeClr>
                </a:solidFill>
                <a:latin typeface="Arial" charset="0"/>
                <a:ea typeface="Arial" charset="0"/>
                <a:cs typeface="Arial" charset="0"/>
              </a:rPr>
              <a:t>, </a:t>
            </a:r>
            <a:r>
              <a:rPr lang="pt-BR" sz="1350" b="1">
                <a:solidFill>
                  <a:schemeClr val="bg1">
                    <a:lumMod val="85000"/>
                  </a:schemeClr>
                </a:solidFill>
                <a:latin typeface="Arial" charset="0"/>
                <a:ea typeface="Arial" charset="0"/>
                <a:cs typeface="Arial" charset="0"/>
              </a:rPr>
              <a:t>o que se define</a:t>
            </a:r>
            <a:r>
              <a:rPr lang="pt-BR" sz="1350">
                <a:solidFill>
                  <a:schemeClr val="bg1">
                    <a:lumMod val="85000"/>
                  </a:schemeClr>
                </a:solidFill>
                <a:latin typeface="Arial" charset="0"/>
                <a:ea typeface="Arial" charset="0"/>
                <a:cs typeface="Arial" charset="0"/>
              </a:rPr>
              <a:t>.         </a:t>
            </a:r>
            <a:r>
              <a:rPr lang="pt-BR" sz="1050">
                <a:solidFill>
                  <a:schemeClr val="bg1">
                    <a:lumMod val="85000"/>
                  </a:schemeClr>
                </a:solidFill>
                <a:latin typeface="Arial" charset="0"/>
                <a:ea typeface="Arial" charset="0"/>
                <a:cs typeface="Arial" charset="0"/>
              </a:rPr>
              <a:t>Editorial revista V!RUS 08</a:t>
            </a:r>
          </a:p>
        </p:txBody>
      </p:sp>
    </p:spTree>
    <p:extLst>
      <p:ext uri="{BB962C8B-B14F-4D97-AF65-F5344CB8AC3E}">
        <p14:creationId xmlns:p14="http://schemas.microsoft.com/office/powerpoint/2010/main" val="45089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whole earth.jpg"/>
          <p:cNvPicPr>
            <a:picLocks noChangeAspect="1"/>
          </p:cNvPicPr>
          <p:nvPr/>
        </p:nvPicPr>
        <p:blipFill>
          <a:blip r:embed="rId2" cstate="print"/>
          <a:srcRect/>
          <a:stretch>
            <a:fillRect/>
          </a:stretch>
        </p:blipFill>
        <p:spPr>
          <a:xfrm>
            <a:off x="32" y="-962487"/>
            <a:ext cx="9144000" cy="10106527"/>
          </a:xfrm>
          <a:prstGeom prst="rect">
            <a:avLst/>
          </a:prstGeom>
        </p:spPr>
      </p:pic>
      <p:sp>
        <p:nvSpPr>
          <p:cNvPr id="2" name="Título 1"/>
          <p:cNvSpPr>
            <a:spLocks noGrp="1"/>
          </p:cNvSpPr>
          <p:nvPr>
            <p:ph type="title"/>
          </p:nvPr>
        </p:nvSpPr>
        <p:spPr/>
        <p:txBody>
          <a:bodyPr>
            <a:normAutofit fontScale="90000"/>
          </a:bodyPr>
          <a:lstStyle/>
          <a:p>
            <a:br>
              <a:rPr lang="pt-BR" dirty="0"/>
            </a:br>
            <a:endParaRPr lang="pt-BR" dirty="0"/>
          </a:p>
        </p:txBody>
      </p:sp>
      <p:sp>
        <p:nvSpPr>
          <p:cNvPr id="3" name="Espaço Reservado para Conteúdo 2"/>
          <p:cNvSpPr>
            <a:spLocks noGrp="1"/>
          </p:cNvSpPr>
          <p:nvPr>
            <p:ph idx="1"/>
          </p:nvPr>
        </p:nvSpPr>
        <p:spPr>
          <a:xfrm>
            <a:off x="571472" y="285728"/>
            <a:ext cx="8229600" cy="2786082"/>
          </a:xfrm>
        </p:spPr>
        <p:txBody>
          <a:bodyPr>
            <a:normAutofit fontScale="77500" lnSpcReduction="20000"/>
          </a:bodyPr>
          <a:lstStyle/>
          <a:p>
            <a:pPr>
              <a:buNone/>
            </a:pPr>
            <a:r>
              <a:rPr lang="en-US" dirty="0">
                <a:solidFill>
                  <a:schemeClr val="accent1">
                    <a:lumMod val="20000"/>
                    <a:lumOff val="80000"/>
                  </a:schemeClr>
                </a:solidFill>
              </a:rPr>
              <a:t>Some people think that cybernetics is another word for automation; some that it concerns experiments with rats; some that it is a branch of mathematics; others that it wants to build a computer capable of running the country. My hope is that…people will understand both, how these wonderfully different notions can be simultaneously current, and also why none of them is much to the point.</a:t>
            </a:r>
            <a:endParaRPr lang="pt-BR" dirty="0">
              <a:solidFill>
                <a:schemeClr val="accent1">
                  <a:lumMod val="20000"/>
                  <a:lumOff val="80000"/>
                </a:schemeClr>
              </a:solidFill>
            </a:endParaRPr>
          </a:p>
          <a:p>
            <a:pPr algn="r">
              <a:buNone/>
            </a:pPr>
            <a:r>
              <a:rPr lang="en-US" sz="2200" dirty="0">
                <a:solidFill>
                  <a:schemeClr val="accent1">
                    <a:lumMod val="20000"/>
                    <a:lumOff val="80000"/>
                  </a:schemeClr>
                </a:solidFill>
              </a:rPr>
              <a:t>Stafford Beer, Cybernetics and Management [1959, VI]</a:t>
            </a:r>
            <a:endParaRPr lang="pt-BR" sz="2200" dirty="0">
              <a:solidFill>
                <a:schemeClr val="accent1">
                  <a:lumMod val="20000"/>
                  <a:lumOff val="80000"/>
                </a:schemeClr>
              </a:solidFill>
            </a:endParaRPr>
          </a:p>
        </p:txBody>
      </p:sp>
    </p:spTree>
    <p:extLst>
      <p:ext uri="{BB962C8B-B14F-4D97-AF65-F5344CB8AC3E}">
        <p14:creationId xmlns:p14="http://schemas.microsoft.com/office/powerpoint/2010/main" val="3985476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6000"/>
                    </a14:imgEffect>
                    <a14:imgEffect>
                      <a14:brightnessContrast bright="13000" contrast="16000"/>
                    </a14:imgEffect>
                  </a14:imgLayer>
                </a14:imgProps>
              </a:ext>
              <a:ext uri="{28A0092B-C50C-407E-A947-70E740481C1C}">
                <a14:useLocalDpi xmlns:a14="http://schemas.microsoft.com/office/drawing/2010/main" val="0"/>
              </a:ext>
            </a:extLst>
          </a:blip>
          <a:srcRect l="2905" r="1699"/>
          <a:stretch/>
        </p:blipFill>
        <p:spPr>
          <a:xfrm>
            <a:off x="0" y="857250"/>
            <a:ext cx="9140558" cy="5143500"/>
          </a:xfrm>
          <a:prstGeom prst="rect">
            <a:avLst/>
          </a:prstGeom>
        </p:spPr>
      </p:pic>
      <p:sp>
        <p:nvSpPr>
          <p:cNvPr id="13" name="Retângulo 12"/>
          <p:cNvSpPr/>
          <p:nvPr/>
        </p:nvSpPr>
        <p:spPr>
          <a:xfrm>
            <a:off x="0" y="857250"/>
            <a:ext cx="9144000" cy="5143501"/>
          </a:xfrm>
          <a:prstGeom prst="rect">
            <a:avLst/>
          </a:prstGeom>
          <a:gradFill flip="none" rotWithShape="1">
            <a:gsLst>
              <a:gs pos="0">
                <a:schemeClr val="tx1">
                  <a:alpha val="0"/>
                </a:schemeClr>
              </a:gs>
              <a:gs pos="60000">
                <a:schemeClr val="tx1">
                  <a:alpha val="37000"/>
                </a:schemeClr>
              </a:gs>
              <a:gs pos="100000">
                <a:schemeClr val="tx1">
                  <a:alpha val="77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1" name="CaixaDeTexto 10"/>
          <p:cNvSpPr txBox="1"/>
          <p:nvPr/>
        </p:nvSpPr>
        <p:spPr>
          <a:xfrm>
            <a:off x="-108520" y="361762"/>
            <a:ext cx="9144000" cy="461665"/>
          </a:xfrm>
          <a:prstGeom prst="rect">
            <a:avLst/>
          </a:prstGeom>
          <a:noFill/>
        </p:spPr>
        <p:txBody>
          <a:bodyPr wrap="square" rtlCol="0">
            <a:spAutoFit/>
          </a:bodyPr>
          <a:lstStyle/>
          <a:p>
            <a:pPr lvl="2"/>
            <a:r>
              <a:rPr lang="pt-BR" sz="2400" dirty="0">
                <a:latin typeface="Arial" charset="0"/>
                <a:ea typeface="Arial" charset="0"/>
                <a:cs typeface="Arial" charset="0"/>
              </a:rPr>
              <a:t>Hibridização</a:t>
            </a:r>
            <a:r>
              <a:rPr lang="pt-BR" sz="2400" dirty="0">
                <a:solidFill>
                  <a:srgbClr val="FFC000"/>
                </a:solidFill>
                <a:latin typeface="Arial" charset="0"/>
                <a:ea typeface="Arial" charset="0"/>
                <a:cs typeface="Arial" charset="0"/>
              </a:rPr>
              <a:t> </a:t>
            </a:r>
          </a:p>
        </p:txBody>
      </p:sp>
      <p:sp>
        <p:nvSpPr>
          <p:cNvPr id="12" name="CaixaDeTexto 11"/>
          <p:cNvSpPr txBox="1"/>
          <p:nvPr/>
        </p:nvSpPr>
        <p:spPr>
          <a:xfrm>
            <a:off x="0" y="5277150"/>
            <a:ext cx="9144001" cy="253916"/>
          </a:xfrm>
          <a:prstGeom prst="rect">
            <a:avLst/>
          </a:prstGeom>
          <a:noFill/>
        </p:spPr>
        <p:txBody>
          <a:bodyPr wrap="square" lIns="0" rtlCol="0">
            <a:spAutoFit/>
          </a:bodyPr>
          <a:lstStyle/>
          <a:p>
            <a:pPr marL="746522" lvl="2"/>
            <a:r>
              <a:rPr lang="pt-BR" sz="1050" dirty="0">
                <a:solidFill>
                  <a:schemeClr val="bg1">
                    <a:lumMod val="75000"/>
                  </a:schemeClr>
                </a:solidFill>
                <a:latin typeface="Arial" charset="0"/>
                <a:ea typeface="Arial" charset="0"/>
                <a:cs typeface="Arial" charset="0"/>
              </a:rPr>
              <a:t>[Imagens ©2018 </a:t>
            </a:r>
            <a:r>
              <a:rPr lang="pt-BR" sz="1050" b="1" dirty="0">
                <a:solidFill>
                  <a:schemeClr val="bg1">
                    <a:lumMod val="75000"/>
                  </a:schemeClr>
                </a:solidFill>
                <a:latin typeface="Arial" charset="0"/>
                <a:ea typeface="Arial" charset="0"/>
                <a:cs typeface="Arial" charset="0"/>
              </a:rPr>
              <a:t>Google</a:t>
            </a:r>
            <a:r>
              <a:rPr lang="pt-BR" sz="1050" dirty="0">
                <a:solidFill>
                  <a:schemeClr val="bg1">
                    <a:lumMod val="75000"/>
                  </a:schemeClr>
                </a:solidFill>
                <a:latin typeface="Arial" charset="0"/>
                <a:ea typeface="Arial" charset="0"/>
                <a:cs typeface="Arial" charset="0"/>
              </a:rPr>
              <a:t> Dados do mapa ©2018 </a:t>
            </a:r>
            <a:r>
              <a:rPr lang="pt-BR" sz="1050" b="1" dirty="0">
                <a:solidFill>
                  <a:schemeClr val="bg1">
                    <a:lumMod val="75000"/>
                  </a:schemeClr>
                </a:solidFill>
                <a:latin typeface="Arial" charset="0"/>
                <a:ea typeface="Arial" charset="0"/>
                <a:cs typeface="Arial" charset="0"/>
              </a:rPr>
              <a:t>Google</a:t>
            </a:r>
            <a:r>
              <a:rPr lang="pt-BR" sz="1050" dirty="0">
                <a:solidFill>
                  <a:schemeClr val="bg1">
                    <a:lumMod val="75000"/>
                  </a:schemeClr>
                </a:solidFill>
                <a:latin typeface="Arial" charset="0"/>
                <a:ea typeface="Arial" charset="0"/>
                <a:cs typeface="Arial" charset="0"/>
              </a:rPr>
              <a:t>]</a:t>
            </a:r>
          </a:p>
        </p:txBody>
      </p:sp>
      <p:sp>
        <p:nvSpPr>
          <p:cNvPr id="2" name="CaixaDeTexto 1"/>
          <p:cNvSpPr txBox="1"/>
          <p:nvPr/>
        </p:nvSpPr>
        <p:spPr>
          <a:xfrm>
            <a:off x="0" y="2265589"/>
            <a:ext cx="3472200" cy="2746906"/>
          </a:xfrm>
          <a:prstGeom prst="rect">
            <a:avLst/>
          </a:prstGeom>
          <a:noFill/>
        </p:spPr>
        <p:txBody>
          <a:bodyPr wrap="square" rtlCol="0">
            <a:spAutoFit/>
          </a:bodyPr>
          <a:lstStyle/>
          <a:p>
            <a:pPr marL="700088" lvl="4" algn="thaiDist"/>
            <a:r>
              <a:rPr lang="pt-BR" sz="1350" dirty="0">
                <a:solidFill>
                  <a:schemeClr val="bg1"/>
                </a:solidFill>
                <a:latin typeface="Arial" charset="0"/>
                <a:ea typeface="Arial" charset="0"/>
                <a:cs typeface="Arial" charset="0"/>
              </a:rPr>
              <a:t>“O uso pleno da </a:t>
            </a:r>
            <a:r>
              <a:rPr lang="pt-BR" sz="1350" b="1" dirty="0">
                <a:solidFill>
                  <a:schemeClr val="bg1"/>
                </a:solidFill>
                <a:latin typeface="Arial" charset="0"/>
                <a:ea typeface="Arial" charset="0"/>
                <a:cs typeface="Arial" charset="0"/>
              </a:rPr>
              <a:t>Internet</a:t>
            </a:r>
            <a:r>
              <a:rPr lang="pt-BR" sz="1350" dirty="0">
                <a:solidFill>
                  <a:schemeClr val="bg1"/>
                </a:solidFill>
                <a:latin typeface="Arial" charset="0"/>
                <a:ea typeface="Arial" charset="0"/>
                <a:cs typeface="Arial" charset="0"/>
              </a:rPr>
              <a:t> e do </a:t>
            </a:r>
            <a:r>
              <a:rPr lang="pt-BR" sz="1350" b="1" i="1" dirty="0">
                <a:solidFill>
                  <a:schemeClr val="bg1"/>
                </a:solidFill>
                <a:latin typeface="Arial" charset="0"/>
                <a:ea typeface="Arial" charset="0"/>
                <a:cs typeface="Arial" charset="0"/>
              </a:rPr>
              <a:t>software</a:t>
            </a:r>
            <a:r>
              <a:rPr lang="pt-BR" sz="1350" b="1" dirty="0">
                <a:solidFill>
                  <a:schemeClr val="bg1"/>
                </a:solidFill>
                <a:latin typeface="Arial" charset="0"/>
                <a:ea typeface="Arial" charset="0"/>
                <a:cs typeface="Arial" charset="0"/>
              </a:rPr>
              <a:t> livre </a:t>
            </a:r>
            <a:r>
              <a:rPr lang="pt-BR" sz="1350" dirty="0">
                <a:solidFill>
                  <a:schemeClr val="bg1"/>
                </a:solidFill>
                <a:latin typeface="Arial" charset="0"/>
                <a:ea typeface="Arial" charset="0"/>
                <a:cs typeface="Arial" charset="0"/>
              </a:rPr>
              <a:t>cria fantásticas possibilidades de </a:t>
            </a:r>
            <a:r>
              <a:rPr lang="pt-BR" sz="1350" b="1" dirty="0">
                <a:solidFill>
                  <a:schemeClr val="bg1"/>
                </a:solidFill>
                <a:latin typeface="Arial" charset="0"/>
                <a:ea typeface="Arial" charset="0"/>
                <a:cs typeface="Arial" charset="0"/>
              </a:rPr>
              <a:t>democratizar</a:t>
            </a:r>
            <a:r>
              <a:rPr lang="pt-BR" sz="1350" dirty="0">
                <a:solidFill>
                  <a:schemeClr val="bg1"/>
                </a:solidFill>
                <a:latin typeface="Arial" charset="0"/>
                <a:ea typeface="Arial" charset="0"/>
                <a:cs typeface="Arial" charset="0"/>
              </a:rPr>
              <a:t> os acessos à informação e ao conhecimento, maximizar os potenciais dos </a:t>
            </a:r>
            <a:r>
              <a:rPr lang="pt-BR" sz="1350" b="1" dirty="0">
                <a:solidFill>
                  <a:schemeClr val="bg1"/>
                </a:solidFill>
                <a:latin typeface="Arial" charset="0"/>
                <a:ea typeface="Arial" charset="0"/>
                <a:cs typeface="Arial" charset="0"/>
              </a:rPr>
              <a:t>bens e serviços culturais</a:t>
            </a:r>
            <a:r>
              <a:rPr lang="pt-BR" sz="1350" dirty="0">
                <a:solidFill>
                  <a:schemeClr val="bg1"/>
                </a:solidFill>
                <a:latin typeface="Arial" charset="0"/>
                <a:ea typeface="Arial" charset="0"/>
                <a:cs typeface="Arial" charset="0"/>
              </a:rPr>
              <a:t>, amplificar os </a:t>
            </a:r>
            <a:r>
              <a:rPr lang="pt-BR" sz="1350" b="1" dirty="0">
                <a:solidFill>
                  <a:schemeClr val="bg1"/>
                </a:solidFill>
                <a:latin typeface="Arial" charset="0"/>
                <a:ea typeface="Arial" charset="0"/>
                <a:cs typeface="Arial" charset="0"/>
              </a:rPr>
              <a:t>valores</a:t>
            </a:r>
            <a:r>
              <a:rPr lang="pt-BR" sz="1350" dirty="0">
                <a:solidFill>
                  <a:schemeClr val="bg1"/>
                </a:solidFill>
                <a:latin typeface="Arial" charset="0"/>
                <a:ea typeface="Arial" charset="0"/>
                <a:cs typeface="Arial" charset="0"/>
              </a:rPr>
              <a:t> que formam o </a:t>
            </a:r>
            <a:r>
              <a:rPr lang="pt-BR" sz="1350" b="1" dirty="0">
                <a:solidFill>
                  <a:schemeClr val="bg1"/>
                </a:solidFill>
                <a:latin typeface="Arial" charset="0"/>
                <a:ea typeface="Arial" charset="0"/>
                <a:cs typeface="Arial" charset="0"/>
              </a:rPr>
              <a:t>nosso repertório comum </a:t>
            </a:r>
            <a:r>
              <a:rPr lang="pt-BR" sz="1350" dirty="0">
                <a:solidFill>
                  <a:schemeClr val="bg1"/>
                </a:solidFill>
                <a:latin typeface="Arial" charset="0"/>
                <a:ea typeface="Arial" charset="0"/>
                <a:cs typeface="Arial" charset="0"/>
              </a:rPr>
              <a:t>e, portanto, a nossa </a:t>
            </a:r>
            <a:r>
              <a:rPr lang="pt-BR" sz="1350" b="1" dirty="0">
                <a:solidFill>
                  <a:schemeClr val="bg1"/>
                </a:solidFill>
                <a:latin typeface="Arial" charset="0"/>
                <a:ea typeface="Arial" charset="0"/>
                <a:cs typeface="Arial" charset="0"/>
              </a:rPr>
              <a:t>cultura</a:t>
            </a:r>
            <a:r>
              <a:rPr lang="pt-BR" sz="1350" dirty="0">
                <a:solidFill>
                  <a:schemeClr val="bg1"/>
                </a:solidFill>
                <a:latin typeface="Arial" charset="0"/>
                <a:ea typeface="Arial" charset="0"/>
                <a:cs typeface="Arial" charset="0"/>
              </a:rPr>
              <a:t>, e potencializar também a </a:t>
            </a:r>
            <a:r>
              <a:rPr lang="pt-BR" sz="1350" b="1" dirty="0">
                <a:solidFill>
                  <a:schemeClr val="bg1"/>
                </a:solidFill>
                <a:latin typeface="Arial" charset="0"/>
                <a:ea typeface="Arial" charset="0"/>
                <a:cs typeface="Arial" charset="0"/>
              </a:rPr>
              <a:t>produção cultural</a:t>
            </a:r>
            <a:r>
              <a:rPr lang="pt-BR" sz="1350" dirty="0">
                <a:solidFill>
                  <a:schemeClr val="bg1"/>
                </a:solidFill>
                <a:latin typeface="Arial" charset="0"/>
                <a:ea typeface="Arial" charset="0"/>
                <a:cs typeface="Arial" charset="0"/>
              </a:rPr>
              <a:t>, criando inclusive </a:t>
            </a:r>
            <a:r>
              <a:rPr lang="pt-BR" sz="1350" b="1" dirty="0">
                <a:solidFill>
                  <a:schemeClr val="bg1"/>
                </a:solidFill>
                <a:latin typeface="Arial" charset="0"/>
                <a:ea typeface="Arial" charset="0"/>
                <a:cs typeface="Arial" charset="0"/>
              </a:rPr>
              <a:t>novas formas de arte.</a:t>
            </a:r>
            <a:r>
              <a:rPr lang="pt-BR" sz="1350" dirty="0">
                <a:solidFill>
                  <a:schemeClr val="bg1"/>
                </a:solidFill>
                <a:latin typeface="Arial" charset="0"/>
                <a:ea typeface="Arial" charset="0"/>
                <a:cs typeface="Arial" charset="0"/>
              </a:rPr>
              <a:t>”</a:t>
            </a:r>
          </a:p>
          <a:p>
            <a:pPr marL="1042988" lvl="5" algn="r"/>
            <a:r>
              <a:rPr lang="pt-BR" sz="1050" dirty="0">
                <a:solidFill>
                  <a:prstClr val="white">
                    <a:lumMod val="85000"/>
                  </a:prstClr>
                </a:solidFill>
                <a:latin typeface="Arial" charset="0"/>
                <a:ea typeface="Arial" charset="0"/>
                <a:cs typeface="Arial" charset="0"/>
              </a:rPr>
              <a:t>GIL, G., 2004</a:t>
            </a:r>
          </a:p>
        </p:txBody>
      </p:sp>
    </p:spTree>
    <p:extLst>
      <p:ext uri="{BB962C8B-B14F-4D97-AF65-F5344CB8AC3E}">
        <p14:creationId xmlns:p14="http://schemas.microsoft.com/office/powerpoint/2010/main" val="72189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26" name="Picture 2" descr="https://cdn-images-1.medium.com/max/1200/1*3uuWsWjJtjuo0U2h85NMcg.jpeg">
            <a:extLst>
              <a:ext uri="{FF2B5EF4-FFF2-40B4-BE49-F238E27FC236}">
                <a16:creationId xmlns:a16="http://schemas.microsoft.com/office/drawing/2014/main" id="{5DA36F2E-97F0-4C62-84C3-1990E4A9786F}"/>
              </a:ext>
            </a:extLst>
          </p:cNvPr>
          <p:cNvPicPr>
            <a:picLocks noChangeAspect="1" noChangeArrowheads="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rcRect l="18125" t="19858" r="13987" b="22913"/>
          <a:stretch/>
        </p:blipFill>
        <p:spPr bwMode="auto">
          <a:xfrm>
            <a:off x="0" y="1690507"/>
            <a:ext cx="9140558" cy="5143501"/>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p:cNvSpPr txBox="1"/>
          <p:nvPr/>
        </p:nvSpPr>
        <p:spPr>
          <a:xfrm>
            <a:off x="2051720" y="6472471"/>
            <a:ext cx="9144001" cy="253916"/>
          </a:xfrm>
          <a:prstGeom prst="rect">
            <a:avLst/>
          </a:prstGeom>
          <a:noFill/>
        </p:spPr>
        <p:txBody>
          <a:bodyPr wrap="square" lIns="0" rtlCol="0">
            <a:spAutoFit/>
          </a:bodyPr>
          <a:lstStyle/>
          <a:p>
            <a:pPr marL="741760" lvl="2"/>
            <a:r>
              <a:rPr lang="pt-BR" sz="1050" dirty="0">
                <a:solidFill>
                  <a:schemeClr val="bg1">
                    <a:lumMod val="75000"/>
                  </a:schemeClr>
                </a:solidFill>
                <a:latin typeface="Arial" charset="0"/>
                <a:ea typeface="Arial" charset="0"/>
                <a:cs typeface="Arial" charset="0"/>
              </a:rPr>
              <a:t>[Urban Simulation Platform Space. HafenCity Universität, </a:t>
            </a:r>
            <a:r>
              <a:rPr lang="pt-BR" sz="1050" b="1" dirty="0">
                <a:solidFill>
                  <a:schemeClr val="bg1">
                    <a:lumMod val="75000"/>
                  </a:schemeClr>
                </a:solidFill>
                <a:latin typeface="Arial" charset="0"/>
                <a:ea typeface="Arial" charset="0"/>
                <a:cs typeface="Arial" charset="0"/>
              </a:rPr>
              <a:t>City Science Lab </a:t>
            </a:r>
            <a:r>
              <a:rPr lang="pt-BR" sz="1050" dirty="0">
                <a:solidFill>
                  <a:schemeClr val="bg1">
                    <a:lumMod val="75000"/>
                  </a:schemeClr>
                </a:solidFill>
                <a:latin typeface="Arial" charset="0"/>
                <a:ea typeface="Arial" charset="0"/>
                <a:cs typeface="Arial" charset="0"/>
              </a:rPr>
              <a:t>+ MIT </a:t>
            </a:r>
            <a:r>
              <a:rPr lang="pt-BR" sz="1050" b="1" dirty="0">
                <a:solidFill>
                  <a:schemeClr val="bg1">
                    <a:lumMod val="75000"/>
                  </a:schemeClr>
                </a:solidFill>
                <a:latin typeface="Arial" charset="0"/>
                <a:ea typeface="Arial" charset="0"/>
                <a:cs typeface="Arial" charset="0"/>
              </a:rPr>
              <a:t>CityScope</a:t>
            </a:r>
            <a:r>
              <a:rPr lang="pt-BR" sz="1050" dirty="0">
                <a:solidFill>
                  <a:schemeClr val="bg1">
                    <a:lumMod val="75000"/>
                  </a:schemeClr>
                </a:solidFill>
                <a:latin typeface="Arial" charset="0"/>
                <a:ea typeface="Arial" charset="0"/>
                <a:cs typeface="Arial" charset="0"/>
              </a:rPr>
              <a:t>, 2015]</a:t>
            </a:r>
          </a:p>
        </p:txBody>
      </p:sp>
      <p:sp>
        <p:nvSpPr>
          <p:cNvPr id="10" name="CaixaDeTexto 9"/>
          <p:cNvSpPr txBox="1"/>
          <p:nvPr/>
        </p:nvSpPr>
        <p:spPr>
          <a:xfrm>
            <a:off x="-828600" y="156733"/>
            <a:ext cx="9144000" cy="461665"/>
          </a:xfrm>
          <a:prstGeom prst="rect">
            <a:avLst/>
          </a:prstGeom>
          <a:noFill/>
        </p:spPr>
        <p:txBody>
          <a:bodyPr wrap="square" rtlCol="0">
            <a:spAutoFit/>
          </a:bodyPr>
          <a:lstStyle/>
          <a:p>
            <a:pPr lvl="2"/>
            <a:r>
              <a:rPr lang="pt-BR" sz="2400" dirty="0">
                <a:latin typeface="Arial" charset="0"/>
                <a:ea typeface="Arial" charset="0"/>
                <a:cs typeface="Arial" charset="0"/>
              </a:rPr>
              <a:t>Plataformas: metadados e processos decisórios</a:t>
            </a:r>
          </a:p>
        </p:txBody>
      </p:sp>
      <p:sp>
        <p:nvSpPr>
          <p:cNvPr id="11" name="CaixaDeTexto 10"/>
          <p:cNvSpPr txBox="1"/>
          <p:nvPr/>
        </p:nvSpPr>
        <p:spPr>
          <a:xfrm>
            <a:off x="5508104" y="564911"/>
            <a:ext cx="3472200" cy="1084912"/>
          </a:xfrm>
          <a:prstGeom prst="rect">
            <a:avLst/>
          </a:prstGeom>
          <a:noFill/>
        </p:spPr>
        <p:txBody>
          <a:bodyPr wrap="square" rtlCol="0">
            <a:spAutoFit/>
          </a:bodyPr>
          <a:lstStyle/>
          <a:p>
            <a:pPr lvl="2" algn="thaiDist"/>
            <a:r>
              <a:rPr lang="pt-BR" sz="1350" dirty="0">
                <a:solidFill>
                  <a:schemeClr val="bg1"/>
                </a:solidFill>
                <a:latin typeface="Arial" charset="0"/>
                <a:ea typeface="Arial" charset="0"/>
                <a:cs typeface="Arial" charset="0"/>
              </a:rPr>
              <a:t>“Constituição gradual da </a:t>
            </a:r>
            <a:r>
              <a:rPr lang="pt-BR" sz="1350" b="1" dirty="0">
                <a:solidFill>
                  <a:schemeClr val="bg1"/>
                </a:solidFill>
                <a:latin typeface="Arial" charset="0"/>
                <a:ea typeface="Arial" charset="0"/>
                <a:cs typeface="Arial" charset="0"/>
              </a:rPr>
              <a:t>mente coletiva</a:t>
            </a:r>
            <a:r>
              <a:rPr lang="pt-BR" sz="1350" dirty="0">
                <a:solidFill>
                  <a:schemeClr val="bg1"/>
                </a:solidFill>
                <a:latin typeface="Arial" charset="0"/>
                <a:ea typeface="Arial" charset="0"/>
                <a:cs typeface="Arial" charset="0"/>
              </a:rPr>
              <a:t> pelo </a:t>
            </a:r>
            <a:r>
              <a:rPr lang="pt-BR" sz="1350" b="1" dirty="0">
                <a:solidFill>
                  <a:schemeClr val="bg1"/>
                </a:solidFill>
                <a:latin typeface="Arial" charset="0"/>
                <a:ea typeface="Arial" charset="0"/>
                <a:cs typeface="Arial" charset="0"/>
              </a:rPr>
              <a:t>trabalho em rede</a:t>
            </a:r>
            <a:r>
              <a:rPr lang="pt-BR" sz="1350" dirty="0">
                <a:solidFill>
                  <a:schemeClr val="bg1"/>
                </a:solidFill>
                <a:latin typeface="Arial" charset="0"/>
                <a:ea typeface="Arial" charset="0"/>
                <a:cs typeface="Arial" charset="0"/>
              </a:rPr>
              <a:t>, mediante um conjunto de cérebros [...].”</a:t>
            </a:r>
          </a:p>
          <a:p>
            <a:pPr lvl="2" algn="r"/>
            <a:r>
              <a:rPr lang="pt-BR" sz="1050" dirty="0">
                <a:solidFill>
                  <a:schemeClr val="bg1"/>
                </a:solidFill>
                <a:latin typeface="Arial" charset="0"/>
                <a:ea typeface="Arial" charset="0"/>
                <a:cs typeface="Arial" charset="0"/>
              </a:rPr>
              <a:t>Manuel </a:t>
            </a:r>
            <a:r>
              <a:rPr lang="pt-BR" sz="1050" dirty="0" err="1">
                <a:solidFill>
                  <a:schemeClr val="bg1"/>
                </a:solidFill>
                <a:latin typeface="Arial" charset="0"/>
                <a:ea typeface="Arial" charset="0"/>
                <a:cs typeface="Arial" charset="0"/>
              </a:rPr>
              <a:t>Castells</a:t>
            </a:r>
            <a:endParaRPr lang="pt-BR" sz="105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3420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9" name="CaixaDeTexto 8"/>
          <p:cNvSpPr txBox="1"/>
          <p:nvPr/>
        </p:nvSpPr>
        <p:spPr>
          <a:xfrm>
            <a:off x="-324544" y="836712"/>
            <a:ext cx="9144000" cy="400110"/>
          </a:xfrm>
          <a:prstGeom prst="rect">
            <a:avLst/>
          </a:prstGeom>
          <a:noFill/>
        </p:spPr>
        <p:txBody>
          <a:bodyPr wrap="square" rtlCol="0">
            <a:spAutoFit/>
          </a:bodyPr>
          <a:lstStyle/>
          <a:p>
            <a:pPr lvl="1"/>
            <a:r>
              <a:rPr lang="pt-BR" sz="2000" dirty="0">
                <a:solidFill>
                  <a:schemeClr val="tx1">
                    <a:lumMod val="65000"/>
                    <a:lumOff val="35000"/>
                  </a:schemeClr>
                </a:solidFill>
                <a:latin typeface="Arial" charset="0"/>
                <a:ea typeface="Arial" charset="0"/>
                <a:cs typeface="Arial" charset="0"/>
              </a:rPr>
              <a:t>Plataformas e performance: colaboração e processos de projeto</a:t>
            </a:r>
          </a:p>
        </p:txBody>
      </p:sp>
      <p:pic>
        <p:nvPicPr>
          <p:cNvPr id="5" name="Imagem 4" descr="Uma imagem contendo interior, mesa, texto&#10;&#10;Descrição gerada com alta confiança">
            <a:extLst>
              <a:ext uri="{FF2B5EF4-FFF2-40B4-BE49-F238E27FC236}">
                <a16:creationId xmlns:a16="http://schemas.microsoft.com/office/drawing/2014/main" id="{6E1B4C50-81FD-49D2-BEC0-2BEE6BBC9AD2}"/>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39000"/>
                    </a14:imgEffect>
                    <a14:imgEffect>
                      <a14:brightnessContrast contrast="21000"/>
                    </a14:imgEffect>
                  </a14:imgLayer>
                </a14:imgProps>
              </a:ext>
              <a:ext uri="{28A0092B-C50C-407E-A947-70E740481C1C}">
                <a14:useLocalDpi xmlns:a14="http://schemas.microsoft.com/office/drawing/2010/main" val="0"/>
              </a:ext>
            </a:extLst>
          </a:blip>
          <a:srcRect l="102" t="2027" b="1"/>
          <a:stretch/>
        </p:blipFill>
        <p:spPr>
          <a:xfrm>
            <a:off x="1390718" y="1441632"/>
            <a:ext cx="7722370" cy="5452944"/>
          </a:xfrm>
          <a:prstGeom prst="rect">
            <a:avLst/>
          </a:prstGeom>
          <a:ln>
            <a:noFill/>
          </a:ln>
          <a:effectLst>
            <a:outerShdw blurRad="50800" dist="50800" dir="5400000" algn="ctr" rotWithShape="0">
              <a:srgbClr val="000000">
                <a:alpha val="20000"/>
              </a:srgbClr>
            </a:outerShdw>
          </a:effectLst>
        </p:spPr>
      </p:pic>
    </p:spTree>
    <p:extLst>
      <p:ext uri="{BB962C8B-B14F-4D97-AF65-F5344CB8AC3E}">
        <p14:creationId xmlns:p14="http://schemas.microsoft.com/office/powerpoint/2010/main" val="26548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58CD0969-E9AC-4227-A17E-D770D4F59105}"/>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3000"/>
                    </a14:imgEffect>
                    <a14:imgEffect>
                      <a14:brightnessContrast contrast="41000"/>
                    </a14:imgEffect>
                  </a14:imgLayer>
                </a14:imgProps>
              </a:ext>
            </a:extLst>
          </a:blip>
          <a:srcRect l="3980" t="37143" r="38813" b="12656"/>
          <a:stretch/>
        </p:blipFill>
        <p:spPr>
          <a:xfrm>
            <a:off x="0" y="857250"/>
            <a:ext cx="9144000" cy="5143500"/>
          </a:xfrm>
          <a:prstGeom prst="rect">
            <a:avLst/>
          </a:prstGeom>
        </p:spPr>
      </p:pic>
      <p:sp>
        <p:nvSpPr>
          <p:cNvPr id="8" name="CaixaDeTexto 7"/>
          <p:cNvSpPr txBox="1"/>
          <p:nvPr/>
        </p:nvSpPr>
        <p:spPr>
          <a:xfrm>
            <a:off x="0" y="857250"/>
            <a:ext cx="9140558" cy="253916"/>
          </a:xfrm>
          <a:prstGeom prst="rect">
            <a:avLst/>
          </a:prstGeom>
          <a:noFill/>
        </p:spPr>
        <p:txBody>
          <a:bodyPr wrap="square" rtlCol="0">
            <a:spAutoFit/>
          </a:bodyPr>
          <a:lstStyle/>
          <a:p>
            <a:pPr algn="r"/>
            <a:r>
              <a:rPr lang="pt-BR" sz="1050">
                <a:solidFill>
                  <a:schemeClr val="tx1">
                    <a:lumMod val="65000"/>
                    <a:lumOff val="35000"/>
                  </a:schemeClr>
                </a:solidFill>
                <a:latin typeface="Arial" charset="0"/>
                <a:ea typeface="Arial" charset="0"/>
                <a:cs typeface="Arial" charset="0"/>
              </a:rPr>
              <a:t>05	</a:t>
            </a:r>
            <a:r>
              <a:rPr lang="pt-BR" sz="1050" cap="all">
                <a:solidFill>
                  <a:schemeClr val="tx1">
                    <a:lumMod val="65000"/>
                    <a:lumOff val="35000"/>
                  </a:schemeClr>
                </a:solidFill>
                <a:latin typeface="Arial" charset="0"/>
                <a:ea typeface="Arial" charset="0"/>
                <a:cs typeface="Arial" charset="0"/>
              </a:rPr>
              <a:t>BAUKUNST, OU ARTE+CONSTRUÇÃO</a:t>
            </a:r>
          </a:p>
        </p:txBody>
      </p:sp>
      <p:sp>
        <p:nvSpPr>
          <p:cNvPr id="9" name="CaixaDeTexto 8"/>
          <p:cNvSpPr txBox="1"/>
          <p:nvPr/>
        </p:nvSpPr>
        <p:spPr>
          <a:xfrm>
            <a:off x="-396552" y="387566"/>
            <a:ext cx="9144000" cy="461665"/>
          </a:xfrm>
          <a:prstGeom prst="rect">
            <a:avLst/>
          </a:prstGeom>
          <a:noFill/>
        </p:spPr>
        <p:txBody>
          <a:bodyPr wrap="square" rtlCol="0">
            <a:spAutoFit/>
          </a:bodyPr>
          <a:lstStyle/>
          <a:p>
            <a:pPr lvl="2"/>
            <a:r>
              <a:rPr lang="pt-BR" sz="2400" dirty="0">
                <a:latin typeface="Arial" charset="0"/>
                <a:ea typeface="Arial" charset="0"/>
                <a:cs typeface="Arial" charset="0"/>
              </a:rPr>
              <a:t>Desenvolvimento e fabricação digital</a:t>
            </a:r>
          </a:p>
        </p:txBody>
      </p:sp>
      <p:sp>
        <p:nvSpPr>
          <p:cNvPr id="12" name="CaixaDeTexto 11"/>
          <p:cNvSpPr txBox="1"/>
          <p:nvPr/>
        </p:nvSpPr>
        <p:spPr>
          <a:xfrm>
            <a:off x="0" y="5277150"/>
            <a:ext cx="9144001" cy="253916"/>
          </a:xfrm>
          <a:prstGeom prst="rect">
            <a:avLst/>
          </a:prstGeom>
          <a:noFill/>
        </p:spPr>
        <p:txBody>
          <a:bodyPr wrap="square" lIns="0" rtlCol="0">
            <a:spAutoFit/>
          </a:bodyPr>
          <a:lstStyle/>
          <a:p>
            <a:pPr marL="766763" lvl="2"/>
            <a:r>
              <a:rPr lang="pt-BR" sz="1050" dirty="0">
                <a:solidFill>
                  <a:schemeClr val="bg1">
                    <a:lumMod val="85000"/>
                  </a:schemeClr>
                </a:solidFill>
                <a:latin typeface="Arial" charset="0"/>
                <a:ea typeface="Arial" charset="0"/>
                <a:cs typeface="Arial" charset="0"/>
              </a:rPr>
              <a:t>[</a:t>
            </a:r>
            <a:r>
              <a:rPr lang="pt-BR" sz="1050" b="1" dirty="0">
                <a:solidFill>
                  <a:schemeClr val="bg1">
                    <a:lumMod val="85000"/>
                  </a:schemeClr>
                </a:solidFill>
                <a:latin typeface="Arial" charset="0"/>
                <a:ea typeface="Arial" charset="0"/>
                <a:cs typeface="Arial" charset="0"/>
              </a:rPr>
              <a:t>UNStudio</a:t>
            </a:r>
            <a:r>
              <a:rPr lang="pt-BR" sz="1050" dirty="0">
                <a:solidFill>
                  <a:schemeClr val="bg1">
                    <a:lumMod val="85000"/>
                  </a:schemeClr>
                </a:solidFill>
                <a:latin typeface="Arial" charset="0"/>
                <a:ea typeface="Arial" charset="0"/>
                <a:cs typeface="Arial" charset="0"/>
              </a:rPr>
              <a:t>, Singapore University of Technology and Design, Singapura, 2010-2015]</a:t>
            </a:r>
          </a:p>
        </p:txBody>
      </p:sp>
      <p:sp>
        <p:nvSpPr>
          <p:cNvPr id="10" name="CaixaDeTexto 9"/>
          <p:cNvSpPr txBox="1"/>
          <p:nvPr/>
        </p:nvSpPr>
        <p:spPr>
          <a:xfrm>
            <a:off x="0" y="2924944"/>
            <a:ext cx="3612697" cy="1754326"/>
          </a:xfrm>
          <a:prstGeom prst="rect">
            <a:avLst/>
          </a:prstGeom>
          <a:solidFill>
            <a:srgbClr val="FFFFFF">
              <a:alpha val="66000"/>
            </a:srgbClr>
          </a:solidFill>
          <a:ln>
            <a:noFill/>
          </a:ln>
        </p:spPr>
        <p:txBody>
          <a:bodyPr wrap="square" rtlCol="0">
            <a:spAutoFit/>
          </a:bodyPr>
          <a:lstStyle/>
          <a:p>
            <a:pPr lvl="2"/>
            <a:r>
              <a:rPr lang="pt-BR" sz="1350" dirty="0">
                <a:latin typeface="Arial" charset="0"/>
                <a:ea typeface="Arial" charset="0"/>
                <a:cs typeface="Arial" charset="0"/>
              </a:rPr>
              <a:t>Parametrização, simulação, automação, otimização, adaptação</a:t>
            </a:r>
            <a:endParaRPr lang="pt-BR" sz="1350" dirty="0"/>
          </a:p>
          <a:p>
            <a:pPr lvl="2"/>
            <a:endParaRPr lang="pt-BR" sz="1350" dirty="0">
              <a:latin typeface="Arial" charset="0"/>
              <a:ea typeface="Arial" charset="0"/>
              <a:cs typeface="Arial" charset="0"/>
            </a:endParaRPr>
          </a:p>
          <a:p>
            <a:pPr lvl="2"/>
            <a:r>
              <a:rPr lang="pt-BR" sz="1350" dirty="0">
                <a:latin typeface="Arial" charset="0"/>
                <a:ea typeface="Arial" charset="0"/>
                <a:cs typeface="Arial" charset="0"/>
              </a:rPr>
              <a:t>Produtos </a:t>
            </a:r>
          </a:p>
          <a:p>
            <a:pPr lvl="2"/>
            <a:r>
              <a:rPr lang="pt-BR" sz="1350" dirty="0">
                <a:latin typeface="Arial" charset="0"/>
                <a:ea typeface="Arial" charset="0"/>
                <a:cs typeface="Arial" charset="0"/>
              </a:rPr>
              <a:t>Programas arquitetônicos e urbanos </a:t>
            </a:r>
          </a:p>
          <a:p>
            <a:pPr lvl="2"/>
            <a:r>
              <a:rPr lang="pt-BR" sz="1350" dirty="0">
                <a:latin typeface="Arial" charset="0"/>
                <a:ea typeface="Arial" charset="0"/>
                <a:cs typeface="Arial" charset="0"/>
              </a:rPr>
              <a:t>Processos</a:t>
            </a:r>
          </a:p>
        </p:txBody>
      </p:sp>
    </p:spTree>
    <p:extLst>
      <p:ext uri="{BB962C8B-B14F-4D97-AF65-F5344CB8AC3E}">
        <p14:creationId xmlns:p14="http://schemas.microsoft.com/office/powerpoint/2010/main" val="71023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3" name="Imagem 3" descr="BIM-@BIMnCAD4_ campus de intervenção.jpg">
            <a:extLst>
              <a:ext uri="{FF2B5EF4-FFF2-40B4-BE49-F238E27FC236}">
                <a16:creationId xmlns:a16="http://schemas.microsoft.com/office/drawing/2014/main" id="{D7CE14A3-2F35-4FE0-927D-910EBC82D9C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55000"/>
                    </a14:imgEffect>
                    <a14:imgEffect>
                      <a14:colorTemperature colorTemp="11500"/>
                    </a14:imgEffect>
                    <a14:imgEffect>
                      <a14:saturation sat="161000"/>
                    </a14:imgEffect>
                    <a14:imgEffect>
                      <a14:brightnessContrast contrast="10000"/>
                    </a14:imgEffect>
                  </a14:imgLayer>
                </a14:imgProps>
              </a:ext>
              <a:ext uri="{28A0092B-C50C-407E-A947-70E740481C1C}">
                <a14:useLocalDpi xmlns:a14="http://schemas.microsoft.com/office/drawing/2010/main" val="0"/>
              </a:ext>
            </a:extLst>
          </a:blip>
          <a:srcRect l="1487" t="34480" r="18928" b="1963"/>
          <a:stretch/>
        </p:blipFill>
        <p:spPr bwMode="auto">
          <a:xfrm>
            <a:off x="3969568" y="1105437"/>
            <a:ext cx="5174432" cy="489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324544" y="522543"/>
            <a:ext cx="9144000" cy="461665"/>
          </a:xfrm>
          <a:prstGeom prst="rect">
            <a:avLst/>
          </a:prstGeom>
          <a:noFill/>
        </p:spPr>
        <p:txBody>
          <a:bodyPr wrap="square" rtlCol="0">
            <a:spAutoFit/>
          </a:bodyPr>
          <a:lstStyle/>
          <a:p>
            <a:pPr lvl="2"/>
            <a:r>
              <a:rPr lang="pt-BR" sz="2400" i="1" dirty="0" err="1">
                <a:solidFill>
                  <a:schemeClr val="bg1">
                    <a:lumMod val="50000"/>
                  </a:schemeClr>
                </a:solidFill>
                <a:latin typeface="Arial" charset="0"/>
                <a:ea typeface="Arial" charset="0"/>
                <a:cs typeface="Arial" charset="0"/>
              </a:rPr>
              <a:t>Baukunst</a:t>
            </a:r>
            <a:r>
              <a:rPr lang="pt-BR" sz="2400" dirty="0">
                <a:solidFill>
                  <a:schemeClr val="bg1">
                    <a:lumMod val="50000"/>
                  </a:schemeClr>
                </a:solidFill>
                <a:latin typeface="Arial" charset="0"/>
                <a:ea typeface="Arial" charset="0"/>
                <a:cs typeface="Arial" charset="0"/>
              </a:rPr>
              <a:t>, comunicação entre partes</a:t>
            </a:r>
          </a:p>
        </p:txBody>
      </p:sp>
      <p:grpSp>
        <p:nvGrpSpPr>
          <p:cNvPr id="3" name="Grupo 2"/>
          <p:cNvGrpSpPr/>
          <p:nvPr/>
        </p:nvGrpSpPr>
        <p:grpSpPr>
          <a:xfrm>
            <a:off x="-468560" y="1916832"/>
            <a:ext cx="4609781" cy="2546787"/>
            <a:chOff x="0" y="2004981"/>
            <a:chExt cx="6146375" cy="3395716"/>
          </a:xfrm>
        </p:grpSpPr>
        <p:sp>
          <p:nvSpPr>
            <p:cNvPr id="2" name="Retângulo 1"/>
            <p:cNvSpPr/>
            <p:nvPr/>
          </p:nvSpPr>
          <p:spPr>
            <a:xfrm>
              <a:off x="2832531" y="2004981"/>
              <a:ext cx="3313844" cy="3395716"/>
            </a:xfrm>
            <a:prstGeom prst="rect">
              <a:avLst/>
            </a:prstGeom>
          </p:spPr>
          <p:txBody>
            <a:bodyPr wrap="square">
              <a:spAutoFit/>
            </a:bodyPr>
            <a:lstStyle/>
            <a:p>
              <a:pPr marL="11906" lvl="2">
                <a:lnSpc>
                  <a:spcPct val="150000"/>
                </a:lnSpc>
              </a:pPr>
              <a:r>
                <a:rPr lang="pt-BR" sz="1350" b="1" dirty="0">
                  <a:latin typeface="Arial" charset="0"/>
                  <a:ea typeface="Arial" charset="0"/>
                  <a:cs typeface="Arial" charset="0"/>
                </a:rPr>
                <a:t>Estética dos Sistemas</a:t>
              </a:r>
              <a:endParaRPr lang="pt-BR" sz="1350" dirty="0">
                <a:latin typeface="Arial" charset="0"/>
                <a:ea typeface="Arial" charset="0"/>
                <a:cs typeface="Arial" charset="0"/>
              </a:endParaRPr>
            </a:p>
            <a:p>
              <a:pPr marL="11906" lvl="2">
                <a:lnSpc>
                  <a:spcPct val="150000"/>
                </a:lnSpc>
              </a:pPr>
              <a:r>
                <a:rPr lang="pt-BR" sz="1350" b="1" dirty="0">
                  <a:latin typeface="Arial" charset="0"/>
                  <a:ea typeface="Arial" charset="0"/>
                  <a:cs typeface="Arial" charset="0"/>
                </a:rPr>
                <a:t>.....</a:t>
              </a:r>
            </a:p>
            <a:p>
              <a:pPr marL="11906" lvl="2">
                <a:lnSpc>
                  <a:spcPct val="150000"/>
                </a:lnSpc>
              </a:pPr>
              <a:r>
                <a:rPr lang="pt-BR" sz="1350" b="1" dirty="0">
                  <a:latin typeface="Arial" charset="0"/>
                  <a:ea typeface="Arial" charset="0"/>
                  <a:cs typeface="Arial" charset="0"/>
                </a:rPr>
                <a:t>A Máquina Ideal</a:t>
              </a:r>
            </a:p>
            <a:p>
              <a:pPr marL="11906" lvl="2">
                <a:lnSpc>
                  <a:spcPct val="150000"/>
                </a:lnSpc>
              </a:pPr>
              <a:r>
                <a:rPr lang="pt-BR" sz="1350" b="1" dirty="0" err="1">
                  <a:latin typeface="Arial" charset="0"/>
                  <a:ea typeface="Arial" charset="0"/>
                  <a:cs typeface="Arial" charset="0"/>
                </a:rPr>
                <a:t>Modelo de Sistema Viável</a:t>
              </a:r>
            </a:p>
            <a:p>
              <a:pPr marL="11906" lvl="2">
                <a:lnSpc>
                  <a:spcPct val="150000"/>
                </a:lnSpc>
              </a:pPr>
              <a:r>
                <a:rPr lang="pt-BR" sz="1350" b="1" dirty="0" err="1">
                  <a:latin typeface="Arial" charset="0"/>
                  <a:ea typeface="Arial" charset="0"/>
                  <a:cs typeface="Arial" charset="0"/>
                </a:rPr>
                <a:t>Teoria da Conversação</a:t>
              </a:r>
            </a:p>
            <a:p>
              <a:pPr marL="11906" lvl="2">
                <a:lnSpc>
                  <a:spcPct val="150000"/>
                </a:lnSpc>
              </a:pPr>
              <a:r>
                <a:rPr lang="pt-BR" sz="1350" b="1" dirty="0">
                  <a:latin typeface="Arial" charset="0"/>
                  <a:ea typeface="Arial" charset="0"/>
                  <a:cs typeface="Arial" charset="0"/>
                </a:rPr>
                <a:t>Ecologia Sistêmica</a:t>
              </a:r>
            </a:p>
            <a:p>
              <a:pPr marL="11906" lvl="2">
                <a:lnSpc>
                  <a:spcPct val="150000"/>
                </a:lnSpc>
              </a:pPr>
              <a:r>
                <a:rPr lang="pt-BR" sz="1350" b="1" dirty="0">
                  <a:latin typeface="Arial" charset="0"/>
                  <a:ea typeface="Arial" charset="0"/>
                  <a:cs typeface="Arial" charset="0"/>
                </a:rPr>
                <a:t>.....</a:t>
              </a:r>
            </a:p>
            <a:p>
              <a:pPr marL="11906" lvl="2">
                <a:lnSpc>
                  <a:spcPct val="150000"/>
                </a:lnSpc>
              </a:pPr>
              <a:r>
                <a:rPr lang="pt-BR" sz="1350" b="1" dirty="0">
                  <a:latin typeface="Arial" charset="0"/>
                  <a:ea typeface="Arial" charset="0"/>
                  <a:cs typeface="Arial" charset="0"/>
                </a:rPr>
                <a:t>Estética Relacional</a:t>
              </a:r>
            </a:p>
          </p:txBody>
        </p:sp>
        <p:sp>
          <p:nvSpPr>
            <p:cNvPr id="8" name="Retângulo 7"/>
            <p:cNvSpPr/>
            <p:nvPr/>
          </p:nvSpPr>
          <p:spPr>
            <a:xfrm>
              <a:off x="0" y="2004981"/>
              <a:ext cx="2832529" cy="3395716"/>
            </a:xfrm>
            <a:prstGeom prst="rect">
              <a:avLst/>
            </a:prstGeom>
          </p:spPr>
          <p:txBody>
            <a:bodyPr wrap="square">
              <a:spAutoFit/>
            </a:bodyPr>
            <a:lstStyle/>
            <a:p>
              <a:pPr marL="73819" lvl="2" algn="r">
                <a:lnSpc>
                  <a:spcPct val="150000"/>
                </a:lnSpc>
              </a:pPr>
              <a:r>
                <a:rPr lang="pt-BR" sz="1350" dirty="0">
                  <a:latin typeface="Arial" charset="0"/>
                  <a:ea typeface="Arial" charset="0"/>
                  <a:cs typeface="Arial" charset="0"/>
                </a:rPr>
                <a:t>Jack </a:t>
              </a:r>
              <a:r>
                <a:rPr lang="pt-BR" sz="1350" dirty="0" err="1">
                  <a:latin typeface="Arial" charset="0"/>
                  <a:ea typeface="Arial" charset="0"/>
                  <a:cs typeface="Arial" charset="0"/>
                </a:rPr>
                <a:t>Burnham</a:t>
              </a:r>
              <a:endParaRPr lang="pt-BR" sz="1350" dirty="0">
                <a:latin typeface="Arial" charset="0"/>
                <a:ea typeface="Arial" charset="0"/>
                <a:cs typeface="Arial" charset="0"/>
              </a:endParaRPr>
            </a:p>
            <a:p>
              <a:pPr marL="73819" lvl="2" algn="r">
                <a:lnSpc>
                  <a:spcPct val="150000"/>
                </a:lnSpc>
              </a:pPr>
              <a:r>
                <a:rPr lang="pt-BR" sz="1350" dirty="0">
                  <a:latin typeface="Arial" charset="0"/>
                  <a:ea typeface="Arial" charset="0"/>
                  <a:cs typeface="Arial" charset="0"/>
                </a:rPr>
                <a:t>....</a:t>
              </a:r>
            </a:p>
            <a:p>
              <a:pPr marL="73819" lvl="2" algn="r">
                <a:lnSpc>
                  <a:spcPct val="150000"/>
                </a:lnSpc>
              </a:pPr>
              <a:r>
                <a:rPr lang="pt-BR" sz="1350" dirty="0">
                  <a:latin typeface="Arial" charset="0"/>
                  <a:ea typeface="Arial" charset="0"/>
                  <a:cs typeface="Arial" charset="0"/>
                </a:rPr>
                <a:t>Ross </a:t>
              </a:r>
              <a:r>
                <a:rPr lang="pt-BR" sz="1350" dirty="0" err="1">
                  <a:latin typeface="Arial" charset="0"/>
                  <a:ea typeface="Arial" charset="0"/>
                  <a:cs typeface="Arial" charset="0"/>
                </a:rPr>
                <a:t>Ashby</a:t>
              </a:r>
              <a:endParaRPr lang="pt-BR" sz="1350" dirty="0">
                <a:latin typeface="Arial" charset="0"/>
                <a:ea typeface="Arial" charset="0"/>
                <a:cs typeface="Arial" charset="0"/>
              </a:endParaRPr>
            </a:p>
            <a:p>
              <a:pPr marL="73819" lvl="2" algn="r">
                <a:lnSpc>
                  <a:spcPct val="150000"/>
                </a:lnSpc>
              </a:pPr>
              <a:r>
                <a:rPr lang="pt-BR" sz="1350" dirty="0" err="1">
                  <a:latin typeface="Arial" charset="0"/>
                  <a:ea typeface="Arial" charset="0"/>
                  <a:cs typeface="Arial" charset="0"/>
                </a:rPr>
                <a:t>Stafford Beer</a:t>
              </a:r>
              <a:endParaRPr lang="pt-BR" sz="1350" dirty="0">
                <a:latin typeface="Arial" charset="0"/>
                <a:ea typeface="Arial" charset="0"/>
                <a:cs typeface="Arial" charset="0"/>
              </a:endParaRPr>
            </a:p>
            <a:p>
              <a:pPr marL="73819" lvl="2" algn="r">
                <a:lnSpc>
                  <a:spcPct val="150000"/>
                </a:lnSpc>
              </a:pPr>
              <a:r>
                <a:rPr lang="pt-BR" sz="1350" dirty="0" err="1">
                  <a:latin typeface="Arial" charset="0"/>
                  <a:ea typeface="Arial" charset="0"/>
                  <a:cs typeface="Arial" charset="0"/>
                </a:rPr>
                <a:t>Gordon Pask</a:t>
              </a:r>
              <a:endParaRPr lang="pt-BR" sz="1350" b="1" dirty="0" err="1">
                <a:latin typeface="Arial" charset="0"/>
                <a:ea typeface="Arial" charset="0"/>
                <a:cs typeface="Arial" charset="0"/>
              </a:endParaRPr>
            </a:p>
            <a:p>
              <a:pPr marL="73819" lvl="2" algn="r">
                <a:lnSpc>
                  <a:spcPct val="150000"/>
                </a:lnSpc>
              </a:pPr>
              <a:r>
                <a:rPr lang="pt-BR" sz="1350" dirty="0">
                  <a:latin typeface="Arial" charset="0"/>
                  <a:ea typeface="Arial" charset="0"/>
                  <a:cs typeface="Arial" charset="0"/>
                </a:rPr>
                <a:t>Gregory </a:t>
              </a:r>
              <a:r>
                <a:rPr lang="pt-BR" sz="1350" dirty="0" err="1">
                  <a:latin typeface="Arial" charset="0"/>
                  <a:ea typeface="Arial" charset="0"/>
                  <a:cs typeface="Arial" charset="0"/>
                </a:rPr>
                <a:t>Bateson</a:t>
              </a:r>
              <a:endParaRPr lang="pt-BR" sz="1350" dirty="0">
                <a:latin typeface="Arial" charset="0"/>
                <a:ea typeface="Arial" charset="0"/>
                <a:cs typeface="Arial" charset="0"/>
              </a:endParaRPr>
            </a:p>
            <a:p>
              <a:pPr marL="73819" lvl="2" algn="r">
                <a:lnSpc>
                  <a:spcPct val="150000"/>
                </a:lnSpc>
              </a:pPr>
              <a:r>
                <a:rPr lang="pt-BR" sz="1350" b="1" dirty="0">
                  <a:latin typeface="Arial" charset="0"/>
                  <a:ea typeface="Arial" charset="0"/>
                  <a:cs typeface="Arial" charset="0"/>
                </a:rPr>
                <a:t>.....</a:t>
              </a:r>
            </a:p>
            <a:p>
              <a:pPr marL="73819" lvl="2" algn="r">
                <a:lnSpc>
                  <a:spcPct val="150000"/>
                </a:lnSpc>
              </a:pPr>
              <a:r>
                <a:rPr lang="pt-BR" sz="1350" dirty="0">
                  <a:latin typeface="Arial" charset="0"/>
                  <a:ea typeface="Arial" charset="0"/>
                  <a:cs typeface="Arial" charset="0"/>
                </a:rPr>
                <a:t>Nicolas Bourriaud</a:t>
              </a:r>
              <a:endParaRPr lang="pt-BR" sz="1350" b="1" dirty="0">
                <a:latin typeface="Arial" charset="0"/>
                <a:ea typeface="Arial" charset="0"/>
                <a:cs typeface="Arial" charset="0"/>
              </a:endParaRPr>
            </a:p>
          </p:txBody>
        </p:sp>
      </p:grpSp>
      <p:sp>
        <p:nvSpPr>
          <p:cNvPr id="9" name="CaixaDeTexto 8"/>
          <p:cNvSpPr txBox="1"/>
          <p:nvPr/>
        </p:nvSpPr>
        <p:spPr>
          <a:xfrm>
            <a:off x="1691680" y="6045100"/>
            <a:ext cx="9144001" cy="253916"/>
          </a:xfrm>
          <a:prstGeom prst="rect">
            <a:avLst/>
          </a:prstGeom>
          <a:noFill/>
        </p:spPr>
        <p:txBody>
          <a:bodyPr wrap="square" lIns="0" rtlCol="0">
            <a:spAutoFit/>
          </a:bodyPr>
          <a:lstStyle/>
          <a:p>
            <a:pPr marL="2241947" lvl="7"/>
            <a:r>
              <a:rPr lang="pt-BR" sz="1050" dirty="0">
                <a:solidFill>
                  <a:schemeClr val="tx1">
                    <a:lumMod val="50000"/>
                    <a:lumOff val="50000"/>
                  </a:schemeClr>
                </a:solidFill>
                <a:latin typeface="Arial" charset="0"/>
                <a:ea typeface="Arial" charset="0"/>
                <a:cs typeface="Arial" charset="0"/>
              </a:rPr>
              <a:t>[</a:t>
            </a:r>
            <a:r>
              <a:rPr lang="pt-BR" sz="1050" b="1" dirty="0">
                <a:solidFill>
                  <a:schemeClr val="tx1">
                    <a:lumMod val="50000"/>
                    <a:lumOff val="50000"/>
                  </a:schemeClr>
                </a:solidFill>
                <a:latin typeface="Arial" charset="0"/>
                <a:ea typeface="Arial" charset="0"/>
                <a:cs typeface="Arial" charset="0"/>
              </a:rPr>
              <a:t>Bilal Succar</a:t>
            </a:r>
            <a:r>
              <a:rPr lang="pt-BR" sz="1050" dirty="0">
                <a:solidFill>
                  <a:schemeClr val="tx1">
                    <a:lumMod val="50000"/>
                    <a:lumOff val="50000"/>
                  </a:schemeClr>
                </a:solidFill>
                <a:latin typeface="Arial" charset="0"/>
                <a:ea typeface="Arial" charset="0"/>
                <a:cs typeface="Arial" charset="0"/>
              </a:rPr>
              <a:t>, 2008]</a:t>
            </a:r>
          </a:p>
        </p:txBody>
      </p:sp>
    </p:spTree>
    <p:extLst>
      <p:ext uri="{BB962C8B-B14F-4D97-AF65-F5344CB8AC3E}">
        <p14:creationId xmlns:p14="http://schemas.microsoft.com/office/powerpoint/2010/main" val="163297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p:cNvSpPr>
            <a:spLocks noGrp="1"/>
          </p:cNvSpPr>
          <p:nvPr>
            <p:ph type="title"/>
          </p:nvPr>
        </p:nvSpPr>
        <p:spPr>
          <a:xfrm>
            <a:off x="612775" y="228600"/>
            <a:ext cx="8153400" cy="990600"/>
          </a:xfrm>
        </p:spPr>
        <p:txBody>
          <a:bodyPr/>
          <a:lstStyle/>
          <a:p>
            <a:endParaRPr lang="pt-BR" dirty="0"/>
          </a:p>
        </p:txBody>
      </p:sp>
      <p:pic>
        <p:nvPicPr>
          <p:cNvPr id="36867" name="Espaço Reservado para Conteúdo 3" descr="cybermap.jpg">
            <a:hlinkClick r:id="rId2"/>
          </p:cNvPr>
          <p:cNvPicPr>
            <a:picLocks noGrp="1" noChangeAspect="1"/>
          </p:cNvPicPr>
          <p:nvPr>
            <p:ph sz="quarter" idx="1"/>
          </p:nvPr>
        </p:nvPicPr>
        <p:blipFill>
          <a:blip r:embed="rId3" cstate="print"/>
          <a:srcRect/>
          <a:stretch>
            <a:fillRect/>
          </a:stretch>
        </p:blipFill>
        <p:spPr>
          <a:xfrm>
            <a:off x="-87313" y="332656"/>
            <a:ext cx="9231313" cy="6429396"/>
          </a:xfrm>
        </p:spPr>
      </p:pic>
    </p:spTree>
    <p:extLst>
      <p:ext uri="{BB962C8B-B14F-4D97-AF65-F5344CB8AC3E}">
        <p14:creationId xmlns:p14="http://schemas.microsoft.com/office/powerpoint/2010/main" val="2176486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dirty="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908720"/>
            <a:ext cx="9296355"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939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00" y="150000"/>
            <a:ext cx="9144000" cy="6858000"/>
          </a:xfrm>
          <a:prstGeom prst="rect">
            <a:avLst/>
          </a:prstGeom>
        </p:spPr>
      </p:pic>
    </p:spTree>
    <p:extLst>
      <p:ext uri="{BB962C8B-B14F-4D97-AF65-F5344CB8AC3E}">
        <p14:creationId xmlns:p14="http://schemas.microsoft.com/office/powerpoint/2010/main" val="1571625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l="20475" t="16752" r="22826" b="22115"/>
          <a:stretch/>
        </p:blipFill>
        <p:spPr>
          <a:xfrm>
            <a:off x="-252536" y="-504056"/>
            <a:ext cx="9299440" cy="7362056"/>
          </a:xfrm>
          <a:prstGeom prst="rect">
            <a:avLst/>
          </a:prstGeom>
        </p:spPr>
      </p:pic>
    </p:spTree>
    <p:extLst>
      <p:ext uri="{BB962C8B-B14F-4D97-AF65-F5344CB8AC3E}">
        <p14:creationId xmlns:p14="http://schemas.microsoft.com/office/powerpoint/2010/main" val="1464703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l="18112" t="16800" r="15738" b="12851"/>
          <a:stretch/>
        </p:blipFill>
        <p:spPr>
          <a:xfrm>
            <a:off x="1331640" y="844427"/>
            <a:ext cx="6480720" cy="5169146"/>
          </a:xfrm>
          <a:prstGeom prst="rect">
            <a:avLst/>
          </a:prstGeom>
          <a:solidFill>
            <a:schemeClr val="tx2">
              <a:lumMod val="75000"/>
            </a:schemeClr>
          </a:solidFill>
        </p:spPr>
      </p:pic>
    </p:spTree>
    <p:extLst>
      <p:ext uri="{BB962C8B-B14F-4D97-AF65-F5344CB8AC3E}">
        <p14:creationId xmlns:p14="http://schemas.microsoft.com/office/powerpoint/2010/main" val="3598015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4BEA80B-6D31-4A1B-B772-1041CB0CFCD0}"/>
              </a:ext>
            </a:extLst>
          </p:cNvPr>
          <p:cNvPicPr>
            <a:picLocks noChangeAspect="1"/>
          </p:cNvPicPr>
          <p:nvPr/>
        </p:nvPicPr>
        <p:blipFill rotWithShape="1">
          <a:blip r:embed="rId2"/>
          <a:srcRect b="6601"/>
          <a:stretch/>
        </p:blipFill>
        <p:spPr>
          <a:xfrm>
            <a:off x="0" y="857250"/>
            <a:ext cx="9144000" cy="4803998"/>
          </a:xfrm>
          <a:prstGeom prst="rect">
            <a:avLst/>
          </a:prstGeom>
        </p:spPr>
      </p:pic>
    </p:spTree>
    <p:extLst>
      <p:ext uri="{BB962C8B-B14F-4D97-AF65-F5344CB8AC3E}">
        <p14:creationId xmlns:p14="http://schemas.microsoft.com/office/powerpoint/2010/main" val="3022595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t="11801" b="8400"/>
          <a:stretch/>
        </p:blipFill>
        <p:spPr>
          <a:xfrm>
            <a:off x="21460" y="764704"/>
            <a:ext cx="9144000" cy="5472608"/>
          </a:xfrm>
          <a:prstGeom prst="rect">
            <a:avLst/>
          </a:prstGeom>
        </p:spPr>
      </p:pic>
    </p:spTree>
    <p:extLst>
      <p:ext uri="{BB962C8B-B14F-4D97-AF65-F5344CB8AC3E}">
        <p14:creationId xmlns:p14="http://schemas.microsoft.com/office/powerpoint/2010/main" val="65541950"/>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714</Words>
  <Application>Microsoft Office PowerPoint</Application>
  <PresentationFormat>Apresentação na tela (4:3)</PresentationFormat>
  <Paragraphs>95</Paragraphs>
  <Slides>24</Slides>
  <Notes>7</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24</vt:i4>
      </vt:variant>
    </vt:vector>
  </HeadingPairs>
  <TitlesOfParts>
    <vt:vector size="27" baseType="lpstr">
      <vt:lpstr>Arial</vt:lpstr>
      <vt:lpstr>Calibri</vt:lpstr>
      <vt:lpstr>Tema do Office</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Anja Pratschke</dc:creator>
  <cp:lastModifiedBy>Pratschke Anja</cp:lastModifiedBy>
  <cp:revision>14</cp:revision>
  <dcterms:created xsi:type="dcterms:W3CDTF">2015-03-15T18:59:50Z</dcterms:created>
  <dcterms:modified xsi:type="dcterms:W3CDTF">2022-10-03T14:11:23Z</dcterms:modified>
</cp:coreProperties>
</file>