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600" autoAdjust="0"/>
    <p:restoredTop sz="86341" autoAdjust="0"/>
  </p:normalViewPr>
  <p:slideViewPr>
    <p:cSldViewPr snapToGrid="0" snapToObjects="1">
      <p:cViewPr varScale="1">
        <p:scale>
          <a:sx n="83" d="100"/>
          <a:sy n="83" d="100"/>
        </p:scale>
        <p:origin x="-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728701E-CAF4-4159-9B3E-41C86DFFA30D}" type="datetimeFigureOut">
              <a:rPr lang="en-US" smtClean="0"/>
              <a:t>06/10/20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9254" y="2653613"/>
            <a:ext cx="5176545" cy="322062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/>
              <a:t>Contribuições teóricas para o estudo das relações humanas: o giro material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7835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“sociedade”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t-BR" dirty="0" smtClean="0"/>
              <a:t>Sociologia do Social ≠ Sociologia das Associações</a:t>
            </a:r>
          </a:p>
          <a:p>
            <a:pPr>
              <a:buFont typeface="Arial"/>
              <a:buChar char="•"/>
            </a:pPr>
            <a:endParaRPr lang="pt-BR" dirty="0" smtClean="0"/>
          </a:p>
          <a:p>
            <a:pPr>
              <a:buFont typeface="Arial"/>
              <a:buChar char="•"/>
            </a:pPr>
            <a:r>
              <a:rPr lang="pt-BR" dirty="0" smtClean="0"/>
              <a:t>Social não é um domínio da realidade ou algum artigo particular, mas um </a:t>
            </a:r>
            <a:r>
              <a:rPr lang="en-US" dirty="0" err="1" smtClean="0"/>
              <a:t>movimento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transformação</a:t>
            </a:r>
            <a:r>
              <a:rPr lang="en-US" dirty="0"/>
              <a:t>, um </a:t>
            </a:r>
            <a:r>
              <a:rPr lang="en-US" dirty="0" err="1" smtClean="0"/>
              <a:t>deslocamento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Social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associação</a:t>
            </a:r>
            <a:r>
              <a:rPr lang="en-US" dirty="0"/>
              <a:t> </a:t>
            </a:r>
            <a:r>
              <a:rPr lang="en-US" dirty="0" err="1"/>
              <a:t>momentânea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caracteriza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maneira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reúnem</a:t>
            </a:r>
            <a:r>
              <a:rPr lang="en-US" dirty="0"/>
              <a:t> e </a:t>
            </a:r>
            <a:r>
              <a:rPr lang="en-US" dirty="0" err="1"/>
              <a:t>geram</a:t>
            </a:r>
            <a:r>
              <a:rPr lang="en-US" dirty="0"/>
              <a:t>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pt-BR" dirty="0"/>
              <a:t> </a:t>
            </a:r>
          </a:p>
          <a:p>
            <a:pPr>
              <a:buFont typeface="Arial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62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</a:t>
            </a:r>
            <a:endParaRPr lang="pt-BR" dirty="0"/>
          </a:p>
        </p:txBody>
      </p:sp>
      <p:pic>
        <p:nvPicPr>
          <p:cNvPr id="4" name="Content Placeholder 3" descr="carrinho_vaz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 b="2561"/>
          <a:stretch>
            <a:fillRect/>
          </a:stretch>
        </p:blipFill>
        <p:spPr>
          <a:xfrm>
            <a:off x="1912471" y="1583765"/>
            <a:ext cx="5453529" cy="3257175"/>
          </a:xfrm>
        </p:spPr>
      </p:pic>
      <p:sp>
        <p:nvSpPr>
          <p:cNvPr id="8" name="TextBox 7"/>
          <p:cNvSpPr txBox="1"/>
          <p:nvPr/>
        </p:nvSpPr>
        <p:spPr>
          <a:xfrm>
            <a:off x="224117" y="1553882"/>
            <a:ext cx="1469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Vínculos sociais</a:t>
            </a:r>
          </a:p>
          <a:p>
            <a:endParaRPr lang="pt-BR" dirty="0" smtClean="0"/>
          </a:p>
          <a:p>
            <a:r>
              <a:rPr lang="pt-BR" dirty="0" smtClean="0"/>
              <a:t>Materiais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biológicos</a:t>
            </a:r>
          </a:p>
          <a:p>
            <a:endParaRPr lang="pt-BR" dirty="0" smtClean="0"/>
          </a:p>
          <a:p>
            <a:r>
              <a:rPr lang="pt-BR" dirty="0" smtClean="0"/>
              <a:t>psicológicos</a:t>
            </a:r>
          </a:p>
          <a:p>
            <a:endParaRPr lang="pt-BR" dirty="0"/>
          </a:p>
          <a:p>
            <a:r>
              <a:rPr lang="pt-BR" dirty="0" smtClean="0"/>
              <a:t>econômicos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7366000" y="1583765"/>
            <a:ext cx="1942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Etiquetação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Empacotamento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Definição dos preços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Distribuição </a:t>
            </a:r>
          </a:p>
        </p:txBody>
      </p:sp>
    </p:spTree>
    <p:extLst>
      <p:ext uri="{BB962C8B-B14F-4D97-AF65-F5344CB8AC3E}">
        <p14:creationId xmlns:p14="http://schemas.microsoft.com/office/powerpoint/2010/main" val="84264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37740"/>
            <a:ext cx="8041440" cy="1102378"/>
          </a:xfrm>
        </p:spPr>
        <p:txBody>
          <a:bodyPr/>
          <a:lstStyle/>
          <a:p>
            <a:r>
              <a:rPr lang="pt-BR" dirty="0" smtClean="0"/>
              <a:t>Tarde e Durkheim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74588"/>
            <a:ext cx="7932271" cy="534894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/>
              <a:buChar char="•"/>
            </a:pPr>
            <a:r>
              <a:rPr lang="pt-BR" b="1" dirty="0" smtClean="0"/>
              <a:t>Durkheim: </a:t>
            </a:r>
            <a:r>
              <a:rPr lang="pt-BR" dirty="0" smtClean="0"/>
              <a:t>fatos sociais – as </a:t>
            </a:r>
            <a:r>
              <a:rPr lang="pt-BR" dirty="0"/>
              <a:t>realidades em si, que independem de </a:t>
            </a:r>
            <a:r>
              <a:rPr lang="pt-BR" dirty="0" err="1"/>
              <a:t>consciências</a:t>
            </a:r>
            <a:r>
              <a:rPr lang="pt-BR" dirty="0"/>
              <a:t> individuais e que </a:t>
            </a:r>
            <a:r>
              <a:rPr lang="pt-BR" dirty="0" err="1"/>
              <a:t>são</a:t>
            </a:r>
            <a:r>
              <a:rPr lang="pt-BR" dirty="0"/>
              <a:t> dotadas de uma </a:t>
            </a:r>
            <a:r>
              <a:rPr lang="pt-BR" dirty="0" err="1"/>
              <a:t>força</a:t>
            </a:r>
            <a:r>
              <a:rPr lang="pt-BR" dirty="0"/>
              <a:t> imperativa e coercitiva, em virtude da qual se </a:t>
            </a:r>
            <a:r>
              <a:rPr lang="pt-BR" dirty="0" err="1"/>
              <a:t>impõem</a:t>
            </a:r>
            <a:r>
              <a:rPr lang="pt-BR" dirty="0"/>
              <a:t> (DURKHEIM, 1974/1993) </a:t>
            </a:r>
          </a:p>
          <a:p>
            <a:pPr algn="just">
              <a:buFont typeface="Arial"/>
              <a:buChar char="•"/>
            </a:pPr>
            <a:endParaRPr lang="pt-BR" dirty="0" smtClean="0"/>
          </a:p>
          <a:p>
            <a:pPr algn="just">
              <a:buFont typeface="Arial"/>
              <a:buChar char="•"/>
            </a:pPr>
            <a:r>
              <a:rPr lang="pt-BR" b="1" dirty="0" smtClean="0"/>
              <a:t>Tarde: </a:t>
            </a:r>
            <a:r>
              <a:rPr lang="pt-BR" dirty="0" smtClean="0"/>
              <a:t>Durkheim abandonou </a:t>
            </a:r>
            <a:r>
              <a:rPr lang="en-US" dirty="0"/>
              <a:t>a </a:t>
            </a:r>
            <a:r>
              <a:rPr lang="en-US" dirty="0" err="1"/>
              <a:t>tarefa</a:t>
            </a:r>
            <a:r>
              <a:rPr lang="en-US" dirty="0"/>
              <a:t> de </a:t>
            </a:r>
            <a:r>
              <a:rPr lang="en-US" dirty="0" err="1"/>
              <a:t>explicar</a:t>
            </a:r>
            <a:r>
              <a:rPr lang="en-US" dirty="0"/>
              <a:t> a </a:t>
            </a:r>
            <a:r>
              <a:rPr lang="en-US" dirty="0" err="1"/>
              <a:t>sociedade</a:t>
            </a:r>
            <a:r>
              <a:rPr lang="en-US" dirty="0"/>
              <a:t>, </a:t>
            </a:r>
            <a:r>
              <a:rPr lang="en-US" dirty="0" err="1"/>
              <a:t>confundindo</a:t>
            </a:r>
            <a:r>
              <a:rPr lang="en-US" dirty="0"/>
              <a:t> </a:t>
            </a:r>
            <a:r>
              <a:rPr lang="en-US" dirty="0" err="1"/>
              <a:t>causa</a:t>
            </a:r>
            <a:r>
              <a:rPr lang="en-US" dirty="0"/>
              <a:t> e </a:t>
            </a:r>
            <a:r>
              <a:rPr lang="en-US" dirty="0" err="1"/>
              <a:t>efeito</a:t>
            </a:r>
            <a:r>
              <a:rPr lang="en-US" dirty="0"/>
              <a:t>, </a:t>
            </a:r>
            <a:r>
              <a:rPr lang="en-US" dirty="0" err="1"/>
              <a:t>substituindo</a:t>
            </a:r>
            <a:r>
              <a:rPr lang="en-US" dirty="0"/>
              <a:t> a </a:t>
            </a:r>
            <a:r>
              <a:rPr lang="en-US" dirty="0" err="1"/>
              <a:t>compreensão</a:t>
            </a:r>
            <a:r>
              <a:rPr lang="en-US" dirty="0"/>
              <a:t> do </a:t>
            </a:r>
            <a:r>
              <a:rPr lang="en-US" dirty="0" err="1"/>
              <a:t>vínculo</a:t>
            </a:r>
            <a:r>
              <a:rPr lang="en-US" dirty="0"/>
              <a:t> social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dirty="0" err="1"/>
              <a:t>projeto</a:t>
            </a:r>
            <a:r>
              <a:rPr lang="en-US" dirty="0"/>
              <a:t> </a:t>
            </a:r>
            <a:r>
              <a:rPr lang="en-US" dirty="0" err="1"/>
              <a:t>político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apontava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engenharia</a:t>
            </a:r>
            <a:r>
              <a:rPr lang="en-US" dirty="0"/>
              <a:t> do social.</a:t>
            </a:r>
            <a:r>
              <a:rPr lang="pt-BR" dirty="0"/>
              <a:t>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Arial"/>
              <a:buChar char="•"/>
            </a:pPr>
            <a:r>
              <a:rPr lang="pt-BR" dirty="0" smtClean="0"/>
              <a:t>O social </a:t>
            </a:r>
            <a:r>
              <a:rPr lang="pt-BR" dirty="0" err="1"/>
              <a:t>não</a:t>
            </a:r>
            <a:r>
              <a:rPr lang="pt-BR" dirty="0"/>
              <a:t> </a:t>
            </a:r>
            <a:r>
              <a:rPr lang="pt-BR" dirty="0" smtClean="0"/>
              <a:t>é um </a:t>
            </a:r>
            <a:r>
              <a:rPr lang="pt-BR" dirty="0" err="1"/>
              <a:t>domínio</a:t>
            </a:r>
            <a:r>
              <a:rPr lang="pt-BR" dirty="0"/>
              <a:t> especial da realidade, mas um </a:t>
            </a:r>
            <a:r>
              <a:rPr lang="pt-BR" dirty="0" err="1"/>
              <a:t>princípio</a:t>
            </a:r>
            <a:r>
              <a:rPr lang="pt-BR" dirty="0"/>
              <a:t> de </a:t>
            </a:r>
            <a:r>
              <a:rPr lang="pt-BR" dirty="0" err="1" smtClean="0"/>
              <a:t>conexões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Arial"/>
              <a:buChar char="•"/>
            </a:pPr>
            <a:r>
              <a:rPr lang="pt-BR" dirty="0" smtClean="0"/>
              <a:t>Não existe um contexto social em que se dão atividades não sociais, capaz de explicar </a:t>
            </a:r>
            <a:r>
              <a:rPr lang="pt-BR" dirty="0"/>
              <a:t>as causas de </a:t>
            </a:r>
            <a:r>
              <a:rPr lang="pt-BR" dirty="0" err="1"/>
              <a:t>fenômenos</a:t>
            </a:r>
            <a:r>
              <a:rPr lang="pt-BR" dirty="0"/>
              <a:t> residuais que </a:t>
            </a:r>
            <a:r>
              <a:rPr lang="pt-BR" dirty="0" smtClean="0"/>
              <a:t>outros domínios do saber não dão conta de explicar completamente</a:t>
            </a:r>
            <a:endParaRPr lang="pt-BR" dirty="0"/>
          </a:p>
          <a:p>
            <a:pPr algn="just">
              <a:buFont typeface="Arial"/>
              <a:buChar char="•"/>
            </a:pPr>
            <a:endParaRPr lang="pt-BR" dirty="0" smtClean="0"/>
          </a:p>
          <a:p>
            <a:pPr algn="just">
              <a:buFont typeface="Arial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5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34945"/>
          </a:xfrm>
        </p:spPr>
        <p:txBody>
          <a:bodyPr/>
          <a:lstStyle/>
          <a:p>
            <a:r>
              <a:rPr lang="pt-BR" dirty="0" smtClean="0"/>
              <a:t>Sociologia das Associações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914"/>
            <a:ext cx="7467600" cy="437881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O social </a:t>
            </a:r>
            <a:r>
              <a:rPr lang="en-US" dirty="0" err="1"/>
              <a:t>não</a:t>
            </a:r>
            <a:r>
              <a:rPr lang="en-US" dirty="0"/>
              <a:t> é </a:t>
            </a:r>
            <a:r>
              <a:rPr lang="en-US" dirty="0" smtClean="0"/>
              <a:t>o </a:t>
            </a:r>
            <a:r>
              <a:rPr lang="en-US" dirty="0" err="1"/>
              <a:t>cimento</a:t>
            </a:r>
            <a:r>
              <a:rPr lang="en-US" dirty="0"/>
              <a:t> da </a:t>
            </a:r>
            <a:r>
              <a:rPr lang="en-US" dirty="0" err="1"/>
              <a:t>sociedade</a:t>
            </a:r>
            <a:r>
              <a:rPr lang="en-US" dirty="0"/>
              <a:t>, mas </a:t>
            </a:r>
            <a:r>
              <a:rPr lang="en-US" dirty="0" smtClean="0"/>
              <a:t> </a:t>
            </a:r>
            <a:r>
              <a:rPr lang="en-US" dirty="0" err="1"/>
              <a:t>aquilo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́ </a:t>
            </a:r>
            <a:r>
              <a:rPr lang="en-US" dirty="0" err="1"/>
              <a:t>cimentado</a:t>
            </a:r>
            <a:r>
              <a:rPr lang="en-US" dirty="0"/>
              <a:t>, </a:t>
            </a:r>
            <a:r>
              <a:rPr lang="en-US" dirty="0" err="1"/>
              <a:t>colado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outros </a:t>
            </a:r>
            <a:r>
              <a:rPr lang="en-US" dirty="0" err="1"/>
              <a:t>conectores</a:t>
            </a:r>
            <a:r>
              <a:rPr lang="en-US" dirty="0"/>
              <a:t>; e o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smtClean="0"/>
              <a:t>da(o) </a:t>
            </a:r>
            <a:r>
              <a:rPr lang="en-US" dirty="0" err="1"/>
              <a:t>cientista</a:t>
            </a:r>
            <a:r>
              <a:rPr lang="en-US" dirty="0"/>
              <a:t> social é o de </a:t>
            </a:r>
            <a:r>
              <a:rPr lang="en-US" dirty="0" err="1"/>
              <a:t>rastrear</a:t>
            </a:r>
            <a:r>
              <a:rPr lang="en-US" dirty="0"/>
              <a:t> </a:t>
            </a:r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associações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err="1"/>
              <a:t>D</a:t>
            </a:r>
            <a:r>
              <a:rPr lang="en-US" dirty="0" err="1" smtClean="0"/>
              <a:t>efinição</a:t>
            </a:r>
            <a:r>
              <a:rPr lang="en-US" dirty="0" smtClean="0"/>
              <a:t> </a:t>
            </a:r>
            <a:r>
              <a:rPr lang="en-US" dirty="0" err="1"/>
              <a:t>performativa</a:t>
            </a:r>
            <a:r>
              <a:rPr lang="en-US" dirty="0"/>
              <a:t> de </a:t>
            </a:r>
            <a:r>
              <a:rPr lang="en-US" dirty="0" err="1"/>
              <a:t>agrupamentos</a:t>
            </a:r>
            <a:r>
              <a:rPr lang="en-US" dirty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: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nenhuma</a:t>
            </a:r>
            <a:r>
              <a:rPr lang="en-US" dirty="0"/>
              <a:t> </a:t>
            </a:r>
            <a:r>
              <a:rPr lang="en-US" dirty="0" err="1"/>
              <a:t>sociedade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reserva</a:t>
            </a:r>
            <a:r>
              <a:rPr lang="en-US" dirty="0"/>
              <a:t> de </a:t>
            </a:r>
            <a:r>
              <a:rPr lang="en-US" dirty="0" err="1"/>
              <a:t>vínculos</a:t>
            </a:r>
            <a:r>
              <a:rPr lang="en-US" dirty="0"/>
              <a:t>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frasco</a:t>
            </a:r>
            <a:r>
              <a:rPr lang="en-US" dirty="0"/>
              <a:t> de cola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mantém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pt-BR" dirty="0" smtClean="0"/>
              <a:t>Ponto de partida da análise é crucial.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32216"/>
          </a:xfrm>
        </p:spPr>
        <p:txBody>
          <a:bodyPr/>
          <a:lstStyle/>
          <a:p>
            <a:r>
              <a:rPr lang="pt-BR" dirty="0" smtClean="0"/>
              <a:t>TAR e Psicologia Social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332102"/>
            <a:ext cx="8041440" cy="5219979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err="1"/>
              <a:t>Psicologia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não</a:t>
            </a:r>
            <a:r>
              <a:rPr lang="en-US" dirty="0" smtClean="0"/>
              <a:t> </a:t>
            </a:r>
            <a:r>
              <a:rPr lang="en-US" dirty="0" err="1"/>
              <a:t>busca</a:t>
            </a:r>
            <a:r>
              <a:rPr lang="en-US" dirty="0"/>
              <a:t> </a:t>
            </a:r>
            <a:r>
              <a:rPr lang="en-US" dirty="0" err="1"/>
              <a:t>entender</a:t>
            </a:r>
            <a:r>
              <a:rPr lang="en-US" dirty="0"/>
              <a:t> o “</a:t>
            </a:r>
            <a:r>
              <a:rPr lang="en-US" dirty="0" err="1"/>
              <a:t>homem</a:t>
            </a:r>
            <a:r>
              <a:rPr lang="en-US" dirty="0"/>
              <a:t>” </a:t>
            </a:r>
            <a:r>
              <a:rPr lang="en-US" dirty="0" err="1"/>
              <a:t>inserido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sociedade</a:t>
            </a:r>
            <a:r>
              <a:rPr lang="en-US" dirty="0"/>
              <a:t>, e </a:t>
            </a:r>
            <a:r>
              <a:rPr lang="en-US" dirty="0" err="1"/>
              <a:t>sim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de </a:t>
            </a:r>
            <a:r>
              <a:rPr lang="en-US" dirty="0" err="1"/>
              <a:t>fabricação</a:t>
            </a:r>
            <a:r>
              <a:rPr lang="en-US" dirty="0"/>
              <a:t> dos </a:t>
            </a:r>
            <a:r>
              <a:rPr lang="en-US" dirty="0" err="1"/>
              <a:t>homens</a:t>
            </a:r>
            <a:r>
              <a:rPr lang="en-US" dirty="0"/>
              <a:t>, </a:t>
            </a:r>
            <a:r>
              <a:rPr lang="en-US" dirty="0" err="1"/>
              <a:t>mulheres</a:t>
            </a:r>
            <a:r>
              <a:rPr lang="en-US" dirty="0"/>
              <a:t> e </a:t>
            </a:r>
            <a:r>
              <a:rPr lang="en-US" dirty="0" err="1"/>
              <a:t>objetos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pt-BR" dirty="0" smtClean="0"/>
              <a:t>Psicologia que considera que não humanos têm agência</a:t>
            </a:r>
          </a:p>
          <a:p>
            <a:pPr marL="263525" indent="0" algn="just">
              <a:buNone/>
            </a:pPr>
            <a:r>
              <a:rPr lang="pt-BR" sz="1900" dirty="0"/>
              <a:t>Renunciar a psicologia </a:t>
            </a:r>
            <a:r>
              <a:rPr lang="pt-BR" sz="1900" dirty="0" err="1"/>
              <a:t>construída</a:t>
            </a:r>
            <a:r>
              <a:rPr lang="pt-BR" sz="1900" dirty="0"/>
              <a:t> até </a:t>
            </a:r>
            <a:r>
              <a:rPr lang="pt-BR" sz="1900" dirty="0" err="1"/>
              <a:t>então</a:t>
            </a:r>
            <a:r>
              <a:rPr lang="pt-BR" sz="1900" dirty="0"/>
              <a:t> seria percorrer os caminhos da </a:t>
            </a:r>
            <a:r>
              <a:rPr lang="pt-BR" sz="1900" dirty="0" err="1"/>
              <a:t>denúncia</a:t>
            </a:r>
            <a:r>
              <a:rPr lang="pt-BR" sz="1900" dirty="0"/>
              <a:t> </a:t>
            </a:r>
            <a:r>
              <a:rPr lang="pt-BR" sz="1900" dirty="0" err="1"/>
              <a:t>crítica</a:t>
            </a:r>
            <a:r>
              <a:rPr lang="pt-BR" sz="1900" dirty="0"/>
              <a:t>. Portanto, </a:t>
            </a:r>
            <a:r>
              <a:rPr lang="pt-BR" sz="1900" dirty="0" err="1"/>
              <a:t>despsicologizar</a:t>
            </a:r>
            <a:r>
              <a:rPr lang="pt-BR" sz="1900" dirty="0"/>
              <a:t> aqui é pensar uma psicologia que faz fazer numa singularidade que </a:t>
            </a:r>
            <a:r>
              <a:rPr lang="pt-BR" sz="1900" dirty="0" err="1"/>
              <a:t>não</a:t>
            </a:r>
            <a:r>
              <a:rPr lang="pt-BR" sz="1900" dirty="0"/>
              <a:t> pertence somente aos humanos, mas </a:t>
            </a:r>
            <a:r>
              <a:rPr lang="pt-BR" sz="1900" dirty="0" err="1"/>
              <a:t>também</a:t>
            </a:r>
            <a:r>
              <a:rPr lang="pt-BR" sz="1900" dirty="0"/>
              <a:t> aos </a:t>
            </a:r>
            <a:r>
              <a:rPr lang="pt-BR" sz="1900" dirty="0" err="1"/>
              <a:t>não-humanos</a:t>
            </a:r>
            <a:r>
              <a:rPr lang="pt-BR" sz="1900" dirty="0"/>
              <a:t>. Dessa forma, as dicotomias estariam dando lugar a um tecido </a:t>
            </a:r>
            <a:r>
              <a:rPr lang="pt-BR" sz="1900" dirty="0" err="1"/>
              <a:t>inteiriço</a:t>
            </a:r>
            <a:r>
              <a:rPr lang="pt-BR" sz="1900" dirty="0"/>
              <a:t> que produz efeitos, faz emergir os </a:t>
            </a:r>
            <a:r>
              <a:rPr lang="pt-BR" sz="1900" dirty="0" err="1"/>
              <a:t>actantes</a:t>
            </a:r>
            <a:r>
              <a:rPr lang="pt-BR" sz="1900" dirty="0"/>
              <a:t> em suas </a:t>
            </a:r>
            <a:r>
              <a:rPr lang="pt-BR" sz="1900" dirty="0" err="1"/>
              <a:t>trajetórias</a:t>
            </a:r>
            <a:r>
              <a:rPr lang="pt-BR" sz="1900" dirty="0"/>
              <a:t> inusitadas. (TSALLIS et al., 2006, p. 83). </a:t>
            </a:r>
          </a:p>
          <a:p>
            <a:pPr marL="263525" indent="0" algn="just">
              <a:buNone/>
            </a:pPr>
            <a:endParaRPr lang="pt-BR" sz="1900" dirty="0"/>
          </a:p>
          <a:p>
            <a:pPr>
              <a:buFont typeface="Arial"/>
              <a:buChar char="•"/>
            </a:pPr>
            <a:r>
              <a:rPr lang="pt-BR" dirty="0" smtClean="0"/>
              <a:t>Não existem aspectos puramente psíquicos ou puramente sociais. Ex.: amor – é </a:t>
            </a:r>
            <a:r>
              <a:rPr lang="pt-BR" dirty="0"/>
              <a:t>algo que fabricamos e que, ao mesmo tempo, nos fabrica. </a:t>
            </a:r>
          </a:p>
          <a:p>
            <a:pPr>
              <a:buFont typeface="Arial"/>
              <a:buChar char="•"/>
            </a:pPr>
            <a:endParaRPr lang="pt-BR" dirty="0"/>
          </a:p>
          <a:p>
            <a:pPr>
              <a:buFont typeface="Arial"/>
              <a:buChar char="•"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09938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2118"/>
            <a:ext cx="7467600" cy="5257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PT" sz="3200" dirty="0" smtClean="0"/>
          </a:p>
          <a:p>
            <a:pPr marL="0" indent="0" algn="ctr">
              <a:buNone/>
            </a:pPr>
            <a:endParaRPr lang="pt-PT" sz="3200" dirty="0" smtClean="0"/>
          </a:p>
          <a:p>
            <a:pPr marL="0" indent="0" algn="ctr">
              <a:buNone/>
            </a:pPr>
            <a:r>
              <a:rPr lang="pt-PT" sz="3200" dirty="0" smtClean="0"/>
              <a:t>Dar </a:t>
            </a:r>
            <a:r>
              <a:rPr lang="pt-PT" sz="3200" dirty="0"/>
              <a:t>uma aula de psicologia das relações humanas II é uma ação. Que elementos permitem  que essa ação aconteça?</a:t>
            </a:r>
            <a:r>
              <a:rPr lang="pt-B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43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Ator-Rede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1" y="2038388"/>
            <a:ext cx="8201562" cy="39513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pt-BR" dirty="0"/>
              <a:t>Estudos da Ciência e </a:t>
            </a:r>
            <a:r>
              <a:rPr lang="pt-BR" dirty="0" smtClean="0"/>
              <a:t>Tecnologia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Arial"/>
              <a:buChar char="•"/>
            </a:pPr>
            <a:r>
              <a:rPr lang="pt-BR" dirty="0" smtClean="0"/>
              <a:t>Vários nomes: </a:t>
            </a:r>
            <a:r>
              <a:rPr lang="pt-BR" dirty="0"/>
              <a:t>“Antropologia </a:t>
            </a:r>
            <a:r>
              <a:rPr lang="pt-BR" dirty="0" err="1"/>
              <a:t>Simétrica</a:t>
            </a:r>
            <a:r>
              <a:rPr lang="pt-BR" dirty="0"/>
              <a:t>”, “Sociologia das </a:t>
            </a:r>
            <a:r>
              <a:rPr lang="pt-BR" dirty="0" err="1"/>
              <a:t>Associações</a:t>
            </a:r>
            <a:r>
              <a:rPr lang="pt-BR" dirty="0"/>
              <a:t>” e “Sociologia da </a:t>
            </a:r>
            <a:r>
              <a:rPr lang="pt-BR" dirty="0" err="1"/>
              <a:t>Tradução</a:t>
            </a:r>
            <a:r>
              <a:rPr lang="pt-BR" dirty="0"/>
              <a:t>"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>
              <a:buFont typeface="Arial"/>
              <a:buChar char="•"/>
            </a:pPr>
            <a:r>
              <a:rPr lang="pt-BR" dirty="0" smtClean="0"/>
              <a:t>TAR ou ANT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>
              <a:buFont typeface="Arial"/>
              <a:buChar char="•"/>
            </a:pPr>
            <a:r>
              <a:rPr lang="pt-BR" dirty="0" smtClean="0"/>
              <a:t>Bruno </a:t>
            </a:r>
            <a:r>
              <a:rPr lang="pt-BR" dirty="0" err="1" smtClean="0"/>
              <a:t>Latour</a:t>
            </a:r>
            <a:r>
              <a:rPr lang="pt-BR" dirty="0" smtClean="0"/>
              <a:t>, Michel </a:t>
            </a:r>
            <a:r>
              <a:rPr lang="pt-BR" dirty="0" err="1" smtClean="0"/>
              <a:t>Callon</a:t>
            </a:r>
            <a:r>
              <a:rPr lang="pt-BR" dirty="0" smtClean="0"/>
              <a:t>, John Law</a:t>
            </a:r>
            <a:endParaRPr lang="pt-BR" dirty="0"/>
          </a:p>
        </p:txBody>
      </p:sp>
      <p:pic>
        <p:nvPicPr>
          <p:cNvPr id="4" name="Picture 3" descr="formi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7" y="4000688"/>
            <a:ext cx="2347426" cy="15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 da simetria generalizada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31" y="2038388"/>
            <a:ext cx="7893869" cy="3951337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Arial"/>
              <a:buChar char="•"/>
            </a:pPr>
            <a:endParaRPr lang="pt-BR" dirty="0" smtClean="0"/>
          </a:p>
          <a:p>
            <a:pPr marL="285750" indent="-285750" algn="just">
              <a:buFont typeface="Arial"/>
              <a:buChar char="•"/>
            </a:pPr>
            <a:r>
              <a:rPr lang="pt-BR" dirty="0" smtClean="0"/>
              <a:t>David </a:t>
            </a:r>
            <a:r>
              <a:rPr lang="pt-BR" dirty="0" err="1"/>
              <a:t>Bloor</a:t>
            </a:r>
            <a:r>
              <a:rPr lang="pt-BR" dirty="0"/>
              <a:t> (1976): </a:t>
            </a:r>
            <a:r>
              <a:rPr lang="pt-BR" i="1" dirty="0" err="1" smtClean="0"/>
              <a:t>Knowledge</a:t>
            </a:r>
            <a:r>
              <a:rPr lang="pt-BR" i="1" dirty="0" smtClean="0"/>
              <a:t> </a:t>
            </a:r>
            <a:r>
              <a:rPr lang="pt-BR" i="1" dirty="0" err="1"/>
              <a:t>and</a:t>
            </a:r>
            <a:r>
              <a:rPr lang="pt-BR" i="1" dirty="0"/>
              <a:t> Social </a:t>
            </a:r>
            <a:r>
              <a:rPr lang="pt-BR" i="1" dirty="0" err="1"/>
              <a:t>Imagery</a:t>
            </a:r>
            <a:r>
              <a:rPr lang="pt-BR" i="1" dirty="0"/>
              <a:t> </a:t>
            </a:r>
            <a:r>
              <a:rPr lang="pt-BR" dirty="0" smtClean="0"/>
              <a:t>(Programa </a:t>
            </a:r>
            <a:r>
              <a:rPr lang="pt-BR" dirty="0"/>
              <a:t>Forte para o Desenvolvimento da Sociologia do </a:t>
            </a:r>
            <a:r>
              <a:rPr lang="pt-BR" dirty="0" smtClean="0"/>
              <a:t>conhecimento  </a:t>
            </a:r>
          </a:p>
          <a:p>
            <a:pPr marL="617538" indent="-342900" algn="just">
              <a:buFontTx/>
              <a:buChar char="-"/>
            </a:pPr>
            <a:r>
              <a:rPr lang="pt-BR" dirty="0"/>
              <a:t>4 </a:t>
            </a:r>
            <a:r>
              <a:rPr lang="pt-BR" dirty="0" smtClean="0"/>
              <a:t>princípios (causalidade, imparcialidade, simetria e reflexividade)</a:t>
            </a:r>
          </a:p>
          <a:p>
            <a:pPr marL="617538" indent="-342900" algn="just">
              <a:buFontTx/>
              <a:buChar char="-"/>
            </a:pPr>
            <a:r>
              <a:rPr lang="pt-BR" dirty="0" smtClean="0"/>
              <a:t>Sociologia capaz de explicar o erro e a verdade, o conteúdo e  a natureza do conhecimento científico </a:t>
            </a:r>
          </a:p>
          <a:p>
            <a:pPr marL="617538" indent="-342900" algn="just">
              <a:buFontTx/>
              <a:buChar char="-"/>
            </a:pPr>
            <a:r>
              <a:rPr lang="pt-BR" dirty="0" smtClean="0"/>
              <a:t>a “boa” e a e a “má” ciência podem ser explicadas pelas mesmas causas </a:t>
            </a:r>
          </a:p>
          <a:p>
            <a:pPr marL="0" indent="0" algn="just">
              <a:buNone/>
            </a:pPr>
            <a:endParaRPr lang="pt-BR" dirty="0"/>
          </a:p>
          <a:p>
            <a:pPr marL="285750" indent="-285750" algn="just">
              <a:buFont typeface="Arial"/>
              <a:buChar char="•"/>
            </a:pPr>
            <a:r>
              <a:rPr lang="pt-BR" dirty="0"/>
              <a:t>Michel </a:t>
            </a:r>
            <a:r>
              <a:rPr lang="pt-BR" dirty="0" err="1"/>
              <a:t>Callon</a:t>
            </a:r>
            <a:r>
              <a:rPr lang="pt-BR" dirty="0"/>
              <a:t> (1986): Princípio da simetria generalizada 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285750" indent="-285750" algn="just">
              <a:buFont typeface="Arial"/>
              <a:buChar char="•"/>
            </a:pPr>
            <a:r>
              <a:rPr lang="pt-BR" dirty="0" smtClean="0"/>
              <a:t>Rompimento radical das dicotomias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60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2328"/>
            <a:ext cx="8041440" cy="1057555"/>
          </a:xfrm>
        </p:spPr>
        <p:txBody>
          <a:bodyPr/>
          <a:lstStyle/>
          <a:p>
            <a:r>
              <a:rPr lang="pt-BR" dirty="0"/>
              <a:t>Princípio da simetria generalizada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2353"/>
            <a:ext cx="7467600" cy="464670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t-BR" dirty="0" smtClean="0"/>
              <a:t>Atitude analítica e não política</a:t>
            </a:r>
          </a:p>
          <a:p>
            <a:pPr marL="0" indent="0">
              <a:buNone/>
            </a:pPr>
            <a:endParaRPr lang="pt-BR" dirty="0"/>
          </a:p>
          <a:p>
            <a:pPr lvl="0">
              <a:buFont typeface="Arial"/>
              <a:buChar char="•"/>
            </a:pPr>
            <a:r>
              <a:rPr lang="pt-BR" dirty="0" smtClean="0"/>
              <a:t>Não significa negar assimetrias sociais: </a:t>
            </a:r>
            <a:r>
              <a:rPr lang="pt-PT" dirty="0" smtClean="0"/>
              <a:t>elas </a:t>
            </a:r>
            <a:r>
              <a:rPr lang="pt-PT" dirty="0"/>
              <a:t>são inegáveis, mas justamente pelo fato de querermos explicá-las é que não iremos simplesmente repeti-</a:t>
            </a:r>
            <a:r>
              <a:rPr lang="pt-PT" dirty="0" smtClean="0"/>
              <a:t>las.</a:t>
            </a:r>
          </a:p>
          <a:p>
            <a:pPr lvl="0">
              <a:buFont typeface="Arial"/>
              <a:buChar char="•"/>
            </a:pPr>
            <a:endParaRPr lang="pt-PT" dirty="0" smtClean="0"/>
          </a:p>
          <a:p>
            <a:pPr marL="268288" lvl="0" indent="0" algn="just">
              <a:buNone/>
            </a:pPr>
            <a:r>
              <a:rPr lang="pt-PT" sz="1900" dirty="0" smtClean="0"/>
              <a:t>“</a:t>
            </a:r>
            <a:r>
              <a:rPr lang="pt-PT" sz="1900" dirty="0"/>
              <a:t>o poder, como a sociedade, constitui o resultado final de um processo e não um reservatório, um estoque ou um capital capaz de fornecer automaticamente uma explicação. Dominação e poder precisam ser produzidos, feitos, compostos. Não há como negar que as assimetrias existem; mas de onde vêm e de que são constituídas?” </a:t>
            </a:r>
            <a:r>
              <a:rPr lang="pt-PT" sz="1900" dirty="0" smtClean="0"/>
              <a:t>(LATOUR, 2012,  p</a:t>
            </a:r>
            <a:r>
              <a:rPr lang="pt-PT" sz="1900" dirty="0"/>
              <a:t>. 98</a:t>
            </a:r>
            <a:r>
              <a:rPr lang="pt-PT" sz="1900" dirty="0" smtClean="0"/>
              <a:t>)</a:t>
            </a:r>
          </a:p>
          <a:p>
            <a:pPr marL="268288" lvl="0" indent="0" algn="just">
              <a:buNone/>
            </a:pPr>
            <a:endParaRPr lang="pt-BR" sz="19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56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3151"/>
            <a:ext cx="8041440" cy="1236849"/>
          </a:xfrm>
        </p:spPr>
        <p:txBody>
          <a:bodyPr/>
          <a:lstStyle/>
          <a:p>
            <a:r>
              <a:rPr lang="pt-BR" dirty="0"/>
              <a:t>A noção de Ator-</a:t>
            </a:r>
            <a:r>
              <a:rPr lang="pt-BR" dirty="0" smtClean="0"/>
              <a:t>Rede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270000"/>
            <a:ext cx="8159426" cy="5304118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err="1"/>
              <a:t>Q</a:t>
            </a:r>
            <a:r>
              <a:rPr lang="en-US" dirty="0" err="1" smtClean="0"/>
              <a:t>ualquer</a:t>
            </a:r>
            <a:r>
              <a:rPr lang="en-US" dirty="0" smtClean="0"/>
              <a:t> </a:t>
            </a:r>
            <a:r>
              <a:rPr lang="en-US" dirty="0" err="1"/>
              <a:t>coisa</a:t>
            </a:r>
            <a:r>
              <a:rPr lang="en-US" dirty="0"/>
              <a:t> – </a:t>
            </a:r>
            <a:r>
              <a:rPr lang="en-US" dirty="0" err="1"/>
              <a:t>pessoa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objeto</a:t>
            </a:r>
            <a:r>
              <a:rPr lang="en-US" dirty="0"/>
              <a:t> – </a:t>
            </a:r>
            <a:r>
              <a:rPr lang="en-US" dirty="0" err="1"/>
              <a:t>cuja</a:t>
            </a:r>
            <a:r>
              <a:rPr lang="en-US" dirty="0"/>
              <a:t> </a:t>
            </a:r>
            <a:r>
              <a:rPr lang="en-US" dirty="0" err="1"/>
              <a:t>incidência</a:t>
            </a:r>
            <a:r>
              <a:rPr lang="en-US" dirty="0"/>
              <a:t> </a:t>
            </a:r>
            <a:r>
              <a:rPr lang="en-US" dirty="0" err="1"/>
              <a:t>modifique</a:t>
            </a:r>
            <a:r>
              <a:rPr lang="en-US" dirty="0"/>
              <a:t> um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coisas</a:t>
            </a:r>
            <a:r>
              <a:rPr lang="en-US" dirty="0"/>
              <a:t> é um </a:t>
            </a:r>
            <a:r>
              <a:rPr lang="en-US" dirty="0" err="1" smtClean="0"/>
              <a:t>ator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êm</a:t>
            </a:r>
            <a:r>
              <a:rPr lang="en-US" dirty="0" smtClean="0"/>
              <a:t> </a:t>
            </a:r>
            <a:r>
              <a:rPr lang="en-US" dirty="0" err="1" smtClean="0"/>
              <a:t>agência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determinam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ação</a:t>
            </a:r>
            <a:endParaRPr lang="en-US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err="1" smtClean="0"/>
              <a:t>Ator</a:t>
            </a:r>
            <a:r>
              <a:rPr lang="en-US" dirty="0" smtClean="0"/>
              <a:t> e </a:t>
            </a:r>
            <a:r>
              <a:rPr lang="en-US" dirty="0" err="1" smtClean="0"/>
              <a:t>rede</a:t>
            </a:r>
            <a:r>
              <a:rPr lang="en-US" dirty="0" smtClean="0"/>
              <a:t> - </a:t>
            </a:r>
            <a:r>
              <a:rPr lang="en-US" dirty="0" err="1" smtClean="0"/>
              <a:t>interdependência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pt-BR" dirty="0" smtClean="0"/>
              <a:t>Ator</a:t>
            </a:r>
            <a:r>
              <a:rPr lang="pt-BR" dirty="0"/>
              <a:t>-Rede ≠ Análise de Redes Sociais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Arial"/>
              <a:buChar char="•"/>
            </a:pPr>
            <a:r>
              <a:rPr lang="pt-BR" dirty="0"/>
              <a:t>Ator-Rede ≠ Redes </a:t>
            </a:r>
            <a:r>
              <a:rPr lang="pt-BR" dirty="0" smtClean="0"/>
              <a:t>tecnológicas</a:t>
            </a:r>
          </a:p>
          <a:p>
            <a:pPr marL="0" indent="0">
              <a:buNone/>
            </a:pPr>
            <a:endParaRPr lang="pt-BR" sz="1900" dirty="0"/>
          </a:p>
          <a:p>
            <a:pPr marL="179388" indent="0" algn="just">
              <a:buNone/>
            </a:pPr>
            <a:r>
              <a:rPr lang="pt-BR" sz="1900" dirty="0" smtClean="0"/>
              <a:t>“</a:t>
            </a:r>
            <a:r>
              <a:rPr lang="pt-BR" sz="1900" dirty="0"/>
              <a:t>o ator-rede </a:t>
            </a:r>
            <a:r>
              <a:rPr lang="pt-BR" sz="1900" dirty="0" err="1"/>
              <a:t>não</a:t>
            </a:r>
            <a:r>
              <a:rPr lang="pt-BR" sz="1900" dirty="0"/>
              <a:t> é </a:t>
            </a:r>
            <a:r>
              <a:rPr lang="pt-BR" sz="1900" dirty="0" err="1"/>
              <a:t>redutível</a:t>
            </a:r>
            <a:r>
              <a:rPr lang="pt-BR" sz="1900" dirty="0"/>
              <a:t> nem a um simples ator nem a uma rede. Está composto [...] de </a:t>
            </a:r>
            <a:r>
              <a:rPr lang="pt-BR" sz="1900" dirty="0" err="1"/>
              <a:t>séries</a:t>
            </a:r>
            <a:r>
              <a:rPr lang="pt-BR" sz="1900" dirty="0"/>
              <a:t> de elementos </a:t>
            </a:r>
            <a:r>
              <a:rPr lang="pt-BR" sz="1900" dirty="0" err="1"/>
              <a:t>heterogêneos</a:t>
            </a:r>
            <a:r>
              <a:rPr lang="pt-BR" sz="1900" dirty="0"/>
              <a:t>, animados e inanimados, que </a:t>
            </a:r>
            <a:r>
              <a:rPr lang="pt-BR" sz="1900" dirty="0" err="1"/>
              <a:t>têm</a:t>
            </a:r>
            <a:r>
              <a:rPr lang="pt-BR" sz="1900" dirty="0"/>
              <a:t> sido conectados mutuamente durante certo </a:t>
            </a:r>
            <a:r>
              <a:rPr lang="pt-BR" sz="1900" dirty="0" err="1"/>
              <a:t>período</a:t>
            </a:r>
            <a:r>
              <a:rPr lang="pt-BR" sz="1900" dirty="0"/>
              <a:t> de tempo [...] Um ator-rede é, simultaneamente, um ator cuja atividade consiste em </a:t>
            </a:r>
            <a:r>
              <a:rPr lang="pt-BR" sz="1900" dirty="0" err="1"/>
              <a:t>entrelaçar</a:t>
            </a:r>
            <a:r>
              <a:rPr lang="pt-BR" sz="1900" dirty="0"/>
              <a:t> elementos </a:t>
            </a:r>
            <a:r>
              <a:rPr lang="pt-BR" sz="1900" dirty="0" err="1"/>
              <a:t>heterogêneos</a:t>
            </a:r>
            <a:r>
              <a:rPr lang="pt-BR" sz="1900" dirty="0"/>
              <a:t> e uma rede que é capaz de redefinir aquilo do qual está feita.”  (CALLON, 1998, p. 156</a:t>
            </a:r>
            <a:r>
              <a:rPr lang="pt-BR" sz="1900" dirty="0" smtClean="0"/>
              <a:t>)</a:t>
            </a:r>
          </a:p>
          <a:p>
            <a:pPr marL="179388" indent="0" algn="just">
              <a:buNone/>
            </a:pPr>
            <a:endParaRPr lang="pt-BR" sz="1900" dirty="0" smtClean="0"/>
          </a:p>
          <a:p>
            <a:pPr marL="0" indent="0" algn="just">
              <a:buNone/>
            </a:pPr>
            <a:endParaRPr lang="pt-BR" sz="1900" dirty="0" smtClean="0"/>
          </a:p>
          <a:p>
            <a:pPr marL="179388" indent="0" algn="just">
              <a:buNone/>
            </a:pPr>
            <a:endParaRPr lang="pt-BR" dirty="0" smtClean="0"/>
          </a:p>
          <a:p>
            <a:pPr marL="179388" indent="-179388" algn="just">
              <a:buFont typeface="Arial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60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noção de ator-rede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2" y="2157918"/>
            <a:ext cx="5094941" cy="3951337"/>
          </a:xfrm>
        </p:spPr>
        <p:txBody>
          <a:bodyPr/>
          <a:lstStyle/>
          <a:p>
            <a:pPr algn="just">
              <a:buFont typeface="Arial"/>
              <a:buChar char="•"/>
            </a:pPr>
            <a:r>
              <a:rPr lang="pt-BR" dirty="0"/>
              <a:t>Ator-Rede: </a:t>
            </a:r>
            <a:r>
              <a:rPr lang="pt-BR" dirty="0" smtClean="0"/>
              <a:t>não importa somente os vínculos, mas </a:t>
            </a:r>
            <a:r>
              <a:rPr lang="pt-BR" dirty="0"/>
              <a:t> </a:t>
            </a:r>
            <a:r>
              <a:rPr lang="pt-BR" dirty="0" smtClean="0"/>
              <a:t>os efeitos, a fabricação</a:t>
            </a:r>
            <a:r>
              <a:rPr lang="pt-BR" dirty="0"/>
              <a:t>, </a:t>
            </a:r>
            <a:r>
              <a:rPr lang="pt-BR" dirty="0" smtClean="0"/>
              <a:t>a ação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en-US" sz="1800" dirty="0" smtClean="0"/>
              <a:t>“A </a:t>
            </a:r>
            <a:r>
              <a:rPr lang="en-US" sz="1800" dirty="0" err="1"/>
              <a:t>teoria</a:t>
            </a:r>
            <a:r>
              <a:rPr lang="en-US" sz="1800" dirty="0"/>
              <a:t> </a:t>
            </a:r>
            <a:r>
              <a:rPr lang="en-US" sz="1800" dirty="0" err="1"/>
              <a:t>ator-rede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teoria</a:t>
            </a:r>
            <a:r>
              <a:rPr lang="en-US" sz="1800" dirty="0"/>
              <a:t> </a:t>
            </a:r>
            <a:r>
              <a:rPr lang="en-US" sz="1800" dirty="0" err="1"/>
              <a:t>cujos</a:t>
            </a:r>
            <a:r>
              <a:rPr lang="en-US" sz="1800" dirty="0"/>
              <a:t> </a:t>
            </a:r>
            <a:r>
              <a:rPr lang="en-US" sz="1800" dirty="0" err="1"/>
              <a:t>princípios</a:t>
            </a:r>
            <a:r>
              <a:rPr lang="en-US" sz="1800" dirty="0"/>
              <a:t> </a:t>
            </a:r>
            <a:r>
              <a:rPr lang="en-US" sz="1800" dirty="0" err="1"/>
              <a:t>estejam</a:t>
            </a:r>
            <a:r>
              <a:rPr lang="en-US" sz="1800" dirty="0"/>
              <a:t> dados de </a:t>
            </a:r>
            <a:r>
              <a:rPr lang="en-US" sz="1800" dirty="0" err="1"/>
              <a:t>antemão</a:t>
            </a:r>
            <a:r>
              <a:rPr lang="en-US" sz="1800" dirty="0"/>
              <a:t>. </a:t>
            </a:r>
            <a:r>
              <a:rPr lang="en-US" sz="1800" dirty="0" err="1"/>
              <a:t>Trata</a:t>
            </a:r>
            <a:r>
              <a:rPr lang="en-US" sz="1800" dirty="0"/>
              <a:t>-se antes de um </a:t>
            </a:r>
            <a:r>
              <a:rPr lang="en-US" sz="1800" dirty="0" err="1"/>
              <a:t>método</a:t>
            </a:r>
            <a:r>
              <a:rPr lang="en-US" sz="1800" dirty="0"/>
              <a:t>, um </a:t>
            </a:r>
            <a:r>
              <a:rPr lang="en-US" sz="1800" dirty="0" err="1"/>
              <a:t>caminho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seguir</a:t>
            </a:r>
            <a:r>
              <a:rPr lang="en-US" sz="1800" dirty="0"/>
              <a:t> a </a:t>
            </a:r>
            <a:r>
              <a:rPr lang="en-US" sz="1800" dirty="0" err="1"/>
              <a:t>construção</a:t>
            </a:r>
            <a:r>
              <a:rPr lang="en-US" sz="1800" dirty="0"/>
              <a:t> e </a:t>
            </a:r>
            <a:r>
              <a:rPr lang="en-US" sz="1800" dirty="0" err="1"/>
              <a:t>fabricação</a:t>
            </a:r>
            <a:r>
              <a:rPr lang="en-US" sz="1800" dirty="0"/>
              <a:t> dos </a:t>
            </a:r>
            <a:r>
              <a:rPr lang="en-US" sz="1800" dirty="0" err="1"/>
              <a:t>fatos</a:t>
            </a:r>
            <a:r>
              <a:rPr lang="en-US" sz="1800" dirty="0" smtClean="0"/>
              <a:t>.” </a:t>
            </a:r>
            <a:r>
              <a:rPr lang="en-US" sz="1800" dirty="0"/>
              <a:t>(TSALLIS et al., 2006, p. 66). </a:t>
            </a:r>
            <a:endParaRPr lang="pt-BR" sz="1800" dirty="0"/>
          </a:p>
        </p:txBody>
      </p:sp>
      <p:pic>
        <p:nvPicPr>
          <p:cNvPr id="4" name="Picture 3" descr="bruno-lat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06" y="2282649"/>
            <a:ext cx="254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77084"/>
          </a:xfrm>
        </p:spPr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56" y="2337212"/>
            <a:ext cx="8041440" cy="395133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t-BR" dirty="0" smtClean="0"/>
              <a:t>“Na </a:t>
            </a:r>
            <a:r>
              <a:rPr lang="pt-BR" dirty="0"/>
              <a:t>próxima semana, pegarei a ponte-aérea e  voarei de São Paulo para o Rio de </a:t>
            </a:r>
            <a:r>
              <a:rPr lang="pt-BR" dirty="0" smtClean="0"/>
              <a:t>Janeiro”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Arial"/>
              <a:buChar char="•"/>
            </a:pPr>
            <a:r>
              <a:rPr lang="pt-BR" dirty="0" smtClean="0"/>
              <a:t>Debate sobre desarmamento:</a:t>
            </a:r>
          </a:p>
          <a:p>
            <a:pPr indent="39688">
              <a:buFontTx/>
              <a:buChar char="-"/>
            </a:pPr>
            <a:r>
              <a:rPr lang="pt-BR" dirty="0" smtClean="0"/>
              <a:t>Argumento materialista: as armas matam as pessoas</a:t>
            </a:r>
          </a:p>
          <a:p>
            <a:pPr indent="39688">
              <a:buFontTx/>
              <a:buChar char="-"/>
            </a:pPr>
            <a:r>
              <a:rPr lang="pt-BR" dirty="0" smtClean="0"/>
              <a:t>Argumento sociológico: as responsáveis pelas mortes são as próprias pessoas</a:t>
            </a:r>
          </a:p>
          <a:p>
            <a:pPr indent="39688">
              <a:buFontTx/>
              <a:buChar char="-"/>
            </a:pPr>
            <a:r>
              <a:rPr lang="pt-BR" dirty="0" smtClean="0"/>
              <a:t> “cidadão-pistola”, “pistola-cidadão”</a:t>
            </a:r>
          </a:p>
          <a:p>
            <a:pPr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Picture 3" descr="ar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" y="436563"/>
            <a:ext cx="1485156" cy="1291440"/>
          </a:xfrm>
          <a:prstGeom prst="rect">
            <a:avLst/>
          </a:prstGeom>
        </p:spPr>
      </p:pic>
      <p:pic>
        <p:nvPicPr>
          <p:cNvPr id="5" name="Picture 4" descr="vo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18" y="550919"/>
            <a:ext cx="1881027" cy="11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060"/>
            <a:ext cx="7467600" cy="60063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“se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defino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tens (a </a:t>
            </a:r>
            <a:r>
              <a:rPr lang="en-US" dirty="0" err="1"/>
              <a:t>arma</a:t>
            </a:r>
            <a:r>
              <a:rPr lang="en-US" dirty="0"/>
              <a:t>), e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série</a:t>
            </a:r>
            <a:r>
              <a:rPr lang="en-US" dirty="0"/>
              <a:t> de </a:t>
            </a:r>
            <a:r>
              <a:rPr lang="en-US" dirty="0" err="1">
                <a:solidFill>
                  <a:schemeClr val="tx1"/>
                </a:solidFill>
              </a:rPr>
              <a:t>associações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err="1" smtClean="0"/>
              <a:t>participas</a:t>
            </a:r>
            <a:r>
              <a:rPr lang="en-US" dirty="0" smtClean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usas</a:t>
            </a:r>
            <a:r>
              <a:rPr lang="en-US" dirty="0"/>
              <a:t> o </a:t>
            </a:r>
            <a:r>
              <a:rPr lang="en-US" dirty="0" err="1"/>
              <a:t>que</a:t>
            </a:r>
            <a:r>
              <a:rPr lang="en-US" dirty="0"/>
              <a:t> tens (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disparas</a:t>
            </a:r>
            <a:r>
              <a:rPr lang="en-US" dirty="0"/>
              <a:t> a </a:t>
            </a:r>
            <a:r>
              <a:rPr lang="en-US" dirty="0" err="1"/>
              <a:t>arma</a:t>
            </a:r>
            <a:r>
              <a:rPr lang="en-US" dirty="0"/>
              <a:t>), </a:t>
            </a:r>
            <a:r>
              <a:rPr lang="en-US" dirty="0" err="1"/>
              <a:t>então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modificado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–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grau</a:t>
            </a:r>
            <a:r>
              <a:rPr lang="en-US" dirty="0"/>
              <a:t>, </a:t>
            </a:r>
            <a:r>
              <a:rPr lang="en-US" dirty="0" err="1"/>
              <a:t>dependendo</a:t>
            </a:r>
            <a:r>
              <a:rPr lang="en-US" dirty="0"/>
              <a:t> do peso das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associações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acarretas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tradução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completamente</a:t>
            </a:r>
            <a:r>
              <a:rPr lang="en-US" dirty="0"/>
              <a:t> </a:t>
            </a:r>
            <a:r>
              <a:rPr lang="en-US" dirty="0" err="1"/>
              <a:t>simétrica</a:t>
            </a:r>
            <a:r>
              <a:rPr lang="en-US" dirty="0"/>
              <a:t>.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mão</a:t>
            </a:r>
            <a:r>
              <a:rPr lang="en-US" dirty="0"/>
              <a:t>; a </a:t>
            </a: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</a:t>
            </a:r>
            <a:r>
              <a:rPr lang="en-US" dirty="0" err="1"/>
              <a:t>contigo</a:t>
            </a:r>
            <a:r>
              <a:rPr lang="en-US" dirty="0"/>
              <a:t> a </a:t>
            </a:r>
            <a:r>
              <a:rPr lang="en-US" dirty="0" err="1"/>
              <a:t>segurando</a:t>
            </a:r>
            <a:r>
              <a:rPr lang="en-US" dirty="0"/>
              <a:t>. [...] A </a:t>
            </a: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arma</a:t>
            </a:r>
            <a:r>
              <a:rPr lang="en-US" dirty="0"/>
              <a:t>-no-arsenal </a:t>
            </a:r>
            <a:r>
              <a:rPr lang="en-US" dirty="0" err="1"/>
              <a:t>ou</a:t>
            </a:r>
            <a:r>
              <a:rPr lang="en-US" dirty="0"/>
              <a:t> a </a:t>
            </a:r>
            <a:r>
              <a:rPr lang="en-US" dirty="0" err="1"/>
              <a:t>arma-na-gaveta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 </a:t>
            </a:r>
            <a:r>
              <a:rPr lang="en-US" dirty="0" err="1"/>
              <a:t>arma</a:t>
            </a:r>
            <a:r>
              <a:rPr lang="en-US" dirty="0"/>
              <a:t>-no-</a:t>
            </a:r>
            <a:r>
              <a:rPr lang="en-US" dirty="0" err="1"/>
              <a:t>bolso</a:t>
            </a:r>
            <a:r>
              <a:rPr lang="en-US" dirty="0"/>
              <a:t>, mas a </a:t>
            </a:r>
            <a:r>
              <a:rPr lang="en-US" dirty="0" err="1"/>
              <a:t>arma-em-tua-mão</a:t>
            </a:r>
            <a:r>
              <a:rPr lang="en-US" dirty="0"/>
              <a:t> </a:t>
            </a:r>
            <a:r>
              <a:rPr lang="en-US" dirty="0" err="1"/>
              <a:t>apontando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alguém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grita</a:t>
            </a:r>
            <a:r>
              <a:rPr lang="en-US" dirty="0"/>
              <a:t>. [...] O </a:t>
            </a:r>
            <a:r>
              <a:rPr lang="en-US" dirty="0" err="1"/>
              <a:t>bom</a:t>
            </a:r>
            <a:r>
              <a:rPr lang="en-US" dirty="0"/>
              <a:t> </a:t>
            </a:r>
            <a:r>
              <a:rPr lang="en-US" dirty="0" err="1"/>
              <a:t>cidadão</a:t>
            </a:r>
            <a:r>
              <a:rPr lang="en-US" dirty="0"/>
              <a:t> se </a:t>
            </a:r>
            <a:r>
              <a:rPr lang="en-US" dirty="0" err="1"/>
              <a:t>converte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criminoso</a:t>
            </a:r>
            <a:r>
              <a:rPr lang="en-US" dirty="0"/>
              <a:t>, um </a:t>
            </a:r>
            <a:r>
              <a:rPr lang="en-US" dirty="0" err="1"/>
              <a:t>garoto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se </a:t>
            </a:r>
            <a:r>
              <a:rPr lang="en-US" dirty="0" err="1"/>
              <a:t>converte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garoto</a:t>
            </a:r>
            <a:r>
              <a:rPr lang="en-US" dirty="0"/>
              <a:t> </a:t>
            </a:r>
            <a:r>
              <a:rPr lang="en-US" dirty="0" err="1"/>
              <a:t>pior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calada</a:t>
            </a:r>
            <a:r>
              <a:rPr lang="en-US" dirty="0"/>
              <a:t> se </a:t>
            </a:r>
            <a:r>
              <a:rPr lang="en-US" dirty="0" err="1"/>
              <a:t>converte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disparada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nova se </a:t>
            </a:r>
            <a:r>
              <a:rPr lang="en-US" dirty="0" err="1"/>
              <a:t>converte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usada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esportiva</a:t>
            </a:r>
            <a:r>
              <a:rPr lang="en-US" dirty="0"/>
              <a:t> se </a:t>
            </a:r>
            <a:r>
              <a:rPr lang="en-US" dirty="0" err="1"/>
              <a:t>converte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arma</a:t>
            </a:r>
            <a:r>
              <a:rPr lang="en-US" dirty="0"/>
              <a:t> de </a:t>
            </a:r>
            <a:r>
              <a:rPr lang="en-US" dirty="0" err="1"/>
              <a:t>fogo</a:t>
            </a:r>
            <a:r>
              <a:rPr lang="en-US" dirty="0"/>
              <a:t>. O </a:t>
            </a:r>
            <a:r>
              <a:rPr lang="en-US" dirty="0" err="1"/>
              <a:t>idêntico</a:t>
            </a:r>
            <a:r>
              <a:rPr lang="en-US" dirty="0"/>
              <a:t> </a:t>
            </a:r>
            <a:r>
              <a:rPr lang="en-US" dirty="0" err="1"/>
              <a:t>erro</a:t>
            </a:r>
            <a:r>
              <a:rPr lang="en-US" dirty="0"/>
              <a:t> de </a:t>
            </a:r>
            <a:r>
              <a:rPr lang="en-US" dirty="0" err="1"/>
              <a:t>materialistas</a:t>
            </a:r>
            <a:r>
              <a:rPr lang="en-US" dirty="0"/>
              <a:t> e </a:t>
            </a:r>
            <a:r>
              <a:rPr lang="en-US" dirty="0" err="1"/>
              <a:t>sociólogos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partir</a:t>
            </a:r>
            <a:r>
              <a:rPr lang="en-US" dirty="0"/>
              <a:t> das </a:t>
            </a:r>
            <a:r>
              <a:rPr lang="en-US" dirty="0" err="1"/>
              <a:t>essências</a:t>
            </a:r>
            <a:r>
              <a:rPr lang="en-US" dirty="0"/>
              <a:t>, as dos </a:t>
            </a:r>
            <a:r>
              <a:rPr lang="en-US" dirty="0" err="1"/>
              <a:t>sujeitos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as dos </a:t>
            </a:r>
            <a:r>
              <a:rPr lang="en-US" dirty="0" err="1"/>
              <a:t>objetos</a:t>
            </a:r>
            <a:r>
              <a:rPr lang="en-US" dirty="0"/>
              <a:t>.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ponto</a:t>
            </a:r>
            <a:r>
              <a:rPr lang="en-US" dirty="0"/>
              <a:t> de </a:t>
            </a:r>
            <a:r>
              <a:rPr lang="en-US" dirty="0" err="1"/>
              <a:t>partida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com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impossível</a:t>
            </a:r>
            <a:r>
              <a:rPr lang="en-US" dirty="0"/>
              <a:t> </a:t>
            </a:r>
            <a:r>
              <a:rPr lang="en-US" dirty="0" err="1"/>
              <a:t>medirmos</a:t>
            </a:r>
            <a:r>
              <a:rPr lang="en-US" dirty="0"/>
              <a:t> o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mediador</a:t>
            </a:r>
            <a:r>
              <a:rPr lang="en-US" dirty="0"/>
              <a:t> das </a:t>
            </a:r>
            <a:r>
              <a:rPr lang="en-US" dirty="0" err="1"/>
              <a:t>técnicas</a:t>
            </a:r>
            <a:r>
              <a:rPr lang="en-US" dirty="0" smtClean="0"/>
              <a:t>.” </a:t>
            </a:r>
            <a:r>
              <a:rPr lang="en-US" dirty="0"/>
              <a:t>(LATOUR, 1998b, p. </a:t>
            </a:r>
            <a:r>
              <a:rPr lang="en-US" dirty="0" smtClean="0"/>
              <a:t>254)</a:t>
            </a:r>
            <a:r>
              <a:rPr lang="en-US" dirty="0"/>
              <a:t>. 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007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6807</TotalTime>
  <Words>1176</Words>
  <Application>Microsoft Macintosh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Sketchbook</vt:lpstr>
      <vt:lpstr>Contribuições teóricas para o estudo das relações humanas: o giro material</vt:lpstr>
      <vt:lpstr>PowerPoint Presentation</vt:lpstr>
      <vt:lpstr>Teoria Ator-Rede</vt:lpstr>
      <vt:lpstr>Princípio da simetria generalizada</vt:lpstr>
      <vt:lpstr>Princípio da simetria generalizada</vt:lpstr>
      <vt:lpstr>A noção de Ator-Rede</vt:lpstr>
      <vt:lpstr>A noção de ator-rede</vt:lpstr>
      <vt:lpstr>Exemplos</vt:lpstr>
      <vt:lpstr>PowerPoint Presentation</vt:lpstr>
      <vt:lpstr>Definição de “sociedade”</vt:lpstr>
      <vt:lpstr>Exemplo </vt:lpstr>
      <vt:lpstr>Tarde e Durkheim</vt:lpstr>
      <vt:lpstr>Sociologia das Associações</vt:lpstr>
      <vt:lpstr>TAR e Psicologia Social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Contribuições teóricas para o estudo das relações humanas: o giro material</dc:title>
  <dc:creator>Mariana Prioli Cordeiro</dc:creator>
  <cp:lastModifiedBy>Mariana 1</cp:lastModifiedBy>
  <cp:revision>28</cp:revision>
  <dcterms:created xsi:type="dcterms:W3CDTF">2015-08-28T17:47:26Z</dcterms:created>
  <dcterms:modified xsi:type="dcterms:W3CDTF">2020-10-06T11:18:31Z</dcterms:modified>
</cp:coreProperties>
</file>