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us Fraundorfer" initials="M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1" d="100"/>
          <a:sy n="71" d="100"/>
        </p:scale>
        <p:origin x="-396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2T14:36:52.485" idx="1">
    <p:pos x="5548" y="3448"/>
    <p:text>due to fear of testing positive, people would not take tests / fear of being discriminated and isolated, which would have exacerbated the epidemic.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3CA2CDE-BB80-47AE-90F9-7AD6731367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HIV/AIDS</a:t>
            </a:r>
          </a:p>
        </p:txBody>
      </p:sp>
    </p:spTree>
    <p:extLst>
      <p:ext uri="{BB962C8B-B14F-4D97-AF65-F5344CB8AC3E}">
        <p14:creationId xmlns:p14="http://schemas.microsoft.com/office/powerpoint/2010/main" val="22797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>
            <a:extLst>
              <a:ext uri="{FF2B5EF4-FFF2-40B4-BE49-F238E27FC236}">
                <a16:creationId xmlns:a16="http://schemas.microsoft.com/office/drawing/2014/main" xmlns="" id="{FEFA5EEA-BC4D-4429-A390-6AEE4AC4F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84" y="2583844"/>
            <a:ext cx="5451627" cy="3590891"/>
          </a:xfrm>
          <a:prstGeom prst="rect">
            <a:avLst/>
          </a:prstGeom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3D339BBE-273D-425D-A1E3-A7EC0205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EBEBEB"/>
                </a:solidFill>
              </a:rPr>
              <a:t>The </a:t>
            </a:r>
            <a:r>
              <a:rPr lang="de-DE" dirty="0" err="1">
                <a:solidFill>
                  <a:srgbClr val="EBEBEB"/>
                </a:solidFill>
              </a:rPr>
              <a:t>case</a:t>
            </a:r>
            <a:r>
              <a:rPr lang="de-DE" dirty="0">
                <a:solidFill>
                  <a:srgbClr val="EBEBEB"/>
                </a:solidFill>
              </a:rPr>
              <a:t> </a:t>
            </a:r>
            <a:r>
              <a:rPr lang="de-DE" dirty="0" err="1">
                <a:solidFill>
                  <a:srgbClr val="EBEBEB"/>
                </a:solidFill>
              </a:rPr>
              <a:t>of</a:t>
            </a:r>
            <a:r>
              <a:rPr lang="de-DE" dirty="0">
                <a:solidFill>
                  <a:srgbClr val="EBEBEB"/>
                </a:solidFill>
              </a:rPr>
              <a:t> Brazil </a:t>
            </a:r>
            <a:r>
              <a:rPr lang="de-DE" dirty="0" err="1">
                <a:solidFill>
                  <a:srgbClr val="EBEBEB"/>
                </a:solidFill>
              </a:rPr>
              <a:t>summarised</a:t>
            </a:r>
            <a:r>
              <a:rPr lang="de-DE" dirty="0">
                <a:solidFill>
                  <a:srgbClr val="EBEBEB"/>
                </a:solidFill>
              </a:rPr>
              <a:t> …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3EC3D605-B700-4B66-B578-BAF1F992D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1438" y="2569438"/>
            <a:ext cx="5122862" cy="361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9AE13CA2-6DCC-451C-A56E-12FAAFDFC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289" y="1123527"/>
            <a:ext cx="5847365" cy="46048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FD7ED438-3FD6-4160-B44E-7B4341FAE76D}"/>
              </a:ext>
            </a:extLst>
          </p:cNvPr>
          <p:cNvSpPr txBox="1"/>
          <p:nvPr/>
        </p:nvSpPr>
        <p:spPr>
          <a:xfrm>
            <a:off x="9477375" y="2752725"/>
            <a:ext cx="2524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Commercials </a:t>
            </a:r>
            <a:r>
              <a:rPr lang="de-DE" i="1" dirty="0" err="1"/>
              <a:t>published</a:t>
            </a:r>
            <a:r>
              <a:rPr lang="de-DE" i="1" dirty="0"/>
              <a:t> in </a:t>
            </a:r>
            <a:r>
              <a:rPr lang="de-DE" i="1" dirty="0" err="1"/>
              <a:t>the</a:t>
            </a:r>
            <a:r>
              <a:rPr lang="de-DE" i="1" dirty="0"/>
              <a:t> </a:t>
            </a:r>
          </a:p>
          <a:p>
            <a:r>
              <a:rPr lang="de-DE" i="1" dirty="0"/>
              <a:t>New York Times in 2003 on behalf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Brazil`s</a:t>
            </a:r>
            <a:r>
              <a:rPr lang="de-DE" i="1" dirty="0"/>
              <a:t> Ministry </a:t>
            </a:r>
            <a:r>
              <a:rPr lang="de-DE" i="1" dirty="0" err="1"/>
              <a:t>of</a:t>
            </a:r>
            <a:r>
              <a:rPr lang="de-DE" i="1" dirty="0"/>
              <a:t> Health</a:t>
            </a:r>
          </a:p>
        </p:txBody>
      </p:sp>
    </p:spTree>
    <p:extLst>
      <p:ext uri="{BB962C8B-B14F-4D97-AF65-F5344CB8AC3E}">
        <p14:creationId xmlns:p14="http://schemas.microsoft.com/office/powerpoint/2010/main" val="34845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324F687D-4C23-43D2-ABD1-DA35980F5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022" y="643467"/>
            <a:ext cx="355395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8569D740-7982-4E8C-B5EF-11547EC893CC}"/>
              </a:ext>
            </a:extLst>
          </p:cNvPr>
          <p:cNvSpPr txBox="1"/>
          <p:nvPr/>
        </p:nvSpPr>
        <p:spPr>
          <a:xfrm>
            <a:off x="2206868" y="2110154"/>
            <a:ext cx="708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Brazil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moral</a:t>
            </a:r>
            <a:r>
              <a:rPr lang="de-DE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5447E8F9-A707-401B-9E02-905BF11965D5}"/>
              </a:ext>
            </a:extLst>
          </p:cNvPr>
          <p:cNvSpPr txBox="1"/>
          <p:nvPr/>
        </p:nvSpPr>
        <p:spPr>
          <a:xfrm rot="20843547">
            <a:off x="2711801" y="1942527"/>
            <a:ext cx="522684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NATIONAL INTEREST</a:t>
            </a:r>
          </a:p>
        </p:txBody>
      </p:sp>
    </p:spTree>
    <p:extLst>
      <p:ext uri="{BB962C8B-B14F-4D97-AF65-F5344CB8AC3E}">
        <p14:creationId xmlns:p14="http://schemas.microsoft.com/office/powerpoint/2010/main" val="142482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B6DECD39-5AC7-4477-BAF5-3CB062FE869F}"/>
              </a:ext>
            </a:extLst>
          </p:cNvPr>
          <p:cNvSpPr txBox="1"/>
          <p:nvPr/>
        </p:nvSpPr>
        <p:spPr>
          <a:xfrm>
            <a:off x="1811216" y="1978269"/>
            <a:ext cx="7877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HIV/AIDS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88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973B483-0159-4FB3-BCEC-83EF6D4DE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1164571"/>
            <a:ext cx="10955338" cy="52648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chemeClr val="accent3"/>
                </a:solidFill>
              </a:rPr>
              <a:t>HIV </a:t>
            </a:r>
            <a:r>
              <a:rPr lang="en-GB" dirty="0"/>
              <a:t>– Human immunodeficiency virus (retrovirus)</a:t>
            </a:r>
          </a:p>
          <a:p>
            <a:r>
              <a:rPr lang="en-GB" dirty="0">
                <a:solidFill>
                  <a:schemeClr val="accent3"/>
                </a:solidFill>
              </a:rPr>
              <a:t>AIDS</a:t>
            </a:r>
            <a:r>
              <a:rPr lang="en-GB" dirty="0"/>
              <a:t> – Acquired Immunodeficiency Syndrome (the condition of progressive failure of the immune system)</a:t>
            </a:r>
          </a:p>
          <a:p>
            <a:r>
              <a:rPr lang="de-DE" dirty="0" err="1"/>
              <a:t>Sexually-transmitted</a:t>
            </a:r>
            <a:r>
              <a:rPr lang="de-DE" dirty="0"/>
              <a:t> </a:t>
            </a:r>
            <a:r>
              <a:rPr lang="de-DE" dirty="0" err="1"/>
              <a:t>infection</a:t>
            </a:r>
            <a:r>
              <a:rPr lang="de-DE" dirty="0"/>
              <a:t> and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infected</a:t>
            </a:r>
            <a:r>
              <a:rPr lang="de-DE" dirty="0"/>
              <a:t> </a:t>
            </a:r>
            <a:r>
              <a:rPr lang="de-DE" dirty="0" err="1"/>
              <a:t>blood</a:t>
            </a:r>
            <a:r>
              <a:rPr lang="de-DE" dirty="0"/>
              <a:t> and </a:t>
            </a:r>
            <a:r>
              <a:rPr lang="de-DE" dirty="0" err="1"/>
              <a:t>breast</a:t>
            </a:r>
            <a:r>
              <a:rPr lang="de-DE" dirty="0"/>
              <a:t> milk</a:t>
            </a:r>
          </a:p>
          <a:p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HIV</a:t>
            </a:r>
          </a:p>
          <a:p>
            <a:pPr marL="0" indent="0">
              <a:buNone/>
            </a:pPr>
            <a:r>
              <a:rPr lang="de-DE" dirty="0"/>
              <a:t>	- HIV-1 (</a:t>
            </a:r>
            <a:r>
              <a:rPr lang="de-DE" dirty="0" err="1"/>
              <a:t>more</a:t>
            </a:r>
            <a:r>
              <a:rPr lang="de-DE" dirty="0"/>
              <a:t> virulent and </a:t>
            </a:r>
            <a:r>
              <a:rPr lang="de-DE" dirty="0" err="1"/>
              <a:t>infective</a:t>
            </a:r>
            <a:r>
              <a:rPr lang="de-DE" dirty="0"/>
              <a:t> /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cause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infections</a:t>
            </a:r>
            <a:r>
              <a:rPr lang="de-DE" dirty="0"/>
              <a:t> </a:t>
            </a:r>
            <a:r>
              <a:rPr lang="de-DE" dirty="0" err="1"/>
              <a:t>globally</a:t>
            </a:r>
            <a:r>
              <a:rPr lang="de-DE" dirty="0"/>
              <a:t> / </a:t>
            </a:r>
            <a:r>
              <a:rPr lang="de-DE" dirty="0" err="1"/>
              <a:t>originally</a:t>
            </a:r>
            <a:r>
              <a:rPr lang="de-DE" dirty="0"/>
              <a:t> 	</a:t>
            </a:r>
            <a:r>
              <a:rPr lang="de-DE" dirty="0" err="1"/>
              <a:t>transmitted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chimpanzee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	- HIV-2 (dominant in West </a:t>
            </a:r>
            <a:r>
              <a:rPr lang="de-DE" dirty="0" err="1"/>
              <a:t>Africa</a:t>
            </a:r>
            <a:r>
              <a:rPr lang="de-DE" dirty="0"/>
              <a:t> / </a:t>
            </a:r>
            <a:r>
              <a:rPr lang="de-DE" dirty="0" err="1"/>
              <a:t>originally</a:t>
            </a:r>
            <a:r>
              <a:rPr lang="de-DE" dirty="0"/>
              <a:t> </a:t>
            </a:r>
            <a:r>
              <a:rPr lang="de-DE" dirty="0" err="1"/>
              <a:t>transmitted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sooty</a:t>
            </a:r>
            <a:r>
              <a:rPr lang="de-DE" dirty="0"/>
              <a:t> </a:t>
            </a:r>
            <a:r>
              <a:rPr lang="de-DE" dirty="0" err="1"/>
              <a:t>mangabey</a:t>
            </a:r>
            <a:r>
              <a:rPr lang="de-DE" dirty="0"/>
              <a:t>)</a:t>
            </a:r>
          </a:p>
          <a:p>
            <a:r>
              <a:rPr lang="de-DE" dirty="0"/>
              <a:t>High </a:t>
            </a:r>
            <a:r>
              <a:rPr lang="de-DE" dirty="0" err="1"/>
              <a:t>genetic</a:t>
            </a:r>
            <a:r>
              <a:rPr lang="de-DE" dirty="0"/>
              <a:t> </a:t>
            </a:r>
            <a:r>
              <a:rPr lang="de-DE" dirty="0" err="1"/>
              <a:t>variability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high </a:t>
            </a:r>
            <a:r>
              <a:rPr lang="de-DE" dirty="0" err="1">
                <a:sym typeface="Wingdings" panose="05000000000000000000" pitchFamily="2" charset="2"/>
              </a:rPr>
              <a:t>mutation</a:t>
            </a:r>
            <a:r>
              <a:rPr lang="de-DE" dirty="0">
                <a:sym typeface="Wingdings" panose="05000000000000000000" pitchFamily="2" charset="2"/>
              </a:rPr>
              <a:t> rate 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58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FC4BF22-1F67-4D0E-8EEB-E7CD348C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70" y="328431"/>
            <a:ext cx="10797206" cy="1400530"/>
          </a:xfrm>
        </p:spPr>
        <p:txBody>
          <a:bodyPr/>
          <a:lstStyle/>
          <a:p>
            <a:r>
              <a:rPr lang="de-DE" sz="3600" dirty="0"/>
              <a:t>The </a:t>
            </a:r>
            <a:r>
              <a:rPr lang="de-DE" sz="3600" dirty="0" err="1"/>
              <a:t>awakening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>
                <a:solidFill>
                  <a:schemeClr val="accent3"/>
                </a:solidFill>
              </a:rPr>
              <a:t>human </a:t>
            </a:r>
            <a:r>
              <a:rPr lang="de-DE" sz="3600" dirty="0" err="1">
                <a:solidFill>
                  <a:schemeClr val="accent3"/>
                </a:solidFill>
              </a:rPr>
              <a:t>right</a:t>
            </a:r>
            <a:r>
              <a:rPr lang="de-DE" sz="3600" dirty="0">
                <a:solidFill>
                  <a:schemeClr val="accent3"/>
                </a:solidFill>
              </a:rPr>
              <a:t> </a:t>
            </a:r>
            <a:r>
              <a:rPr lang="de-DE" sz="3600" dirty="0" err="1">
                <a:solidFill>
                  <a:schemeClr val="accent3"/>
                </a:solidFill>
              </a:rPr>
              <a:t>to</a:t>
            </a:r>
            <a:r>
              <a:rPr lang="de-DE" sz="3600" dirty="0">
                <a:solidFill>
                  <a:schemeClr val="accent3"/>
                </a:solidFill>
              </a:rPr>
              <a:t> </a:t>
            </a:r>
            <a:r>
              <a:rPr lang="de-DE" sz="3600" dirty="0" err="1">
                <a:solidFill>
                  <a:schemeClr val="accent3"/>
                </a:solidFill>
              </a:rPr>
              <a:t>health</a:t>
            </a:r>
            <a:endParaRPr lang="de-DE" sz="3600" dirty="0">
              <a:solidFill>
                <a:schemeClr val="accent3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66FE063-8423-40D0-A42B-B1E28A2BF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19" y="1373080"/>
            <a:ext cx="10899298" cy="5484919"/>
          </a:xfrm>
        </p:spPr>
        <p:txBody>
          <a:bodyPr/>
          <a:lstStyle/>
          <a:p>
            <a:r>
              <a:rPr lang="de-DE" dirty="0">
                <a:solidFill>
                  <a:schemeClr val="accent3"/>
                </a:solidFill>
              </a:rPr>
              <a:t>Early 1980s</a:t>
            </a:r>
            <a:r>
              <a:rPr lang="de-DE" dirty="0"/>
              <a:t>: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AIDS </a:t>
            </a:r>
            <a:r>
              <a:rPr lang="de-DE" dirty="0" err="1"/>
              <a:t>epidemic</a:t>
            </a:r>
            <a:r>
              <a:rPr lang="de-DE" dirty="0"/>
              <a:t> – </a:t>
            </a:r>
            <a:r>
              <a:rPr lang="de-DE" dirty="0" err="1"/>
              <a:t>the</a:t>
            </a:r>
            <a:r>
              <a:rPr lang="de-DE" dirty="0"/>
              <a:t> human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was </a:t>
            </a:r>
            <a:r>
              <a:rPr lang="de-DE" dirty="0" err="1"/>
              <a:t>almost</a:t>
            </a:r>
            <a:r>
              <a:rPr lang="de-DE" dirty="0"/>
              <a:t> invisible on </a:t>
            </a:r>
            <a:r>
              <a:rPr lang="de-DE" dirty="0" err="1"/>
              <a:t>the</a:t>
            </a:r>
            <a:r>
              <a:rPr lang="de-DE" dirty="0"/>
              <a:t> international human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agenda</a:t>
            </a:r>
            <a:endParaRPr lang="de-DE" dirty="0"/>
          </a:p>
          <a:p>
            <a:r>
              <a:rPr lang="de-DE" dirty="0" err="1"/>
              <a:t>Affecting</a:t>
            </a:r>
            <a:r>
              <a:rPr lang="de-DE" dirty="0"/>
              <a:t> </a:t>
            </a:r>
            <a:r>
              <a:rPr lang="de-DE" dirty="0" err="1">
                <a:solidFill>
                  <a:schemeClr val="accent3"/>
                </a:solidFill>
              </a:rPr>
              <a:t>developed</a:t>
            </a:r>
            <a:r>
              <a:rPr lang="de-DE" dirty="0">
                <a:solidFill>
                  <a:schemeClr val="accent3"/>
                </a:solidFill>
              </a:rPr>
              <a:t> and </a:t>
            </a:r>
            <a:r>
              <a:rPr lang="de-DE" dirty="0" err="1">
                <a:solidFill>
                  <a:schemeClr val="accent3"/>
                </a:solidFill>
              </a:rPr>
              <a:t>developing</a:t>
            </a:r>
            <a:r>
              <a:rPr lang="de-DE" dirty="0">
                <a:solidFill>
                  <a:schemeClr val="accent3"/>
                </a:solidFill>
              </a:rPr>
              <a:t> countries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/>
              <a:t>affecting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wealthy</a:t>
            </a:r>
            <a:r>
              <a:rPr lang="de-DE" dirty="0"/>
              <a:t> and affluent social </a:t>
            </a:r>
            <a:r>
              <a:rPr lang="de-DE" dirty="0" err="1"/>
              <a:t>classes</a:t>
            </a:r>
            <a:r>
              <a:rPr lang="de-DE" dirty="0"/>
              <a:t> in </a:t>
            </a:r>
            <a:r>
              <a:rPr lang="de-DE" dirty="0" err="1"/>
              <a:t>developed</a:t>
            </a:r>
            <a:r>
              <a:rPr lang="de-DE" dirty="0"/>
              <a:t> countries</a:t>
            </a:r>
          </a:p>
          <a:p>
            <a:r>
              <a:rPr lang="de-DE" dirty="0"/>
              <a:t>First </a:t>
            </a:r>
            <a:r>
              <a:rPr lang="de-DE" dirty="0" err="1"/>
              <a:t>identified</a:t>
            </a:r>
            <a:r>
              <a:rPr lang="de-DE" dirty="0"/>
              <a:t> </a:t>
            </a:r>
            <a:r>
              <a:rPr lang="de-DE" dirty="0" err="1"/>
              <a:t>patient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US: </a:t>
            </a:r>
            <a:r>
              <a:rPr lang="de-DE" dirty="0" err="1"/>
              <a:t>homosexuals</a:t>
            </a:r>
            <a:r>
              <a:rPr lang="de-DE" dirty="0"/>
              <a:t>, </a:t>
            </a:r>
            <a:r>
              <a:rPr lang="de-DE" dirty="0" err="1"/>
              <a:t>heroin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, </a:t>
            </a:r>
            <a:r>
              <a:rPr lang="de-DE" dirty="0" err="1"/>
              <a:t>hemophiliacs</a:t>
            </a:r>
            <a:r>
              <a:rPr lang="de-DE" dirty="0"/>
              <a:t> and </a:t>
            </a:r>
            <a:r>
              <a:rPr lang="de-DE" dirty="0" err="1"/>
              <a:t>Haitians</a:t>
            </a:r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(1981): GRID (Gay </a:t>
            </a:r>
            <a:r>
              <a:rPr lang="de-DE" dirty="0" err="1"/>
              <a:t>Related</a:t>
            </a:r>
            <a:r>
              <a:rPr lang="de-DE" dirty="0"/>
              <a:t> Immune </a:t>
            </a:r>
            <a:r>
              <a:rPr lang="de-DE" dirty="0" err="1"/>
              <a:t>Deficiency</a:t>
            </a:r>
            <a:r>
              <a:rPr lang="de-DE" dirty="0"/>
              <a:t>) </a:t>
            </a:r>
            <a:r>
              <a:rPr lang="de-DE" dirty="0" err="1"/>
              <a:t>or</a:t>
            </a:r>
            <a:r>
              <a:rPr lang="de-DE" dirty="0"/>
              <a:t> “Gay </a:t>
            </a:r>
            <a:r>
              <a:rPr lang="de-DE" dirty="0" err="1"/>
              <a:t>Plague</a:t>
            </a:r>
            <a:r>
              <a:rPr lang="de-DE" dirty="0"/>
              <a:t>“</a:t>
            </a:r>
          </a:p>
          <a:p>
            <a:endParaRPr lang="de-DE" dirty="0"/>
          </a:p>
          <a:p>
            <a:r>
              <a:rPr lang="de-DE" dirty="0"/>
              <a:t>Reinaldo Arenas (1992),“Antes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Anochezca</a:t>
            </a:r>
            <a:r>
              <a:rPr lang="de-DE" dirty="0"/>
              <a:t>“</a:t>
            </a:r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suicide</a:t>
            </a:r>
            <a:r>
              <a:rPr lang="de-DE" dirty="0"/>
              <a:t> in New York in 1990</a:t>
            </a:r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leaving</a:t>
            </a:r>
            <a:r>
              <a:rPr lang="de-DE" dirty="0"/>
              <a:t> </a:t>
            </a:r>
            <a:r>
              <a:rPr lang="de-DE" dirty="0" err="1"/>
              <a:t>behind</a:t>
            </a:r>
            <a:r>
              <a:rPr lang="de-DE" dirty="0"/>
              <a:t> </a:t>
            </a:r>
            <a:r>
              <a:rPr lang="de-DE" dirty="0" err="1"/>
              <a:t>his</a:t>
            </a:r>
            <a:r>
              <a:rPr lang="de-DE" dirty="0"/>
              <a:t> personal and </a:t>
            </a:r>
            <a:r>
              <a:rPr lang="de-DE" dirty="0" err="1"/>
              <a:t>political</a:t>
            </a:r>
            <a:r>
              <a:rPr lang="de-DE" dirty="0"/>
              <a:t> </a:t>
            </a:r>
            <a:r>
              <a:rPr lang="de-DE" dirty="0" err="1"/>
              <a:t>testimony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posthumously</a:t>
            </a:r>
            <a:r>
              <a:rPr lang="de-DE" dirty="0"/>
              <a:t> </a:t>
            </a:r>
            <a:r>
              <a:rPr lang="de-DE" dirty="0" err="1"/>
              <a:t>published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“Antes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anochezca</a:t>
            </a:r>
            <a:r>
              <a:rPr lang="de-DE" dirty="0"/>
              <a:t>“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D7D76BF-2922-4FFD-9CD6-436172DBA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320" y="4193509"/>
            <a:ext cx="1829772" cy="2579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1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7B7CADC-563C-46B8-9DF0-A255DA127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7" y="159755"/>
            <a:ext cx="9927194" cy="790156"/>
          </a:xfrm>
        </p:spPr>
        <p:txBody>
          <a:bodyPr/>
          <a:lstStyle/>
          <a:p>
            <a:r>
              <a:rPr lang="de-DE" sz="3600" dirty="0" err="1"/>
              <a:t>How</a:t>
            </a:r>
            <a:r>
              <a:rPr lang="de-DE" sz="3600" dirty="0"/>
              <a:t> </a:t>
            </a:r>
            <a:r>
              <a:rPr lang="de-DE" sz="3600" dirty="0" err="1"/>
              <a:t>are</a:t>
            </a:r>
            <a:r>
              <a:rPr lang="de-DE" sz="3600" dirty="0"/>
              <a:t> human </a:t>
            </a:r>
            <a:r>
              <a:rPr lang="de-DE" sz="3600" dirty="0" err="1"/>
              <a:t>rights</a:t>
            </a:r>
            <a:r>
              <a:rPr lang="de-DE" sz="3600" dirty="0"/>
              <a:t> </a:t>
            </a:r>
            <a:r>
              <a:rPr lang="de-DE" sz="3600" dirty="0" err="1"/>
              <a:t>enforced</a:t>
            </a:r>
            <a:r>
              <a:rPr lang="de-DE" sz="3600" dirty="0"/>
              <a:t> …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5A488D9-35D7-4564-BF32-B9B7D2499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7" y="1225118"/>
            <a:ext cx="11554286" cy="53887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DE" i="1" dirty="0"/>
              <a:t>International human </a:t>
            </a:r>
            <a:r>
              <a:rPr lang="de-DE" i="1" dirty="0" err="1"/>
              <a:t>rights</a:t>
            </a:r>
            <a:r>
              <a:rPr lang="de-DE" i="1" dirty="0"/>
              <a:t> </a:t>
            </a:r>
            <a:r>
              <a:rPr lang="de-DE" i="1" dirty="0" err="1"/>
              <a:t>legislation</a:t>
            </a:r>
            <a:r>
              <a:rPr lang="de-DE" i="1" dirty="0"/>
              <a:t> </a:t>
            </a:r>
            <a:r>
              <a:rPr lang="de-DE" i="1" dirty="0" err="1"/>
              <a:t>including</a:t>
            </a:r>
            <a:r>
              <a:rPr lang="de-DE" i="1" dirty="0"/>
              <a:t> </a:t>
            </a:r>
            <a:r>
              <a:rPr lang="de-DE" i="1" dirty="0" err="1"/>
              <a:t>important</a:t>
            </a:r>
            <a:r>
              <a:rPr lang="de-DE" i="1" dirty="0"/>
              <a:t> international </a:t>
            </a:r>
            <a:r>
              <a:rPr lang="de-DE" i="1" dirty="0" err="1"/>
              <a:t>organisations</a:t>
            </a:r>
            <a:r>
              <a:rPr lang="de-DE" i="1" dirty="0"/>
              <a:t> (WHO) </a:t>
            </a:r>
            <a:r>
              <a:rPr lang="de-DE" i="1" dirty="0" err="1"/>
              <a:t>had</a:t>
            </a:r>
            <a:r>
              <a:rPr lang="de-DE" i="1" dirty="0"/>
              <a:t> </a:t>
            </a:r>
            <a:r>
              <a:rPr lang="de-DE" i="1" dirty="0" err="1"/>
              <a:t>already</a:t>
            </a:r>
            <a:r>
              <a:rPr lang="de-DE" i="1" dirty="0"/>
              <a:t> </a:t>
            </a:r>
            <a:r>
              <a:rPr lang="de-DE" i="1" dirty="0" err="1"/>
              <a:t>existed</a:t>
            </a:r>
            <a:r>
              <a:rPr lang="de-DE" i="1" dirty="0"/>
              <a:t>! </a:t>
            </a:r>
          </a:p>
          <a:p>
            <a:pPr marL="0" indent="0" algn="ctr">
              <a:buNone/>
            </a:pPr>
            <a:r>
              <a:rPr lang="de-DE" b="1" i="1" dirty="0">
                <a:solidFill>
                  <a:schemeClr val="accent3"/>
                </a:solidFill>
              </a:rPr>
              <a:t>BUT</a:t>
            </a:r>
            <a:endParaRPr lang="de-DE" b="1" i="1" dirty="0"/>
          </a:p>
          <a:p>
            <a:pPr marL="0" indent="0" algn="ctr">
              <a:buNone/>
            </a:pPr>
            <a:r>
              <a:rPr lang="de-DE" i="1" dirty="0" err="1"/>
              <a:t>serious</a:t>
            </a:r>
            <a:r>
              <a:rPr lang="de-DE" i="1" dirty="0"/>
              <a:t> </a:t>
            </a:r>
            <a:r>
              <a:rPr lang="de-DE" i="1" dirty="0" err="1"/>
              <a:t>enforcement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human </a:t>
            </a:r>
            <a:r>
              <a:rPr lang="de-DE" i="1" dirty="0" err="1"/>
              <a:t>right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health</a:t>
            </a:r>
            <a:r>
              <a:rPr lang="de-DE" i="1" dirty="0"/>
              <a:t> was </a:t>
            </a:r>
            <a:r>
              <a:rPr lang="de-DE" i="1" dirty="0" err="1"/>
              <a:t>almost</a:t>
            </a:r>
            <a:r>
              <a:rPr lang="de-DE" i="1" dirty="0"/>
              <a:t> non-existent!</a:t>
            </a:r>
          </a:p>
          <a:p>
            <a:pPr marL="0" indent="0" algn="ctr">
              <a:buNone/>
            </a:pPr>
            <a:endParaRPr lang="de-DE" i="1" dirty="0"/>
          </a:p>
          <a:p>
            <a:pPr marL="0" indent="0">
              <a:buNone/>
            </a:pP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1) </a:t>
            </a:r>
            <a:r>
              <a:rPr lang="de-DE" dirty="0"/>
              <a:t>external </a:t>
            </a:r>
            <a:r>
              <a:rPr lang="de-DE" dirty="0" err="1"/>
              <a:t>pressure</a:t>
            </a:r>
            <a:r>
              <a:rPr lang="de-DE" dirty="0"/>
              <a:t> </a:t>
            </a:r>
            <a:r>
              <a:rPr lang="de-DE" dirty="0" err="1"/>
              <a:t>exercised</a:t>
            </a:r>
            <a:r>
              <a:rPr lang="de-DE" dirty="0"/>
              <a:t> on national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an 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unknown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unpredictable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virus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2) </a:t>
            </a:r>
            <a:r>
              <a:rPr lang="de-DE" dirty="0" err="1"/>
              <a:t>bottom-up</a:t>
            </a:r>
            <a:r>
              <a:rPr lang="de-DE" dirty="0"/>
              <a:t> 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civil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society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mobilisation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intensive </a:t>
            </a:r>
            <a:r>
              <a:rPr lang="de-DE" dirty="0" err="1"/>
              <a:t>mobilisation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gay </a:t>
            </a:r>
            <a:r>
              <a:rPr lang="de-DE" dirty="0" err="1"/>
              <a:t>communities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US and </a:t>
            </a:r>
            <a:r>
              <a:rPr lang="de-DE" dirty="0" err="1"/>
              <a:t>other</a:t>
            </a:r>
            <a:r>
              <a:rPr lang="de-DE" dirty="0"/>
              <a:t> countries </a:t>
            </a:r>
            <a:r>
              <a:rPr lang="de-DE" dirty="0" err="1"/>
              <a:t>against</a:t>
            </a:r>
            <a:r>
              <a:rPr lang="de-DE" dirty="0"/>
              <a:t> 	 		    </a:t>
            </a:r>
            <a:r>
              <a:rPr lang="de-DE" dirty="0" err="1"/>
              <a:t>discriminatory</a:t>
            </a:r>
            <a:r>
              <a:rPr lang="de-DE" dirty="0"/>
              <a:t> </a:t>
            </a:r>
            <a:r>
              <a:rPr lang="de-DE" dirty="0" err="1"/>
              <a:t>measures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campaigns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>
                <a:solidFill>
                  <a:schemeClr val="accent4"/>
                </a:solidFill>
              </a:rPr>
              <a:t>Example</a:t>
            </a:r>
            <a:r>
              <a:rPr lang="de-DE" dirty="0">
                <a:solidFill>
                  <a:schemeClr val="accent4"/>
                </a:solidFill>
              </a:rPr>
              <a:t>: </a:t>
            </a:r>
            <a:r>
              <a:rPr lang="de-DE" dirty="0"/>
              <a:t>1983 </a:t>
            </a:r>
            <a:r>
              <a:rPr lang="de-DE" dirty="0" err="1"/>
              <a:t>statement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Advisory Committee </a:t>
            </a:r>
            <a:r>
              <a:rPr lang="de-DE" dirty="0" err="1"/>
              <a:t>of</a:t>
            </a:r>
            <a:r>
              <a:rPr lang="de-DE" dirty="0"/>
              <a:t> People </a:t>
            </a:r>
            <a:r>
              <a:rPr lang="de-DE" dirty="0" err="1"/>
              <a:t>with</a:t>
            </a:r>
            <a:r>
              <a:rPr lang="de-DE" dirty="0"/>
              <a:t> AIDS:</a:t>
            </a:r>
          </a:p>
          <a:p>
            <a:pPr marL="0" indent="0">
              <a:buNone/>
            </a:pPr>
            <a:r>
              <a:rPr lang="de-DE" dirty="0"/>
              <a:t>		</a:t>
            </a:r>
            <a:r>
              <a:rPr lang="en-US" i="1" dirty="0"/>
              <a:t>We condemn attempts to label us as “victims,” a term which implies defeat, and we 			are only occasionally “patients,” a term which implies passivity, helplessness, and 				dependence upon the care of others. We are “People With AIDS.”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37953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66033C3-6C5E-422C-89EC-5EEC9727C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16" y="781237"/>
            <a:ext cx="10988074" cy="58400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err="1"/>
              <a:t>Challenging</a:t>
            </a:r>
            <a:r>
              <a:rPr lang="de-DE" dirty="0"/>
              <a:t> </a:t>
            </a:r>
            <a:r>
              <a:rPr lang="de-DE" dirty="0" err="1"/>
              <a:t>conservative</a:t>
            </a:r>
            <a:r>
              <a:rPr lang="de-DE" dirty="0"/>
              <a:t> </a:t>
            </a:r>
            <a:r>
              <a:rPr lang="de-DE" dirty="0" err="1"/>
              <a:t>measures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fight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HIV/AIDS</a:t>
            </a:r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stigmatisation</a:t>
            </a:r>
            <a:r>
              <a:rPr lang="de-DE" dirty="0"/>
              <a:t>, </a:t>
            </a:r>
            <a:r>
              <a:rPr lang="de-DE" dirty="0" err="1"/>
              <a:t>marginalisation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discrimination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sex </a:t>
            </a:r>
            <a:r>
              <a:rPr lang="de-DE" dirty="0" err="1"/>
              <a:t>practices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scapegoating</a:t>
            </a:r>
            <a:r>
              <a:rPr lang="de-DE" dirty="0"/>
              <a:t>, </a:t>
            </a:r>
            <a:r>
              <a:rPr lang="de-DE" dirty="0" err="1"/>
              <a:t>blaming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AIDS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epidemic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Fighting </a:t>
            </a:r>
            <a:r>
              <a:rPr lang="de-DE" dirty="0" err="1"/>
              <a:t>for</a:t>
            </a:r>
            <a:r>
              <a:rPr lang="de-DE" dirty="0"/>
              <a:t> a different </a:t>
            </a:r>
            <a:r>
              <a:rPr lang="de-DE" dirty="0" err="1"/>
              <a:t>approach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respecting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dignity</a:t>
            </a:r>
            <a:r>
              <a:rPr lang="de-DE" dirty="0"/>
              <a:t> and </a:t>
            </a:r>
            <a:r>
              <a:rPr lang="de-DE" dirty="0" err="1"/>
              <a:t>lifestyles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AIDS</a:t>
            </a:r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involvement</a:t>
            </a:r>
            <a:r>
              <a:rPr lang="de-DE" dirty="0"/>
              <a:t> in </a:t>
            </a:r>
            <a:r>
              <a:rPr lang="de-DE" dirty="0" err="1"/>
              <a:t>decision-making</a:t>
            </a:r>
            <a:r>
              <a:rPr lang="de-DE" dirty="0"/>
              <a:t> </a:t>
            </a:r>
            <a:r>
              <a:rPr lang="de-DE" dirty="0" err="1"/>
              <a:t>mechanisms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advocacy</a:t>
            </a:r>
            <a:r>
              <a:rPr lang="de-DE" dirty="0"/>
              <a:t> </a:t>
            </a:r>
            <a:r>
              <a:rPr lang="de-DE" dirty="0" err="1"/>
              <a:t>organisations</a:t>
            </a:r>
            <a:r>
              <a:rPr lang="de-DE" dirty="0"/>
              <a:t> and 	 	  </a:t>
            </a:r>
            <a:r>
              <a:rPr lang="de-DE" dirty="0" err="1"/>
              <a:t>governmental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responses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measures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guarantee</a:t>
            </a:r>
            <a:r>
              <a:rPr lang="de-DE" dirty="0"/>
              <a:t> </a:t>
            </a:r>
            <a:r>
              <a:rPr lang="de-DE" dirty="0" err="1"/>
              <a:t>safer</a:t>
            </a:r>
            <a:r>
              <a:rPr lang="de-DE" dirty="0"/>
              <a:t> sex </a:t>
            </a:r>
            <a:r>
              <a:rPr lang="de-DE" dirty="0" err="1"/>
              <a:t>practices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sex </a:t>
            </a:r>
            <a:r>
              <a:rPr lang="de-DE" dirty="0" err="1">
                <a:sym typeface="Wingdings" panose="05000000000000000000" pitchFamily="2" charset="2"/>
              </a:rPr>
              <a:t>regarded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as</a:t>
            </a:r>
            <a:r>
              <a:rPr lang="de-DE" dirty="0">
                <a:sym typeface="Wingdings" panose="05000000000000000000" pitchFamily="2" charset="2"/>
              </a:rPr>
              <a:t> a fundamental 		  human </a:t>
            </a:r>
            <a:r>
              <a:rPr lang="de-DE" dirty="0" err="1">
                <a:sym typeface="Wingdings" panose="05000000000000000000" pitchFamily="2" charset="2"/>
              </a:rPr>
              <a:t>right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receive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medical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and social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provisions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99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5024603-CBB6-4F55-A632-3EA7DEF5C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960" y="488272"/>
            <a:ext cx="10047041" cy="6072326"/>
          </a:xfrm>
        </p:spPr>
        <p:txBody>
          <a:bodyPr/>
          <a:lstStyle/>
          <a:p>
            <a:pPr marL="0" indent="0" algn="ctr">
              <a:buNone/>
            </a:pPr>
            <a:r>
              <a:rPr lang="de-DE" i="1" dirty="0" err="1"/>
              <a:t>Why</a:t>
            </a:r>
            <a:r>
              <a:rPr lang="de-DE" i="1" dirty="0"/>
              <a:t> </a:t>
            </a:r>
            <a:r>
              <a:rPr lang="de-DE" i="1" dirty="0" err="1"/>
              <a:t>were</a:t>
            </a:r>
            <a:r>
              <a:rPr lang="de-DE" i="1" dirty="0"/>
              <a:t> </a:t>
            </a:r>
            <a:r>
              <a:rPr lang="de-DE" i="1" dirty="0" err="1"/>
              <a:t>these</a:t>
            </a:r>
            <a:r>
              <a:rPr lang="de-DE" i="1" dirty="0"/>
              <a:t> alternative </a:t>
            </a:r>
            <a:r>
              <a:rPr lang="de-DE" i="1" dirty="0" err="1"/>
              <a:t>measures</a:t>
            </a:r>
            <a:r>
              <a:rPr lang="de-DE" i="1" dirty="0"/>
              <a:t> </a:t>
            </a:r>
            <a:r>
              <a:rPr lang="de-DE" i="1" dirty="0" err="1"/>
              <a:t>successful</a:t>
            </a:r>
            <a:r>
              <a:rPr lang="de-DE" i="1" dirty="0"/>
              <a:t> in </a:t>
            </a:r>
            <a:r>
              <a:rPr lang="de-DE" i="1" dirty="0" err="1"/>
              <a:t>challenging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usual</a:t>
            </a:r>
            <a:r>
              <a:rPr lang="de-DE" i="1" dirty="0"/>
              <a:t>, traditional and </a:t>
            </a:r>
            <a:r>
              <a:rPr lang="de-DE" i="1" dirty="0" err="1"/>
              <a:t>historical</a:t>
            </a:r>
            <a:r>
              <a:rPr lang="de-DE" i="1" dirty="0"/>
              <a:t> </a:t>
            </a:r>
            <a:r>
              <a:rPr lang="de-DE" i="1" dirty="0" err="1"/>
              <a:t>approaches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an </a:t>
            </a:r>
            <a:r>
              <a:rPr lang="de-DE" i="1" dirty="0" err="1"/>
              <a:t>epidemic</a:t>
            </a:r>
            <a:r>
              <a:rPr lang="de-DE" i="1" dirty="0"/>
              <a:t>?</a:t>
            </a:r>
          </a:p>
          <a:p>
            <a:pPr marL="0" indent="0">
              <a:buNone/>
            </a:pPr>
            <a:endParaRPr lang="de-DE" i="1" dirty="0"/>
          </a:p>
          <a:p>
            <a:pPr marL="0" indent="0" algn="ctr">
              <a:buNone/>
            </a:pP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the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NATURE 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of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the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DISEASE 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made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the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difference</a:t>
            </a: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de-DE" dirty="0"/>
              <a:t>						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1)</a:t>
            </a:r>
            <a:r>
              <a:rPr lang="de-DE" dirty="0"/>
              <a:t> </a:t>
            </a:r>
            <a:r>
              <a:rPr lang="de-DE" dirty="0" err="1"/>
              <a:t>affecting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wealthy</a:t>
            </a:r>
            <a:r>
              <a:rPr lang="de-DE" dirty="0"/>
              <a:t> and affluent </a:t>
            </a:r>
          </a:p>
          <a:p>
            <a:pPr marL="0" indent="0" algn="ctr">
              <a:buNone/>
            </a:pPr>
            <a:r>
              <a:rPr lang="de-DE" dirty="0"/>
              <a:t>(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famous</a:t>
            </a:r>
            <a:r>
              <a:rPr lang="de-DE" dirty="0"/>
              <a:t> film </a:t>
            </a:r>
            <a:r>
              <a:rPr lang="de-DE" dirty="0" err="1"/>
              <a:t>stars</a:t>
            </a:r>
            <a:r>
              <a:rPr lang="de-DE" dirty="0"/>
              <a:t>, rock </a:t>
            </a:r>
            <a:r>
              <a:rPr lang="de-DE" dirty="0" err="1"/>
              <a:t>stars</a:t>
            </a:r>
            <a:r>
              <a:rPr lang="de-DE" dirty="0"/>
              <a:t>, </a:t>
            </a:r>
            <a:r>
              <a:rPr lang="de-DE" dirty="0" err="1"/>
              <a:t>writers</a:t>
            </a:r>
            <a:r>
              <a:rPr lang="de-DE" dirty="0"/>
              <a:t>, </a:t>
            </a:r>
            <a:r>
              <a:rPr lang="de-DE" dirty="0" err="1"/>
              <a:t>intellectuals</a:t>
            </a:r>
            <a:r>
              <a:rPr lang="de-DE" dirty="0"/>
              <a:t>, etc.) </a:t>
            </a:r>
          </a:p>
          <a:p>
            <a:pPr marL="0" indent="0" algn="ctr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			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2)</a:t>
            </a:r>
            <a:r>
              <a:rPr lang="de-DE" dirty="0"/>
              <a:t> </a:t>
            </a:r>
            <a:r>
              <a:rPr lang="de-DE" dirty="0" err="1"/>
              <a:t>unpredictable</a:t>
            </a:r>
            <a:r>
              <a:rPr lang="de-DE" dirty="0"/>
              <a:t> and </a:t>
            </a:r>
            <a:r>
              <a:rPr lang="de-DE" dirty="0" err="1"/>
              <a:t>unknown</a:t>
            </a:r>
            <a:r>
              <a:rPr lang="de-DE" dirty="0"/>
              <a:t> </a:t>
            </a:r>
            <a:r>
              <a:rPr lang="de-DE" dirty="0" err="1"/>
              <a:t>virus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a </a:t>
            </a:r>
            <a:r>
              <a:rPr lang="de-DE" dirty="0" err="1"/>
              <a:t>cure</a:t>
            </a:r>
            <a:endParaRPr lang="de-DE" dirty="0"/>
          </a:p>
          <a:p>
            <a:pPr marL="0" indent="0" algn="ctr">
              <a:buNone/>
            </a:pPr>
            <a:r>
              <a:rPr lang="de-DE" dirty="0"/>
              <a:t>(a </a:t>
            </a:r>
            <a:r>
              <a:rPr lang="de-DE" dirty="0" err="1"/>
              <a:t>death</a:t>
            </a:r>
            <a:r>
              <a:rPr lang="de-DE" dirty="0"/>
              <a:t> </a:t>
            </a:r>
            <a:r>
              <a:rPr lang="de-DE" dirty="0" err="1"/>
              <a:t>sentence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1980s and 1990s)</a:t>
            </a:r>
          </a:p>
          <a:p>
            <a:pPr marL="0" indent="0" algn="ctr">
              <a:buNone/>
            </a:pPr>
            <a:endParaRPr lang="de-DE" dirty="0"/>
          </a:p>
          <a:p>
            <a:pPr algn="ctr">
              <a:buFont typeface="Symbol" panose="05050102010706020507" pitchFamily="18" charset="2"/>
              <a:buChar char="-"/>
            </a:pPr>
            <a:endParaRPr lang="de-DE" dirty="0"/>
          </a:p>
          <a:p>
            <a:pPr marL="0" indent="0" algn="ctr">
              <a:buNone/>
            </a:pP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guaranteeing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civil</a:t>
            </a:r>
            <a:r>
              <a:rPr lang="de-DE" dirty="0"/>
              <a:t>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AIDS, </a:t>
            </a:r>
          </a:p>
          <a:p>
            <a:pPr marL="0" indent="0" algn="ctr">
              <a:buNone/>
            </a:pP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was at </a:t>
            </a:r>
            <a:r>
              <a:rPr lang="de-DE" dirty="0" err="1"/>
              <a:t>risk</a:t>
            </a:r>
            <a:r>
              <a:rPr lang="de-DE" dirty="0"/>
              <a:t>. </a:t>
            </a:r>
          </a:p>
        </p:txBody>
      </p:sp>
      <p:pic>
        <p:nvPicPr>
          <p:cNvPr id="5" name="Grafik 4" descr="Pfeil: Gerade">
            <a:extLst>
              <a:ext uri="{FF2B5EF4-FFF2-40B4-BE49-F238E27FC236}">
                <a16:creationId xmlns:a16="http://schemas.microsoft.com/office/drawing/2014/main" xmlns="" id="{F8FCF281-7496-449C-9B96-4A3E0451F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5443407" y="4618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32DDA86-1313-4958-8523-54B2F147B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2682"/>
          </a:xfrm>
        </p:spPr>
        <p:txBody>
          <a:bodyPr/>
          <a:lstStyle/>
          <a:p>
            <a:r>
              <a:rPr lang="de-DE" dirty="0"/>
              <a:t>Treatment 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EA608AD3-CCC6-4F11-B6C9-1FD2B0A5B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562" y="1605243"/>
            <a:ext cx="11231563" cy="4800039"/>
          </a:xfrm>
        </p:spPr>
        <p:txBody>
          <a:bodyPr/>
          <a:lstStyle/>
          <a:p>
            <a:r>
              <a:rPr lang="de-DE" dirty="0"/>
              <a:t>1987: </a:t>
            </a:r>
            <a:r>
              <a:rPr lang="de-DE" dirty="0" err="1"/>
              <a:t>first</a:t>
            </a:r>
            <a:r>
              <a:rPr lang="de-DE" dirty="0"/>
              <a:t> anti-retroviral </a:t>
            </a:r>
            <a:r>
              <a:rPr lang="de-DE" dirty="0" err="1"/>
              <a:t>treatment</a:t>
            </a:r>
            <a:r>
              <a:rPr lang="de-DE" dirty="0"/>
              <a:t>: AZT (</a:t>
            </a:r>
            <a:r>
              <a:rPr lang="de-DE" dirty="0" err="1"/>
              <a:t>Zidovudine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serious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effects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extended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months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at high </a:t>
            </a:r>
            <a:r>
              <a:rPr lang="de-DE" dirty="0" err="1"/>
              <a:t>costs</a:t>
            </a:r>
            <a:r>
              <a:rPr lang="de-DE" dirty="0"/>
              <a:t> (</a:t>
            </a:r>
            <a:r>
              <a:rPr lang="de-DE" dirty="0" err="1"/>
              <a:t>problematic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countries </a:t>
            </a:r>
            <a:r>
              <a:rPr lang="de-DE" dirty="0" err="1"/>
              <a:t>without</a:t>
            </a:r>
            <a:r>
              <a:rPr lang="de-DE" dirty="0"/>
              <a:t> universal </a:t>
            </a:r>
            <a:r>
              <a:rPr lang="de-DE" dirty="0" err="1"/>
              <a:t>health</a:t>
            </a:r>
            <a:r>
              <a:rPr lang="de-DE" dirty="0"/>
              <a:t> care 	</a:t>
            </a:r>
            <a:r>
              <a:rPr lang="de-DE" dirty="0" err="1"/>
              <a:t>funded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tax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national </a:t>
            </a:r>
            <a:r>
              <a:rPr lang="de-DE" dirty="0" err="1"/>
              <a:t>insurance</a:t>
            </a:r>
            <a:r>
              <a:rPr lang="de-DE" dirty="0"/>
              <a:t>)</a:t>
            </a:r>
          </a:p>
          <a:p>
            <a:r>
              <a:rPr lang="de-DE" dirty="0"/>
              <a:t>Vaccine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highly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rapid </a:t>
            </a:r>
            <a:r>
              <a:rPr lang="de-DE" dirty="0" err="1"/>
              <a:t>mutations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virus</a:t>
            </a:r>
            <a:r>
              <a:rPr lang="de-DE" dirty="0"/>
              <a:t> / </a:t>
            </a:r>
            <a:r>
              <a:rPr lang="de-DE" dirty="0" err="1"/>
              <a:t>virus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also </a:t>
            </a:r>
            <a:r>
              <a:rPr lang="de-DE" dirty="0" err="1"/>
              <a:t>highly</a:t>
            </a:r>
            <a:r>
              <a:rPr lang="de-DE" dirty="0"/>
              <a:t> </a:t>
            </a:r>
            <a:r>
              <a:rPr lang="de-DE" dirty="0" err="1"/>
              <a:t>drug-resistant</a:t>
            </a:r>
            <a:r>
              <a:rPr lang="de-DE" dirty="0"/>
              <a:t> </a:t>
            </a:r>
          </a:p>
          <a:p>
            <a:r>
              <a:rPr lang="de-DE" dirty="0" err="1"/>
              <a:t>Combination</a:t>
            </a:r>
            <a:r>
              <a:rPr lang="de-DE" dirty="0"/>
              <a:t> </a:t>
            </a:r>
            <a:r>
              <a:rPr lang="de-DE" dirty="0" err="1"/>
              <a:t>therapy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1990s: </a:t>
            </a:r>
          </a:p>
          <a:p>
            <a:pPr marL="0" indent="0">
              <a:buNone/>
            </a:pPr>
            <a:r>
              <a:rPr lang="de-DE" dirty="0"/>
              <a:t>		- AZT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combination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drugs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	- HAART (</a:t>
            </a:r>
            <a:r>
              <a:rPr lang="de-DE" dirty="0" err="1"/>
              <a:t>highly</a:t>
            </a:r>
            <a:r>
              <a:rPr lang="de-DE" dirty="0"/>
              <a:t> </a:t>
            </a:r>
            <a:r>
              <a:rPr lang="de-DE" dirty="0" err="1"/>
              <a:t>active</a:t>
            </a:r>
            <a:r>
              <a:rPr lang="de-DE" dirty="0"/>
              <a:t> anti-retroviral </a:t>
            </a:r>
            <a:r>
              <a:rPr lang="de-DE" dirty="0" err="1"/>
              <a:t>therapy</a:t>
            </a:r>
            <a:r>
              <a:rPr lang="de-DE" dirty="0"/>
              <a:t>)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mid-1990s</a:t>
            </a:r>
          </a:p>
          <a:p>
            <a:pPr marL="0" indent="0">
              <a:buNone/>
            </a:pPr>
            <a:r>
              <a:rPr lang="de-DE" dirty="0"/>
              <a:t>		- </a:t>
            </a:r>
            <a:r>
              <a:rPr lang="de-DE" dirty="0" err="1"/>
              <a:t>highly</a:t>
            </a:r>
            <a:r>
              <a:rPr lang="de-DE" dirty="0"/>
              <a:t> expensive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B6AD6BF2-F293-4DD9-9DF7-DB84711003EB}"/>
              </a:ext>
            </a:extLst>
          </p:cNvPr>
          <p:cNvSpPr txBox="1"/>
          <p:nvPr/>
        </p:nvSpPr>
        <p:spPr>
          <a:xfrm rot="21144876">
            <a:off x="1990725" y="2314575"/>
            <a:ext cx="7981949" cy="258532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ACCESS </a:t>
            </a:r>
          </a:p>
          <a:p>
            <a:pPr algn="ctr"/>
            <a:r>
              <a:rPr lang="de-DE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TO </a:t>
            </a:r>
          </a:p>
          <a:p>
            <a:pPr algn="ctr"/>
            <a:r>
              <a:rPr lang="de-DE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DRUGS</a:t>
            </a:r>
          </a:p>
        </p:txBody>
      </p:sp>
    </p:spTree>
    <p:extLst>
      <p:ext uri="{BB962C8B-B14F-4D97-AF65-F5344CB8AC3E}">
        <p14:creationId xmlns:p14="http://schemas.microsoft.com/office/powerpoint/2010/main" val="28731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9F0DE2C-A515-4112-A41F-C4699BECB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39423"/>
            <a:ext cx="5319683" cy="905565"/>
          </a:xfrm>
        </p:spPr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Brazil 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7A41A41-024A-4511-A763-50A812D62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00157"/>
            <a:ext cx="11471908" cy="4365637"/>
          </a:xfrm>
        </p:spPr>
        <p:txBody>
          <a:bodyPr/>
          <a:lstStyle/>
          <a:p>
            <a:pPr marL="0" indent="0">
              <a:buNone/>
            </a:pPr>
            <a:r>
              <a:rPr lang="de-DE" i="1" dirty="0" err="1"/>
              <a:t>How</a:t>
            </a:r>
            <a:r>
              <a:rPr lang="de-DE" i="1" dirty="0"/>
              <a:t> </a:t>
            </a:r>
            <a:r>
              <a:rPr lang="de-DE" i="1" dirty="0" err="1"/>
              <a:t>did</a:t>
            </a:r>
            <a:r>
              <a:rPr lang="de-DE" i="1" dirty="0"/>
              <a:t> Brazil </a:t>
            </a:r>
            <a:r>
              <a:rPr lang="de-DE" i="1" dirty="0" err="1"/>
              <a:t>challenge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dominance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intellectual</a:t>
            </a:r>
            <a:r>
              <a:rPr lang="de-DE" i="1" dirty="0"/>
              <a:t> </a:t>
            </a:r>
            <a:r>
              <a:rPr lang="de-DE" i="1" dirty="0" err="1"/>
              <a:t>property</a:t>
            </a:r>
            <a:r>
              <a:rPr lang="de-DE" i="1" dirty="0"/>
              <a:t> </a:t>
            </a:r>
            <a:r>
              <a:rPr lang="de-DE" i="1" dirty="0" err="1"/>
              <a:t>regime</a:t>
            </a:r>
            <a:r>
              <a:rPr lang="de-DE" i="1" dirty="0"/>
              <a:t> </a:t>
            </a:r>
            <a:r>
              <a:rPr lang="de-DE" i="1" dirty="0" err="1"/>
              <a:t>during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WTO </a:t>
            </a:r>
            <a:r>
              <a:rPr lang="de-DE" i="1" dirty="0" err="1"/>
              <a:t>trade</a:t>
            </a:r>
            <a:r>
              <a:rPr lang="de-DE" i="1" dirty="0"/>
              <a:t> </a:t>
            </a:r>
            <a:r>
              <a:rPr lang="de-DE" i="1" dirty="0" err="1"/>
              <a:t>dispute</a:t>
            </a:r>
            <a:r>
              <a:rPr lang="de-DE" i="1" dirty="0"/>
              <a:t> in 2001 and </a:t>
            </a:r>
            <a:r>
              <a:rPr lang="de-DE" i="1" dirty="0" err="1"/>
              <a:t>afterwards</a:t>
            </a:r>
            <a:r>
              <a:rPr lang="de-DE" i="1" dirty="0"/>
              <a:t>?</a:t>
            </a:r>
          </a:p>
          <a:p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Brazilian</a:t>
            </a:r>
            <a:r>
              <a:rPr lang="de-DE" dirty="0"/>
              <a:t> </a:t>
            </a:r>
            <a:r>
              <a:rPr lang="de-DE" dirty="0" err="1"/>
              <a:t>government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US </a:t>
            </a:r>
            <a:r>
              <a:rPr lang="de-DE" dirty="0" err="1"/>
              <a:t>government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Pharmaceutical </a:t>
            </a:r>
            <a:r>
              <a:rPr lang="de-DE" dirty="0" err="1"/>
              <a:t>industry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US </a:t>
            </a:r>
            <a:r>
              <a:rPr lang="de-DE" dirty="0" err="1"/>
              <a:t>media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Transnational </a:t>
            </a:r>
            <a:r>
              <a:rPr lang="de-DE" dirty="0" err="1"/>
              <a:t>civil</a:t>
            </a:r>
            <a:r>
              <a:rPr lang="de-DE" dirty="0"/>
              <a:t> </a:t>
            </a:r>
            <a:r>
              <a:rPr lang="de-DE" dirty="0" err="1"/>
              <a:t>society</a:t>
            </a:r>
            <a:r>
              <a:rPr lang="de-DE" dirty="0"/>
              <a:t> </a:t>
            </a:r>
            <a:r>
              <a:rPr lang="de-DE" dirty="0" err="1"/>
              <a:t>actors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Describe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actors</a:t>
            </a:r>
            <a:r>
              <a:rPr lang="de-DE" dirty="0"/>
              <a:t>,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positions</a:t>
            </a:r>
            <a:r>
              <a:rPr lang="de-DE" dirty="0"/>
              <a:t>, </a:t>
            </a:r>
            <a:r>
              <a:rPr lang="de-DE" dirty="0" err="1"/>
              <a:t>perspectives</a:t>
            </a:r>
            <a:r>
              <a:rPr lang="de-DE" dirty="0"/>
              <a:t> and </a:t>
            </a:r>
            <a:r>
              <a:rPr lang="de-DE" dirty="0" err="1"/>
              <a:t>actions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4361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137</TotalTime>
  <Words>273</Words>
  <Application>Microsoft Office PowerPoint</Application>
  <PresentationFormat>Personalizar</PresentationFormat>
  <Paragraphs>85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Ion</vt:lpstr>
      <vt:lpstr>HIV/AIDS</vt:lpstr>
      <vt:lpstr>Apresentação do PowerPoint</vt:lpstr>
      <vt:lpstr>Apresentação do PowerPoint</vt:lpstr>
      <vt:lpstr>The awakening of the human right to health</vt:lpstr>
      <vt:lpstr>How are human rights enforced … ?</vt:lpstr>
      <vt:lpstr>Apresentação do PowerPoint</vt:lpstr>
      <vt:lpstr>Apresentação do PowerPoint</vt:lpstr>
      <vt:lpstr>Treatment …</vt:lpstr>
      <vt:lpstr>The case of Brazil …</vt:lpstr>
      <vt:lpstr>The case of Brazil summarised …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HIV/AIDS</dc:title>
  <dc:creator>Markus Fraundorfer</dc:creator>
  <cp:lastModifiedBy>Sala C</cp:lastModifiedBy>
  <cp:revision>41</cp:revision>
  <dcterms:created xsi:type="dcterms:W3CDTF">2018-02-12T12:07:27Z</dcterms:created>
  <dcterms:modified xsi:type="dcterms:W3CDTF">2018-04-27T03:35:48Z</dcterms:modified>
</cp:coreProperties>
</file>