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5" r:id="rId3"/>
    <p:sldId id="406" r:id="rId4"/>
    <p:sldId id="407" r:id="rId5"/>
    <p:sldId id="408" r:id="rId6"/>
    <p:sldId id="358" r:id="rId7"/>
    <p:sldId id="268" r:id="rId8"/>
    <p:sldId id="409" r:id="rId9"/>
    <p:sldId id="410" r:id="rId10"/>
    <p:sldId id="426" r:id="rId11"/>
    <p:sldId id="411" r:id="rId12"/>
    <p:sldId id="417" r:id="rId13"/>
    <p:sldId id="418" r:id="rId14"/>
    <p:sldId id="419" r:id="rId15"/>
    <p:sldId id="420" r:id="rId16"/>
    <p:sldId id="421" r:id="rId17"/>
    <p:sldId id="423" r:id="rId18"/>
    <p:sldId id="424" r:id="rId19"/>
    <p:sldId id="414" r:id="rId20"/>
    <p:sldId id="415" r:id="rId2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B4419-ACC0-40FD-AB6B-A24A1031992E}" type="datetimeFigureOut">
              <a:rPr lang="es-ES"/>
              <a:pPr>
                <a:defRPr/>
              </a:pPr>
              <a:t>05/04/2019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95622-D5B3-4632-ACF2-052DCF9F54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3A97C-546E-4D61-A1C6-7201B25FD060}" type="datetimeFigureOut">
              <a:rPr lang="es-ES"/>
              <a:pPr>
                <a:defRPr/>
              </a:pPr>
              <a:t>05/04/2019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F537E-29A3-40C9-9EFA-8B9D9B9A317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76ABB-5998-4EDB-956D-82408286F940}" type="datetimeFigureOut">
              <a:rPr lang="es-ES"/>
              <a:pPr>
                <a:defRPr/>
              </a:pPr>
              <a:t>05/04/2019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81517-404C-485A-BFCC-5A8C527E51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7A0C7-CA95-49A2-8269-9D4E877FEB1B}" type="datetimeFigureOut">
              <a:rPr lang="es-ES"/>
              <a:pPr>
                <a:defRPr/>
              </a:pPr>
              <a:t>05/04/2019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9681A-1625-4130-B374-F0EFCB5349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1BAF-DE84-4DE0-868D-3E2281487245}" type="datetimeFigureOut">
              <a:rPr lang="es-ES"/>
              <a:pPr>
                <a:defRPr/>
              </a:pPr>
              <a:t>05/04/2019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E0AB3-3320-4F6C-823D-3DCC262F98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C94E-F805-4753-ABC8-B29A86A146C6}" type="datetimeFigureOut">
              <a:rPr lang="es-ES"/>
              <a:pPr>
                <a:defRPr/>
              </a:pPr>
              <a:t>05/04/2019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2D3FA-8BFB-4C40-999D-3CACF182E2B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7205D-3404-4702-AA7A-782DD3F91CA7}" type="datetimeFigureOut">
              <a:rPr lang="es-ES"/>
              <a:pPr>
                <a:defRPr/>
              </a:pPr>
              <a:t>05/04/2019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CE2CD-F4B9-4313-B5E8-E6D56CF782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BF155-480F-4E23-AB0E-552BFC4962FA}" type="datetimeFigureOut">
              <a:rPr lang="es-ES"/>
              <a:pPr>
                <a:defRPr/>
              </a:pPr>
              <a:t>05/04/2019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17583-CD18-4FD5-AB93-5F9B5EB641E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C50F6-54CC-4043-B37A-C95617575456}" type="datetimeFigureOut">
              <a:rPr lang="es-ES"/>
              <a:pPr>
                <a:defRPr/>
              </a:pPr>
              <a:t>05/04/2019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8EEB1-47CE-4B76-A71A-70848B4C8FD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D35D5-E12A-4BF0-8236-1156F455C77A}" type="datetimeFigureOut">
              <a:rPr lang="es-ES"/>
              <a:pPr>
                <a:defRPr/>
              </a:pPr>
              <a:t>05/04/2019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5C63C-4325-42F0-9FF0-9C092B4C567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31F05-0EE9-4631-BC5C-0047D0A0B11F}" type="datetimeFigureOut">
              <a:rPr lang="es-ES"/>
              <a:pPr>
                <a:defRPr/>
              </a:pPr>
              <a:t>05/04/2019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A6C59-5A3D-488D-A7C5-08FFBBAD98C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82DB4C-1B6B-4D03-A47E-99988735EF4C}" type="datetimeFigureOut">
              <a:rPr lang="es-ES"/>
              <a:pPr>
                <a:defRPr/>
              </a:pPr>
              <a:t>05/04/2019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6C2358-8D62-4F30-A269-CDEDF7C9FF8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857250"/>
            <a:ext cx="7772400" cy="4786313"/>
          </a:xfrm>
          <a:ln w="28575"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Los artículos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aixaDeTexto 1"/>
          <p:cNvSpPr txBox="1"/>
          <p:nvPr/>
        </p:nvSpPr>
        <p:spPr>
          <a:xfrm>
            <a:off x="467544" y="428625"/>
            <a:ext cx="842493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dirty="0">
                <a:latin typeface="+mn-lt"/>
              </a:rPr>
              <a:t>Atención: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2400" dirty="0">
                <a:latin typeface="+mn-lt"/>
              </a:rPr>
              <a:t>NO </a:t>
            </a:r>
            <a:r>
              <a:rPr lang="es-ES" sz="24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es-ES" sz="2400" dirty="0">
                <a:latin typeface="+mn-lt"/>
              </a:rPr>
              <a:t>*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Lo</a:t>
            </a:r>
            <a:r>
              <a:rPr lang="es-ES" sz="2400" dirty="0">
                <a:latin typeface="+mn-lt"/>
              </a:rPr>
              <a:t> gobierno aumentó los impuestos. </a:t>
            </a:r>
          </a:p>
          <a:p>
            <a:pPr>
              <a:defRPr/>
            </a:pPr>
            <a:r>
              <a:rPr lang="es-ES" sz="2400" dirty="0">
                <a:latin typeface="+mn-lt"/>
              </a:rPr>
              <a:t>SÍ </a:t>
            </a:r>
            <a:r>
              <a:rPr lang="es-ES" sz="24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El</a:t>
            </a:r>
            <a:r>
              <a:rPr lang="es-ES" sz="2400" dirty="0">
                <a:latin typeface="+mn-lt"/>
              </a:rPr>
              <a:t> gobierno aumentó los impuestos.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2400" dirty="0">
                <a:latin typeface="+mn-lt"/>
              </a:rPr>
              <a:t>LO </a:t>
            </a:r>
            <a:r>
              <a:rPr lang="es-ES" sz="2400" dirty="0">
                <a:latin typeface="+mn-lt"/>
                <a:sym typeface="Wingdings" panose="05000000000000000000" pitchFamily="2" charset="2"/>
              </a:rPr>
              <a:t> artículo neutro; no viene delante de nombres.</a:t>
            </a:r>
          </a:p>
          <a:p>
            <a:pPr>
              <a:defRPr/>
            </a:pPr>
            <a:r>
              <a:rPr lang="es-ES" sz="2400" dirty="0">
                <a:latin typeface="+mn-lt"/>
              </a:rPr>
              <a:t>1. Me gusta </a:t>
            </a:r>
            <a:r>
              <a:rPr lang="es-ES" sz="2400" b="1" u="sng" dirty="0">
                <a:solidFill>
                  <a:srgbClr val="C00000"/>
                </a:solidFill>
                <a:latin typeface="+mn-lt"/>
              </a:rPr>
              <a:t>lo</a:t>
            </a:r>
            <a:r>
              <a:rPr lang="es-ES" sz="2400" dirty="0">
                <a:latin typeface="+mn-lt"/>
              </a:rPr>
              <a:t> moderno [=las cosas modernas].</a:t>
            </a:r>
          </a:p>
          <a:p>
            <a:pPr>
              <a:defRPr/>
            </a:pPr>
            <a:r>
              <a:rPr lang="es-ES" sz="2400" dirty="0">
                <a:latin typeface="+mn-lt"/>
              </a:rPr>
              <a:t>2. Para mí </a:t>
            </a:r>
            <a:r>
              <a:rPr lang="es-ES" sz="2400" b="1" u="sng" dirty="0">
                <a:solidFill>
                  <a:srgbClr val="C00000"/>
                </a:solidFill>
                <a:latin typeface="+mn-lt"/>
              </a:rPr>
              <a:t>lo</a:t>
            </a:r>
            <a:r>
              <a:rPr lang="es-ES" sz="2400" dirty="0">
                <a:latin typeface="+mn-lt"/>
              </a:rPr>
              <a:t> peor de SP es la movilidad [=las peores cosas].</a:t>
            </a:r>
          </a:p>
          <a:p>
            <a:pPr>
              <a:defRPr/>
            </a:pPr>
            <a:r>
              <a:rPr lang="es-ES" sz="2400" dirty="0">
                <a:latin typeface="+mn-lt"/>
              </a:rPr>
              <a:t>3. Con </a:t>
            </a:r>
            <a:r>
              <a:rPr lang="es-ES" sz="2400" b="1" u="sng" dirty="0">
                <a:solidFill>
                  <a:srgbClr val="C00000"/>
                </a:solidFill>
                <a:latin typeface="+mn-lt"/>
              </a:rPr>
              <a:t>lo</a:t>
            </a:r>
            <a:r>
              <a:rPr lang="es-ES" sz="2400" dirty="0">
                <a:latin typeface="+mn-lt"/>
              </a:rPr>
              <a:t> despacio que conduces nos vamos a retrasar.</a:t>
            </a:r>
          </a:p>
          <a:p>
            <a:pPr>
              <a:defRPr/>
            </a:pPr>
            <a:r>
              <a:rPr lang="es-ES" sz="2400" dirty="0">
                <a:latin typeface="+mn-lt"/>
              </a:rPr>
              <a:t>4. Tenemos que hablar sobre </a:t>
            </a:r>
            <a:r>
              <a:rPr lang="es-ES" sz="2400" b="1" u="sng" dirty="0">
                <a:solidFill>
                  <a:srgbClr val="C00000"/>
                </a:solidFill>
                <a:latin typeface="+mn-lt"/>
              </a:rPr>
              <a:t>lo</a:t>
            </a:r>
            <a:r>
              <a:rPr lang="es-ES" sz="2400" dirty="0">
                <a:latin typeface="+mn-lt"/>
              </a:rPr>
              <a:t> de ayer [el tema de ayer].</a:t>
            </a:r>
          </a:p>
          <a:p>
            <a:pPr>
              <a:defRPr/>
            </a:pPr>
            <a:r>
              <a:rPr lang="es-ES" sz="2400" dirty="0">
                <a:latin typeface="+mn-lt"/>
              </a:rPr>
              <a:t>5. Todo </a:t>
            </a:r>
            <a:r>
              <a:rPr lang="es-ES" sz="2400" b="1" u="sng" dirty="0">
                <a:solidFill>
                  <a:srgbClr val="C00000"/>
                </a:solidFill>
                <a:latin typeface="+mn-lt"/>
              </a:rPr>
              <a:t>lo</a:t>
            </a:r>
            <a:r>
              <a:rPr lang="es-ES" sz="2400" dirty="0">
                <a:latin typeface="+mn-lt"/>
              </a:rPr>
              <a:t> que deseo ahora es un poco de paz.</a:t>
            </a:r>
          </a:p>
          <a:p>
            <a:pPr>
              <a:defRPr/>
            </a:pPr>
            <a:r>
              <a:rPr lang="es-ES" sz="2400" dirty="0">
                <a:latin typeface="+mn-lt"/>
              </a:rPr>
              <a:t>6. No sabes </a:t>
            </a:r>
            <a:r>
              <a:rPr lang="es-ES" sz="2400" b="1" u="sng" dirty="0">
                <a:solidFill>
                  <a:srgbClr val="C00000"/>
                </a:solidFill>
                <a:latin typeface="+mn-lt"/>
              </a:rPr>
              <a:t>lo</a:t>
            </a:r>
            <a:r>
              <a:rPr lang="es-ES" sz="2400" dirty="0">
                <a:latin typeface="+mn-lt"/>
              </a:rPr>
              <a:t> caras que son estas sandalias. [intensidad: No sabes cómo son caras…]</a:t>
            </a:r>
          </a:p>
          <a:p>
            <a:pPr>
              <a:defRPr/>
            </a:pPr>
            <a:r>
              <a:rPr lang="es-ES" sz="2400" dirty="0">
                <a:latin typeface="+mn-lt"/>
              </a:rPr>
              <a:t>7. Tu amigo baila </a:t>
            </a:r>
            <a:r>
              <a:rPr lang="es-ES" sz="2400" b="1" u="sng" dirty="0">
                <a:solidFill>
                  <a:srgbClr val="C00000"/>
                </a:solidFill>
                <a:latin typeface="+mn-lt"/>
              </a:rPr>
              <a:t>a lo</a:t>
            </a:r>
            <a:r>
              <a:rPr lang="es-ES" sz="2400" dirty="0">
                <a:latin typeface="+mn-lt"/>
              </a:rPr>
              <a:t> Michael Jackson/Madonna. [comparación: baila como/del mismo modo que…]</a:t>
            </a:r>
          </a:p>
        </p:txBody>
      </p:sp>
    </p:spTree>
    <p:extLst>
      <p:ext uri="{BB962C8B-B14F-4D97-AF65-F5344CB8AC3E}">
        <p14:creationId xmlns:p14="http://schemas.microsoft.com/office/powerpoint/2010/main" val="837516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aixaDeTexto 1"/>
          <p:cNvSpPr txBox="1"/>
          <p:nvPr/>
        </p:nvSpPr>
        <p:spPr>
          <a:xfrm>
            <a:off x="334963" y="242888"/>
            <a:ext cx="3714750" cy="6372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rgbClr val="C00000"/>
                </a:solidFill>
                <a:latin typeface="+mn-lt"/>
              </a:rPr>
              <a:t>Atención: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3200" dirty="0">
                <a:latin typeface="+mn-lt"/>
              </a:rPr>
              <a:t>Las palabras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femeninas</a:t>
            </a:r>
            <a:r>
              <a:rPr lang="es-ES" sz="3200" dirty="0">
                <a:latin typeface="+mn-lt"/>
              </a:rPr>
              <a:t> 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en singular,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que empiezan por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el sonido [a] tónico reciben artículo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masculino</a:t>
            </a:r>
            <a:r>
              <a:rPr lang="es-ES" sz="3200" dirty="0">
                <a:latin typeface="+mn-lt"/>
              </a:rPr>
              <a:t>.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2000" b="1" dirty="0">
                <a:latin typeface="+mn-lt"/>
              </a:rPr>
              <a:t>		 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i="1" dirty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aixaDeTexto 1"/>
          <p:cNvSpPr txBox="1"/>
          <p:nvPr/>
        </p:nvSpPr>
        <p:spPr>
          <a:xfrm>
            <a:off x="334963" y="242888"/>
            <a:ext cx="3714750" cy="6372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rgbClr val="C00000"/>
                </a:solidFill>
                <a:latin typeface="+mn-lt"/>
              </a:rPr>
              <a:t>Atención: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3200" dirty="0">
                <a:latin typeface="+mn-lt"/>
              </a:rPr>
              <a:t>Las palabras femeninas 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en singular,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que empiezan por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el sonido [a] tónico reciben artículo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masculino</a:t>
            </a:r>
            <a:r>
              <a:rPr lang="es-ES" sz="3200" dirty="0">
                <a:latin typeface="+mn-lt"/>
              </a:rPr>
              <a:t>.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2000" b="1" dirty="0">
                <a:latin typeface="+mn-lt"/>
              </a:rPr>
              <a:t>		 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i="1" dirty="0"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500563" y="0"/>
            <a:ext cx="4643437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984875" y="612775"/>
            <a:ext cx="2233613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400" b="1" dirty="0">
                <a:latin typeface="+mj-lt"/>
              </a:rPr>
              <a:t>águila			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alma		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400" b="1" dirty="0">
                <a:latin typeface="+mj-lt"/>
              </a:rPr>
              <a:t>área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		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agua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400" b="1" dirty="0">
                <a:latin typeface="+mj-lt"/>
              </a:rPr>
              <a:t>ave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400" b="1" dirty="0">
                <a:latin typeface="+mj-lt"/>
              </a:rPr>
              <a:t>ama de casa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400" b="1" dirty="0">
                <a:latin typeface="+mj-lt"/>
              </a:rPr>
              <a:t>hambre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		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hada		</a:t>
            </a:r>
            <a:endParaRPr lang="pt-BR" sz="2400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aixaDeTexto 1"/>
          <p:cNvSpPr txBox="1"/>
          <p:nvPr/>
        </p:nvSpPr>
        <p:spPr>
          <a:xfrm>
            <a:off x="334963" y="242888"/>
            <a:ext cx="3714750" cy="6372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rgbClr val="C00000"/>
                </a:solidFill>
                <a:latin typeface="+mn-lt"/>
              </a:rPr>
              <a:t>Atención: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3200" dirty="0">
                <a:latin typeface="+mn-lt"/>
              </a:rPr>
              <a:t>Las palabras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femeninas</a:t>
            </a:r>
            <a:r>
              <a:rPr lang="es-ES" sz="3200" dirty="0">
                <a:latin typeface="+mn-lt"/>
              </a:rPr>
              <a:t> 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en singular,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que empiezan por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el sonido [a] tónico reciben artículo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masculino</a:t>
            </a:r>
            <a:r>
              <a:rPr lang="es-ES" sz="3200" dirty="0">
                <a:latin typeface="+mn-lt"/>
              </a:rPr>
              <a:t>.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2000" b="1" dirty="0">
                <a:latin typeface="+mn-lt"/>
              </a:rPr>
              <a:t>		 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i="1" dirty="0"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500563" y="0"/>
            <a:ext cx="4643437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984875" y="612775"/>
            <a:ext cx="2233613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400" b="1" dirty="0">
                <a:latin typeface="+mj-lt"/>
              </a:rPr>
              <a:t>águila			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alma			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área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		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agua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400" b="1" dirty="0">
                <a:latin typeface="+mj-lt"/>
              </a:rPr>
              <a:t>ave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400" b="1" dirty="0">
                <a:latin typeface="+mj-lt"/>
              </a:rPr>
              <a:t>ama de casa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400" b="1" dirty="0">
                <a:latin typeface="+mj-lt"/>
              </a:rPr>
              <a:t>hambre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		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hada		</a:t>
            </a:r>
            <a:endParaRPr lang="pt-BR" sz="2400" dirty="0">
              <a:latin typeface="+mj-lt"/>
            </a:endParaRPr>
          </a:p>
        </p:txBody>
      </p:sp>
      <p:sp>
        <p:nvSpPr>
          <p:cNvPr id="69637" name="CaixaDeTexto 4"/>
          <p:cNvSpPr txBox="1">
            <a:spLocks noChangeArrowheads="1"/>
          </p:cNvSpPr>
          <p:nvPr/>
        </p:nvSpPr>
        <p:spPr bwMode="auto">
          <a:xfrm>
            <a:off x="7473950" y="3198813"/>
            <a:ext cx="1655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>
                <a:solidFill>
                  <a:srgbClr val="C00000"/>
                </a:solidFill>
              </a:rPr>
              <a:t>femeninas</a:t>
            </a:r>
          </a:p>
        </p:txBody>
      </p:sp>
      <p:cxnSp>
        <p:nvCxnSpPr>
          <p:cNvPr id="7" name="Conector de seta reta 6"/>
          <p:cNvCxnSpPr/>
          <p:nvPr/>
        </p:nvCxnSpPr>
        <p:spPr>
          <a:xfrm flipH="1" flipV="1">
            <a:off x="6948488" y="981075"/>
            <a:ext cx="1800225" cy="23034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9637" idx="0"/>
          </p:cNvCxnSpPr>
          <p:nvPr/>
        </p:nvCxnSpPr>
        <p:spPr>
          <a:xfrm flipH="1" flipV="1">
            <a:off x="6875463" y="1700213"/>
            <a:ext cx="1427162" cy="14986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 flipV="1">
            <a:off x="6804025" y="2349500"/>
            <a:ext cx="1008063" cy="8636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H="1" flipV="1">
            <a:off x="6804025" y="3068638"/>
            <a:ext cx="720725" cy="2159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flipH="1">
            <a:off x="6659563" y="3500438"/>
            <a:ext cx="865187" cy="2889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 flipH="1">
            <a:off x="6948488" y="3644900"/>
            <a:ext cx="1152525" cy="7207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flipH="1">
            <a:off x="7164388" y="3573463"/>
            <a:ext cx="1497012" cy="15843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 flipH="1">
            <a:off x="6804025" y="3644900"/>
            <a:ext cx="2016125" cy="22320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aixaDeTexto 1"/>
          <p:cNvSpPr txBox="1"/>
          <p:nvPr/>
        </p:nvSpPr>
        <p:spPr>
          <a:xfrm>
            <a:off x="334963" y="242888"/>
            <a:ext cx="3714750" cy="6372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rgbClr val="C00000"/>
                </a:solidFill>
                <a:latin typeface="+mn-lt"/>
              </a:rPr>
              <a:t>Atención: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3200" dirty="0">
                <a:latin typeface="+mn-lt"/>
              </a:rPr>
              <a:t>Las palabras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femeninas</a:t>
            </a:r>
            <a:r>
              <a:rPr lang="es-ES" sz="3200" dirty="0">
                <a:latin typeface="+mn-lt"/>
              </a:rPr>
              <a:t> 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en singular,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que empiezan por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el sonido [a] tónico reciben artículo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masculino</a:t>
            </a:r>
            <a:r>
              <a:rPr lang="es-ES" sz="3200" dirty="0">
                <a:latin typeface="+mn-lt"/>
              </a:rPr>
              <a:t>.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2000" b="1" dirty="0">
                <a:latin typeface="+mn-lt"/>
              </a:rPr>
              <a:t>		 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i="1" dirty="0"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500563" y="0"/>
            <a:ext cx="4643437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984875" y="612775"/>
            <a:ext cx="2233613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400" b="1" dirty="0">
                <a:latin typeface="+mj-lt"/>
              </a:rPr>
              <a:t>águila			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alma			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área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		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agua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400" b="1" dirty="0">
                <a:latin typeface="+mj-lt"/>
              </a:rPr>
              <a:t>ave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400" b="1" dirty="0">
                <a:latin typeface="+mj-lt"/>
              </a:rPr>
              <a:t>ama de casa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400" b="1" dirty="0">
                <a:latin typeface="+mj-lt"/>
              </a:rPr>
              <a:t>hambre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		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hada		</a:t>
            </a:r>
            <a:endParaRPr lang="pt-BR" sz="2400" dirty="0">
              <a:latin typeface="+mj-lt"/>
            </a:endParaRPr>
          </a:p>
        </p:txBody>
      </p:sp>
      <p:sp>
        <p:nvSpPr>
          <p:cNvPr id="70661" name="CaixaDeTexto 4"/>
          <p:cNvSpPr txBox="1">
            <a:spLocks noChangeArrowheads="1"/>
          </p:cNvSpPr>
          <p:nvPr/>
        </p:nvSpPr>
        <p:spPr bwMode="auto">
          <a:xfrm>
            <a:off x="7473950" y="3198813"/>
            <a:ext cx="1655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>
                <a:solidFill>
                  <a:srgbClr val="C00000"/>
                </a:solidFill>
              </a:rPr>
              <a:t>femeninas</a:t>
            </a:r>
          </a:p>
        </p:txBody>
      </p:sp>
      <p:cxnSp>
        <p:nvCxnSpPr>
          <p:cNvPr id="7" name="Conector de seta reta 6"/>
          <p:cNvCxnSpPr/>
          <p:nvPr/>
        </p:nvCxnSpPr>
        <p:spPr>
          <a:xfrm flipH="1" flipV="1">
            <a:off x="6948488" y="981075"/>
            <a:ext cx="1800225" cy="23034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70661" idx="0"/>
          </p:cNvCxnSpPr>
          <p:nvPr/>
        </p:nvCxnSpPr>
        <p:spPr>
          <a:xfrm flipH="1" flipV="1">
            <a:off x="6875463" y="1700213"/>
            <a:ext cx="1427162" cy="14986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 flipV="1">
            <a:off x="6804025" y="2349500"/>
            <a:ext cx="1008063" cy="8636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H="1" flipV="1">
            <a:off x="6804025" y="3068638"/>
            <a:ext cx="720725" cy="2159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flipH="1">
            <a:off x="6659563" y="3500438"/>
            <a:ext cx="865187" cy="2889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 flipH="1">
            <a:off x="6948488" y="3644900"/>
            <a:ext cx="1152525" cy="7207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flipH="1">
            <a:off x="7164388" y="3573463"/>
            <a:ext cx="1497012" cy="15843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 flipH="1">
            <a:off x="6804025" y="3644900"/>
            <a:ext cx="2016125" cy="22320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7596188" y="333375"/>
            <a:ext cx="1296987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singular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aixaDeTexto 1"/>
          <p:cNvSpPr txBox="1"/>
          <p:nvPr/>
        </p:nvSpPr>
        <p:spPr>
          <a:xfrm>
            <a:off x="334963" y="242888"/>
            <a:ext cx="3714750" cy="6372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rgbClr val="C00000"/>
                </a:solidFill>
                <a:latin typeface="+mn-lt"/>
              </a:rPr>
              <a:t>Atención: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3200" dirty="0">
                <a:latin typeface="+mn-lt"/>
              </a:rPr>
              <a:t>Las palabras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femeninas</a:t>
            </a:r>
            <a:r>
              <a:rPr lang="es-ES" sz="3200" dirty="0">
                <a:latin typeface="+mn-lt"/>
              </a:rPr>
              <a:t> 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en singular,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que empiezan por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el sonido [a] tónico reciben artículo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masculino</a:t>
            </a:r>
            <a:r>
              <a:rPr lang="es-ES" sz="3200" dirty="0">
                <a:latin typeface="+mn-lt"/>
              </a:rPr>
              <a:t>.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2000" b="1" dirty="0">
                <a:latin typeface="+mn-lt"/>
              </a:rPr>
              <a:t>		 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i="1" dirty="0"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500563" y="0"/>
            <a:ext cx="4643437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984875" y="303213"/>
            <a:ext cx="2233613" cy="61245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á</a:t>
            </a:r>
            <a:r>
              <a:rPr lang="es-ES" sz="2400" b="1" dirty="0">
                <a:latin typeface="+mj-lt"/>
              </a:rPr>
              <a:t>guila			</a:t>
            </a: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400" b="1" dirty="0">
                <a:latin typeface="+mj-lt"/>
              </a:rPr>
              <a:t>lma			</a:t>
            </a: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á</a:t>
            </a:r>
            <a:r>
              <a:rPr lang="es-ES" sz="2400" b="1" dirty="0">
                <a:latin typeface="+mj-lt"/>
              </a:rPr>
              <a:t>rea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		</a:t>
            </a: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400" b="1" dirty="0">
                <a:latin typeface="+mj-lt"/>
              </a:rPr>
              <a:t>gua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400" b="1" dirty="0">
                <a:latin typeface="+mj-lt"/>
              </a:rPr>
              <a:t>ve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400" b="1" dirty="0">
                <a:latin typeface="+mj-lt"/>
              </a:rPr>
              <a:t>ma de casa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ham</a:t>
            </a:r>
            <a:r>
              <a:rPr lang="es-ES" sz="2400" b="1" dirty="0">
                <a:latin typeface="+mj-lt"/>
              </a:rPr>
              <a:t>bre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		</a:t>
            </a: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ha</a:t>
            </a:r>
            <a:r>
              <a:rPr lang="es-ES" sz="2400" b="1" dirty="0">
                <a:latin typeface="+mj-lt"/>
              </a:rPr>
              <a:t>da		</a:t>
            </a:r>
            <a:endParaRPr lang="pt-BR" sz="2400" dirty="0">
              <a:latin typeface="+mj-lt"/>
            </a:endParaRPr>
          </a:p>
        </p:txBody>
      </p:sp>
      <p:sp>
        <p:nvSpPr>
          <p:cNvPr id="71685" name="CaixaDeTexto 4"/>
          <p:cNvSpPr txBox="1">
            <a:spLocks noChangeArrowheads="1"/>
          </p:cNvSpPr>
          <p:nvPr/>
        </p:nvSpPr>
        <p:spPr bwMode="auto">
          <a:xfrm>
            <a:off x="7473950" y="3198813"/>
            <a:ext cx="1655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>
                <a:solidFill>
                  <a:srgbClr val="C00000"/>
                </a:solidFill>
              </a:rPr>
              <a:t>femeninas</a:t>
            </a:r>
          </a:p>
        </p:txBody>
      </p:sp>
      <p:cxnSp>
        <p:nvCxnSpPr>
          <p:cNvPr id="7" name="Conector de seta reta 6"/>
          <p:cNvCxnSpPr/>
          <p:nvPr/>
        </p:nvCxnSpPr>
        <p:spPr>
          <a:xfrm flipH="1" flipV="1">
            <a:off x="6948488" y="981075"/>
            <a:ext cx="1800225" cy="23034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71685" idx="0"/>
          </p:cNvCxnSpPr>
          <p:nvPr/>
        </p:nvCxnSpPr>
        <p:spPr>
          <a:xfrm flipH="1" flipV="1">
            <a:off x="6875463" y="1700213"/>
            <a:ext cx="1427162" cy="14986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 flipV="1">
            <a:off x="6804025" y="2349500"/>
            <a:ext cx="1008063" cy="8636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H="1" flipV="1">
            <a:off x="6804025" y="3068638"/>
            <a:ext cx="720725" cy="2159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flipH="1">
            <a:off x="6659563" y="3500438"/>
            <a:ext cx="865187" cy="2889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 flipH="1">
            <a:off x="6948488" y="3644900"/>
            <a:ext cx="1152525" cy="7207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flipH="1">
            <a:off x="7164388" y="3573463"/>
            <a:ext cx="1497012" cy="15843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 flipH="1">
            <a:off x="6804025" y="3644900"/>
            <a:ext cx="2016125" cy="22320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7596188" y="333375"/>
            <a:ext cx="1296987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singular</a:t>
            </a:r>
          </a:p>
        </p:txBody>
      </p:sp>
      <p:sp>
        <p:nvSpPr>
          <p:cNvPr id="71695" name="CaixaDeTexto 15"/>
          <p:cNvSpPr txBox="1">
            <a:spLocks noChangeArrowheads="1"/>
          </p:cNvSpPr>
          <p:nvPr/>
        </p:nvSpPr>
        <p:spPr bwMode="auto">
          <a:xfrm>
            <a:off x="7793038" y="5805488"/>
            <a:ext cx="12969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/>
              <a:t>   [a] tónico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6011863" y="3500438"/>
            <a:ext cx="215900" cy="43338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a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6011863" y="1931988"/>
            <a:ext cx="215900" cy="43338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á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724525" y="5099050"/>
            <a:ext cx="952500" cy="431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err="1">
                <a:solidFill>
                  <a:srgbClr val="C00000"/>
                </a:solidFill>
                <a:latin typeface="+mj-lt"/>
              </a:rPr>
              <a:t>ham</a:t>
            </a:r>
            <a:endParaRPr lang="pt-BR" sz="28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867400" y="5891213"/>
            <a:ext cx="558800" cy="431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ha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6011863" y="4292600"/>
            <a:ext cx="215900" cy="431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a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6011863" y="2738438"/>
            <a:ext cx="215900" cy="431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a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6011863" y="1139825"/>
            <a:ext cx="215900" cy="4333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a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6011863" y="374650"/>
            <a:ext cx="215900" cy="431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á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aixaDeTexto 1"/>
          <p:cNvSpPr txBox="1"/>
          <p:nvPr/>
        </p:nvSpPr>
        <p:spPr>
          <a:xfrm>
            <a:off x="334963" y="242888"/>
            <a:ext cx="3714750" cy="6372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rgbClr val="C00000"/>
                </a:solidFill>
                <a:latin typeface="+mn-lt"/>
              </a:rPr>
              <a:t>Atención: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3200" dirty="0">
                <a:latin typeface="+mn-lt"/>
              </a:rPr>
              <a:t>Las palabras femeninas 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en singular,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que empiezan por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el sonido [a] tónico reciben artículo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masculino</a:t>
            </a:r>
            <a:r>
              <a:rPr lang="es-ES" sz="3200" dirty="0">
                <a:latin typeface="+mn-lt"/>
              </a:rPr>
              <a:t>.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2000" b="1" dirty="0">
                <a:latin typeface="+mn-lt"/>
              </a:rPr>
              <a:t>		 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i="1" dirty="0"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500563" y="0"/>
            <a:ext cx="4643437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984875" y="303213"/>
            <a:ext cx="2233613" cy="61245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á</a:t>
            </a:r>
            <a:r>
              <a:rPr lang="es-ES" sz="2400" b="1" dirty="0">
                <a:latin typeface="+mj-lt"/>
              </a:rPr>
              <a:t>guila			</a:t>
            </a: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400" b="1" dirty="0">
                <a:latin typeface="+mj-lt"/>
              </a:rPr>
              <a:t>lma			</a:t>
            </a: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á</a:t>
            </a:r>
            <a:r>
              <a:rPr lang="es-ES" sz="2400" b="1" dirty="0">
                <a:latin typeface="+mj-lt"/>
              </a:rPr>
              <a:t>rea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		</a:t>
            </a: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400" b="1" dirty="0">
                <a:latin typeface="+mj-lt"/>
              </a:rPr>
              <a:t>gua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400" b="1" dirty="0">
                <a:latin typeface="+mj-lt"/>
              </a:rPr>
              <a:t>ve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400" b="1" dirty="0">
                <a:latin typeface="+mj-lt"/>
              </a:rPr>
              <a:t>ma de casa</a:t>
            </a:r>
          </a:p>
          <a:p>
            <a:pPr>
              <a:defRPr/>
            </a:pPr>
            <a:endParaRPr lang="es-ES" sz="2400" b="1" dirty="0">
              <a:latin typeface="+mj-lt"/>
            </a:endParaRP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ham</a:t>
            </a:r>
            <a:r>
              <a:rPr lang="es-ES" sz="2400" b="1" dirty="0">
                <a:latin typeface="+mj-lt"/>
              </a:rPr>
              <a:t>bre</a:t>
            </a:r>
          </a:p>
          <a:p>
            <a:pPr>
              <a:defRPr/>
            </a:pPr>
            <a:r>
              <a:rPr lang="es-ES" sz="2400" b="1" dirty="0">
                <a:latin typeface="+mj-lt"/>
              </a:rPr>
              <a:t>		</a:t>
            </a:r>
          </a:p>
          <a:p>
            <a:pPr>
              <a:defRPr/>
            </a:pPr>
            <a:r>
              <a:rPr lang="es-ES" sz="2800" b="1" dirty="0">
                <a:solidFill>
                  <a:srgbClr val="C00000"/>
                </a:solidFill>
                <a:latin typeface="+mj-lt"/>
              </a:rPr>
              <a:t>ha</a:t>
            </a:r>
            <a:r>
              <a:rPr lang="es-ES" sz="2400" b="1" dirty="0">
                <a:latin typeface="+mj-lt"/>
              </a:rPr>
              <a:t>da		</a:t>
            </a:r>
            <a:endParaRPr lang="pt-BR" sz="2400" dirty="0">
              <a:latin typeface="+mj-lt"/>
            </a:endParaRPr>
          </a:p>
        </p:txBody>
      </p:sp>
      <p:sp>
        <p:nvSpPr>
          <p:cNvPr id="72709" name="CaixaDeTexto 4"/>
          <p:cNvSpPr txBox="1">
            <a:spLocks noChangeArrowheads="1"/>
          </p:cNvSpPr>
          <p:nvPr/>
        </p:nvSpPr>
        <p:spPr bwMode="auto">
          <a:xfrm>
            <a:off x="7473950" y="3198813"/>
            <a:ext cx="1655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>
                <a:solidFill>
                  <a:srgbClr val="C00000"/>
                </a:solidFill>
              </a:rPr>
              <a:t>femeninas</a:t>
            </a:r>
          </a:p>
        </p:txBody>
      </p:sp>
      <p:cxnSp>
        <p:nvCxnSpPr>
          <p:cNvPr id="7" name="Conector de seta reta 6"/>
          <p:cNvCxnSpPr/>
          <p:nvPr/>
        </p:nvCxnSpPr>
        <p:spPr>
          <a:xfrm flipH="1" flipV="1">
            <a:off x="6948488" y="981075"/>
            <a:ext cx="1800225" cy="23034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72709" idx="0"/>
          </p:cNvCxnSpPr>
          <p:nvPr/>
        </p:nvCxnSpPr>
        <p:spPr>
          <a:xfrm flipH="1" flipV="1">
            <a:off x="6875463" y="1700213"/>
            <a:ext cx="1427162" cy="14986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 flipV="1">
            <a:off x="6804025" y="2349500"/>
            <a:ext cx="1008063" cy="8636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H="1" flipV="1">
            <a:off x="6804025" y="3068638"/>
            <a:ext cx="720725" cy="2159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flipH="1">
            <a:off x="6659563" y="3500438"/>
            <a:ext cx="865187" cy="2889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 flipH="1">
            <a:off x="6948488" y="3644900"/>
            <a:ext cx="1152525" cy="7207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flipH="1">
            <a:off x="7164388" y="3573463"/>
            <a:ext cx="1497012" cy="15843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 flipH="1">
            <a:off x="6804025" y="3644900"/>
            <a:ext cx="2016125" cy="22320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7596188" y="333375"/>
            <a:ext cx="1296987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400" dirty="0">
                <a:solidFill>
                  <a:schemeClr val="accent1">
                    <a:lumMod val="50000"/>
                  </a:schemeClr>
                </a:solidFill>
              </a:rPr>
              <a:t>singular</a:t>
            </a:r>
          </a:p>
        </p:txBody>
      </p:sp>
      <p:sp>
        <p:nvSpPr>
          <p:cNvPr id="72719" name="CaixaDeTexto 15"/>
          <p:cNvSpPr txBox="1">
            <a:spLocks noChangeArrowheads="1"/>
          </p:cNvSpPr>
          <p:nvPr/>
        </p:nvSpPr>
        <p:spPr bwMode="auto">
          <a:xfrm>
            <a:off x="7793038" y="5805488"/>
            <a:ext cx="12969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/>
              <a:t>   [a] tónico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6011863" y="3500438"/>
            <a:ext cx="215900" cy="43338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a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6011863" y="1931988"/>
            <a:ext cx="215900" cy="43338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á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867400" y="5891213"/>
            <a:ext cx="558800" cy="431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ha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6011863" y="4292600"/>
            <a:ext cx="215900" cy="431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a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6011863" y="2738438"/>
            <a:ext cx="215900" cy="431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a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6011863" y="1139825"/>
            <a:ext cx="215900" cy="4333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a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6011863" y="374650"/>
            <a:ext cx="215900" cy="431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C00000"/>
                </a:solidFill>
                <a:latin typeface="+mj-lt"/>
              </a:rPr>
              <a:t>á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4716463" y="2828925"/>
            <a:ext cx="935037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7200" dirty="0" err="1">
                <a:solidFill>
                  <a:schemeClr val="accent1">
                    <a:lumMod val="50000"/>
                  </a:schemeClr>
                </a:solidFill>
              </a:rPr>
              <a:t>el</a:t>
            </a:r>
            <a:endParaRPr lang="pt-BR" sz="7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54278D2C-B60C-4B30-B8AC-81A4F2D20A99}"/>
              </a:ext>
            </a:extLst>
          </p:cNvPr>
          <p:cNvSpPr/>
          <p:nvPr/>
        </p:nvSpPr>
        <p:spPr>
          <a:xfrm>
            <a:off x="5751957" y="5099050"/>
            <a:ext cx="952500" cy="431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 err="1">
                <a:solidFill>
                  <a:srgbClr val="C00000"/>
                </a:solidFill>
                <a:latin typeface="+mj-lt"/>
              </a:rPr>
              <a:t>ham</a:t>
            </a:r>
            <a:endParaRPr lang="pt-BR" sz="2800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aixaDeTexto 1"/>
          <p:cNvSpPr txBox="1"/>
          <p:nvPr/>
        </p:nvSpPr>
        <p:spPr>
          <a:xfrm>
            <a:off x="334963" y="242888"/>
            <a:ext cx="3714750" cy="6372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rgbClr val="C00000"/>
                </a:solidFill>
                <a:latin typeface="+mn-lt"/>
              </a:rPr>
              <a:t>Atención: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3200" dirty="0">
                <a:latin typeface="+mn-lt"/>
              </a:rPr>
              <a:t>Las palabras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femeninas</a:t>
            </a:r>
            <a:r>
              <a:rPr lang="es-ES" sz="3200" dirty="0">
                <a:latin typeface="+mn-lt"/>
              </a:rPr>
              <a:t> 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en singular,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que empiezan por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el sonido [a] tónico reciben artículo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masculino</a:t>
            </a:r>
            <a:r>
              <a:rPr lang="es-ES" sz="3200" dirty="0">
                <a:latin typeface="+mn-lt"/>
              </a:rPr>
              <a:t>.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2000" b="1" dirty="0">
                <a:latin typeface="+mn-lt"/>
              </a:rPr>
              <a:t>		 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i="1" dirty="0"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500563" y="0"/>
            <a:ext cx="4643437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4627563" y="1042988"/>
            <a:ext cx="4392612" cy="304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200" dirty="0">
                <a:solidFill>
                  <a:srgbClr val="C00000"/>
                </a:solidFill>
                <a:latin typeface="+mj-lt"/>
              </a:rPr>
              <a:t>Esa regla </a:t>
            </a:r>
            <a:r>
              <a:rPr lang="es-ES" sz="3200" u="sng" dirty="0">
                <a:solidFill>
                  <a:srgbClr val="C00000"/>
                </a:solidFill>
                <a:latin typeface="+mj-lt"/>
              </a:rPr>
              <a:t>no</a:t>
            </a:r>
            <a:r>
              <a:rPr lang="es-ES" sz="3200" dirty="0">
                <a:solidFill>
                  <a:srgbClr val="C00000"/>
                </a:solidFill>
                <a:latin typeface="+mj-lt"/>
              </a:rPr>
              <a:t> es válida: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>
              <a:defRPr/>
            </a:pPr>
            <a:r>
              <a:rPr lang="es-ES" sz="2800" dirty="0">
                <a:latin typeface="+mj-lt"/>
              </a:rPr>
              <a:t>1.Si la palabra está en plural:   </a:t>
            </a:r>
            <a:r>
              <a:rPr lang="es-ES" sz="2800" dirty="0">
                <a:latin typeface="Arial"/>
                <a:cs typeface="Arial"/>
              </a:rPr>
              <a:t>►</a:t>
            </a:r>
            <a:r>
              <a:rPr lang="es-ES" sz="2800" i="1" dirty="0">
                <a:solidFill>
                  <a:srgbClr val="C00000"/>
                </a:solidFill>
                <a:latin typeface="+mj-lt"/>
              </a:rPr>
              <a:t>el </a:t>
            </a:r>
            <a:r>
              <a:rPr lang="es-ES" sz="2800" i="1" dirty="0">
                <a:latin typeface="+mj-lt"/>
              </a:rPr>
              <a:t>agua [</a:t>
            </a:r>
            <a:r>
              <a:rPr lang="es-ES" sz="2800" i="1" dirty="0" err="1">
                <a:latin typeface="+mj-lt"/>
              </a:rPr>
              <a:t>sing</a:t>
            </a:r>
            <a:r>
              <a:rPr lang="es-ES" sz="2800" i="1" dirty="0">
                <a:latin typeface="+mj-lt"/>
              </a:rPr>
              <a:t>.]</a:t>
            </a:r>
          </a:p>
          <a:p>
            <a:pPr>
              <a:defRPr/>
            </a:pPr>
            <a:r>
              <a:rPr lang="es-ES" sz="2800" i="1" dirty="0">
                <a:latin typeface="Arial"/>
                <a:cs typeface="Arial"/>
                <a:sym typeface="Wingdings" pitchFamily="2" charset="2"/>
              </a:rPr>
              <a:t>►</a:t>
            </a:r>
            <a:r>
              <a:rPr lang="es-ES" sz="2800" i="1" dirty="0">
                <a:solidFill>
                  <a:srgbClr val="C00000"/>
                </a:solidFill>
                <a:latin typeface="+mj-lt"/>
                <a:sym typeface="Wingdings" pitchFamily="2" charset="2"/>
              </a:rPr>
              <a:t>las</a:t>
            </a:r>
            <a:r>
              <a:rPr lang="es-ES" sz="2800" i="1" dirty="0">
                <a:latin typeface="+mj-lt"/>
                <a:sym typeface="Wingdings" pitchFamily="2" charset="2"/>
              </a:rPr>
              <a:t> aguas [plural]</a:t>
            </a:r>
          </a:p>
          <a:p>
            <a:pPr>
              <a:defRPr/>
            </a:pPr>
            <a:endParaRPr lang="es-ES" sz="2800" dirty="0">
              <a:latin typeface="+mj-lt"/>
              <a:sym typeface="Wingdings" pitchFamily="2" charset="2"/>
            </a:endParaRPr>
          </a:p>
          <a:p>
            <a:pPr>
              <a:defRPr/>
            </a:pPr>
            <a:endParaRPr lang="es-E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aixaDeTexto 1"/>
          <p:cNvSpPr txBox="1"/>
          <p:nvPr/>
        </p:nvSpPr>
        <p:spPr>
          <a:xfrm>
            <a:off x="334963" y="242888"/>
            <a:ext cx="3714750" cy="6372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rgbClr val="C00000"/>
                </a:solidFill>
                <a:latin typeface="+mn-lt"/>
              </a:rPr>
              <a:t>Atención: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3200" dirty="0">
                <a:latin typeface="+mn-lt"/>
              </a:rPr>
              <a:t>Las palabras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femeninas</a:t>
            </a:r>
            <a:r>
              <a:rPr lang="es-ES" sz="3200" dirty="0">
                <a:latin typeface="+mn-lt"/>
              </a:rPr>
              <a:t> 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en singular,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que empiezan por </a:t>
            </a:r>
          </a:p>
          <a:p>
            <a:pPr>
              <a:defRPr/>
            </a:pPr>
            <a:r>
              <a:rPr lang="es-ES" sz="3200" dirty="0">
                <a:latin typeface="+mn-lt"/>
              </a:rPr>
              <a:t>el sonido [a] tónico reciben artículo </a:t>
            </a:r>
            <a:r>
              <a:rPr lang="es-ES" sz="3200" dirty="0">
                <a:solidFill>
                  <a:srgbClr val="C00000"/>
                </a:solidFill>
                <a:latin typeface="+mn-lt"/>
              </a:rPr>
              <a:t>masculino</a:t>
            </a:r>
            <a:r>
              <a:rPr lang="es-ES" sz="3200" dirty="0">
                <a:latin typeface="+mn-lt"/>
              </a:rPr>
              <a:t>.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2000" b="1" dirty="0">
                <a:latin typeface="+mn-lt"/>
              </a:rPr>
              <a:t>		 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endParaRPr lang="es-ES" sz="2400" i="1" dirty="0"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500563" y="0"/>
            <a:ext cx="4643437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4627563" y="1042988"/>
            <a:ext cx="4392612" cy="4772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200" dirty="0">
                <a:solidFill>
                  <a:srgbClr val="C00000"/>
                </a:solidFill>
                <a:latin typeface="+mj-lt"/>
              </a:rPr>
              <a:t>Esa regla </a:t>
            </a:r>
            <a:r>
              <a:rPr lang="es-ES" sz="3200" u="sng" dirty="0">
                <a:solidFill>
                  <a:srgbClr val="C00000"/>
                </a:solidFill>
                <a:latin typeface="+mj-lt"/>
              </a:rPr>
              <a:t>no</a:t>
            </a:r>
            <a:r>
              <a:rPr lang="es-ES" sz="3200" dirty="0">
                <a:solidFill>
                  <a:srgbClr val="C00000"/>
                </a:solidFill>
                <a:latin typeface="+mj-lt"/>
              </a:rPr>
              <a:t> es válida: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>
              <a:defRPr/>
            </a:pPr>
            <a:r>
              <a:rPr lang="es-ES" sz="2800" dirty="0">
                <a:latin typeface="+mj-lt"/>
              </a:rPr>
              <a:t>1.Si la palabra está en plural:   </a:t>
            </a:r>
            <a:r>
              <a:rPr lang="es-ES" sz="2800" dirty="0">
                <a:latin typeface="Arial"/>
                <a:cs typeface="Arial"/>
              </a:rPr>
              <a:t>►</a:t>
            </a:r>
            <a:r>
              <a:rPr lang="es-ES" sz="2800" i="1" dirty="0">
                <a:solidFill>
                  <a:srgbClr val="C00000"/>
                </a:solidFill>
                <a:latin typeface="+mj-lt"/>
              </a:rPr>
              <a:t>el </a:t>
            </a:r>
            <a:r>
              <a:rPr lang="es-ES" sz="2800" i="1" dirty="0">
                <a:latin typeface="+mj-lt"/>
              </a:rPr>
              <a:t>agua [</a:t>
            </a:r>
            <a:r>
              <a:rPr lang="es-ES" sz="2800" i="1" dirty="0" err="1">
                <a:latin typeface="+mj-lt"/>
              </a:rPr>
              <a:t>sing</a:t>
            </a:r>
            <a:r>
              <a:rPr lang="es-ES" sz="2800" i="1" dirty="0">
                <a:latin typeface="+mj-lt"/>
              </a:rPr>
              <a:t>.]</a:t>
            </a:r>
          </a:p>
          <a:p>
            <a:pPr>
              <a:defRPr/>
            </a:pPr>
            <a:r>
              <a:rPr lang="es-ES" sz="2800" i="1" dirty="0">
                <a:latin typeface="Arial"/>
                <a:cs typeface="Arial"/>
                <a:sym typeface="Wingdings" pitchFamily="2" charset="2"/>
              </a:rPr>
              <a:t>►</a:t>
            </a:r>
            <a:r>
              <a:rPr lang="es-ES" sz="2800" i="1" dirty="0">
                <a:solidFill>
                  <a:srgbClr val="C00000"/>
                </a:solidFill>
                <a:latin typeface="+mj-lt"/>
                <a:sym typeface="Wingdings" pitchFamily="2" charset="2"/>
              </a:rPr>
              <a:t>las</a:t>
            </a:r>
            <a:r>
              <a:rPr lang="es-ES" sz="2800" i="1" dirty="0">
                <a:latin typeface="+mj-lt"/>
                <a:sym typeface="Wingdings" pitchFamily="2" charset="2"/>
              </a:rPr>
              <a:t> aguas [plural]</a:t>
            </a:r>
          </a:p>
          <a:p>
            <a:pPr>
              <a:defRPr/>
            </a:pPr>
            <a:endParaRPr lang="es-ES" sz="2800" dirty="0">
              <a:latin typeface="+mj-lt"/>
              <a:sym typeface="Wingdings" pitchFamily="2" charset="2"/>
            </a:endParaRPr>
          </a:p>
          <a:p>
            <a:pPr>
              <a:defRPr/>
            </a:pPr>
            <a:r>
              <a:rPr lang="es-ES" sz="2800" dirty="0">
                <a:latin typeface="+mj-lt"/>
                <a:sym typeface="Wingdings" pitchFamily="2" charset="2"/>
              </a:rPr>
              <a:t>2.Si otra palabra la separa del artículo: </a:t>
            </a:r>
          </a:p>
          <a:p>
            <a:pPr>
              <a:defRPr/>
            </a:pPr>
            <a:r>
              <a:rPr lang="es-ES" sz="2800" i="1" dirty="0">
                <a:latin typeface="Arial"/>
                <a:cs typeface="Arial"/>
                <a:sym typeface="Wingdings" pitchFamily="2" charset="2"/>
              </a:rPr>
              <a:t>►</a:t>
            </a:r>
            <a:r>
              <a:rPr lang="es-ES" sz="2800" i="1" dirty="0">
                <a:solidFill>
                  <a:srgbClr val="C00000"/>
                </a:solidFill>
                <a:latin typeface="+mj-lt"/>
                <a:sym typeface="Wingdings" pitchFamily="2" charset="2"/>
              </a:rPr>
              <a:t>el</a:t>
            </a:r>
            <a:r>
              <a:rPr lang="es-ES" sz="2800" i="1" dirty="0">
                <a:latin typeface="+mj-lt"/>
                <a:sym typeface="Wingdings" pitchFamily="2" charset="2"/>
              </a:rPr>
              <a:t> agua de mejor cualidad  </a:t>
            </a:r>
          </a:p>
          <a:p>
            <a:pPr>
              <a:defRPr/>
            </a:pPr>
            <a:r>
              <a:rPr lang="es-ES" sz="2800" i="1" dirty="0">
                <a:latin typeface="Arial"/>
                <a:cs typeface="Arial"/>
                <a:sym typeface="Wingdings" pitchFamily="2" charset="2"/>
              </a:rPr>
              <a:t>►</a:t>
            </a:r>
            <a:r>
              <a:rPr lang="es-ES" sz="2800" i="1" dirty="0">
                <a:solidFill>
                  <a:srgbClr val="C00000"/>
                </a:solidFill>
                <a:latin typeface="+mj-lt"/>
                <a:sym typeface="Wingdings" pitchFamily="2" charset="2"/>
              </a:rPr>
              <a:t>la</a:t>
            </a:r>
            <a:r>
              <a:rPr lang="es-ES" sz="2800" i="1" dirty="0">
                <a:latin typeface="+mj-lt"/>
                <a:sym typeface="Wingdings" pitchFamily="2" charset="2"/>
              </a:rPr>
              <a:t> mejor agua</a:t>
            </a:r>
            <a:endParaRPr lang="es-ES" sz="2800" i="1" dirty="0">
              <a:latin typeface="+mj-lt"/>
            </a:endParaRPr>
          </a:p>
          <a:p>
            <a:pPr>
              <a:defRPr/>
            </a:pPr>
            <a:endParaRPr lang="es-E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aixaDeTexto 1"/>
          <p:cNvSpPr txBox="1"/>
          <p:nvPr/>
        </p:nvSpPr>
        <p:spPr>
          <a:xfrm>
            <a:off x="857250" y="428625"/>
            <a:ext cx="742950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sz="3200" dirty="0">
                <a:latin typeface="+mn-lt"/>
              </a:rPr>
              <a:t>Atención:</a:t>
            </a:r>
          </a:p>
          <a:p>
            <a:pPr>
              <a:defRPr/>
            </a:pPr>
            <a:r>
              <a:rPr lang="es-ES" sz="2400" u="sng" dirty="0">
                <a:latin typeface="+mn-lt"/>
              </a:rPr>
              <a:t>Se usa </a:t>
            </a:r>
            <a:r>
              <a:rPr lang="es-ES" sz="2400" dirty="0">
                <a:latin typeface="+mn-lt"/>
              </a:rPr>
              <a:t>el artículo determinado delante de nombres de: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400" dirty="0">
                <a:latin typeface="+mn-lt"/>
              </a:rPr>
              <a:t> mares y océanos [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Mediterráneo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Pacífico</a:t>
            </a:r>
            <a:r>
              <a:rPr lang="es-ES" sz="2400" dirty="0">
                <a:latin typeface="+mn-lt"/>
              </a:rPr>
              <a:t>]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400" dirty="0">
                <a:latin typeface="+mn-lt"/>
              </a:rPr>
              <a:t> ríos [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Nilo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Sena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Amazonas</a:t>
            </a:r>
            <a:r>
              <a:rPr lang="es-ES" sz="2400" dirty="0">
                <a:latin typeface="+mn-lt"/>
              </a:rPr>
              <a:t>]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400" dirty="0">
                <a:latin typeface="+mn-lt"/>
              </a:rPr>
              <a:t> cadenas de montañas [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los Andes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los Pirineos</a:t>
            </a:r>
            <a:r>
              <a:rPr lang="es-ES" sz="2400" dirty="0">
                <a:latin typeface="+mn-lt"/>
              </a:rPr>
              <a:t>]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400" dirty="0">
                <a:latin typeface="+mn-lt"/>
              </a:rPr>
              <a:t> archipiélagos [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las Canarias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las Baleares</a:t>
            </a:r>
            <a:r>
              <a:rPr lang="es-ES" sz="2400" dirty="0">
                <a:latin typeface="+mn-lt"/>
              </a:rPr>
              <a:t>]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400" dirty="0">
                <a:latin typeface="+mn-lt"/>
              </a:rPr>
              <a:t> puntos cardinales [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Norte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Sur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Este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Oeste</a:t>
            </a:r>
            <a:r>
              <a:rPr lang="es-ES" sz="2400" dirty="0">
                <a:latin typeface="+mn-lt"/>
              </a:rPr>
              <a:t>]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400" dirty="0">
                <a:latin typeface="+mn-lt"/>
              </a:rPr>
              <a:t> apodos [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Flaco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Bajito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la Gitana</a:t>
            </a:r>
            <a:r>
              <a:rPr lang="es-ES" sz="2400" dirty="0">
                <a:latin typeface="+mn-lt"/>
              </a:rPr>
              <a:t>]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27050" y="188913"/>
            <a:ext cx="40322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200" dirty="0">
                <a:latin typeface="+mj-lt"/>
              </a:rPr>
              <a:t>Género de los nombres</a:t>
            </a:r>
          </a:p>
        </p:txBody>
      </p:sp>
      <p:sp>
        <p:nvSpPr>
          <p:cNvPr id="4" name="Retângulo 3"/>
          <p:cNvSpPr/>
          <p:nvPr/>
        </p:nvSpPr>
        <p:spPr>
          <a:xfrm>
            <a:off x="395288" y="1412875"/>
            <a:ext cx="1873250" cy="165576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96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5" name="Retângulo 4"/>
          <p:cNvSpPr/>
          <p:nvPr/>
        </p:nvSpPr>
        <p:spPr>
          <a:xfrm>
            <a:off x="395288" y="4164013"/>
            <a:ext cx="1873250" cy="16557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9600" dirty="0">
                <a:solidFill>
                  <a:schemeClr val="bg1"/>
                </a:solidFill>
              </a:rPr>
              <a:t>F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aixaDeTexto 1"/>
          <p:cNvSpPr txBox="1"/>
          <p:nvPr/>
        </p:nvSpPr>
        <p:spPr>
          <a:xfrm>
            <a:off x="857250" y="428625"/>
            <a:ext cx="7429500" cy="50165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sz="3200" dirty="0">
                <a:latin typeface="+mn-lt"/>
              </a:rPr>
              <a:t>Atención:</a:t>
            </a:r>
          </a:p>
          <a:p>
            <a:pPr>
              <a:defRPr/>
            </a:pPr>
            <a:r>
              <a:rPr lang="es-ES" sz="2400" u="sng" dirty="0">
                <a:latin typeface="+mn-lt"/>
              </a:rPr>
              <a:t>Se usa </a:t>
            </a:r>
            <a:r>
              <a:rPr lang="es-ES" sz="2400" dirty="0">
                <a:latin typeface="+mn-lt"/>
              </a:rPr>
              <a:t>el artículo determinado delante de nombres de: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400" dirty="0">
                <a:latin typeface="+mn-lt"/>
              </a:rPr>
              <a:t> mares y océanos [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Mediterráneo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Pacífico</a:t>
            </a:r>
            <a:r>
              <a:rPr lang="es-ES" sz="2400" dirty="0">
                <a:latin typeface="+mn-lt"/>
              </a:rPr>
              <a:t>]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400" dirty="0">
                <a:latin typeface="+mn-lt"/>
              </a:rPr>
              <a:t> ríos [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Nilo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Sena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Amazonas</a:t>
            </a:r>
            <a:r>
              <a:rPr lang="es-ES" sz="2400" dirty="0">
                <a:latin typeface="+mn-lt"/>
              </a:rPr>
              <a:t>]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400" dirty="0">
                <a:latin typeface="+mn-lt"/>
              </a:rPr>
              <a:t> cadenas de montañas [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los Andes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los Pirineos</a:t>
            </a:r>
            <a:r>
              <a:rPr lang="es-ES" sz="2400" dirty="0">
                <a:latin typeface="+mn-lt"/>
              </a:rPr>
              <a:t>]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400" dirty="0">
                <a:latin typeface="+mn-lt"/>
              </a:rPr>
              <a:t> archipiélagos [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las Canarias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las Baleares</a:t>
            </a:r>
            <a:r>
              <a:rPr lang="es-ES" sz="2400" dirty="0">
                <a:latin typeface="+mn-lt"/>
              </a:rPr>
              <a:t>]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400" dirty="0">
                <a:latin typeface="+mn-lt"/>
              </a:rPr>
              <a:t> puntos cardinales [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Norte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Sur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Este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Oeste</a:t>
            </a:r>
            <a:r>
              <a:rPr lang="es-ES" sz="2400" dirty="0">
                <a:latin typeface="+mn-lt"/>
              </a:rPr>
              <a:t>]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s-ES" sz="2400" dirty="0">
                <a:latin typeface="+mn-lt"/>
              </a:rPr>
              <a:t> apodos [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Flaco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Bajito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la Gitana</a:t>
            </a:r>
            <a:r>
              <a:rPr lang="es-ES" sz="2400" dirty="0">
                <a:latin typeface="+mn-lt"/>
              </a:rPr>
              <a:t>]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2400" u="sng" dirty="0">
                <a:latin typeface="+mn-lt"/>
              </a:rPr>
              <a:t>No se usa </a:t>
            </a:r>
            <a:r>
              <a:rPr lang="es-ES" sz="2400" dirty="0">
                <a:latin typeface="+mn-lt"/>
              </a:rPr>
              <a:t>delante de nombres de personas, ciudades, provincias, regiones, países, continentes, planetas.</a:t>
            </a:r>
          </a:p>
          <a:p>
            <a:pPr>
              <a:defRPr/>
            </a:pPr>
            <a:endParaRPr lang="es-ES" sz="2400" dirty="0">
              <a:latin typeface="+mn-lt"/>
            </a:endParaRPr>
          </a:p>
          <a:p>
            <a:pPr>
              <a:defRPr/>
            </a:pPr>
            <a:r>
              <a:rPr lang="es-ES" sz="2400" dirty="0">
                <a:latin typeface="+mn-lt"/>
              </a:rPr>
              <a:t>Excepciones: 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la India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el Cairo</a:t>
            </a:r>
            <a:r>
              <a:rPr lang="es-ES" sz="2400" dirty="0">
                <a:latin typeface="+mn-lt"/>
              </a:rPr>
              <a:t>, </a:t>
            </a:r>
            <a:r>
              <a:rPr lang="es-ES" sz="2400" i="1" dirty="0">
                <a:solidFill>
                  <a:srgbClr val="C00000"/>
                </a:solidFill>
                <a:latin typeface="+mn-lt"/>
              </a:rPr>
              <a:t>La Habana</a:t>
            </a:r>
            <a:r>
              <a:rPr lang="es-ES" sz="2400" dirty="0"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27050" y="188913"/>
            <a:ext cx="40322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200" dirty="0">
                <a:latin typeface="+mj-lt"/>
              </a:rPr>
              <a:t>Género de los nombres</a:t>
            </a:r>
          </a:p>
        </p:txBody>
      </p:sp>
      <p:sp>
        <p:nvSpPr>
          <p:cNvPr id="4" name="Retângulo 3"/>
          <p:cNvSpPr/>
          <p:nvPr/>
        </p:nvSpPr>
        <p:spPr>
          <a:xfrm>
            <a:off x="395288" y="1412875"/>
            <a:ext cx="1873250" cy="165576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96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5" name="Retângulo 4"/>
          <p:cNvSpPr/>
          <p:nvPr/>
        </p:nvSpPr>
        <p:spPr>
          <a:xfrm>
            <a:off x="395288" y="4164013"/>
            <a:ext cx="1873250" cy="16557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96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484438" y="1484313"/>
            <a:ext cx="2159000" cy="1447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200" b="1" dirty="0">
                <a:solidFill>
                  <a:srgbClr val="002060"/>
                </a:solidFill>
                <a:latin typeface="+mj-lt"/>
              </a:rPr>
              <a:t>Terminación: - O</a:t>
            </a:r>
          </a:p>
          <a:p>
            <a:pPr>
              <a:defRPr/>
            </a:pPr>
            <a:r>
              <a:rPr lang="es-ES" sz="2200" i="1" dirty="0">
                <a:solidFill>
                  <a:srgbClr val="002060"/>
                </a:solidFill>
                <a:latin typeface="+mj-lt"/>
              </a:rPr>
              <a:t>chic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  <a:r>
              <a:rPr lang="es-ES" sz="2200" i="1" dirty="0">
                <a:solidFill>
                  <a:srgbClr val="002060"/>
                </a:solidFill>
                <a:latin typeface="+mj-lt"/>
              </a:rPr>
              <a:t> / pájar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</a:p>
          <a:p>
            <a:pPr>
              <a:defRPr/>
            </a:pPr>
            <a:r>
              <a:rPr lang="es-ES" sz="2200" i="1" dirty="0">
                <a:solidFill>
                  <a:srgbClr val="002060"/>
                </a:solidFill>
                <a:latin typeface="+mj-lt"/>
              </a:rPr>
              <a:t>amig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  <a:r>
              <a:rPr lang="es-ES" sz="2200" i="1" dirty="0">
                <a:solidFill>
                  <a:srgbClr val="002060"/>
                </a:solidFill>
                <a:latin typeface="+mj-lt"/>
              </a:rPr>
              <a:t> / soci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</a:p>
          <a:p>
            <a:pPr>
              <a:defRPr/>
            </a:pPr>
            <a:r>
              <a:rPr lang="es-ES" sz="2200" i="1" dirty="0">
                <a:solidFill>
                  <a:srgbClr val="002060"/>
                </a:solidFill>
                <a:latin typeface="+mj-lt"/>
              </a:rPr>
              <a:t>armari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  <a:r>
              <a:rPr lang="es-ES" sz="2200" i="1" dirty="0">
                <a:solidFill>
                  <a:srgbClr val="002060"/>
                </a:solidFill>
                <a:latin typeface="+mj-lt"/>
              </a:rPr>
              <a:t> / libr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27050" y="188913"/>
            <a:ext cx="40322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200" dirty="0">
                <a:latin typeface="+mj-lt"/>
              </a:rPr>
              <a:t>Género de los nombres</a:t>
            </a:r>
          </a:p>
        </p:txBody>
      </p:sp>
      <p:sp>
        <p:nvSpPr>
          <p:cNvPr id="4" name="Retângulo 3"/>
          <p:cNvSpPr/>
          <p:nvPr/>
        </p:nvSpPr>
        <p:spPr>
          <a:xfrm>
            <a:off x="395288" y="1412875"/>
            <a:ext cx="1873250" cy="165576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96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5" name="Retângulo 4"/>
          <p:cNvSpPr/>
          <p:nvPr/>
        </p:nvSpPr>
        <p:spPr>
          <a:xfrm>
            <a:off x="395288" y="4164013"/>
            <a:ext cx="1873250" cy="16557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96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484438" y="1484313"/>
            <a:ext cx="2159000" cy="1447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200" b="1" dirty="0">
                <a:solidFill>
                  <a:srgbClr val="002060"/>
                </a:solidFill>
                <a:latin typeface="+mj-lt"/>
              </a:rPr>
              <a:t>Terminación: - O</a:t>
            </a:r>
          </a:p>
          <a:p>
            <a:pPr>
              <a:defRPr/>
            </a:pPr>
            <a:r>
              <a:rPr lang="es-ES" sz="2200" i="1" dirty="0">
                <a:solidFill>
                  <a:srgbClr val="002060"/>
                </a:solidFill>
                <a:latin typeface="+mj-lt"/>
              </a:rPr>
              <a:t>chic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  <a:r>
              <a:rPr lang="es-ES" sz="2200" i="1" dirty="0">
                <a:solidFill>
                  <a:srgbClr val="002060"/>
                </a:solidFill>
                <a:latin typeface="+mj-lt"/>
              </a:rPr>
              <a:t> / pájar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</a:p>
          <a:p>
            <a:pPr>
              <a:defRPr/>
            </a:pPr>
            <a:r>
              <a:rPr lang="es-ES" sz="2200" i="1" dirty="0">
                <a:solidFill>
                  <a:srgbClr val="002060"/>
                </a:solidFill>
                <a:latin typeface="+mj-lt"/>
              </a:rPr>
              <a:t>amig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  <a:r>
              <a:rPr lang="es-ES" sz="2200" i="1" dirty="0">
                <a:solidFill>
                  <a:srgbClr val="002060"/>
                </a:solidFill>
                <a:latin typeface="+mj-lt"/>
              </a:rPr>
              <a:t> / soci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</a:p>
          <a:p>
            <a:pPr>
              <a:defRPr/>
            </a:pPr>
            <a:r>
              <a:rPr lang="es-ES" sz="2200" i="1" dirty="0">
                <a:solidFill>
                  <a:srgbClr val="002060"/>
                </a:solidFill>
                <a:latin typeface="+mj-lt"/>
              </a:rPr>
              <a:t>armari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  <a:r>
              <a:rPr lang="es-ES" sz="2200" i="1" dirty="0">
                <a:solidFill>
                  <a:srgbClr val="002060"/>
                </a:solidFill>
                <a:latin typeface="+mj-lt"/>
              </a:rPr>
              <a:t> / libr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501900" y="4292600"/>
            <a:ext cx="2159000" cy="1447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200" b="1" dirty="0">
                <a:solidFill>
                  <a:srgbClr val="C00000"/>
                </a:solidFill>
                <a:latin typeface="+mj-lt"/>
              </a:rPr>
              <a:t>Terminación: - A</a:t>
            </a:r>
          </a:p>
          <a:p>
            <a:pPr>
              <a:defRPr/>
            </a:pPr>
            <a:r>
              <a:rPr lang="es-ES" sz="2200" i="1" dirty="0">
                <a:solidFill>
                  <a:srgbClr val="C00000"/>
                </a:solidFill>
                <a:latin typeface="+mj-lt"/>
              </a:rPr>
              <a:t>gat</a:t>
            </a:r>
            <a:r>
              <a:rPr lang="es-ES" sz="2200" b="1" i="1" u="sng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200" i="1" dirty="0">
                <a:solidFill>
                  <a:srgbClr val="C00000"/>
                </a:solidFill>
                <a:latin typeface="+mj-lt"/>
              </a:rPr>
              <a:t> / músic</a:t>
            </a:r>
            <a:r>
              <a:rPr lang="es-ES" sz="2200" b="1" i="1" u="sng" dirty="0">
                <a:solidFill>
                  <a:srgbClr val="C00000"/>
                </a:solidFill>
                <a:latin typeface="+mj-lt"/>
              </a:rPr>
              <a:t>a</a:t>
            </a:r>
          </a:p>
          <a:p>
            <a:pPr>
              <a:defRPr/>
            </a:pPr>
            <a:r>
              <a:rPr lang="es-ES" sz="2200" i="1" dirty="0">
                <a:solidFill>
                  <a:srgbClr val="C00000"/>
                </a:solidFill>
                <a:latin typeface="+mj-lt"/>
              </a:rPr>
              <a:t>vid</a:t>
            </a:r>
            <a:r>
              <a:rPr lang="es-ES" sz="2200" b="1" i="1" u="sng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200" i="1" dirty="0">
                <a:solidFill>
                  <a:srgbClr val="C00000"/>
                </a:solidFill>
                <a:latin typeface="+mj-lt"/>
              </a:rPr>
              <a:t> / ros</a:t>
            </a:r>
            <a:r>
              <a:rPr lang="es-ES" sz="2200" b="1" i="1" u="sng" dirty="0">
                <a:solidFill>
                  <a:srgbClr val="C00000"/>
                </a:solidFill>
                <a:latin typeface="+mj-lt"/>
              </a:rPr>
              <a:t>a</a:t>
            </a:r>
          </a:p>
          <a:p>
            <a:pPr>
              <a:defRPr/>
            </a:pPr>
            <a:r>
              <a:rPr lang="es-ES" sz="2200" i="1" dirty="0">
                <a:solidFill>
                  <a:srgbClr val="C00000"/>
                </a:solidFill>
                <a:latin typeface="+mj-lt"/>
              </a:rPr>
              <a:t>mes</a:t>
            </a:r>
            <a:r>
              <a:rPr lang="es-ES" sz="2200" b="1" i="1" u="sng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200" i="1" dirty="0">
                <a:solidFill>
                  <a:srgbClr val="C00000"/>
                </a:solidFill>
                <a:latin typeface="+mj-lt"/>
              </a:rPr>
              <a:t> / histori</a:t>
            </a:r>
            <a:r>
              <a:rPr lang="es-ES" sz="2200" b="1" i="1" u="sng" dirty="0">
                <a:solidFill>
                  <a:srgbClr val="C00000"/>
                </a:solidFill>
                <a:latin typeface="+mj-lt"/>
              </a:rPr>
              <a:t>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932363" y="0"/>
            <a:ext cx="4211637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27050" y="188913"/>
            <a:ext cx="40322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200" dirty="0">
                <a:latin typeface="+mj-lt"/>
              </a:rPr>
              <a:t>Género de los nombres</a:t>
            </a:r>
          </a:p>
        </p:txBody>
      </p:sp>
      <p:sp>
        <p:nvSpPr>
          <p:cNvPr id="4" name="Retângulo 3"/>
          <p:cNvSpPr/>
          <p:nvPr/>
        </p:nvSpPr>
        <p:spPr>
          <a:xfrm>
            <a:off x="395288" y="1412875"/>
            <a:ext cx="1873250" cy="165576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96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5" name="Retângulo 4"/>
          <p:cNvSpPr/>
          <p:nvPr/>
        </p:nvSpPr>
        <p:spPr>
          <a:xfrm>
            <a:off x="395288" y="4164013"/>
            <a:ext cx="1873250" cy="16557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96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484438" y="1484313"/>
            <a:ext cx="2159000" cy="1447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200" b="1" dirty="0">
                <a:solidFill>
                  <a:srgbClr val="002060"/>
                </a:solidFill>
                <a:latin typeface="+mj-lt"/>
              </a:rPr>
              <a:t>Terminación: - O</a:t>
            </a:r>
          </a:p>
          <a:p>
            <a:pPr>
              <a:defRPr/>
            </a:pPr>
            <a:r>
              <a:rPr lang="es-ES" sz="2200" i="1" dirty="0">
                <a:solidFill>
                  <a:srgbClr val="002060"/>
                </a:solidFill>
                <a:latin typeface="+mj-lt"/>
              </a:rPr>
              <a:t>chic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  <a:r>
              <a:rPr lang="es-ES" sz="2200" i="1" dirty="0">
                <a:solidFill>
                  <a:srgbClr val="002060"/>
                </a:solidFill>
                <a:latin typeface="+mj-lt"/>
              </a:rPr>
              <a:t> / pájar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</a:p>
          <a:p>
            <a:pPr>
              <a:defRPr/>
            </a:pPr>
            <a:r>
              <a:rPr lang="es-ES" sz="2200" i="1" dirty="0">
                <a:solidFill>
                  <a:srgbClr val="002060"/>
                </a:solidFill>
                <a:latin typeface="+mj-lt"/>
              </a:rPr>
              <a:t>amig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  <a:r>
              <a:rPr lang="es-ES" sz="2200" i="1" dirty="0">
                <a:solidFill>
                  <a:srgbClr val="002060"/>
                </a:solidFill>
                <a:latin typeface="+mj-lt"/>
              </a:rPr>
              <a:t> / soci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</a:p>
          <a:p>
            <a:pPr>
              <a:defRPr/>
            </a:pPr>
            <a:r>
              <a:rPr lang="es-ES" sz="2200" i="1" dirty="0">
                <a:solidFill>
                  <a:srgbClr val="002060"/>
                </a:solidFill>
                <a:latin typeface="+mj-lt"/>
              </a:rPr>
              <a:t>armari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  <a:r>
              <a:rPr lang="es-ES" sz="2200" i="1" dirty="0">
                <a:solidFill>
                  <a:srgbClr val="002060"/>
                </a:solidFill>
                <a:latin typeface="+mj-lt"/>
              </a:rPr>
              <a:t> / libr</a:t>
            </a:r>
            <a:r>
              <a:rPr lang="es-ES" sz="2200" b="1" i="1" u="sng" dirty="0">
                <a:solidFill>
                  <a:srgbClr val="002060"/>
                </a:solidFill>
                <a:latin typeface="+mj-lt"/>
              </a:rPr>
              <a:t>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501900" y="4292600"/>
            <a:ext cx="2159000" cy="1447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200" b="1" dirty="0">
                <a:solidFill>
                  <a:srgbClr val="C00000"/>
                </a:solidFill>
                <a:latin typeface="+mj-lt"/>
              </a:rPr>
              <a:t>Terminación: - A</a:t>
            </a:r>
          </a:p>
          <a:p>
            <a:pPr>
              <a:defRPr/>
            </a:pPr>
            <a:r>
              <a:rPr lang="es-ES" sz="2200" i="1" dirty="0">
                <a:solidFill>
                  <a:srgbClr val="C00000"/>
                </a:solidFill>
                <a:latin typeface="+mj-lt"/>
              </a:rPr>
              <a:t>gat</a:t>
            </a:r>
            <a:r>
              <a:rPr lang="es-ES" sz="2200" b="1" i="1" u="sng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200" i="1" dirty="0">
                <a:solidFill>
                  <a:srgbClr val="C00000"/>
                </a:solidFill>
                <a:latin typeface="+mj-lt"/>
              </a:rPr>
              <a:t> / músic</a:t>
            </a:r>
            <a:r>
              <a:rPr lang="es-ES" sz="2200" b="1" i="1" u="sng" dirty="0">
                <a:solidFill>
                  <a:srgbClr val="C00000"/>
                </a:solidFill>
                <a:latin typeface="+mj-lt"/>
              </a:rPr>
              <a:t>a</a:t>
            </a:r>
          </a:p>
          <a:p>
            <a:pPr>
              <a:defRPr/>
            </a:pPr>
            <a:r>
              <a:rPr lang="es-ES" sz="2200" i="1" dirty="0">
                <a:solidFill>
                  <a:srgbClr val="C00000"/>
                </a:solidFill>
                <a:latin typeface="+mj-lt"/>
              </a:rPr>
              <a:t>vid</a:t>
            </a:r>
            <a:r>
              <a:rPr lang="es-ES" sz="2200" b="1" i="1" u="sng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200" i="1" dirty="0">
                <a:solidFill>
                  <a:srgbClr val="C00000"/>
                </a:solidFill>
                <a:latin typeface="+mj-lt"/>
              </a:rPr>
              <a:t> / ros</a:t>
            </a:r>
            <a:r>
              <a:rPr lang="es-ES" sz="2200" b="1" i="1" u="sng" dirty="0">
                <a:solidFill>
                  <a:srgbClr val="C00000"/>
                </a:solidFill>
                <a:latin typeface="+mj-lt"/>
              </a:rPr>
              <a:t>a</a:t>
            </a:r>
          </a:p>
          <a:p>
            <a:pPr>
              <a:defRPr/>
            </a:pPr>
            <a:r>
              <a:rPr lang="es-ES" sz="2200" i="1" dirty="0">
                <a:solidFill>
                  <a:srgbClr val="C00000"/>
                </a:solidFill>
                <a:latin typeface="+mj-lt"/>
              </a:rPr>
              <a:t>mes</a:t>
            </a:r>
            <a:r>
              <a:rPr lang="es-ES" sz="2200" b="1" i="1" u="sng" dirty="0">
                <a:solidFill>
                  <a:srgbClr val="C00000"/>
                </a:solidFill>
                <a:latin typeface="+mj-lt"/>
              </a:rPr>
              <a:t>a</a:t>
            </a:r>
            <a:r>
              <a:rPr lang="es-ES" sz="2200" i="1" dirty="0">
                <a:solidFill>
                  <a:srgbClr val="C00000"/>
                </a:solidFill>
                <a:latin typeface="+mj-lt"/>
              </a:rPr>
              <a:t> / histori</a:t>
            </a:r>
            <a:r>
              <a:rPr lang="es-ES" sz="2200" b="1" i="1" u="sng" dirty="0">
                <a:solidFill>
                  <a:srgbClr val="C00000"/>
                </a:solidFill>
                <a:latin typeface="+mj-lt"/>
              </a:rPr>
              <a:t>a</a:t>
            </a:r>
          </a:p>
        </p:txBody>
      </p:sp>
      <p:sp>
        <p:nvSpPr>
          <p:cNvPr id="6152" name="CaixaDeTexto 7"/>
          <p:cNvSpPr txBox="1">
            <a:spLocks noChangeArrowheads="1"/>
          </p:cNvSpPr>
          <p:nvPr/>
        </p:nvSpPr>
        <p:spPr bwMode="auto">
          <a:xfrm>
            <a:off x="5246688" y="300673"/>
            <a:ext cx="3529012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Sin embargo...</a:t>
            </a:r>
          </a:p>
          <a:p>
            <a:endParaRPr lang="es-ES" sz="2400" dirty="0">
              <a:solidFill>
                <a:schemeClr val="bg1"/>
              </a:solidFill>
            </a:endParaRPr>
          </a:p>
          <a:p>
            <a:r>
              <a:rPr lang="es-ES" sz="2400" dirty="0">
                <a:solidFill>
                  <a:schemeClr val="bg1"/>
                </a:solidFill>
              </a:rPr>
              <a:t>Esa regla no es válida para todos los nombres:</a:t>
            </a:r>
          </a:p>
          <a:p>
            <a:endParaRPr lang="es-ES" sz="2400" dirty="0">
              <a:solidFill>
                <a:schemeClr val="bg1"/>
              </a:solidFill>
            </a:endParaRPr>
          </a:p>
          <a:p>
            <a:r>
              <a:rPr lang="es-ES" sz="2200" i="1" dirty="0">
                <a:solidFill>
                  <a:schemeClr val="bg1"/>
                </a:solidFill>
              </a:rPr>
              <a:t>man</a:t>
            </a:r>
            <a:r>
              <a:rPr lang="es-ES" sz="2200" b="1" i="1" u="sng" dirty="0">
                <a:solidFill>
                  <a:schemeClr val="bg1"/>
                </a:solidFill>
              </a:rPr>
              <a:t>o</a:t>
            </a:r>
          </a:p>
          <a:p>
            <a:r>
              <a:rPr lang="es-ES" sz="2200" i="1" dirty="0">
                <a:solidFill>
                  <a:schemeClr val="bg1"/>
                </a:solidFill>
              </a:rPr>
              <a:t>re</a:t>
            </a:r>
            <a:r>
              <a:rPr lang="es-ES" sz="2200" b="1" i="1" u="sng" dirty="0">
                <a:solidFill>
                  <a:schemeClr val="bg1"/>
                </a:solidFill>
              </a:rPr>
              <a:t>y</a:t>
            </a:r>
          </a:p>
          <a:p>
            <a:r>
              <a:rPr lang="es-ES" sz="2200" i="1" dirty="0">
                <a:solidFill>
                  <a:schemeClr val="bg1"/>
                </a:solidFill>
              </a:rPr>
              <a:t>le</a:t>
            </a:r>
            <a:r>
              <a:rPr lang="es-ES" sz="2200" b="1" i="1" u="sng" dirty="0">
                <a:solidFill>
                  <a:schemeClr val="bg1"/>
                </a:solidFill>
              </a:rPr>
              <a:t>y</a:t>
            </a:r>
          </a:p>
          <a:p>
            <a:r>
              <a:rPr lang="es-ES" sz="2200" i="1" dirty="0">
                <a:solidFill>
                  <a:schemeClr val="bg1"/>
                </a:solidFill>
              </a:rPr>
              <a:t>problem</a:t>
            </a:r>
            <a:r>
              <a:rPr lang="es-ES" sz="2200" b="1" i="1" u="sng" dirty="0">
                <a:solidFill>
                  <a:schemeClr val="bg1"/>
                </a:solidFill>
              </a:rPr>
              <a:t>a</a:t>
            </a:r>
          </a:p>
          <a:p>
            <a:r>
              <a:rPr lang="es-ES" sz="2200" i="1" dirty="0">
                <a:solidFill>
                  <a:schemeClr val="bg1"/>
                </a:solidFill>
              </a:rPr>
              <a:t>tem</a:t>
            </a:r>
            <a:r>
              <a:rPr lang="es-ES" sz="2200" b="1" i="1" u="sng" dirty="0">
                <a:solidFill>
                  <a:schemeClr val="bg1"/>
                </a:solidFill>
              </a:rPr>
              <a:t>a</a:t>
            </a:r>
          </a:p>
          <a:p>
            <a:r>
              <a:rPr lang="es-ES" sz="2200" i="1" dirty="0">
                <a:solidFill>
                  <a:schemeClr val="bg1"/>
                </a:solidFill>
              </a:rPr>
              <a:t>map</a:t>
            </a:r>
            <a:r>
              <a:rPr lang="es-ES" sz="2200" b="1" i="1" u="sng" dirty="0">
                <a:solidFill>
                  <a:schemeClr val="bg1"/>
                </a:solidFill>
              </a:rPr>
              <a:t>a</a:t>
            </a:r>
          </a:p>
          <a:p>
            <a:r>
              <a:rPr lang="es-ES" sz="2200" i="1" dirty="0">
                <a:solidFill>
                  <a:schemeClr val="bg1"/>
                </a:solidFill>
              </a:rPr>
              <a:t>estudiant</a:t>
            </a:r>
            <a:r>
              <a:rPr lang="es-ES" sz="2200" b="1" i="1" u="sng" dirty="0">
                <a:solidFill>
                  <a:schemeClr val="bg1"/>
                </a:solidFill>
              </a:rPr>
              <a:t>e</a:t>
            </a:r>
          </a:p>
          <a:p>
            <a:r>
              <a:rPr lang="es-ES" sz="2200" i="1" dirty="0">
                <a:solidFill>
                  <a:schemeClr val="bg1"/>
                </a:solidFill>
              </a:rPr>
              <a:t>safar</a:t>
            </a:r>
            <a:r>
              <a:rPr lang="es-ES" sz="2200" b="1" i="1" u="sng" dirty="0">
                <a:solidFill>
                  <a:schemeClr val="bg1"/>
                </a:solidFill>
              </a:rPr>
              <a:t>i</a:t>
            </a:r>
          </a:p>
          <a:p>
            <a:r>
              <a:rPr lang="es-ES" sz="2200" i="1" dirty="0">
                <a:solidFill>
                  <a:schemeClr val="bg1"/>
                </a:solidFill>
              </a:rPr>
              <a:t>trib</a:t>
            </a:r>
            <a:r>
              <a:rPr lang="es-ES" sz="2200" b="1" i="1" u="sng" dirty="0">
                <a:solidFill>
                  <a:schemeClr val="bg1"/>
                </a:solidFill>
              </a:rPr>
              <a:t>u</a:t>
            </a:r>
          </a:p>
          <a:p>
            <a:r>
              <a:rPr lang="es-ES" sz="2200" i="1" dirty="0">
                <a:solidFill>
                  <a:schemeClr val="bg1"/>
                </a:solidFill>
              </a:rPr>
              <a:t>espírit</a:t>
            </a:r>
            <a:r>
              <a:rPr lang="es-ES" sz="2200" b="1" i="1" u="sng" dirty="0">
                <a:solidFill>
                  <a:schemeClr val="bg1"/>
                </a:solidFill>
              </a:rPr>
              <a:t>u</a:t>
            </a:r>
          </a:p>
          <a:p>
            <a:r>
              <a:rPr lang="es-ES" sz="2200" i="1" dirty="0">
                <a:solidFill>
                  <a:schemeClr val="bg1"/>
                </a:solidFill>
              </a:rPr>
              <a:t>corazó</a:t>
            </a:r>
            <a:r>
              <a:rPr lang="es-ES" sz="2200" b="1" i="1" u="sng" dirty="0">
                <a:solidFill>
                  <a:schemeClr val="bg1"/>
                </a:solidFill>
              </a:rPr>
              <a:t>n</a:t>
            </a:r>
          </a:p>
          <a:p>
            <a:r>
              <a:rPr lang="es-ES" sz="2200" i="1" dirty="0">
                <a:solidFill>
                  <a:schemeClr val="bg1"/>
                </a:solidFill>
              </a:rPr>
              <a:t>razó</a:t>
            </a:r>
            <a:r>
              <a:rPr lang="es-ES" sz="2200" b="1" i="1" u="sng" dirty="0">
                <a:solidFill>
                  <a:schemeClr val="bg1"/>
                </a:solidFill>
              </a:rPr>
              <a:t>n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3" y="920750"/>
            <a:ext cx="806489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2800" dirty="0">
                <a:latin typeface="+mn-lt"/>
              </a:rPr>
              <a:t>1. No somos más que </a:t>
            </a:r>
            <a:r>
              <a:rPr lang="es-ES" sz="2800" b="1" u="sng" dirty="0">
                <a:solidFill>
                  <a:srgbClr val="C00000"/>
                </a:solidFill>
                <a:latin typeface="+mn-lt"/>
              </a:rPr>
              <a:t>una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>
                <a:highlight>
                  <a:srgbClr val="00FFFF"/>
                </a:highlight>
                <a:latin typeface="+mn-lt"/>
              </a:rPr>
              <a:t>gota</a:t>
            </a:r>
            <a:r>
              <a:rPr lang="es-ES" sz="2800" dirty="0">
                <a:latin typeface="+mn-lt"/>
              </a:rPr>
              <a:t> de luz.</a:t>
            </a:r>
          </a:p>
          <a:p>
            <a:pPr>
              <a:defRPr/>
            </a:pPr>
            <a:endParaRPr lang="es-ES" sz="2800" dirty="0">
              <a:latin typeface="+mn-lt"/>
            </a:endParaRPr>
          </a:p>
          <a:p>
            <a:pPr>
              <a:defRPr/>
            </a:pPr>
            <a:r>
              <a:rPr lang="es-ES" sz="2800" dirty="0">
                <a:latin typeface="+mn-lt"/>
              </a:rPr>
              <a:t>2. No somos más que </a:t>
            </a:r>
            <a:r>
              <a:rPr lang="es-ES" sz="2800" b="1" u="sng" dirty="0">
                <a:solidFill>
                  <a:srgbClr val="C00000"/>
                </a:solidFill>
                <a:latin typeface="+mn-lt"/>
              </a:rPr>
              <a:t>un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>
                <a:highlight>
                  <a:srgbClr val="00FFFF"/>
                </a:highlight>
                <a:latin typeface="+mn-lt"/>
              </a:rPr>
              <a:t>puñado</a:t>
            </a:r>
            <a:r>
              <a:rPr lang="es-ES" sz="2800" dirty="0">
                <a:latin typeface="+mn-lt"/>
              </a:rPr>
              <a:t> de mar.</a:t>
            </a:r>
          </a:p>
          <a:p>
            <a:pPr>
              <a:defRPr/>
            </a:pPr>
            <a:endParaRPr lang="es-ES" sz="2800" dirty="0">
              <a:latin typeface="+mn-lt"/>
            </a:endParaRPr>
          </a:p>
          <a:p>
            <a:pPr>
              <a:defRPr/>
            </a:pPr>
            <a:r>
              <a:rPr lang="es-ES" sz="2800" dirty="0">
                <a:latin typeface="+mn-lt"/>
              </a:rPr>
              <a:t>3. </a:t>
            </a:r>
            <a:r>
              <a:rPr lang="es-ES" sz="2800" b="1" u="sng" dirty="0">
                <a:solidFill>
                  <a:srgbClr val="C00000"/>
                </a:solidFill>
                <a:latin typeface="+mn-lt"/>
              </a:rPr>
              <a:t>Una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>
                <a:highlight>
                  <a:srgbClr val="00FFFF"/>
                </a:highlight>
                <a:latin typeface="+mn-lt"/>
              </a:rPr>
              <a:t>chispa</a:t>
            </a:r>
            <a:r>
              <a:rPr lang="es-ES" sz="2800" dirty="0">
                <a:latin typeface="+mn-lt"/>
              </a:rPr>
              <a:t> tan solo en </a:t>
            </a:r>
            <a:r>
              <a:rPr lang="es-ES" sz="2800" b="1" u="sng" dirty="0">
                <a:solidFill>
                  <a:srgbClr val="C00000"/>
                </a:solidFill>
                <a:latin typeface="+mn-lt"/>
              </a:rPr>
              <a:t>la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>
                <a:highlight>
                  <a:srgbClr val="00FFFF"/>
                </a:highlight>
                <a:latin typeface="+mn-lt"/>
              </a:rPr>
              <a:t>edad</a:t>
            </a:r>
            <a:r>
              <a:rPr lang="es-ES" sz="2800" dirty="0">
                <a:latin typeface="+mn-lt"/>
              </a:rPr>
              <a:t>  </a:t>
            </a:r>
            <a:r>
              <a:rPr lang="es-ES" sz="2800" b="1" u="sng" dirty="0">
                <a:solidFill>
                  <a:srgbClr val="C00000"/>
                </a:solidFill>
                <a:latin typeface="+mn-lt"/>
              </a:rPr>
              <a:t>del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>
                <a:highlight>
                  <a:srgbClr val="00FFFF"/>
                </a:highlight>
                <a:latin typeface="+mn-lt"/>
              </a:rPr>
              <a:t>cielo</a:t>
            </a:r>
            <a:r>
              <a:rPr lang="es-ES" sz="2800" dirty="0">
                <a:latin typeface="+mn-lt"/>
              </a:rPr>
              <a:t>.</a:t>
            </a:r>
          </a:p>
          <a:p>
            <a:pPr>
              <a:defRPr/>
            </a:pPr>
            <a:endParaRPr lang="es-ES" sz="2800" dirty="0">
              <a:latin typeface="+mn-lt"/>
            </a:endParaRPr>
          </a:p>
          <a:p>
            <a:pPr>
              <a:defRPr/>
            </a:pPr>
            <a:r>
              <a:rPr lang="es-ES" sz="2800" dirty="0">
                <a:latin typeface="+mn-lt"/>
              </a:rPr>
              <a:t>4. Deja que </a:t>
            </a:r>
            <a:r>
              <a:rPr lang="es-ES" sz="2800" b="1" u="sng" dirty="0">
                <a:solidFill>
                  <a:srgbClr val="C00000"/>
                </a:solidFill>
                <a:latin typeface="+mn-lt"/>
              </a:rPr>
              <a:t>el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>
                <a:highlight>
                  <a:srgbClr val="00FFFF"/>
                </a:highlight>
                <a:latin typeface="+mn-lt"/>
              </a:rPr>
              <a:t>beso</a:t>
            </a:r>
            <a:r>
              <a:rPr lang="es-ES" sz="2800" dirty="0">
                <a:latin typeface="+mn-lt"/>
              </a:rPr>
              <a:t> dure, deja que </a:t>
            </a:r>
            <a:r>
              <a:rPr lang="es-ES" sz="2800" b="1" u="sng" dirty="0">
                <a:solidFill>
                  <a:srgbClr val="C00000"/>
                </a:solidFill>
                <a:latin typeface="+mj-lt"/>
              </a:rPr>
              <a:t>el</a:t>
            </a:r>
            <a:r>
              <a:rPr lang="es-ES" sz="2800" dirty="0">
                <a:latin typeface="+mj-lt"/>
              </a:rPr>
              <a:t> </a:t>
            </a:r>
            <a:r>
              <a:rPr lang="es-ES" sz="2800" dirty="0">
                <a:highlight>
                  <a:srgbClr val="00FFFF"/>
                </a:highlight>
                <a:latin typeface="+mj-lt"/>
              </a:rPr>
              <a:t>tiempo</a:t>
            </a:r>
            <a:r>
              <a:rPr lang="es-ES" sz="2800" dirty="0">
                <a:latin typeface="+mj-lt"/>
              </a:rPr>
              <a:t> cure</a:t>
            </a:r>
            <a:r>
              <a:rPr lang="es-ES" sz="2800" dirty="0">
                <a:latin typeface="+mn-lt"/>
              </a:rPr>
              <a:t>.</a:t>
            </a:r>
          </a:p>
          <a:p>
            <a:pPr>
              <a:defRPr/>
            </a:pPr>
            <a:endParaRPr lang="es-ES" sz="2800" dirty="0">
              <a:latin typeface="+mn-lt"/>
            </a:endParaRPr>
          </a:p>
          <a:p>
            <a:pPr>
              <a:defRPr/>
            </a:pPr>
            <a:r>
              <a:rPr lang="es-ES" sz="2800" dirty="0">
                <a:latin typeface="+mn-lt"/>
              </a:rPr>
              <a:t>5. No somos </a:t>
            </a:r>
            <a:r>
              <a:rPr lang="es-ES" sz="2800" b="1" u="sng" dirty="0">
                <a:solidFill>
                  <a:srgbClr val="C00000"/>
                </a:solidFill>
                <a:latin typeface="+mn-lt"/>
              </a:rPr>
              <a:t>lo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>
                <a:highlight>
                  <a:srgbClr val="00FFFF"/>
                </a:highlight>
                <a:latin typeface="+mn-lt"/>
              </a:rPr>
              <a:t>que quisiéramos ser </a:t>
            </a:r>
            <a:r>
              <a:rPr lang="es-ES" sz="2800" dirty="0">
                <a:latin typeface="+mn-lt"/>
              </a:rPr>
              <a:t>.</a:t>
            </a:r>
          </a:p>
          <a:p>
            <a:pPr>
              <a:defRPr/>
            </a:pPr>
            <a:endParaRPr lang="es-ES" sz="2800" dirty="0">
              <a:latin typeface="+mn-lt"/>
            </a:endParaRPr>
          </a:p>
          <a:p>
            <a:pPr>
              <a:defRPr/>
            </a:pPr>
            <a:endParaRPr lang="es-ES" sz="3200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571625" y="285750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ES" sz="2400" noProof="0" dirty="0"/>
                        <a:t>ARTÍCULOS</a:t>
                      </a:r>
                      <a:r>
                        <a:rPr lang="es-ES" sz="2400" baseline="0" noProof="0" dirty="0"/>
                        <a:t>  DETERMINADOS</a:t>
                      </a:r>
                      <a:endParaRPr lang="es-ES" sz="2400" noProof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noProof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sz="2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/>
                        <a:t>singular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/>
                        <a:t>plural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 err="1"/>
                        <a:t>masc</a:t>
                      </a:r>
                      <a:r>
                        <a:rPr lang="es-ES" sz="2400" noProof="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noProof="0" dirty="0">
                          <a:solidFill>
                            <a:srgbClr val="FF0000"/>
                          </a:solidFill>
                        </a:rPr>
                        <a:t>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noProof="0">
                          <a:solidFill>
                            <a:srgbClr val="FF0000"/>
                          </a:solidFill>
                        </a:rPr>
                        <a:t>los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 err="1"/>
                        <a:t>fem</a:t>
                      </a:r>
                      <a:r>
                        <a:rPr lang="es-ES" sz="2400" noProof="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noProof="0" dirty="0">
                          <a:solidFill>
                            <a:srgbClr val="FF0000"/>
                          </a:solidFill>
                        </a:rPr>
                        <a:t>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noProof="0" dirty="0">
                          <a:solidFill>
                            <a:srgbClr val="FF0000"/>
                          </a:solidFill>
                        </a:rPr>
                        <a:t>las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731804"/>
              </p:ext>
            </p:extLst>
          </p:nvPr>
        </p:nvGraphicFramePr>
        <p:xfrm>
          <a:off x="1571625" y="2139454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ES" sz="2400" noProof="0" dirty="0"/>
                        <a:t>ARTÍCULOS</a:t>
                      </a:r>
                      <a:r>
                        <a:rPr lang="es-ES" sz="2400" baseline="0" noProof="0" dirty="0"/>
                        <a:t>  INDETERMINADOS</a:t>
                      </a:r>
                      <a:endParaRPr lang="es-ES" sz="2400" noProof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noProof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sz="2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/>
                        <a:t>singular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/>
                        <a:t>plural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 err="1"/>
                        <a:t>masc</a:t>
                      </a:r>
                      <a:r>
                        <a:rPr lang="es-ES" sz="2400" noProof="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noProof="0" dirty="0">
                          <a:solidFill>
                            <a:srgbClr val="FF0000"/>
                          </a:solidFill>
                        </a:rPr>
                        <a:t>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noProof="0" dirty="0">
                          <a:solidFill>
                            <a:srgbClr val="FF0000"/>
                          </a:solidFill>
                        </a:rPr>
                        <a:t>unos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 err="1"/>
                        <a:t>fem</a:t>
                      </a:r>
                      <a:r>
                        <a:rPr lang="es-ES" sz="2400" noProof="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noProof="0" dirty="0">
                          <a:solidFill>
                            <a:srgbClr val="FF0000"/>
                          </a:solidFill>
                        </a:rPr>
                        <a:t>una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noProof="0" dirty="0">
                          <a:solidFill>
                            <a:srgbClr val="FF0000"/>
                          </a:solidFill>
                        </a:rPr>
                        <a:t>unas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27569"/>
              </p:ext>
            </p:extLst>
          </p:nvPr>
        </p:nvGraphicFramePr>
        <p:xfrm>
          <a:off x="1571625" y="4002108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/>
                        <a:t>ARTÍCULO NEUTRO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b="1" baseline="0" noProof="0" dirty="0">
                          <a:solidFill>
                            <a:srgbClr val="FF0000"/>
                          </a:solidFill>
                        </a:rPr>
                        <a:t>lo</a:t>
                      </a:r>
                      <a:r>
                        <a:rPr lang="es-ES" sz="2400" baseline="0" noProof="0" dirty="0"/>
                        <a:t> </a:t>
                      </a:r>
                      <a:endParaRPr lang="es-ES" sz="24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4D2F719-B273-4A9B-BB52-F974DE076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760837"/>
              </p:ext>
            </p:extLst>
          </p:nvPr>
        </p:nvGraphicFramePr>
        <p:xfrm>
          <a:off x="1571625" y="4950362"/>
          <a:ext cx="6096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/>
                        <a:t>CONTRACCIONE</a:t>
                      </a:r>
                      <a:r>
                        <a:rPr lang="es-ES" sz="2400" baseline="0" noProof="0" dirty="0"/>
                        <a:t>S</a:t>
                      </a:r>
                      <a:endParaRPr lang="es-ES" sz="24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/>
                        <a:t>a</a:t>
                      </a:r>
                      <a:r>
                        <a:rPr lang="es-ES" sz="2400" baseline="0" noProof="0" dirty="0"/>
                        <a:t> + el  =  </a:t>
                      </a:r>
                      <a:r>
                        <a:rPr lang="es-ES" sz="2400" b="1" baseline="0" noProof="0" dirty="0">
                          <a:solidFill>
                            <a:srgbClr val="FF0000"/>
                          </a:solidFill>
                        </a:rPr>
                        <a:t>al</a:t>
                      </a:r>
                      <a:r>
                        <a:rPr lang="es-ES" sz="2400" baseline="0" noProof="0" dirty="0"/>
                        <a:t>  [un viaje </a:t>
                      </a:r>
                      <a:r>
                        <a:rPr lang="es-ES" sz="2400" b="1" u="sng" baseline="0" noProof="0" dirty="0">
                          <a:solidFill>
                            <a:srgbClr val="FF0000"/>
                          </a:solidFill>
                        </a:rPr>
                        <a:t>al</a:t>
                      </a:r>
                      <a:r>
                        <a:rPr lang="es-ES" sz="2400" baseline="0" noProof="0" dirty="0"/>
                        <a:t> campo]</a:t>
                      </a:r>
                      <a:endParaRPr lang="es-ES" sz="24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/>
                        <a:t>de + el  =  </a:t>
                      </a:r>
                      <a:r>
                        <a:rPr lang="es-ES" sz="2400" b="1" noProof="0" dirty="0">
                          <a:solidFill>
                            <a:srgbClr val="FF0000"/>
                          </a:solidFill>
                        </a:rPr>
                        <a:t>del</a:t>
                      </a:r>
                      <a:r>
                        <a:rPr lang="es-ES" sz="2400" noProof="0" dirty="0"/>
                        <a:t>  [vivir cerca </a:t>
                      </a:r>
                      <a:r>
                        <a:rPr lang="es-ES" sz="2400" b="1" u="sng" noProof="0" dirty="0">
                          <a:solidFill>
                            <a:srgbClr val="FF0000"/>
                          </a:solidFill>
                        </a:rPr>
                        <a:t>del</a:t>
                      </a:r>
                      <a:r>
                        <a:rPr lang="es-ES" sz="2400" noProof="0" dirty="0"/>
                        <a:t> mar]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88900" y="1677988"/>
          <a:ext cx="3957524" cy="4028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97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PORTUGUÉS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ESPAÑOL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o = ao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el</a:t>
                      </a:r>
                      <a:r>
                        <a:rPr lang="pt-BR" sz="2400" baseline="0" dirty="0"/>
                        <a:t> = </a:t>
                      </a:r>
                      <a:r>
                        <a:rPr lang="pt-BR" sz="2400" b="1" baseline="0" dirty="0" err="1">
                          <a:solidFill>
                            <a:srgbClr val="FF0000"/>
                          </a:solidFill>
                        </a:rPr>
                        <a:t>al</a:t>
                      </a:r>
                      <a:endParaRPr lang="pt-BR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a = à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la</a:t>
                      </a:r>
                      <a:r>
                        <a:rPr lang="pt-BR" sz="2400" baseline="0" dirty="0"/>
                        <a:t> = a </a:t>
                      </a:r>
                      <a:r>
                        <a:rPr lang="pt-BR" sz="2400" baseline="0" dirty="0" err="1"/>
                        <a:t>la</a:t>
                      </a:r>
                      <a:r>
                        <a:rPr lang="pt-BR" sz="2400" baseline="0" dirty="0"/>
                        <a:t> 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os = aos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los</a:t>
                      </a:r>
                      <a:r>
                        <a:rPr lang="pt-BR" sz="2400" baseline="0" dirty="0"/>
                        <a:t> = a </a:t>
                      </a:r>
                      <a:r>
                        <a:rPr lang="pt-BR" sz="2400" baseline="0" dirty="0" err="1"/>
                        <a:t>los</a:t>
                      </a:r>
                      <a:r>
                        <a:rPr lang="pt-BR" sz="2400" baseline="0" dirty="0"/>
                        <a:t>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as = às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las</a:t>
                      </a:r>
                      <a:r>
                        <a:rPr lang="pt-BR" sz="2400" baseline="0" dirty="0"/>
                        <a:t> = a </a:t>
                      </a:r>
                      <a:r>
                        <a:rPr lang="pt-BR" sz="2400" baseline="0" dirty="0" err="1"/>
                        <a:t>las</a:t>
                      </a:r>
                      <a:r>
                        <a:rPr lang="pt-BR" sz="2400" baseline="0" dirty="0"/>
                        <a:t>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o = do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el</a:t>
                      </a:r>
                      <a:r>
                        <a:rPr lang="pt-BR" sz="2400" baseline="0" dirty="0"/>
                        <a:t> = </a:t>
                      </a:r>
                      <a:r>
                        <a:rPr lang="pt-BR" sz="2400" b="1" baseline="0" dirty="0" err="1">
                          <a:solidFill>
                            <a:srgbClr val="FF0000"/>
                          </a:solidFill>
                        </a:rPr>
                        <a:t>del</a:t>
                      </a:r>
                      <a:endParaRPr lang="pt-BR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a = da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la</a:t>
                      </a:r>
                      <a:r>
                        <a:rPr lang="pt-BR" sz="2400" baseline="0" dirty="0"/>
                        <a:t> = de </a:t>
                      </a:r>
                      <a:r>
                        <a:rPr lang="pt-BR" sz="2400" baseline="0" dirty="0" err="1"/>
                        <a:t>la</a:t>
                      </a:r>
                      <a:r>
                        <a:rPr lang="pt-BR" sz="2400" baseline="0" dirty="0"/>
                        <a:t>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os = dos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los</a:t>
                      </a:r>
                      <a:r>
                        <a:rPr lang="pt-BR" sz="2400" baseline="0" dirty="0"/>
                        <a:t> = de </a:t>
                      </a:r>
                      <a:r>
                        <a:rPr lang="pt-BR" sz="2400" baseline="0" dirty="0" err="1"/>
                        <a:t>los</a:t>
                      </a:r>
                      <a:r>
                        <a:rPr lang="pt-BR" sz="2400" baseline="0" dirty="0"/>
                        <a:t> 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as = das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las</a:t>
                      </a:r>
                      <a:r>
                        <a:rPr lang="pt-BR" sz="2400" baseline="0" dirty="0"/>
                        <a:t> = de </a:t>
                      </a:r>
                      <a:r>
                        <a:rPr lang="pt-BR" sz="2400" baseline="0" dirty="0" err="1"/>
                        <a:t>las</a:t>
                      </a:r>
                      <a:r>
                        <a:rPr lang="pt-BR" sz="2400" baseline="0" dirty="0"/>
                        <a:t> 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250" name="CaixaDeTexto 2"/>
          <p:cNvSpPr txBox="1">
            <a:spLocks noChangeArrowheads="1"/>
          </p:cNvSpPr>
          <p:nvPr/>
        </p:nvSpPr>
        <p:spPr bwMode="auto">
          <a:xfrm>
            <a:off x="1933575" y="404813"/>
            <a:ext cx="5276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600" b="1">
                <a:solidFill>
                  <a:srgbClr val="FF0000"/>
                </a:solidFill>
              </a:rPr>
              <a:t>Preposición  +  artículo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88900" y="1677988"/>
          <a:ext cx="3957524" cy="4028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97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PORTUGUÉS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ESPAÑOL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o = ao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el</a:t>
                      </a:r>
                      <a:r>
                        <a:rPr lang="pt-BR" sz="2400" baseline="0" dirty="0"/>
                        <a:t> = </a:t>
                      </a:r>
                      <a:r>
                        <a:rPr lang="pt-BR" sz="2400" b="1" baseline="0" dirty="0" err="1">
                          <a:solidFill>
                            <a:srgbClr val="FF0000"/>
                          </a:solidFill>
                        </a:rPr>
                        <a:t>al</a:t>
                      </a:r>
                      <a:endParaRPr lang="pt-BR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a = à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la</a:t>
                      </a:r>
                      <a:r>
                        <a:rPr lang="pt-BR" sz="2400" baseline="0" dirty="0"/>
                        <a:t> = a </a:t>
                      </a:r>
                      <a:r>
                        <a:rPr lang="pt-BR" sz="2400" baseline="0" dirty="0" err="1"/>
                        <a:t>la</a:t>
                      </a:r>
                      <a:r>
                        <a:rPr lang="pt-BR" sz="2400" baseline="0" dirty="0"/>
                        <a:t> 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os = aos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los</a:t>
                      </a:r>
                      <a:r>
                        <a:rPr lang="pt-BR" sz="2400" baseline="0" dirty="0"/>
                        <a:t> = a </a:t>
                      </a:r>
                      <a:r>
                        <a:rPr lang="pt-BR" sz="2400" baseline="0" dirty="0" err="1"/>
                        <a:t>los</a:t>
                      </a:r>
                      <a:r>
                        <a:rPr lang="pt-BR" sz="2400" baseline="0" dirty="0"/>
                        <a:t>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as = às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a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las</a:t>
                      </a:r>
                      <a:r>
                        <a:rPr lang="pt-BR" sz="2400" baseline="0" dirty="0"/>
                        <a:t> = a </a:t>
                      </a:r>
                      <a:r>
                        <a:rPr lang="pt-BR" sz="2400" baseline="0" dirty="0" err="1"/>
                        <a:t>las</a:t>
                      </a:r>
                      <a:r>
                        <a:rPr lang="pt-BR" sz="2400" baseline="0" dirty="0"/>
                        <a:t>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o = do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el</a:t>
                      </a:r>
                      <a:r>
                        <a:rPr lang="pt-BR" sz="2400" baseline="0" dirty="0"/>
                        <a:t> = </a:t>
                      </a:r>
                      <a:r>
                        <a:rPr lang="pt-BR" sz="2400" b="1" baseline="0" dirty="0" err="1">
                          <a:solidFill>
                            <a:srgbClr val="FF0000"/>
                          </a:solidFill>
                        </a:rPr>
                        <a:t>del</a:t>
                      </a:r>
                      <a:endParaRPr lang="pt-BR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a = da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la</a:t>
                      </a:r>
                      <a:r>
                        <a:rPr lang="pt-BR" sz="2400" baseline="0" dirty="0"/>
                        <a:t> = de </a:t>
                      </a:r>
                      <a:r>
                        <a:rPr lang="pt-BR" sz="2400" baseline="0" dirty="0" err="1"/>
                        <a:t>la</a:t>
                      </a:r>
                      <a:r>
                        <a:rPr lang="pt-BR" sz="2400" baseline="0" dirty="0"/>
                        <a:t>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os = dos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los</a:t>
                      </a:r>
                      <a:r>
                        <a:rPr lang="pt-BR" sz="2400" baseline="0" dirty="0"/>
                        <a:t> = de </a:t>
                      </a:r>
                      <a:r>
                        <a:rPr lang="pt-BR" sz="2400" baseline="0" dirty="0" err="1"/>
                        <a:t>los</a:t>
                      </a:r>
                      <a:r>
                        <a:rPr lang="pt-BR" sz="2400" baseline="0" dirty="0"/>
                        <a:t> 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as = das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de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las</a:t>
                      </a:r>
                      <a:r>
                        <a:rPr lang="pt-BR" sz="2400" baseline="0" dirty="0"/>
                        <a:t> = de </a:t>
                      </a:r>
                      <a:r>
                        <a:rPr lang="pt-BR" sz="2400" baseline="0" dirty="0" err="1"/>
                        <a:t>las</a:t>
                      </a:r>
                      <a:r>
                        <a:rPr lang="pt-BR" sz="2400" baseline="0" dirty="0"/>
                        <a:t> 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274" name="CaixaDeTexto 2"/>
          <p:cNvSpPr txBox="1">
            <a:spLocks noChangeArrowheads="1"/>
          </p:cNvSpPr>
          <p:nvPr/>
        </p:nvSpPr>
        <p:spPr bwMode="auto">
          <a:xfrm>
            <a:off x="1933575" y="404813"/>
            <a:ext cx="5276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600" b="1">
                <a:solidFill>
                  <a:srgbClr val="FF0000"/>
                </a:solidFill>
              </a:rPr>
              <a:t>Preposición  +  artículo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435475" y="1677988"/>
          <a:ext cx="4608000" cy="4028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PORTUGUÉS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ESPAÑOL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em</a:t>
                      </a:r>
                      <a:r>
                        <a:rPr lang="pt-BR" sz="2400" baseline="0" dirty="0"/>
                        <a:t> + o = no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/>
                        <a:t>en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el</a:t>
                      </a:r>
                      <a:r>
                        <a:rPr lang="pt-BR" sz="2400" baseline="0" dirty="0"/>
                        <a:t> = </a:t>
                      </a:r>
                      <a:r>
                        <a:rPr lang="pt-BR" sz="2400" baseline="0" dirty="0" err="1"/>
                        <a:t>en</a:t>
                      </a:r>
                      <a:r>
                        <a:rPr lang="pt-BR" sz="2400" baseline="0" dirty="0"/>
                        <a:t> </a:t>
                      </a:r>
                      <a:r>
                        <a:rPr lang="pt-BR" sz="2400" baseline="0" dirty="0" err="1"/>
                        <a:t>el</a:t>
                      </a:r>
                      <a:r>
                        <a:rPr lang="pt-BR" sz="2400" baseline="0" dirty="0"/>
                        <a:t>  </a:t>
                      </a:r>
                      <a:endParaRPr lang="pt-BR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em</a:t>
                      </a:r>
                      <a:r>
                        <a:rPr lang="pt-BR" sz="2400" baseline="0" dirty="0"/>
                        <a:t> + a = na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/>
                        <a:t>en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la</a:t>
                      </a:r>
                      <a:r>
                        <a:rPr lang="pt-BR" sz="2400" baseline="0" dirty="0"/>
                        <a:t> = </a:t>
                      </a:r>
                      <a:r>
                        <a:rPr lang="pt-BR" sz="2400" baseline="0" dirty="0" err="1"/>
                        <a:t>en</a:t>
                      </a:r>
                      <a:r>
                        <a:rPr lang="pt-BR" sz="2400" baseline="0" dirty="0"/>
                        <a:t> </a:t>
                      </a:r>
                      <a:r>
                        <a:rPr lang="pt-BR" sz="2400" baseline="0" dirty="0" err="1"/>
                        <a:t>la</a:t>
                      </a:r>
                      <a:r>
                        <a:rPr lang="pt-BR" sz="2400" baseline="0" dirty="0"/>
                        <a:t> 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em</a:t>
                      </a:r>
                      <a:r>
                        <a:rPr lang="pt-BR" sz="2400" baseline="0" dirty="0"/>
                        <a:t> + os = nos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/>
                        <a:t>en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los</a:t>
                      </a:r>
                      <a:r>
                        <a:rPr lang="pt-BR" sz="2400" baseline="0" dirty="0"/>
                        <a:t> = </a:t>
                      </a:r>
                      <a:r>
                        <a:rPr lang="pt-BR" sz="2400" baseline="0" dirty="0" err="1"/>
                        <a:t>en</a:t>
                      </a:r>
                      <a:r>
                        <a:rPr lang="pt-BR" sz="2400" baseline="0" dirty="0"/>
                        <a:t> </a:t>
                      </a:r>
                      <a:r>
                        <a:rPr lang="pt-BR" sz="2400" baseline="0" dirty="0" err="1"/>
                        <a:t>los</a:t>
                      </a:r>
                      <a:r>
                        <a:rPr lang="pt-BR" sz="2400" baseline="0" dirty="0"/>
                        <a:t>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em</a:t>
                      </a:r>
                      <a:r>
                        <a:rPr lang="pt-BR" sz="2400" baseline="0" dirty="0"/>
                        <a:t> + as = nas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/>
                        <a:t>en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las</a:t>
                      </a:r>
                      <a:r>
                        <a:rPr lang="pt-BR" sz="2400" baseline="0" dirty="0"/>
                        <a:t> = </a:t>
                      </a:r>
                      <a:r>
                        <a:rPr lang="pt-BR" sz="2400" baseline="0" dirty="0" err="1"/>
                        <a:t>en</a:t>
                      </a:r>
                      <a:r>
                        <a:rPr lang="pt-BR" sz="2400" baseline="0" dirty="0"/>
                        <a:t> </a:t>
                      </a:r>
                      <a:r>
                        <a:rPr lang="pt-BR" sz="2400" baseline="0" dirty="0" err="1"/>
                        <a:t>las</a:t>
                      </a:r>
                      <a:r>
                        <a:rPr lang="pt-BR" sz="2400" baseline="0" dirty="0"/>
                        <a:t>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por</a:t>
                      </a:r>
                      <a:r>
                        <a:rPr lang="pt-BR" sz="2400" baseline="0" dirty="0"/>
                        <a:t> + o = pelo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por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el</a:t>
                      </a:r>
                      <a:r>
                        <a:rPr lang="pt-BR" sz="2400" baseline="0" dirty="0"/>
                        <a:t> = por </a:t>
                      </a:r>
                      <a:r>
                        <a:rPr lang="pt-BR" sz="2400" baseline="0" dirty="0" err="1"/>
                        <a:t>el</a:t>
                      </a:r>
                      <a:r>
                        <a:rPr lang="pt-BR" sz="2400" baseline="0" dirty="0"/>
                        <a:t>  </a:t>
                      </a:r>
                      <a:endParaRPr lang="pt-BR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por</a:t>
                      </a:r>
                      <a:r>
                        <a:rPr lang="pt-BR" sz="2400" baseline="0" dirty="0"/>
                        <a:t> + a = pela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por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la</a:t>
                      </a:r>
                      <a:r>
                        <a:rPr lang="pt-BR" sz="2400" baseline="0" dirty="0"/>
                        <a:t> = por </a:t>
                      </a:r>
                      <a:r>
                        <a:rPr lang="pt-BR" sz="2400" baseline="0" dirty="0" err="1"/>
                        <a:t>la</a:t>
                      </a:r>
                      <a:r>
                        <a:rPr lang="pt-BR" sz="2400" baseline="0" dirty="0"/>
                        <a:t>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por</a:t>
                      </a:r>
                      <a:r>
                        <a:rPr lang="pt-BR" sz="2400" baseline="0" dirty="0"/>
                        <a:t> + os = pelos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por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los</a:t>
                      </a:r>
                      <a:r>
                        <a:rPr lang="pt-BR" sz="2400" baseline="0" dirty="0"/>
                        <a:t> = por </a:t>
                      </a:r>
                      <a:r>
                        <a:rPr lang="pt-BR" sz="2400" baseline="0" dirty="0" err="1"/>
                        <a:t>los</a:t>
                      </a:r>
                      <a:r>
                        <a:rPr lang="pt-BR" sz="2400" baseline="0" dirty="0"/>
                        <a:t>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por</a:t>
                      </a:r>
                      <a:r>
                        <a:rPr lang="pt-BR" sz="2400" baseline="0" dirty="0"/>
                        <a:t> + as = pelas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por</a:t>
                      </a:r>
                      <a:r>
                        <a:rPr lang="pt-BR" sz="2400" baseline="0" dirty="0"/>
                        <a:t> + </a:t>
                      </a:r>
                      <a:r>
                        <a:rPr lang="pt-BR" sz="2400" baseline="0" dirty="0" err="1"/>
                        <a:t>las</a:t>
                      </a:r>
                      <a:r>
                        <a:rPr lang="pt-BR" sz="2400" baseline="0" dirty="0"/>
                        <a:t> = por </a:t>
                      </a:r>
                      <a:r>
                        <a:rPr lang="pt-BR" sz="2400" baseline="0" dirty="0" err="1"/>
                        <a:t>las</a:t>
                      </a:r>
                      <a:r>
                        <a:rPr lang="pt-BR" sz="2400" baseline="0" dirty="0"/>
                        <a:t>  </a:t>
                      </a:r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</TotalTime>
  <Words>1122</Words>
  <Application>Microsoft Office PowerPoint</Application>
  <PresentationFormat>Apresentação na tela (4:3)</PresentationFormat>
  <Paragraphs>346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</vt:lpstr>
      <vt:lpstr>Tema de Office</vt:lpstr>
      <vt:lpstr>Los artículos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artículos</dc:title>
  <dc:creator>hp</dc:creator>
  <cp:lastModifiedBy>Benivaldo Araújo</cp:lastModifiedBy>
  <cp:revision>156</cp:revision>
  <dcterms:modified xsi:type="dcterms:W3CDTF">2019-04-05T19:32:17Z</dcterms:modified>
</cp:coreProperties>
</file>