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7" r:id="rId3"/>
    <p:sldId id="431" r:id="rId5"/>
    <p:sldId id="432" r:id="rId6"/>
    <p:sldId id="340" r:id="rId7"/>
    <p:sldId id="505" r:id="rId8"/>
    <p:sldId id="411" r:id="rId9"/>
    <p:sldId id="427" r:id="rId10"/>
    <p:sldId id="433" r:id="rId11"/>
    <p:sldId id="430" r:id="rId12"/>
    <p:sldId id="338" r:id="rId13"/>
    <p:sldId id="341" r:id="rId14"/>
    <p:sldId id="342" r:id="rId15"/>
    <p:sldId id="381" r:id="rId16"/>
    <p:sldId id="425" r:id="rId17"/>
    <p:sldId id="259" r:id="rId18"/>
    <p:sldId id="260" r:id="rId19"/>
    <p:sldId id="265" r:id="rId20"/>
    <p:sldId id="269" r:id="rId21"/>
    <p:sldId id="271" r:id="rId22"/>
    <p:sldId id="409" r:id="rId23"/>
    <p:sldId id="602" r:id="rId24"/>
    <p:sldId id="603" r:id="rId25"/>
    <p:sldId id="611" r:id="rId26"/>
    <p:sldId id="443" r:id="rId27"/>
    <p:sldId id="590" r:id="rId28"/>
    <p:sldId id="589" r:id="rId29"/>
    <p:sldId id="586" r:id="rId30"/>
    <p:sldId id="588" r:id="rId31"/>
    <p:sldId id="592" r:id="rId32"/>
    <p:sldId id="591" r:id="rId33"/>
    <p:sldId id="593" r:id="rId34"/>
    <p:sldId id="594" r:id="rId35"/>
    <p:sldId id="595" r:id="rId36"/>
    <p:sldId id="596" r:id="rId37"/>
    <p:sldId id="597" r:id="rId38"/>
    <p:sldId id="495" r:id="rId39"/>
    <p:sldId id="496" r:id="rId40"/>
    <p:sldId id="497" r:id="rId41"/>
    <p:sldId id="503" r:id="rId42"/>
    <p:sldId id="498" r:id="rId43"/>
    <p:sldId id="502" r:id="rId44"/>
    <p:sldId id="499" r:id="rId45"/>
    <p:sldId id="615" r:id="rId46"/>
    <p:sldId id="500" r:id="rId47"/>
    <p:sldId id="600" r:id="rId48"/>
    <p:sldId id="598" r:id="rId49"/>
    <p:sldId id="599" r:id="rId50"/>
    <p:sldId id="501" r:id="rId51"/>
    <p:sldId id="601" r:id="rId52"/>
    <p:sldId id="613" r:id="rId53"/>
    <p:sldId id="614" r:id="rId5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32787"/>
    <p:restoredTop sz="90925" autoAdjust="0"/>
  </p:normalViewPr>
  <p:slideViewPr>
    <p:cSldViewPr showGuides="1">
      <p:cViewPr>
        <p:scale>
          <a:sx n="60" d="100"/>
          <a:sy n="60" d="100"/>
        </p:scale>
        <p:origin x="-1422" y="-384"/>
      </p:cViewPr>
      <p:guideLst>
        <p:guide orient="horz" pos="2160"/>
        <p:guide pos="28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22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92633-ECDB-44E4-A0D4-F7BC23FEFE87}" type="doc">
      <dgm:prSet loTypeId="urn:microsoft.com/office/officeart/2005/8/layout/cycle2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97A7C333-536B-4653-85F6-CFF54C51F135}">
      <dgm:prSet phldrT="[Texto]"/>
      <dgm:spPr/>
      <dgm:t>
        <a:bodyPr/>
        <a:lstStyle/>
        <a:p>
          <a:r>
            <a:rPr lang="pt-BR" b="1" dirty="0" smtClean="0"/>
            <a:t>QUEM</a:t>
          </a:r>
          <a:endParaRPr lang="pt-BR" b="1" dirty="0"/>
        </a:p>
      </dgm:t>
    </dgm:pt>
    <dgm:pt modelId="{B5C58B0A-8752-429C-8ECD-2164667962B3}" cxnId="{D2DDC62B-DB9B-460A-97C0-5C8181B559E9}" type="parTrans">
      <dgm:prSet/>
      <dgm:spPr/>
      <dgm:t>
        <a:bodyPr/>
        <a:lstStyle/>
        <a:p>
          <a:endParaRPr lang="pt-BR"/>
        </a:p>
      </dgm:t>
    </dgm:pt>
    <dgm:pt modelId="{F9B90BFF-E5B3-454D-89B3-D5EFD06C2574}" cxnId="{D2DDC62B-DB9B-460A-97C0-5C8181B559E9}" type="sibTrans">
      <dgm:prSet/>
      <dgm:spPr/>
      <dgm:t>
        <a:bodyPr/>
        <a:lstStyle/>
        <a:p>
          <a:endParaRPr lang="pt-BR"/>
        </a:p>
      </dgm:t>
    </dgm:pt>
    <dgm:pt modelId="{7560B7A0-C684-4048-8372-BD8C0AE9B4AA}">
      <dgm:prSet phldrT="[Texto]"/>
      <dgm:spPr/>
      <dgm:t>
        <a:bodyPr/>
        <a:lstStyle/>
        <a:p>
          <a:r>
            <a:rPr lang="pt-BR" b="1" dirty="0" smtClean="0"/>
            <a:t>ONDE </a:t>
          </a:r>
          <a:endParaRPr lang="pt-BR" b="1" dirty="0"/>
        </a:p>
      </dgm:t>
    </dgm:pt>
    <dgm:pt modelId="{22ACD63A-E229-4CF8-B741-F2D90E5AF0B1}" cxnId="{55E922A8-FED9-41F9-A195-02DF80B01981}" type="parTrans">
      <dgm:prSet/>
      <dgm:spPr/>
      <dgm:t>
        <a:bodyPr/>
        <a:lstStyle/>
        <a:p>
          <a:endParaRPr lang="pt-BR"/>
        </a:p>
      </dgm:t>
    </dgm:pt>
    <dgm:pt modelId="{AD256E22-DECD-4B11-9EB0-9657DA6AFA5A}" cxnId="{55E922A8-FED9-41F9-A195-02DF80B01981}" type="sibTrans">
      <dgm:prSet/>
      <dgm:spPr/>
      <dgm:t>
        <a:bodyPr/>
        <a:lstStyle/>
        <a:p>
          <a:endParaRPr lang="pt-BR"/>
        </a:p>
      </dgm:t>
    </dgm:pt>
    <dgm:pt modelId="{3D4BAAF4-07C3-4130-B82C-09572FAD5B89}">
      <dgm:prSet phldrT="[Texto]"/>
      <dgm:spPr/>
      <dgm:t>
        <a:bodyPr/>
        <a:lstStyle/>
        <a:p>
          <a:r>
            <a:rPr lang="pt-BR" b="1" dirty="0" smtClean="0"/>
            <a:t>POR QUÊ</a:t>
          </a:r>
          <a:endParaRPr lang="pt-BR" b="1" dirty="0"/>
        </a:p>
      </dgm:t>
    </dgm:pt>
    <dgm:pt modelId="{7E3E4208-F538-4A57-BE42-D5AA12725DA3}" cxnId="{997359E7-3186-457C-A66B-F04E2378EA31}" type="parTrans">
      <dgm:prSet/>
      <dgm:spPr/>
      <dgm:t>
        <a:bodyPr/>
        <a:lstStyle/>
        <a:p>
          <a:endParaRPr lang="pt-BR"/>
        </a:p>
      </dgm:t>
    </dgm:pt>
    <dgm:pt modelId="{5EBFA065-2FD6-49DC-82C4-13D9E288F3B2}" cxnId="{997359E7-3186-457C-A66B-F04E2378EA31}" type="sibTrans">
      <dgm:prSet/>
      <dgm:spPr/>
      <dgm:t>
        <a:bodyPr/>
        <a:lstStyle/>
        <a:p>
          <a:endParaRPr lang="pt-BR"/>
        </a:p>
      </dgm:t>
    </dgm:pt>
    <dgm:pt modelId="{055F0E9B-C549-4786-8CBB-F767BE3BF80C}">
      <dgm:prSet phldrT="[Texto]"/>
      <dgm:spPr/>
      <dgm:t>
        <a:bodyPr/>
        <a:lstStyle/>
        <a:p>
          <a:r>
            <a:rPr lang="pt-BR" b="1" dirty="0" smtClean="0"/>
            <a:t>COMO</a:t>
          </a:r>
          <a:endParaRPr lang="pt-BR" b="1" dirty="0"/>
        </a:p>
      </dgm:t>
    </dgm:pt>
    <dgm:pt modelId="{737E5B5E-8BDF-45CD-8FA2-088DD3987265}" cxnId="{D0B1AF29-8C94-4AE1-BE04-DE9CB0D6F62E}" type="parTrans">
      <dgm:prSet/>
      <dgm:spPr/>
      <dgm:t>
        <a:bodyPr/>
        <a:lstStyle/>
        <a:p>
          <a:endParaRPr lang="pt-BR"/>
        </a:p>
      </dgm:t>
    </dgm:pt>
    <dgm:pt modelId="{69759B3B-C77E-40EB-83D6-442355BFD3DE}" cxnId="{D0B1AF29-8C94-4AE1-BE04-DE9CB0D6F62E}" type="sibTrans">
      <dgm:prSet/>
      <dgm:spPr/>
      <dgm:t>
        <a:bodyPr/>
        <a:lstStyle/>
        <a:p>
          <a:endParaRPr lang="pt-BR"/>
        </a:p>
      </dgm:t>
    </dgm:pt>
    <dgm:pt modelId="{0B845644-3F1B-49D7-AAD1-B3760A645561}">
      <dgm:prSet phldrT="[Texto]"/>
      <dgm:spPr/>
      <dgm:t>
        <a:bodyPr/>
        <a:lstStyle/>
        <a:p>
          <a:r>
            <a:rPr lang="pt-BR" b="1" dirty="0" smtClean="0"/>
            <a:t>O QUE</a:t>
          </a:r>
          <a:endParaRPr lang="pt-BR" b="1" dirty="0"/>
        </a:p>
      </dgm:t>
    </dgm:pt>
    <dgm:pt modelId="{494B7904-D6D3-4A48-A434-912F29C54F5B}" cxnId="{B36BC55A-96B4-42D9-9015-875BDECE883B}" type="parTrans">
      <dgm:prSet/>
      <dgm:spPr/>
      <dgm:t>
        <a:bodyPr/>
        <a:lstStyle/>
        <a:p>
          <a:endParaRPr lang="pt-BR"/>
        </a:p>
      </dgm:t>
    </dgm:pt>
    <dgm:pt modelId="{A0798E38-0610-40D3-92D6-7623F0264A87}" cxnId="{B36BC55A-96B4-42D9-9015-875BDECE883B}" type="sibTrans">
      <dgm:prSet/>
      <dgm:spPr/>
      <dgm:t>
        <a:bodyPr/>
        <a:lstStyle/>
        <a:p>
          <a:endParaRPr lang="pt-BR"/>
        </a:p>
      </dgm:t>
    </dgm:pt>
    <dgm:pt modelId="{91D2A205-ACD4-4ECF-9058-1C7B3045BDB9}" type="pres">
      <dgm:prSet presAssocID="{50D92633-ECDB-44E4-A0D4-F7BC23FEFE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42BB31-50C3-477B-B701-38F35F0007BD}" type="pres">
      <dgm:prSet presAssocID="{97A7C333-536B-4653-85F6-CFF54C51F13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8A3BE5-99C2-4591-A559-7BF127C9AEB9}" type="pres">
      <dgm:prSet presAssocID="{F9B90BFF-E5B3-454D-89B3-D5EFD06C2574}" presName="sibTrans" presStyleLbl="sibTrans2D1" presStyleIdx="0" presStyleCnt="5"/>
      <dgm:spPr/>
      <dgm:t>
        <a:bodyPr/>
        <a:lstStyle/>
        <a:p>
          <a:endParaRPr lang="pt-BR"/>
        </a:p>
      </dgm:t>
    </dgm:pt>
    <dgm:pt modelId="{80335814-39A9-40C6-9A47-D7DDA3E9D1F6}" type="pres">
      <dgm:prSet presAssocID="{F9B90BFF-E5B3-454D-89B3-D5EFD06C2574}" presName="connectorText" presStyleLbl="sibTrans2D1" presStyleIdx="0" presStyleCnt="5"/>
      <dgm:spPr/>
      <dgm:t>
        <a:bodyPr/>
        <a:lstStyle/>
        <a:p>
          <a:endParaRPr lang="pt-BR"/>
        </a:p>
      </dgm:t>
    </dgm:pt>
    <dgm:pt modelId="{29A5B16D-47AD-489C-A89D-9C053F0A0E7C}" type="pres">
      <dgm:prSet presAssocID="{7560B7A0-C684-4048-8372-BD8C0AE9B4A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D39349-5173-4466-97C1-F7565805A97A}" type="pres">
      <dgm:prSet presAssocID="{AD256E22-DECD-4B11-9EB0-9657DA6AFA5A}" presName="sibTrans" presStyleLbl="sibTrans2D1" presStyleIdx="1" presStyleCnt="5"/>
      <dgm:spPr/>
      <dgm:t>
        <a:bodyPr/>
        <a:lstStyle/>
        <a:p>
          <a:endParaRPr lang="pt-BR"/>
        </a:p>
      </dgm:t>
    </dgm:pt>
    <dgm:pt modelId="{28ECC7B9-9CA0-4E11-8018-8795B1B74014}" type="pres">
      <dgm:prSet presAssocID="{AD256E22-DECD-4B11-9EB0-9657DA6AFA5A}" presName="connectorText" presStyleLbl="sibTrans2D1" presStyleIdx="1" presStyleCnt="5"/>
      <dgm:spPr/>
      <dgm:t>
        <a:bodyPr/>
        <a:lstStyle/>
        <a:p>
          <a:endParaRPr lang="pt-BR"/>
        </a:p>
      </dgm:t>
    </dgm:pt>
    <dgm:pt modelId="{797F693F-30EA-4247-A9A2-7744CF06855A}" type="pres">
      <dgm:prSet presAssocID="{3D4BAAF4-07C3-4130-B82C-09572FAD5B8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A218DC-206C-4799-8116-81DC7232247A}" type="pres">
      <dgm:prSet presAssocID="{5EBFA065-2FD6-49DC-82C4-13D9E288F3B2}" presName="sibTrans" presStyleLbl="sibTrans2D1" presStyleIdx="2" presStyleCnt="5"/>
      <dgm:spPr/>
      <dgm:t>
        <a:bodyPr/>
        <a:lstStyle/>
        <a:p>
          <a:endParaRPr lang="pt-BR"/>
        </a:p>
      </dgm:t>
    </dgm:pt>
    <dgm:pt modelId="{294C0410-702F-4E34-A93D-E6101A72AB34}" type="pres">
      <dgm:prSet presAssocID="{5EBFA065-2FD6-49DC-82C4-13D9E288F3B2}" presName="connectorText" presStyleLbl="sibTrans2D1" presStyleIdx="2" presStyleCnt="5"/>
      <dgm:spPr/>
      <dgm:t>
        <a:bodyPr/>
        <a:lstStyle/>
        <a:p>
          <a:endParaRPr lang="pt-BR"/>
        </a:p>
      </dgm:t>
    </dgm:pt>
    <dgm:pt modelId="{54CD1805-0BF6-449F-8D47-1855F5AB46E7}" type="pres">
      <dgm:prSet presAssocID="{055F0E9B-C549-4786-8CBB-F767BE3BF8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3955D5-5EE2-44CF-BF9F-E23625316B40}" type="pres">
      <dgm:prSet presAssocID="{69759B3B-C77E-40EB-83D6-442355BFD3DE}" presName="sibTrans" presStyleLbl="sibTrans2D1" presStyleIdx="3" presStyleCnt="5"/>
      <dgm:spPr/>
      <dgm:t>
        <a:bodyPr/>
        <a:lstStyle/>
        <a:p>
          <a:endParaRPr lang="pt-BR"/>
        </a:p>
      </dgm:t>
    </dgm:pt>
    <dgm:pt modelId="{213F27AF-A63E-40C3-81E0-1C6B08F4C853}" type="pres">
      <dgm:prSet presAssocID="{69759B3B-C77E-40EB-83D6-442355BFD3DE}" presName="connectorText" presStyleLbl="sibTrans2D1" presStyleIdx="3" presStyleCnt="5"/>
      <dgm:spPr/>
      <dgm:t>
        <a:bodyPr/>
        <a:lstStyle/>
        <a:p>
          <a:endParaRPr lang="pt-BR"/>
        </a:p>
      </dgm:t>
    </dgm:pt>
    <dgm:pt modelId="{6D1E69F0-402A-4DCF-81F7-C5FF1B8440C7}" type="pres">
      <dgm:prSet presAssocID="{0B845644-3F1B-49D7-AAD1-B3760A645561}" presName="node" presStyleLbl="node1" presStyleIdx="4" presStyleCnt="5" custScaleX="1044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203FD8-9352-4F19-83E2-76CE6645F6AE}" type="pres">
      <dgm:prSet presAssocID="{A0798E38-0610-40D3-92D6-7623F0264A87}" presName="sibTrans" presStyleLbl="sibTrans2D1" presStyleIdx="4" presStyleCnt="5"/>
      <dgm:spPr/>
      <dgm:t>
        <a:bodyPr/>
        <a:lstStyle/>
        <a:p>
          <a:endParaRPr lang="pt-BR"/>
        </a:p>
      </dgm:t>
    </dgm:pt>
    <dgm:pt modelId="{2DDEE0A1-C1DE-4344-863D-95326F48B728}" type="pres">
      <dgm:prSet presAssocID="{A0798E38-0610-40D3-92D6-7623F0264A87}" presName="connectorText" presStyleLbl="sibTrans2D1" presStyleIdx="4" presStyleCnt="5"/>
      <dgm:spPr/>
      <dgm:t>
        <a:bodyPr/>
        <a:lstStyle/>
        <a:p>
          <a:endParaRPr lang="pt-BR"/>
        </a:p>
      </dgm:t>
    </dgm:pt>
  </dgm:ptLst>
  <dgm:cxnLst>
    <dgm:cxn modelId="{93053E27-4DB6-43C5-92D9-01C54226A120}" type="presOf" srcId="{69759B3B-C77E-40EB-83D6-442355BFD3DE}" destId="{213F27AF-A63E-40C3-81E0-1C6B08F4C853}" srcOrd="1" destOrd="0" presId="urn:microsoft.com/office/officeart/2005/8/layout/cycle2"/>
    <dgm:cxn modelId="{55E922A8-FED9-41F9-A195-02DF80B01981}" srcId="{50D92633-ECDB-44E4-A0D4-F7BC23FEFE87}" destId="{7560B7A0-C684-4048-8372-BD8C0AE9B4AA}" srcOrd="1" destOrd="0" parTransId="{22ACD63A-E229-4CF8-B741-F2D90E5AF0B1}" sibTransId="{AD256E22-DECD-4B11-9EB0-9657DA6AFA5A}"/>
    <dgm:cxn modelId="{E5BB1439-F3FC-4470-9600-1055E15DE79A}" type="presOf" srcId="{AD256E22-DECD-4B11-9EB0-9657DA6AFA5A}" destId="{28ECC7B9-9CA0-4E11-8018-8795B1B74014}" srcOrd="1" destOrd="0" presId="urn:microsoft.com/office/officeart/2005/8/layout/cycle2"/>
    <dgm:cxn modelId="{98E69400-D645-4BD6-9522-A52791EC97BC}" type="presOf" srcId="{50D92633-ECDB-44E4-A0D4-F7BC23FEFE87}" destId="{91D2A205-ACD4-4ECF-9058-1C7B3045BDB9}" srcOrd="0" destOrd="0" presId="urn:microsoft.com/office/officeart/2005/8/layout/cycle2"/>
    <dgm:cxn modelId="{A3E74E75-38A1-4C98-B740-AA582674F5C4}" type="presOf" srcId="{3D4BAAF4-07C3-4130-B82C-09572FAD5B89}" destId="{797F693F-30EA-4247-A9A2-7744CF06855A}" srcOrd="0" destOrd="0" presId="urn:microsoft.com/office/officeart/2005/8/layout/cycle2"/>
    <dgm:cxn modelId="{630C1849-385C-4845-BA11-F7F4CB1C542D}" type="presOf" srcId="{AD256E22-DECD-4B11-9EB0-9657DA6AFA5A}" destId="{A8D39349-5173-4466-97C1-F7565805A97A}" srcOrd="0" destOrd="0" presId="urn:microsoft.com/office/officeart/2005/8/layout/cycle2"/>
    <dgm:cxn modelId="{D2DDC62B-DB9B-460A-97C0-5C8181B559E9}" srcId="{50D92633-ECDB-44E4-A0D4-F7BC23FEFE87}" destId="{97A7C333-536B-4653-85F6-CFF54C51F135}" srcOrd="0" destOrd="0" parTransId="{B5C58B0A-8752-429C-8ECD-2164667962B3}" sibTransId="{F9B90BFF-E5B3-454D-89B3-D5EFD06C2574}"/>
    <dgm:cxn modelId="{5C7A0942-FBC4-4500-92A4-8EDAA1BABBD2}" type="presOf" srcId="{5EBFA065-2FD6-49DC-82C4-13D9E288F3B2}" destId="{4BA218DC-206C-4799-8116-81DC7232247A}" srcOrd="0" destOrd="0" presId="urn:microsoft.com/office/officeart/2005/8/layout/cycle2"/>
    <dgm:cxn modelId="{997359E7-3186-457C-A66B-F04E2378EA31}" srcId="{50D92633-ECDB-44E4-A0D4-F7BC23FEFE87}" destId="{3D4BAAF4-07C3-4130-B82C-09572FAD5B89}" srcOrd="2" destOrd="0" parTransId="{7E3E4208-F538-4A57-BE42-D5AA12725DA3}" sibTransId="{5EBFA065-2FD6-49DC-82C4-13D9E288F3B2}"/>
    <dgm:cxn modelId="{C0A8F5D6-C0EB-4B8B-A06F-A2C11CA602B9}" type="presOf" srcId="{A0798E38-0610-40D3-92D6-7623F0264A87}" destId="{6D203FD8-9352-4F19-83E2-76CE6645F6AE}" srcOrd="0" destOrd="0" presId="urn:microsoft.com/office/officeart/2005/8/layout/cycle2"/>
    <dgm:cxn modelId="{47FE3039-5DBD-46DC-9CC5-6D67ABCCA718}" type="presOf" srcId="{69759B3B-C77E-40EB-83D6-442355BFD3DE}" destId="{253955D5-5EE2-44CF-BF9F-E23625316B40}" srcOrd="0" destOrd="0" presId="urn:microsoft.com/office/officeart/2005/8/layout/cycle2"/>
    <dgm:cxn modelId="{403B1CB7-DE2B-41D4-8C88-F2CBDA867D42}" type="presOf" srcId="{0B845644-3F1B-49D7-AAD1-B3760A645561}" destId="{6D1E69F0-402A-4DCF-81F7-C5FF1B8440C7}" srcOrd="0" destOrd="0" presId="urn:microsoft.com/office/officeart/2005/8/layout/cycle2"/>
    <dgm:cxn modelId="{D0B1AF29-8C94-4AE1-BE04-DE9CB0D6F62E}" srcId="{50D92633-ECDB-44E4-A0D4-F7BC23FEFE87}" destId="{055F0E9B-C549-4786-8CBB-F767BE3BF80C}" srcOrd="3" destOrd="0" parTransId="{737E5B5E-8BDF-45CD-8FA2-088DD3987265}" sibTransId="{69759B3B-C77E-40EB-83D6-442355BFD3DE}"/>
    <dgm:cxn modelId="{B36BC55A-96B4-42D9-9015-875BDECE883B}" srcId="{50D92633-ECDB-44E4-A0D4-F7BC23FEFE87}" destId="{0B845644-3F1B-49D7-AAD1-B3760A645561}" srcOrd="4" destOrd="0" parTransId="{494B7904-D6D3-4A48-A434-912F29C54F5B}" sibTransId="{A0798E38-0610-40D3-92D6-7623F0264A87}"/>
    <dgm:cxn modelId="{4845C31B-8ACD-4F51-BF6D-C2B48F8346E7}" type="presOf" srcId="{97A7C333-536B-4653-85F6-CFF54C51F135}" destId="{D442BB31-50C3-477B-B701-38F35F0007BD}" srcOrd="0" destOrd="0" presId="urn:microsoft.com/office/officeart/2005/8/layout/cycle2"/>
    <dgm:cxn modelId="{0ABA1182-1046-4403-B0E4-6B5F074E0528}" type="presOf" srcId="{5EBFA065-2FD6-49DC-82C4-13D9E288F3B2}" destId="{294C0410-702F-4E34-A93D-E6101A72AB34}" srcOrd="1" destOrd="0" presId="urn:microsoft.com/office/officeart/2005/8/layout/cycle2"/>
    <dgm:cxn modelId="{3FA617DA-90EE-4875-B0D2-CABB9ED6F0B8}" type="presOf" srcId="{F9B90BFF-E5B3-454D-89B3-D5EFD06C2574}" destId="{B18A3BE5-99C2-4591-A559-7BF127C9AEB9}" srcOrd="0" destOrd="0" presId="urn:microsoft.com/office/officeart/2005/8/layout/cycle2"/>
    <dgm:cxn modelId="{BBDC6D07-FB06-4C48-A7B5-D4B19D4D3594}" type="presOf" srcId="{7560B7A0-C684-4048-8372-BD8C0AE9B4AA}" destId="{29A5B16D-47AD-489C-A89D-9C053F0A0E7C}" srcOrd="0" destOrd="0" presId="urn:microsoft.com/office/officeart/2005/8/layout/cycle2"/>
    <dgm:cxn modelId="{FC73DF66-3936-4949-B58F-E4EA4C13AFCA}" type="presOf" srcId="{F9B90BFF-E5B3-454D-89B3-D5EFD06C2574}" destId="{80335814-39A9-40C6-9A47-D7DDA3E9D1F6}" srcOrd="1" destOrd="0" presId="urn:microsoft.com/office/officeart/2005/8/layout/cycle2"/>
    <dgm:cxn modelId="{DB294E67-90FB-43D3-BA5C-43249C25A87A}" type="presOf" srcId="{055F0E9B-C549-4786-8CBB-F767BE3BF80C}" destId="{54CD1805-0BF6-449F-8D47-1855F5AB46E7}" srcOrd="0" destOrd="0" presId="urn:microsoft.com/office/officeart/2005/8/layout/cycle2"/>
    <dgm:cxn modelId="{8334E5B3-3517-4D44-A6D8-AFF8F3A8CAFC}" type="presOf" srcId="{A0798E38-0610-40D3-92D6-7623F0264A87}" destId="{2DDEE0A1-C1DE-4344-863D-95326F48B728}" srcOrd="1" destOrd="0" presId="urn:microsoft.com/office/officeart/2005/8/layout/cycle2"/>
    <dgm:cxn modelId="{2BECC8E0-145A-4BE2-9442-FD84A0114242}" type="presParOf" srcId="{91D2A205-ACD4-4ECF-9058-1C7B3045BDB9}" destId="{D442BB31-50C3-477B-B701-38F35F0007BD}" srcOrd="0" destOrd="0" presId="urn:microsoft.com/office/officeart/2005/8/layout/cycle2"/>
    <dgm:cxn modelId="{9A776A88-23B5-46D8-AA69-A9D0C1BFD71C}" type="presParOf" srcId="{91D2A205-ACD4-4ECF-9058-1C7B3045BDB9}" destId="{B18A3BE5-99C2-4591-A559-7BF127C9AEB9}" srcOrd="1" destOrd="0" presId="urn:microsoft.com/office/officeart/2005/8/layout/cycle2"/>
    <dgm:cxn modelId="{CD56CF0B-93C4-4204-B3CD-14C8B6605D78}" type="presParOf" srcId="{B18A3BE5-99C2-4591-A559-7BF127C9AEB9}" destId="{80335814-39A9-40C6-9A47-D7DDA3E9D1F6}" srcOrd="0" destOrd="0" presId="urn:microsoft.com/office/officeart/2005/8/layout/cycle2"/>
    <dgm:cxn modelId="{2F60C7DE-43B9-4983-AE09-1B53BE6714D8}" type="presParOf" srcId="{91D2A205-ACD4-4ECF-9058-1C7B3045BDB9}" destId="{29A5B16D-47AD-489C-A89D-9C053F0A0E7C}" srcOrd="2" destOrd="0" presId="urn:microsoft.com/office/officeart/2005/8/layout/cycle2"/>
    <dgm:cxn modelId="{BF8C4BA2-A0F9-41A5-8F7A-D8367C60103F}" type="presParOf" srcId="{91D2A205-ACD4-4ECF-9058-1C7B3045BDB9}" destId="{A8D39349-5173-4466-97C1-F7565805A97A}" srcOrd="3" destOrd="0" presId="urn:microsoft.com/office/officeart/2005/8/layout/cycle2"/>
    <dgm:cxn modelId="{FB686869-9EA5-4824-A7C2-9FD214206EE1}" type="presParOf" srcId="{A8D39349-5173-4466-97C1-F7565805A97A}" destId="{28ECC7B9-9CA0-4E11-8018-8795B1B74014}" srcOrd="0" destOrd="0" presId="urn:microsoft.com/office/officeart/2005/8/layout/cycle2"/>
    <dgm:cxn modelId="{0AEA6753-F323-4C3B-ADA5-784FD2D4E170}" type="presParOf" srcId="{91D2A205-ACD4-4ECF-9058-1C7B3045BDB9}" destId="{797F693F-30EA-4247-A9A2-7744CF06855A}" srcOrd="4" destOrd="0" presId="urn:microsoft.com/office/officeart/2005/8/layout/cycle2"/>
    <dgm:cxn modelId="{3BAF22CF-4349-485E-9780-5CD786BA8C9C}" type="presParOf" srcId="{91D2A205-ACD4-4ECF-9058-1C7B3045BDB9}" destId="{4BA218DC-206C-4799-8116-81DC7232247A}" srcOrd="5" destOrd="0" presId="urn:microsoft.com/office/officeart/2005/8/layout/cycle2"/>
    <dgm:cxn modelId="{40609994-8694-4FCC-AD2E-B6672EE7D2C8}" type="presParOf" srcId="{4BA218DC-206C-4799-8116-81DC7232247A}" destId="{294C0410-702F-4E34-A93D-E6101A72AB34}" srcOrd="0" destOrd="0" presId="urn:microsoft.com/office/officeart/2005/8/layout/cycle2"/>
    <dgm:cxn modelId="{69ED275E-6628-47DB-B69F-31C708CD8604}" type="presParOf" srcId="{91D2A205-ACD4-4ECF-9058-1C7B3045BDB9}" destId="{54CD1805-0BF6-449F-8D47-1855F5AB46E7}" srcOrd="6" destOrd="0" presId="urn:microsoft.com/office/officeart/2005/8/layout/cycle2"/>
    <dgm:cxn modelId="{C330C46D-97CB-42D0-B02D-60030F7D7E0B}" type="presParOf" srcId="{91D2A205-ACD4-4ECF-9058-1C7B3045BDB9}" destId="{253955D5-5EE2-44CF-BF9F-E23625316B40}" srcOrd="7" destOrd="0" presId="urn:microsoft.com/office/officeart/2005/8/layout/cycle2"/>
    <dgm:cxn modelId="{6A93B1F2-2F13-4687-93AC-9929A2A3FD33}" type="presParOf" srcId="{253955D5-5EE2-44CF-BF9F-E23625316B40}" destId="{213F27AF-A63E-40C3-81E0-1C6B08F4C853}" srcOrd="0" destOrd="0" presId="urn:microsoft.com/office/officeart/2005/8/layout/cycle2"/>
    <dgm:cxn modelId="{09D183E4-059B-4802-A474-52F940607FF9}" type="presParOf" srcId="{91D2A205-ACD4-4ECF-9058-1C7B3045BDB9}" destId="{6D1E69F0-402A-4DCF-81F7-C5FF1B8440C7}" srcOrd="8" destOrd="0" presId="urn:microsoft.com/office/officeart/2005/8/layout/cycle2"/>
    <dgm:cxn modelId="{C8FAA2A0-A416-42F6-B0E4-4093F5B61512}" type="presParOf" srcId="{91D2A205-ACD4-4ECF-9058-1C7B3045BDB9}" destId="{6D203FD8-9352-4F19-83E2-76CE6645F6AE}" srcOrd="9" destOrd="0" presId="urn:microsoft.com/office/officeart/2005/8/layout/cycle2"/>
    <dgm:cxn modelId="{8AE38EB0-9917-4C23-87C9-A0BCE706C5DE}" type="presParOf" srcId="{6D203FD8-9352-4F19-83E2-76CE6645F6AE}" destId="{2DDEE0A1-C1DE-4344-863D-95326F48B72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o 1"/>
      <dsp:cNvGrpSpPr/>
    </dsp:nvGrpSpPr>
    <dsp:grpSpPr>
      <a:xfrm>
        <a:off x="0" y="0"/>
        <a:ext cx="8640960" cy="5184576"/>
        <a:chOff x="0" y="0"/>
        <a:chExt cx="8640960" cy="5184576"/>
      </a:xfrm>
    </dsp:grpSpPr>
    <dsp:sp modelId="{D442BB31-50C3-477B-B701-38F35F0007BD}">
      <dsp:nvSpPr>
        <dsp:cNvPr id="3" name="Elipse 2"/>
        <dsp:cNvSpPr/>
      </dsp:nvSpPr>
      <dsp:spPr bwMode="white">
        <a:xfrm>
          <a:off x="3536900" y="0"/>
          <a:ext cx="1567160" cy="156716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560" tIns="35560" rIns="35560" bIns="3556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b="1" dirty="0" smtClean="0"/>
            <a:t>QUEM</a:t>
          </a:r>
          <a:endParaRPr lang="pt-BR" b="1" dirty="0"/>
        </a:p>
      </dsp:txBody>
      <dsp:txXfrm>
        <a:off x="3536900" y="0"/>
        <a:ext cx="1567160" cy="1567160"/>
      </dsp:txXfrm>
    </dsp:sp>
    <dsp:sp modelId="{B18A3BE5-99C2-4591-A559-7BF127C9AEB9}">
      <dsp:nvSpPr>
        <dsp:cNvPr id="4" name="Seta para a direita 3"/>
        <dsp:cNvSpPr/>
      </dsp:nvSpPr>
      <dsp:spPr bwMode="white">
        <a:xfrm rot="2159999">
          <a:off x="5063725" y="1209987"/>
          <a:ext cx="415297" cy="52891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/>
        </a:p>
      </dsp:txBody>
      <dsp:txXfrm rot="2159999">
        <a:off x="5063725" y="1209987"/>
        <a:ext cx="415297" cy="528916"/>
      </dsp:txXfrm>
    </dsp:sp>
    <dsp:sp modelId="{29A5B16D-47AD-489C-A89D-9C053F0A0E7C}">
      <dsp:nvSpPr>
        <dsp:cNvPr id="5" name="Elipse 4"/>
        <dsp:cNvSpPr/>
      </dsp:nvSpPr>
      <dsp:spPr bwMode="white">
        <a:xfrm>
          <a:off x="5438688" y="1381730"/>
          <a:ext cx="1567160" cy="156716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560" tIns="35560" rIns="35560" bIns="3556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b="1" dirty="0" smtClean="0"/>
            <a:t>ONDE </a:t>
          </a:r>
          <a:endParaRPr lang="pt-BR" b="1" dirty="0"/>
        </a:p>
      </dsp:txBody>
      <dsp:txXfrm>
        <a:off x="5438688" y="1381730"/>
        <a:ext cx="1567160" cy="1567160"/>
      </dsp:txXfrm>
    </dsp:sp>
    <dsp:sp modelId="{A8D39349-5173-4466-97C1-F7565805A97A}">
      <dsp:nvSpPr>
        <dsp:cNvPr id="6" name="Seta para a direita 5"/>
        <dsp:cNvSpPr/>
      </dsp:nvSpPr>
      <dsp:spPr bwMode="white">
        <a:xfrm rot="6480000">
          <a:off x="5651410" y="3018695"/>
          <a:ext cx="415297" cy="52891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/>
        </a:p>
      </dsp:txBody>
      <dsp:txXfrm rot="6480000">
        <a:off x="5651410" y="3018695"/>
        <a:ext cx="415297" cy="528916"/>
      </dsp:txXfrm>
    </dsp:sp>
    <dsp:sp modelId="{797F693F-30EA-4247-A9A2-7744CF06855A}">
      <dsp:nvSpPr>
        <dsp:cNvPr id="7" name="Elipse 6"/>
        <dsp:cNvSpPr/>
      </dsp:nvSpPr>
      <dsp:spPr bwMode="white">
        <a:xfrm>
          <a:off x="4712270" y="3617416"/>
          <a:ext cx="1567160" cy="156716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560" tIns="35560" rIns="35560" bIns="3556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b="1" dirty="0" smtClean="0"/>
            <a:t>POR QUÊ</a:t>
          </a:r>
          <a:endParaRPr lang="pt-BR" b="1" dirty="0"/>
        </a:p>
      </dsp:txBody>
      <dsp:txXfrm>
        <a:off x="4712270" y="3617416"/>
        <a:ext cx="1567160" cy="1567160"/>
      </dsp:txXfrm>
    </dsp:sp>
    <dsp:sp modelId="{4BA218DC-206C-4799-8116-81DC7232247A}">
      <dsp:nvSpPr>
        <dsp:cNvPr id="8" name="Seta para a direita 7"/>
        <dsp:cNvSpPr/>
      </dsp:nvSpPr>
      <dsp:spPr bwMode="white">
        <a:xfrm rot="10800000">
          <a:off x="4112831" y="4136538"/>
          <a:ext cx="415297" cy="52891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/>
        </a:p>
      </dsp:txBody>
      <dsp:txXfrm rot="10800000">
        <a:off x="4112831" y="4136538"/>
        <a:ext cx="415297" cy="528916"/>
      </dsp:txXfrm>
    </dsp:sp>
    <dsp:sp modelId="{54CD1805-0BF6-449F-8D47-1855F5AB46E7}">
      <dsp:nvSpPr>
        <dsp:cNvPr id="9" name="Elipse 8"/>
        <dsp:cNvSpPr/>
      </dsp:nvSpPr>
      <dsp:spPr bwMode="white">
        <a:xfrm>
          <a:off x="2361530" y="3617416"/>
          <a:ext cx="1567160" cy="156716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560" tIns="35560" rIns="35560" bIns="3556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b="1" dirty="0" smtClean="0"/>
            <a:t>COMO</a:t>
          </a:r>
          <a:endParaRPr lang="pt-BR" b="1" dirty="0"/>
        </a:p>
      </dsp:txBody>
      <dsp:txXfrm>
        <a:off x="2361530" y="3617416"/>
        <a:ext cx="1567160" cy="1567160"/>
      </dsp:txXfrm>
    </dsp:sp>
    <dsp:sp modelId="{253955D5-5EE2-44CF-BF9F-E23625316B40}">
      <dsp:nvSpPr>
        <dsp:cNvPr id="10" name="Seta para a direita 9"/>
        <dsp:cNvSpPr/>
      </dsp:nvSpPr>
      <dsp:spPr bwMode="white">
        <a:xfrm rot="15120000">
          <a:off x="2574252" y="3018695"/>
          <a:ext cx="415297" cy="52891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/>
        </a:p>
      </dsp:txBody>
      <dsp:txXfrm rot="15120000">
        <a:off x="2574252" y="3018695"/>
        <a:ext cx="415297" cy="528916"/>
      </dsp:txXfrm>
    </dsp:sp>
    <dsp:sp modelId="{6D1E69F0-402A-4DCF-81F7-C5FF1B8440C7}">
      <dsp:nvSpPr>
        <dsp:cNvPr id="11" name="Elipse 10"/>
        <dsp:cNvSpPr/>
      </dsp:nvSpPr>
      <dsp:spPr bwMode="white">
        <a:xfrm>
          <a:off x="1635112" y="1381730"/>
          <a:ext cx="1567160" cy="1567160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35560" tIns="35560" rIns="35560" bIns="35560" anchor="ctr"/>
        <a:lstStyle>
          <a:lvl1pPr algn="ctr">
            <a:defRPr sz="28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b="1" dirty="0" smtClean="0"/>
            <a:t>O QUE</a:t>
          </a:r>
          <a:endParaRPr lang="pt-BR" b="1" dirty="0"/>
        </a:p>
      </dsp:txBody>
      <dsp:txXfrm>
        <a:off x="1635112" y="1381730"/>
        <a:ext cx="1567160" cy="1567160"/>
      </dsp:txXfrm>
    </dsp:sp>
    <dsp:sp modelId="{6D203FD8-9352-4F19-83E2-76CE6645F6AE}">
      <dsp:nvSpPr>
        <dsp:cNvPr id="12" name="Seta para a direita 11"/>
        <dsp:cNvSpPr/>
      </dsp:nvSpPr>
      <dsp:spPr bwMode="white">
        <a:xfrm rot="-2159999">
          <a:off x="3161937" y="1209987"/>
          <a:ext cx="415297" cy="528916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2000"/>
          </a:lvl1pPr>
          <a:lvl2pPr marL="171450" indent="-171450" algn="ctr">
            <a:defRPr sz="1600"/>
          </a:lvl2pPr>
          <a:lvl3pPr marL="342900" indent="-171450" algn="ctr">
            <a:defRPr sz="1600"/>
          </a:lvl3pPr>
          <a:lvl4pPr marL="514350" indent="-171450" algn="ctr">
            <a:defRPr sz="1600"/>
          </a:lvl4pPr>
          <a:lvl5pPr marL="685800" indent="-171450" algn="ctr">
            <a:defRPr sz="1600"/>
          </a:lvl5pPr>
          <a:lvl6pPr marL="857250" indent="-171450" algn="ctr">
            <a:defRPr sz="1600"/>
          </a:lvl6pPr>
          <a:lvl7pPr marL="1028700" indent="-171450" algn="ctr">
            <a:defRPr sz="1600"/>
          </a:lvl7pPr>
          <a:lvl8pPr marL="1200150" indent="-171450" algn="ctr">
            <a:defRPr sz="1600"/>
          </a:lvl8pPr>
          <a:lvl9pPr marL="1371600" indent="-171450" algn="ctr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pt-BR"/>
        </a:p>
      </dsp:txBody>
      <dsp:txXfrm rot="-2159999">
        <a:off x="3161937" y="1209987"/>
        <a:ext cx="415297" cy="528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1" sz="1200"/>
            </a:lvl1pPr>
          </a:lstStyle>
          <a:p>
            <a:pPr>
              <a:defRPr/>
            </a:pPr>
            <a:fld id="{2D1F67EB-33A4-496E-8B84-1ADA015D94EE}" type="datetimeFigureOut">
              <a:rPr lang="ja-JP" altLang="pt-BR"/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  <a:endParaRPr lang="ja-JP" altLang="en-US" noProof="0" smtClean="0"/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  <a:endParaRPr lang="ja-JP" altLang="en-US" noProof="0" smtClean="0"/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  <a:endParaRPr lang="ja-JP" altLang="en-US" noProof="0" smtClean="0"/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  <a:endParaRPr lang="ja-JP" altLang="en-US" noProof="0" smtClean="0"/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smtClean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1" sz="1200"/>
            </a:lvl1pPr>
          </a:lstStyle>
          <a:p>
            <a:pPr>
              <a:defRPr/>
            </a:pPr>
            <a:fld id="{E0A90D71-796E-455B-AECE-C1245DEACDC2}" type="slidenum">
              <a:rPr lang="ja-JP" altLang="en-US"/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75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75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C3E7F60-00EE-4219-A00E-6C3EEC189697}" type="slidenum">
              <a:rPr lang="ja-JP" altLang="en-US" smtClean="0"/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60E42E4-7D34-484F-B4B7-17396B6E448E}" type="slidenum">
              <a:rPr lang="ja-JP" altLang="en-US" smtClean="0"/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77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77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7E8093A-D65E-4113-AA72-E8104C906A22}" type="slidenum">
              <a:rPr lang="ja-JP" altLang="en-US" smtClean="0"/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98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98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0929B42-73C3-4BDB-9F2E-B676836F81A8}" type="slidenum">
              <a:rPr lang="ja-JP" altLang="en-US" smtClean="0"/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936B318-C90D-4EC2-8B6C-397FA463C5FD}" type="slidenum">
              <a:rPr lang="ja-JP" altLang="en-US"/>
            </a:fld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42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CBF9BF7-1DD2-4926-B484-919A9E0C6B02}" type="slidenum">
              <a:rPr lang="ja-JP" altLang="en-US"/>
            </a:fld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32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AA30C8-6F65-4C86-9953-F39742677CD9}" type="slidenum">
              <a:rPr lang="ja-JP" altLang="en-US"/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83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C21C57A-3822-4E23-9B73-FA8D98C8E588}" type="slidenum">
              <a:rPr lang="ja-JP" altLang="en-US"/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8A64925-BEB4-46F2-A797-FB2B1DFAA6D9}" type="slidenum">
              <a:rPr lang="ja-JP" altLang="en-US"/>
            </a:fld>
            <a:endParaRPr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6050" y="1143000"/>
            <a:ext cx="40259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73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936B318-C90D-4EC2-8B6C-397FA463C5FD}" type="slidenum">
              <a:rPr lang="ja-JP" altLang="en-US"/>
            </a:fld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246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6EEFADD-2728-4596-BC7C-5320BD29B27A}" type="slidenum">
              <a:rPr lang="ja-JP" altLang="en-US"/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813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CAA71E3-074A-4A36-BA52-6DA36643D31D}" type="slidenum">
              <a:rPr lang="ja-JP" altLang="en-US" smtClean="0"/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47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C771A26-C3CF-46CC-A5A7-256826D15729}" type="slidenum">
              <a:rPr lang="ja-JP" altLang="en-US"/>
            </a:fld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57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F0EA64E-37DF-467B-8CB9-E1E669AC51E9}" type="slidenum">
              <a:rPr lang="ja-JP" altLang="en-US"/>
            </a:fld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78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755A824-5B23-4513-A172-0363B7C159C5}" type="slidenum">
              <a:rPr lang="ja-JP" altLang="en-US"/>
            </a:fld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88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5A41589-3DA0-4C27-A92E-14593E43B9A6}" type="slidenum">
              <a:rPr lang="ja-JP" altLang="en-US"/>
            </a:fld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987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A23B8AE-7824-4D4C-86E6-CD3A23EF6E1A}" type="slidenum">
              <a:rPr lang="ja-JP" altLang="en-US"/>
            </a:fld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B1115-010B-443A-9F96-1EFBD87AC2AC}" type="slidenum">
              <a:rPr lang="pt-BR" smtClean="0"/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93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593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8C881A3-7FE6-42AF-81F7-891A2C6C28F7}" type="slidenum">
              <a:rPr lang="ja-JP" altLang="en-US" smtClean="0"/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854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10854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9849472-367A-462E-941D-C23DFA03F2A0}" type="slidenum">
              <a:rPr lang="ja-JP" altLang="en-US" smtClean="0"/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957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0957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2973A094-21D8-43B4-B000-56B842AFFA42}" type="slidenum">
              <a:rPr lang="ja-JP" altLang="en-US" smtClean="0"/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05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05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231C5E5-0A94-4CB1-83B8-706175815AFD}" type="slidenum">
              <a:rPr lang="ja-JP" altLang="en-US" smtClean="0"/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264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264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1860285F-791C-4F56-A1C9-40BEDDD02C48}" type="slidenum">
              <a:rPr lang="ja-JP" altLang="en-US" smtClean="0"/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46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46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6C8E4C1-6779-46AA-B08A-3C710A3511F5}" type="slidenum">
              <a:rPr lang="ja-JP" altLang="en-US" smtClean="0"/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673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1674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89E3BF5-B365-4FEF-8146-C5940CEB98E6}" type="slidenum">
              <a:rPr lang="ja-JP" altLang="en-US" smtClean="0"/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リーフォーム 25"/>
          <p:cNvSpPr/>
          <p:nvPr/>
        </p:nvSpPr>
        <p:spPr bwMode="auto">
          <a:xfrm>
            <a:off x="0" y="4040188"/>
            <a:ext cx="9134475" cy="490537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フリーフォーム 26"/>
          <p:cNvSpPr/>
          <p:nvPr/>
        </p:nvSpPr>
        <p:spPr bwMode="auto">
          <a:xfrm>
            <a:off x="0" y="3071813"/>
            <a:ext cx="9144000" cy="1116012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フリーフォーム 27"/>
          <p:cNvSpPr/>
          <p:nvPr/>
        </p:nvSpPr>
        <p:spPr bwMode="auto">
          <a:xfrm>
            <a:off x="0" y="3952875"/>
            <a:ext cx="9144000" cy="368300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フリーフォーム 28"/>
          <p:cNvSpPr/>
          <p:nvPr/>
        </p:nvSpPr>
        <p:spPr bwMode="auto">
          <a:xfrm>
            <a:off x="0" y="3810000"/>
            <a:ext cx="9144000" cy="490538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8" name="フリーフォーム 29"/>
          <p:cNvSpPr/>
          <p:nvPr/>
        </p:nvSpPr>
        <p:spPr bwMode="auto">
          <a:xfrm>
            <a:off x="0" y="4090988"/>
            <a:ext cx="9144000" cy="481012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フリーフォーム 31"/>
          <p:cNvSpPr/>
          <p:nvPr/>
        </p:nvSpPr>
        <p:spPr bwMode="auto">
          <a:xfrm>
            <a:off x="0" y="4325938"/>
            <a:ext cx="9144000" cy="55245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0" name="フリーフォーム 35"/>
          <p:cNvSpPr/>
          <p:nvPr/>
        </p:nvSpPr>
        <p:spPr bwMode="auto">
          <a:xfrm>
            <a:off x="142875" y="4071938"/>
            <a:ext cx="9001125" cy="492125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フリーフォーム 36"/>
          <p:cNvSpPr/>
          <p:nvPr/>
        </p:nvSpPr>
        <p:spPr bwMode="auto">
          <a:xfrm>
            <a:off x="152400" y="4019550"/>
            <a:ext cx="8991600" cy="481013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2" name="フリーフォーム 37"/>
          <p:cNvSpPr/>
          <p:nvPr/>
        </p:nvSpPr>
        <p:spPr bwMode="auto">
          <a:xfrm>
            <a:off x="142875" y="3714750"/>
            <a:ext cx="9001125" cy="492125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4" name="フリーフォーム 38"/>
          <p:cNvSpPr/>
          <p:nvPr/>
        </p:nvSpPr>
        <p:spPr bwMode="auto">
          <a:xfrm>
            <a:off x="152400" y="3881438"/>
            <a:ext cx="8991600" cy="481012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grpSp>
        <p:nvGrpSpPr>
          <p:cNvPr id="15" name="グループ化 14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6" name="フリーフォーム 40"/>
            <p:cNvSpPr/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  <p:sp>
          <p:nvSpPr>
            <p:cNvPr id="17" name="フリーフォーム 41"/>
            <p:cNvSpPr/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  <p:sp>
          <p:nvSpPr>
            <p:cNvPr id="18" name="フリーフォーム 42"/>
            <p:cNvSpPr/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</p:grp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/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19" name="日付プレースホルダ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20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21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DFA6-3AC5-4423-92B9-1FA90F08A9A0}" type="slidenum">
              <a:rPr lang="pt-BR" altLang="ja-JP"/>
            </a:fld>
            <a:endParaRPr lang="pt-BR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5" name="フッター プレースホルダ 31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4CA9-0504-45ED-A245-E713A3D42535}" type="slidenum">
              <a:rPr lang="pt-BR" altLang="ja-JP"/>
            </a:fld>
            <a:endParaRPr lang="pt-B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5" name="フッター プレースホルダ 2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1AB4B-2134-4583-A55C-2D3BD2FC17EB}" type="slidenum">
              <a:rPr lang="pt-BR" altLang="ja-JP"/>
            </a:fld>
            <a:endParaRPr lang="pt-BR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 altLang="ja-JP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 altLang="ja-JP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BCD7B-167D-4C0F-8A3B-DCF93F38DD54}" type="slidenum">
              <a:rPr lang="pt-BR" altLang="ja-JP"/>
            </a:fld>
            <a:endParaRPr lang="pt-BR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01EB6-0378-43B1-AC0D-63525E97D7C9}" type="slidenum">
              <a:rPr lang="pt-BR" altLang="ja-JP"/>
            </a:fld>
            <a:endParaRPr lang="pt-BR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25"/>
          <p:cNvGrpSpPr/>
          <p:nvPr/>
        </p:nvGrpSpPr>
        <p:grpSpPr bwMode="auto">
          <a:xfrm>
            <a:off x="-15875" y="0"/>
            <a:ext cx="9144000" cy="6858000"/>
            <a:chOff x="-129" y="-42"/>
            <a:chExt cx="6177" cy="4355"/>
          </a:xfrm>
        </p:grpSpPr>
        <p:sp>
          <p:nvSpPr>
            <p:cNvPr id="5" name="フリーフォーム 26"/>
            <p:cNvSpPr/>
            <p:nvPr/>
          </p:nvSpPr>
          <p:spPr bwMode="auto">
            <a:xfrm>
              <a:off x="-121" y="-42"/>
              <a:ext cx="5810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" name="フリーフォーム 27"/>
            <p:cNvSpPr/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フリーフォーム 28"/>
            <p:cNvSpPr/>
            <p:nvPr/>
          </p:nvSpPr>
          <p:spPr bwMode="auto">
            <a:xfrm>
              <a:off x="-129" y="1692"/>
              <a:ext cx="6169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" name="フリーフォーム 29"/>
            <p:cNvSpPr/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" name="フリーフォーム 31"/>
            <p:cNvSpPr/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" name="グループ化 35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1" name="フリーフォーム 36"/>
            <p:cNvSpPr/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  <p:sp>
          <p:nvSpPr>
            <p:cNvPr id="12" name="フリーフォーム 37"/>
            <p:cNvSpPr/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  <p:sp>
          <p:nvSpPr>
            <p:cNvPr id="13" name="フリーフォーム 38"/>
            <p:cNvSpPr/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</p:grpSp>
      <p:grpSp>
        <p:nvGrpSpPr>
          <p:cNvPr id="14" name="グループ化 39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15" name="フリーフォーム 40"/>
            <p:cNvSpPr/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  <p:sp>
          <p:nvSpPr>
            <p:cNvPr id="16" name="フリーフォーム 41"/>
            <p:cNvSpPr/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  <p:sp>
          <p:nvSpPr>
            <p:cNvPr id="17" name="フリーフォーム 42"/>
            <p:cNvSpPr/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</p:grpSp>
      <p:sp>
        <p:nvSpPr>
          <p:cNvPr id="18" name="フリーフォーム 43"/>
          <p:cNvSpPr/>
          <p:nvPr/>
        </p:nvSpPr>
        <p:spPr bwMode="auto">
          <a:xfrm>
            <a:off x="5842000" y="5857875"/>
            <a:ext cx="244475" cy="231775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9" name="フリーフォーム 44"/>
          <p:cNvSpPr/>
          <p:nvPr/>
        </p:nvSpPr>
        <p:spPr bwMode="auto">
          <a:xfrm rot="5400000">
            <a:off x="7322344" y="5055394"/>
            <a:ext cx="1895475" cy="1677987"/>
          </a:xfrm>
          <a:custGeom>
            <a:avLst/>
            <a:gdLst>
              <a:gd name="T0" fmla="*/ 0 w 309"/>
              <a:gd name="T1" fmla="*/ 0 h 263"/>
              <a:gd name="T2" fmla="*/ 2147483647 w 309"/>
              <a:gd name="T3" fmla="*/ 2147483647 h 263"/>
              <a:gd name="T4" fmla="*/ 2147483647 w 309"/>
              <a:gd name="T5" fmla="*/ 2147483647 h 263"/>
              <a:gd name="T6" fmla="*/ 2147483647 w 309"/>
              <a:gd name="T7" fmla="*/ 2147483647 h 263"/>
              <a:gd name="T8" fmla="*/ 2147483647 w 309"/>
              <a:gd name="T9" fmla="*/ 2147483647 h 263"/>
              <a:gd name="T10" fmla="*/ 2147483647 w 309"/>
              <a:gd name="T11" fmla="*/ 2147483647 h 263"/>
              <a:gd name="T12" fmla="*/ 2147483647 w 309"/>
              <a:gd name="T13" fmla="*/ 2147483647 h 263"/>
              <a:gd name="T14" fmla="*/ 2147483647 w 309"/>
              <a:gd name="T15" fmla="*/ 2147483647 h 263"/>
              <a:gd name="T16" fmla="*/ 2147483647 w 309"/>
              <a:gd name="T17" fmla="*/ 2147483647 h 263"/>
              <a:gd name="T18" fmla="*/ 2147483647 w 309"/>
              <a:gd name="T19" fmla="*/ 2147483647 h 263"/>
              <a:gd name="T20" fmla="*/ 2147483647 w 309"/>
              <a:gd name="T21" fmla="*/ 2147483647 h 263"/>
              <a:gd name="T22" fmla="*/ 2147483647 w 309"/>
              <a:gd name="T23" fmla="*/ 2147483647 h 2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9"/>
              <a:gd name="T37" fmla="*/ 0 h 263"/>
              <a:gd name="T38" fmla="*/ 309 w 309"/>
              <a:gd name="T39" fmla="*/ 263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grpSp>
        <p:nvGrpSpPr>
          <p:cNvPr id="20" name="グループ化 45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21" name="フリーフォーム 46"/>
            <p:cNvSpPr/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  <p:sp>
          <p:nvSpPr>
            <p:cNvPr id="22" name="フリーフォーム 47"/>
            <p:cNvSpPr/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  <p:sp>
          <p:nvSpPr>
            <p:cNvPr id="23" name="フリーフォーム 48"/>
            <p:cNvSpPr/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</p:grpSp>
      <p:grpSp>
        <p:nvGrpSpPr>
          <p:cNvPr id="24" name="グループ化 49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25" name="フリーフォーム 50"/>
            <p:cNvSpPr/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  <p:sp>
          <p:nvSpPr>
            <p:cNvPr id="26" name="フリーフォーム 51"/>
            <p:cNvSpPr/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  <p:sp>
          <p:nvSpPr>
            <p:cNvPr id="27" name="フリーフォーム 52"/>
            <p:cNvSpPr/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</p:grpSp>
      <p:sp>
        <p:nvSpPr>
          <p:cNvPr id="28" name="フリーフォーム 53"/>
          <p:cNvSpPr/>
          <p:nvPr/>
        </p:nvSpPr>
        <p:spPr bwMode="auto">
          <a:xfrm>
            <a:off x="5857875" y="5857875"/>
            <a:ext cx="244475" cy="231775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29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30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3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9061-502F-4807-8D11-04B784F610D1}" type="slidenum">
              <a:rPr lang="pt-BR" altLang="ja-JP"/>
            </a:fld>
            <a:endParaRPr lang="pt-BR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8171-A45B-4266-801F-9B54EAD35029}" type="slidenum">
              <a:rPr lang="pt-BR" altLang="ja-JP"/>
            </a:fld>
            <a:endParaRPr lang="pt-B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D8DB-1C78-416F-8652-4D68833A5EFD}" type="slidenum">
              <a:rPr lang="pt-BR" altLang="ja-JP"/>
            </a:fld>
            <a:endParaRPr lang="pt-B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4FCEF-6B85-40DE-B4D9-226CFA0B3235}" type="slidenum">
              <a:rPr lang="pt-BR" altLang="ja-JP"/>
            </a:fld>
            <a:endParaRPr lang="pt-B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849AF-4516-468E-A3D2-2759A0791798}" type="slidenum">
              <a:rPr lang="pt-BR" altLang="ja-JP"/>
            </a:fld>
            <a:endParaRPr lang="pt-B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AEEE-6B5C-4C0F-BAB0-364040E1EEB4}" type="slidenum">
              <a:rPr lang="pt-BR" altLang="ja-JP"/>
            </a:fld>
            <a:endParaRPr lang="pt-BR" altLang="ja-JP"/>
          </a:p>
        </p:txBody>
      </p:sp>
      <p:sp>
        <p:nvSpPr>
          <p:cNvPr id="7" name="フッター プレースホルダ 9"/>
          <p:cNvSpPr>
            <a:spLocks noGrp="1"/>
          </p:cNvSpPr>
          <p:nvPr>
            <p:ph type="ftr" sz="quarter" idx="12"/>
          </p:nvPr>
        </p:nvSpPr>
        <p:spPr>
          <a:xfrm>
            <a:off x="2200275" y="0"/>
            <a:ext cx="4498975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 hasCustomPrompt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5188" cy="3603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200275" y="0"/>
            <a:ext cx="4498975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9E83-5119-4324-B7AE-7AE836CB44D1}" type="slidenum">
              <a:rPr lang="pt-BR" altLang="ja-JP"/>
            </a:fld>
            <a:endParaRPr lang="pt-BR" altLang="ja-JP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6E4113"/>
                </a:solidFill>
              </a:defRPr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2198688" y="0"/>
            <a:ext cx="4500562" cy="3619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6E4113"/>
                </a:solidFill>
              </a:defRPr>
            </a:lvl1pPr>
          </a:lstStyle>
          <a:p>
            <a:pPr>
              <a:defRPr/>
            </a:pPr>
            <a:endParaRPr lang="pt-BR" altLang="ja-JP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4"/>
          </p:nvPr>
        </p:nvSpPr>
        <p:spPr>
          <a:xfrm>
            <a:off x="7715250" y="0"/>
            <a:ext cx="1428750" cy="360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6E4113"/>
                </a:solidFill>
              </a:defRPr>
            </a:lvl1pPr>
          </a:lstStyle>
          <a:p>
            <a:pPr>
              <a:defRPr/>
            </a:pPr>
            <a:fld id="{026BCD7B-167D-4C0F-8A3B-DCF93F38DD54}" type="slidenum">
              <a:rPr lang="pt-BR" altLang="ja-JP"/>
            </a:fld>
            <a:endParaRPr lang="pt-BR" altLang="ja-JP"/>
          </a:p>
        </p:txBody>
      </p:sp>
      <p:grpSp>
        <p:nvGrpSpPr>
          <p:cNvPr id="1029" name="グループ化 1"/>
          <p:cNvGrpSpPr/>
          <p:nvPr/>
        </p:nvGrpSpPr>
        <p:grpSpPr bwMode="auto">
          <a:xfrm>
            <a:off x="-28575" y="0"/>
            <a:ext cx="9172575" cy="6856413"/>
            <a:chOff x="2074" y="1608"/>
            <a:chExt cx="1603" cy="1129"/>
          </a:xfrm>
        </p:grpSpPr>
        <p:sp>
          <p:nvSpPr>
            <p:cNvPr id="1033" name="フリーフォーム 17"/>
            <p:cNvSpPr/>
            <p:nvPr userDrawn="1"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91"/>
                <a:gd name="T64" fmla="*/ 0 h 300"/>
                <a:gd name="T65" fmla="*/ 991 w 991"/>
                <a:gd name="T66" fmla="*/ 30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4" name="フリーフォーム 18"/>
            <p:cNvSpPr/>
            <p:nvPr userDrawn="1"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137 w 539"/>
                <a:gd name="T3" fmla="*/ 1125 h 1129"/>
                <a:gd name="T4" fmla="*/ 432 w 539"/>
                <a:gd name="T5" fmla="*/ 1115 h 1129"/>
                <a:gd name="T6" fmla="*/ 615 w 539"/>
                <a:gd name="T7" fmla="*/ 1106 h 1129"/>
                <a:gd name="T8" fmla="*/ 786 w 539"/>
                <a:gd name="T9" fmla="*/ 1094 h 1129"/>
                <a:gd name="T10" fmla="*/ 944 w 539"/>
                <a:gd name="T11" fmla="*/ 1079 h 1129"/>
                <a:gd name="T12" fmla="*/ 1015 w 539"/>
                <a:gd name="T13" fmla="*/ 1071 h 1129"/>
                <a:gd name="T14" fmla="*/ 1072 w 539"/>
                <a:gd name="T15" fmla="*/ 1062 h 1129"/>
                <a:gd name="T16" fmla="*/ 1110 w 539"/>
                <a:gd name="T17" fmla="*/ 1056 h 1129"/>
                <a:gd name="T18" fmla="*/ 1148 w 539"/>
                <a:gd name="T19" fmla="*/ 1048 h 1129"/>
                <a:gd name="T20" fmla="*/ 1196 w 539"/>
                <a:gd name="T21" fmla="*/ 1037 h 1129"/>
                <a:gd name="T22" fmla="*/ 1257 w 539"/>
                <a:gd name="T23" fmla="*/ 1019 h 1129"/>
                <a:gd name="T24" fmla="*/ 1323 w 539"/>
                <a:gd name="T25" fmla="*/ 998 h 1129"/>
                <a:gd name="T26" fmla="*/ 1393 w 539"/>
                <a:gd name="T27" fmla="*/ 969 h 1129"/>
                <a:gd name="T28" fmla="*/ 1467 w 539"/>
                <a:gd name="T29" fmla="*/ 939 h 1129"/>
                <a:gd name="T30" fmla="*/ 1537 w 539"/>
                <a:gd name="T31" fmla="*/ 898 h 1129"/>
                <a:gd name="T32" fmla="*/ 1599 w 539"/>
                <a:gd name="T33" fmla="*/ 848 h 1129"/>
                <a:gd name="T34" fmla="*/ 1652 w 539"/>
                <a:gd name="T35" fmla="*/ 793 h 1129"/>
                <a:gd name="T36" fmla="*/ 1699 w 539"/>
                <a:gd name="T37" fmla="*/ 727 h 1129"/>
                <a:gd name="T38" fmla="*/ 1736 w 539"/>
                <a:gd name="T39" fmla="*/ 655 h 1129"/>
                <a:gd name="T40" fmla="*/ 1754 w 539"/>
                <a:gd name="T41" fmla="*/ 572 h 1129"/>
                <a:gd name="T42" fmla="*/ 1760 w 539"/>
                <a:gd name="T43" fmla="*/ 530 h 1129"/>
                <a:gd name="T44" fmla="*/ 1754 w 539"/>
                <a:gd name="T45" fmla="*/ 482 h 1129"/>
                <a:gd name="T46" fmla="*/ 1747 w 539"/>
                <a:gd name="T47" fmla="*/ 432 h 1129"/>
                <a:gd name="T48" fmla="*/ 1739 w 539"/>
                <a:gd name="T49" fmla="*/ 378 h 1129"/>
                <a:gd name="T50" fmla="*/ 1736 w 539"/>
                <a:gd name="T51" fmla="*/ 357 h 1129"/>
                <a:gd name="T52" fmla="*/ 1712 w 539"/>
                <a:gd name="T53" fmla="*/ 286 h 1129"/>
                <a:gd name="T54" fmla="*/ 1687 w 539"/>
                <a:gd name="T55" fmla="*/ 232 h 1129"/>
                <a:gd name="T56" fmla="*/ 1642 w 539"/>
                <a:gd name="T57" fmla="*/ 169 h 1129"/>
                <a:gd name="T58" fmla="*/ 1592 w 539"/>
                <a:gd name="T59" fmla="*/ 90 h 1129"/>
                <a:gd name="T60" fmla="*/ 1522 w 539"/>
                <a:gd name="T61" fmla="*/ 0 h 11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9"/>
                <a:gd name="T94" fmla="*/ 0 h 1129"/>
                <a:gd name="T95" fmla="*/ 539 w 539"/>
                <a:gd name="T96" fmla="*/ 1129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5" name="フリーフォーム 19"/>
            <p:cNvSpPr/>
            <p:nvPr userDrawn="1"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851 h 1085"/>
                <a:gd name="T2" fmla="*/ 40 w 1607"/>
                <a:gd name="T3" fmla="*/ 862 h 1085"/>
                <a:gd name="T4" fmla="*/ 143 w 1607"/>
                <a:gd name="T5" fmla="*/ 884 h 1085"/>
                <a:gd name="T6" fmla="*/ 295 w 1607"/>
                <a:gd name="T7" fmla="*/ 915 h 1085"/>
                <a:gd name="T8" fmla="*/ 384 w 1607"/>
                <a:gd name="T9" fmla="*/ 932 h 1085"/>
                <a:gd name="T10" fmla="*/ 486 w 1607"/>
                <a:gd name="T11" fmla="*/ 949 h 1085"/>
                <a:gd name="T12" fmla="*/ 588 w 1607"/>
                <a:gd name="T13" fmla="*/ 964 h 1085"/>
                <a:gd name="T14" fmla="*/ 693 w 1607"/>
                <a:gd name="T15" fmla="*/ 977 h 1085"/>
                <a:gd name="T16" fmla="*/ 798 w 1607"/>
                <a:gd name="T17" fmla="*/ 985 h 1085"/>
                <a:gd name="T18" fmla="*/ 907 w 1607"/>
                <a:gd name="T19" fmla="*/ 991 h 1085"/>
                <a:gd name="T20" fmla="*/ 956 w 1607"/>
                <a:gd name="T21" fmla="*/ 993 h 1085"/>
                <a:gd name="T22" fmla="*/ 1009 w 1607"/>
                <a:gd name="T23" fmla="*/ 993 h 1085"/>
                <a:gd name="T24" fmla="*/ 1060 w 1607"/>
                <a:gd name="T25" fmla="*/ 991 h 1085"/>
                <a:gd name="T26" fmla="*/ 1106 w 1607"/>
                <a:gd name="T27" fmla="*/ 987 h 1085"/>
                <a:gd name="T28" fmla="*/ 1154 w 1607"/>
                <a:gd name="T29" fmla="*/ 982 h 1085"/>
                <a:gd name="T30" fmla="*/ 1200 w 1607"/>
                <a:gd name="T31" fmla="*/ 975 h 1085"/>
                <a:gd name="T32" fmla="*/ 1239 w 1607"/>
                <a:gd name="T33" fmla="*/ 968 h 1085"/>
                <a:gd name="T34" fmla="*/ 1282 w 1607"/>
                <a:gd name="T35" fmla="*/ 958 h 1085"/>
                <a:gd name="T36" fmla="*/ 1293 w 1607"/>
                <a:gd name="T37" fmla="*/ 954 h 1085"/>
                <a:gd name="T38" fmla="*/ 1326 w 1607"/>
                <a:gd name="T39" fmla="*/ 944 h 1085"/>
                <a:gd name="T40" fmla="*/ 1346 w 1607"/>
                <a:gd name="T41" fmla="*/ 932 h 1085"/>
                <a:gd name="T42" fmla="*/ 1367 w 1607"/>
                <a:gd name="T43" fmla="*/ 923 h 1085"/>
                <a:gd name="T44" fmla="*/ 1394 w 1607"/>
                <a:gd name="T45" fmla="*/ 907 h 1085"/>
                <a:gd name="T46" fmla="*/ 1419 w 1607"/>
                <a:gd name="T47" fmla="*/ 889 h 1085"/>
                <a:gd name="T48" fmla="*/ 1446 w 1607"/>
                <a:gd name="T49" fmla="*/ 870 h 1085"/>
                <a:gd name="T50" fmla="*/ 1470 w 1607"/>
                <a:gd name="T51" fmla="*/ 845 h 1085"/>
                <a:gd name="T52" fmla="*/ 1493 w 1607"/>
                <a:gd name="T53" fmla="*/ 817 h 1085"/>
                <a:gd name="T54" fmla="*/ 1512 w 1607"/>
                <a:gd name="T55" fmla="*/ 782 h 1085"/>
                <a:gd name="T56" fmla="*/ 1527 w 1607"/>
                <a:gd name="T57" fmla="*/ 745 h 1085"/>
                <a:gd name="T58" fmla="*/ 1535 w 1607"/>
                <a:gd name="T59" fmla="*/ 724 h 1085"/>
                <a:gd name="T60" fmla="*/ 1540 w 1607"/>
                <a:gd name="T61" fmla="*/ 703 h 1085"/>
                <a:gd name="T62" fmla="*/ 1546 w 1607"/>
                <a:gd name="T63" fmla="*/ 680 h 1085"/>
                <a:gd name="T64" fmla="*/ 1550 w 1607"/>
                <a:gd name="T65" fmla="*/ 655 h 1085"/>
                <a:gd name="T66" fmla="*/ 1552 w 1607"/>
                <a:gd name="T67" fmla="*/ 631 h 1085"/>
                <a:gd name="T68" fmla="*/ 1552 w 1607"/>
                <a:gd name="T69" fmla="*/ 604 h 1085"/>
                <a:gd name="T70" fmla="*/ 1552 w 1607"/>
                <a:gd name="T71" fmla="*/ 589 h 1085"/>
                <a:gd name="T72" fmla="*/ 1552 w 1607"/>
                <a:gd name="T73" fmla="*/ 549 h 1085"/>
                <a:gd name="T74" fmla="*/ 1544 w 1607"/>
                <a:gd name="T75" fmla="*/ 485 h 1085"/>
                <a:gd name="T76" fmla="*/ 1538 w 1607"/>
                <a:gd name="T77" fmla="*/ 446 h 1085"/>
                <a:gd name="T78" fmla="*/ 1531 w 1607"/>
                <a:gd name="T79" fmla="*/ 404 h 1085"/>
                <a:gd name="T80" fmla="*/ 1520 w 1607"/>
                <a:gd name="T81" fmla="*/ 358 h 1085"/>
                <a:gd name="T82" fmla="*/ 1506 w 1607"/>
                <a:gd name="T83" fmla="*/ 310 h 1085"/>
                <a:gd name="T84" fmla="*/ 1491 w 1607"/>
                <a:gd name="T85" fmla="*/ 257 h 1085"/>
                <a:gd name="T86" fmla="*/ 1469 w 1607"/>
                <a:gd name="T87" fmla="*/ 206 h 1085"/>
                <a:gd name="T88" fmla="*/ 1442 w 1607"/>
                <a:gd name="T89" fmla="*/ 156 h 1085"/>
                <a:gd name="T90" fmla="*/ 1411 w 1607"/>
                <a:gd name="T91" fmla="*/ 103 h 1085"/>
                <a:gd name="T92" fmla="*/ 1375 w 1607"/>
                <a:gd name="T93" fmla="*/ 51 h 1085"/>
                <a:gd name="T94" fmla="*/ 1333 w 1607"/>
                <a:gd name="T95" fmla="*/ 0 h 108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07"/>
                <a:gd name="T145" fmla="*/ 0 h 1085"/>
                <a:gd name="T146" fmla="*/ 1607 w 1607"/>
                <a:gd name="T147" fmla="*/ 1085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6" name="フリーフォーム 21"/>
            <p:cNvSpPr/>
            <p:nvPr userDrawn="1"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99 w 1620"/>
                <a:gd name="T5" fmla="*/ 605 h 657"/>
                <a:gd name="T6" fmla="*/ 217 w 1620"/>
                <a:gd name="T7" fmla="*/ 624 h 657"/>
                <a:gd name="T8" fmla="*/ 280 w 1620"/>
                <a:gd name="T9" fmla="*/ 634 h 657"/>
                <a:gd name="T10" fmla="*/ 352 w 1620"/>
                <a:gd name="T11" fmla="*/ 642 h 657"/>
                <a:gd name="T12" fmla="*/ 433 w 1620"/>
                <a:gd name="T13" fmla="*/ 649 h 657"/>
                <a:gd name="T14" fmla="*/ 516 w 1620"/>
                <a:gd name="T15" fmla="*/ 653 h 657"/>
                <a:gd name="T16" fmla="*/ 602 w 1620"/>
                <a:gd name="T17" fmla="*/ 657 h 657"/>
                <a:gd name="T18" fmla="*/ 688 w 1620"/>
                <a:gd name="T19" fmla="*/ 655 h 657"/>
                <a:gd name="T20" fmla="*/ 773 w 1620"/>
                <a:gd name="T21" fmla="*/ 651 h 657"/>
                <a:gd name="T22" fmla="*/ 858 w 1620"/>
                <a:gd name="T23" fmla="*/ 643 h 657"/>
                <a:gd name="T24" fmla="*/ 941 w 1620"/>
                <a:gd name="T25" fmla="*/ 630 h 657"/>
                <a:gd name="T26" fmla="*/ 983 w 1620"/>
                <a:gd name="T27" fmla="*/ 620 h 657"/>
                <a:gd name="T28" fmla="*/ 1021 w 1620"/>
                <a:gd name="T29" fmla="*/ 611 h 657"/>
                <a:gd name="T30" fmla="*/ 1034 w 1620"/>
                <a:gd name="T31" fmla="*/ 607 h 657"/>
                <a:gd name="T32" fmla="*/ 1069 w 1620"/>
                <a:gd name="T33" fmla="*/ 597 h 657"/>
                <a:gd name="T34" fmla="*/ 1122 w 1620"/>
                <a:gd name="T35" fmla="*/ 576 h 657"/>
                <a:gd name="T36" fmla="*/ 1153 w 1620"/>
                <a:gd name="T37" fmla="*/ 563 h 657"/>
                <a:gd name="T38" fmla="*/ 1184 w 1620"/>
                <a:gd name="T39" fmla="*/ 547 h 657"/>
                <a:gd name="T40" fmla="*/ 1221 w 1620"/>
                <a:gd name="T41" fmla="*/ 528 h 657"/>
                <a:gd name="T42" fmla="*/ 1253 w 1620"/>
                <a:gd name="T43" fmla="*/ 507 h 657"/>
                <a:gd name="T44" fmla="*/ 1289 w 1620"/>
                <a:gd name="T45" fmla="*/ 482 h 657"/>
                <a:gd name="T46" fmla="*/ 1327 w 1620"/>
                <a:gd name="T47" fmla="*/ 451 h 657"/>
                <a:gd name="T48" fmla="*/ 1361 w 1620"/>
                <a:gd name="T49" fmla="*/ 419 h 657"/>
                <a:gd name="T50" fmla="*/ 1391 w 1620"/>
                <a:gd name="T51" fmla="*/ 380 h 657"/>
                <a:gd name="T52" fmla="*/ 1421 w 1620"/>
                <a:gd name="T53" fmla="*/ 338 h 657"/>
                <a:gd name="T54" fmla="*/ 1433 w 1620"/>
                <a:gd name="T55" fmla="*/ 317 h 657"/>
                <a:gd name="T56" fmla="*/ 1446 w 1620"/>
                <a:gd name="T57" fmla="*/ 294 h 657"/>
                <a:gd name="T58" fmla="*/ 1454 w 1620"/>
                <a:gd name="T59" fmla="*/ 265 h 657"/>
                <a:gd name="T60" fmla="*/ 1464 w 1620"/>
                <a:gd name="T61" fmla="*/ 235 h 657"/>
                <a:gd name="T62" fmla="*/ 1474 w 1620"/>
                <a:gd name="T63" fmla="*/ 196 h 657"/>
                <a:gd name="T64" fmla="*/ 1485 w 1620"/>
                <a:gd name="T65" fmla="*/ 150 h 657"/>
                <a:gd name="T66" fmla="*/ 1494 w 1620"/>
                <a:gd name="T67" fmla="*/ 102 h 657"/>
                <a:gd name="T68" fmla="*/ 1499 w 1620"/>
                <a:gd name="T69" fmla="*/ 52 h 657"/>
                <a:gd name="T70" fmla="*/ 1499 w 1620"/>
                <a:gd name="T71" fmla="*/ 25 h 657"/>
                <a:gd name="T72" fmla="*/ 1499 w 1620"/>
                <a:gd name="T73" fmla="*/ 0 h 6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20"/>
                <a:gd name="T112" fmla="*/ 0 h 657"/>
                <a:gd name="T113" fmla="*/ 1620 w 1620"/>
                <a:gd name="T114" fmla="*/ 657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7" name="フリーフォーム 22"/>
            <p:cNvSpPr/>
            <p:nvPr userDrawn="1"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043 h 1146"/>
                <a:gd name="T2" fmla="*/ 36 w 1142"/>
                <a:gd name="T3" fmla="*/ 1045 h 1146"/>
                <a:gd name="T4" fmla="*/ 132 w 1142"/>
                <a:gd name="T5" fmla="*/ 1043 h 1146"/>
                <a:gd name="T6" fmla="*/ 200 w 1142"/>
                <a:gd name="T7" fmla="*/ 1041 h 1146"/>
                <a:gd name="T8" fmla="*/ 274 w 1142"/>
                <a:gd name="T9" fmla="*/ 1036 h 1146"/>
                <a:gd name="T10" fmla="*/ 355 w 1142"/>
                <a:gd name="T11" fmla="*/ 1031 h 1146"/>
                <a:gd name="T12" fmla="*/ 438 w 1142"/>
                <a:gd name="T13" fmla="*/ 1020 h 1146"/>
                <a:gd name="T14" fmla="*/ 526 w 1142"/>
                <a:gd name="T15" fmla="*/ 1008 h 1146"/>
                <a:gd name="T16" fmla="*/ 614 w 1142"/>
                <a:gd name="T17" fmla="*/ 991 h 1146"/>
                <a:gd name="T18" fmla="*/ 658 w 1142"/>
                <a:gd name="T19" fmla="*/ 980 h 1146"/>
                <a:gd name="T20" fmla="*/ 701 w 1142"/>
                <a:gd name="T21" fmla="*/ 971 h 1146"/>
                <a:gd name="T22" fmla="*/ 743 w 1142"/>
                <a:gd name="T23" fmla="*/ 957 h 1146"/>
                <a:gd name="T24" fmla="*/ 783 w 1142"/>
                <a:gd name="T25" fmla="*/ 943 h 1146"/>
                <a:gd name="T26" fmla="*/ 822 w 1142"/>
                <a:gd name="T27" fmla="*/ 927 h 1146"/>
                <a:gd name="T28" fmla="*/ 860 w 1142"/>
                <a:gd name="T29" fmla="*/ 910 h 1146"/>
                <a:gd name="T30" fmla="*/ 895 w 1142"/>
                <a:gd name="T31" fmla="*/ 892 h 1146"/>
                <a:gd name="T32" fmla="*/ 927 w 1142"/>
                <a:gd name="T33" fmla="*/ 873 h 1146"/>
                <a:gd name="T34" fmla="*/ 958 w 1142"/>
                <a:gd name="T35" fmla="*/ 852 h 1146"/>
                <a:gd name="T36" fmla="*/ 985 w 1142"/>
                <a:gd name="T37" fmla="*/ 830 h 1146"/>
                <a:gd name="T38" fmla="*/ 1012 w 1142"/>
                <a:gd name="T39" fmla="*/ 805 h 1146"/>
                <a:gd name="T40" fmla="*/ 1033 w 1142"/>
                <a:gd name="T41" fmla="*/ 777 h 1146"/>
                <a:gd name="T42" fmla="*/ 1040 w 1142"/>
                <a:gd name="T43" fmla="*/ 767 h 1146"/>
                <a:gd name="T44" fmla="*/ 1060 w 1142"/>
                <a:gd name="T45" fmla="*/ 736 h 1146"/>
                <a:gd name="T46" fmla="*/ 1073 w 1142"/>
                <a:gd name="T47" fmla="*/ 714 h 1146"/>
                <a:gd name="T48" fmla="*/ 1085 w 1142"/>
                <a:gd name="T49" fmla="*/ 684 h 1146"/>
                <a:gd name="T50" fmla="*/ 1098 w 1142"/>
                <a:gd name="T51" fmla="*/ 649 h 1146"/>
                <a:gd name="T52" fmla="*/ 1112 w 1142"/>
                <a:gd name="T53" fmla="*/ 605 h 1146"/>
                <a:gd name="T54" fmla="*/ 1123 w 1142"/>
                <a:gd name="T55" fmla="*/ 556 h 1146"/>
                <a:gd name="T56" fmla="*/ 1133 w 1142"/>
                <a:gd name="T57" fmla="*/ 502 h 1146"/>
                <a:gd name="T58" fmla="*/ 1140 w 1142"/>
                <a:gd name="T59" fmla="*/ 439 h 1146"/>
                <a:gd name="T60" fmla="*/ 1142 w 1142"/>
                <a:gd name="T61" fmla="*/ 368 h 1146"/>
                <a:gd name="T62" fmla="*/ 1142 w 1142"/>
                <a:gd name="T63" fmla="*/ 289 h 1146"/>
                <a:gd name="T64" fmla="*/ 1136 w 1142"/>
                <a:gd name="T65" fmla="*/ 199 h 1146"/>
                <a:gd name="T66" fmla="*/ 1127 w 1142"/>
                <a:gd name="T67" fmla="*/ 105 h 1146"/>
                <a:gd name="T68" fmla="*/ 1110 w 1142"/>
                <a:gd name="T69" fmla="*/ 0 h 11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2"/>
                <a:gd name="T106" fmla="*/ 0 h 1146"/>
                <a:gd name="T107" fmla="*/ 1142 w 1142"/>
                <a:gd name="T108" fmla="*/ 1146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8" name="フリーフォーム 23"/>
            <p:cNvSpPr/>
            <p:nvPr userDrawn="1"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2 w 309"/>
                <a:gd name="T3" fmla="*/ 14 h 263"/>
                <a:gd name="T4" fmla="*/ 64 w 309"/>
                <a:gd name="T5" fmla="*/ 30 h 263"/>
                <a:gd name="T6" fmla="*/ 105 w 309"/>
                <a:gd name="T7" fmla="*/ 52 h 263"/>
                <a:gd name="T8" fmla="*/ 125 w 309"/>
                <a:gd name="T9" fmla="*/ 65 h 263"/>
                <a:gd name="T10" fmla="*/ 148 w 309"/>
                <a:gd name="T11" fmla="*/ 80 h 263"/>
                <a:gd name="T12" fmla="*/ 169 w 309"/>
                <a:gd name="T13" fmla="*/ 94 h 263"/>
                <a:gd name="T14" fmla="*/ 187 w 309"/>
                <a:gd name="T15" fmla="*/ 111 h 263"/>
                <a:gd name="T16" fmla="*/ 207 w 309"/>
                <a:gd name="T17" fmla="*/ 128 h 263"/>
                <a:gd name="T18" fmla="*/ 223 w 309"/>
                <a:gd name="T19" fmla="*/ 147 h 263"/>
                <a:gd name="T20" fmla="*/ 239 w 309"/>
                <a:gd name="T21" fmla="*/ 168 h 263"/>
                <a:gd name="T22" fmla="*/ 250 w 309"/>
                <a:gd name="T23" fmla="*/ 188 h 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9"/>
                <a:gd name="T37" fmla="*/ 0 h 263"/>
                <a:gd name="T38" fmla="*/ 309 w 309"/>
                <a:gd name="T39" fmla="*/ 263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39" name="フリーフォーム 24"/>
            <p:cNvSpPr/>
            <p:nvPr userDrawn="1"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3 w 960"/>
                <a:gd name="T3" fmla="*/ 27 h 157"/>
                <a:gd name="T4" fmla="*/ 199 w 960"/>
                <a:gd name="T5" fmla="*/ 53 h 157"/>
                <a:gd name="T6" fmla="*/ 325 w 960"/>
                <a:gd name="T7" fmla="*/ 84 h 157"/>
                <a:gd name="T8" fmla="*/ 470 w 960"/>
                <a:gd name="T9" fmla="*/ 113 h 157"/>
                <a:gd name="T10" fmla="*/ 547 w 960"/>
                <a:gd name="T11" fmla="*/ 126 h 157"/>
                <a:gd name="T12" fmla="*/ 624 w 960"/>
                <a:gd name="T13" fmla="*/ 138 h 157"/>
                <a:gd name="T14" fmla="*/ 700 w 960"/>
                <a:gd name="T15" fmla="*/ 146 h 157"/>
                <a:gd name="T16" fmla="*/ 775 w 960"/>
                <a:gd name="T17" fmla="*/ 153 h 157"/>
                <a:gd name="T18" fmla="*/ 847 w 960"/>
                <a:gd name="T19" fmla="*/ 157 h 157"/>
                <a:gd name="T20" fmla="*/ 915 w 960"/>
                <a:gd name="T21" fmla="*/ 155 h 1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0"/>
                <a:gd name="T34" fmla="*/ 0 h 157"/>
                <a:gd name="T35" fmla="*/ 960 w 960"/>
                <a:gd name="T36" fmla="*/ 157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19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タイトル プレースホルダ 13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smtClean="0"/>
          </a:p>
        </p:txBody>
      </p:sp>
      <p:sp>
        <p:nvSpPr>
          <p:cNvPr id="1031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84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ja-JP" altLang="en-US" smtClean="0"/>
              <a:t>マスタ テキストの書式設定</a:t>
            </a:r>
            <a:endParaRPr lang="ja-JP" altLang="en-US" smtClean="0"/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  <a:endParaRPr lang="ja-JP" altLang="en-US" smtClean="0"/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/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  <p:sp>
          <p:nvSpPr>
            <p:cNvPr id="34" name="フリーフォーム 33"/>
            <p:cNvSpPr/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  <p:sp>
          <p:nvSpPr>
            <p:cNvPr id="35" name="フリーフォーム 34"/>
            <p:cNvSpPr/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rgbClr val="FF0000">
                    <a:alpha val="100000"/>
                  </a:srgbClr>
                </a:solidFill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80000"/>
        <a:buFont typeface="Wingdings" panose="05000000000000000000" pitchFamily="2" charset="2"/>
        <a:buChar char="l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5000"/>
        <a:buFont typeface="Wingdings" panose="05000000000000000000" pitchFamily="2" charset="2"/>
        <a:buChar char="l"/>
        <a:defRPr kumimoji="1" sz="28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60000"/>
        <a:buFont typeface="Wingdings" panose="05000000000000000000" pitchFamily="2" charset="2"/>
        <a:buChar char="l"/>
        <a:defRPr kumimoji="1" sz="2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kumimoji="1" sz="20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5000"/>
        <a:buFont typeface="Wingdings" panose="05000000000000000000" pitchFamily="2" charset="2"/>
        <a:buChar char="l"/>
        <a:defRPr kumimoji="1" sz="20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 panose="05000000000000000000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 panose="05000000000000000000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 panose="05000000000000000000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 panose="05000000000000000000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youtube.com/watch?v=RBkWtl8pP_w" TargetMode="External"/><Relationship Id="rId2" Type="http://schemas.openxmlformats.org/officeDocument/2006/relationships/hyperlink" Target="https://www.youtube.com/watch?v=IqLNUqUjOAw" TargetMode="External"/><Relationship Id="rId1" Type="http://schemas.openxmlformats.org/officeDocument/2006/relationships/hyperlink" Target="http://www.youtube.com/watch?v=yf9SY1HAPs0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youtube.com/watch?v=UCFg9bcW7Bk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20588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ja-JP" sz="5400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O ambiente de ensino</a:t>
            </a:r>
            <a:endParaRPr lang="pt-BR" altLang="ja-JP" sz="5400" b="1" dirty="0" smtClean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27559" y="980330"/>
            <a:ext cx="5000625" cy="5761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spcBef>
                <a:spcPts val="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pt-BR" altLang="ja-JP" sz="3200" b="1" u="sng" kern="0" dirty="0">
                <a:solidFill>
                  <a:srgbClr val="C00000"/>
                </a:solidFill>
                <a:latin typeface="+mj-lt"/>
                <a:ea typeface="MS PGothic" panose="020B0600070205080204" charset="-128"/>
                <a:cs typeface="Segoe UI" panose="020B0502040204020203" pitchFamily="34" charset="0"/>
              </a:rPr>
              <a:t>Segurança</a:t>
            </a:r>
            <a:endParaRPr lang="pt-BR" altLang="ja-JP" sz="3200" b="1" u="sng" kern="0" dirty="0">
              <a:solidFill>
                <a:srgbClr val="C00000"/>
              </a:solidFill>
              <a:latin typeface="+mj-lt"/>
              <a:ea typeface="MS PGothic" panose="020B0600070205080204" charset="-128"/>
              <a:cs typeface="Segoe UI" panose="020B0502040204020203" pitchFamily="34" charset="0"/>
            </a:endParaRPr>
          </a:p>
          <a:p>
            <a:pPr marL="457200" indent="-457200">
              <a:spcBef>
                <a:spcPts val="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pt-BR" altLang="ja-JP" sz="3200" b="1" kern="0" dirty="0">
                <a:latin typeface="+mj-lt"/>
                <a:ea typeface="MS PGothic" panose="020B0600070205080204" charset="-128"/>
                <a:cs typeface="Segoe UI" panose="020B0502040204020203" pitchFamily="34" charset="0"/>
              </a:rPr>
              <a:t>Tempo</a:t>
            </a:r>
            <a:endParaRPr lang="pt-BR" altLang="ja-JP" sz="3200" b="1" kern="0" dirty="0">
              <a:latin typeface="+mj-lt"/>
              <a:ea typeface="MS PGothic" panose="020B0600070205080204" charset="-128"/>
              <a:cs typeface="Segoe UI" panose="020B0502040204020203" pitchFamily="34" charset="0"/>
            </a:endParaRPr>
          </a:p>
          <a:p>
            <a:pPr marL="457200" indent="-457200">
              <a:spcBef>
                <a:spcPts val="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pt-BR" altLang="ja-JP" sz="3200" b="1" kern="0" dirty="0">
                <a:latin typeface="+mj-lt"/>
                <a:ea typeface="MS PGothic" panose="020B0600070205080204" charset="-128"/>
                <a:cs typeface="Segoe UI" panose="020B0502040204020203" pitchFamily="34" charset="0"/>
              </a:rPr>
              <a:t>Espaço</a:t>
            </a:r>
            <a:endParaRPr lang="pt-BR" altLang="ja-JP" sz="3200" b="1" kern="0" dirty="0">
              <a:latin typeface="+mj-lt"/>
              <a:ea typeface="MS PGothic" panose="020B0600070205080204" charset="-128"/>
              <a:cs typeface="Segoe UI" panose="020B0502040204020203" pitchFamily="34" charset="0"/>
            </a:endParaRPr>
          </a:p>
          <a:p>
            <a:pPr marL="457200" indent="-457200">
              <a:spcBef>
                <a:spcPts val="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pt-BR" altLang="ja-JP" sz="3200" b="1" kern="0" dirty="0">
                <a:latin typeface="+mj-lt"/>
                <a:ea typeface="MS PGothic" panose="020B0600070205080204" charset="-128"/>
                <a:cs typeface="Segoe UI" panose="020B0502040204020203" pitchFamily="34" charset="0"/>
              </a:rPr>
              <a:t>Materiais</a:t>
            </a:r>
            <a:endParaRPr lang="pt-BR" altLang="ja-JP" sz="3200" b="1" kern="0" dirty="0">
              <a:latin typeface="+mj-lt"/>
              <a:ea typeface="MS PGothic" panose="020B0600070205080204" charset="-128"/>
              <a:cs typeface="Segoe UI" panose="020B0502040204020203" pitchFamily="34" charset="0"/>
            </a:endParaRPr>
          </a:p>
          <a:p>
            <a:pPr marL="457200" indent="-457200">
              <a:spcBef>
                <a:spcPts val="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pt-BR" altLang="ja-JP" sz="3200" b="1" kern="0" dirty="0">
                <a:latin typeface="+mj-lt"/>
                <a:ea typeface="MS PGothic" panose="020B0600070205080204" charset="-128"/>
                <a:cs typeface="Segoe UI" panose="020B0502040204020203" pitchFamily="34" charset="0"/>
              </a:rPr>
              <a:t>Pessoas</a:t>
            </a:r>
            <a:endParaRPr lang="pt-BR" altLang="ja-JP" sz="3200" b="1" kern="0" dirty="0">
              <a:latin typeface="+mj-lt"/>
              <a:ea typeface="MS PGothic" panose="020B0600070205080204" charset="-128"/>
              <a:cs typeface="Segoe UI" panose="020B0502040204020203" pitchFamily="34" charset="0"/>
            </a:endParaRPr>
          </a:p>
          <a:p>
            <a:pPr marL="457200" indent="-457200">
              <a:spcBef>
                <a:spcPts val="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pt-BR" altLang="ja-JP" sz="3200" b="1" kern="0" dirty="0">
                <a:latin typeface="+mj-lt"/>
                <a:ea typeface="MS PGothic" panose="020B0600070205080204" charset="-128"/>
                <a:cs typeface="Segoe UI" panose="020B0502040204020203" pitchFamily="34" charset="0"/>
              </a:rPr>
              <a:t>Métodos</a:t>
            </a:r>
            <a:endParaRPr lang="pt-BR" altLang="ja-JP" sz="3200" b="1" kern="0" dirty="0">
              <a:latin typeface="+mj-lt"/>
              <a:ea typeface="MS PGothic" panose="020B0600070205080204" charset="-128"/>
              <a:cs typeface="Segoe UI" panose="020B0502040204020203" pitchFamily="34" charset="0"/>
            </a:endParaRPr>
          </a:p>
          <a:p>
            <a:pPr marL="457200" indent="-457200">
              <a:spcBef>
                <a:spcPts val="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pt-BR" altLang="ja-JP" sz="3200" b="1" kern="0" dirty="0">
                <a:latin typeface="+mj-lt"/>
                <a:ea typeface="MS PGothic" panose="020B0600070205080204" charset="-128"/>
                <a:cs typeface="Segoe UI" panose="020B0502040204020203" pitchFamily="34" charset="0"/>
              </a:rPr>
              <a:t>Estratégias</a:t>
            </a:r>
            <a:endParaRPr lang="pt-BR" altLang="ja-JP" sz="3200" b="1" kern="0" dirty="0">
              <a:latin typeface="+mj-lt"/>
              <a:ea typeface="MS PGothic" panose="020B0600070205080204" charset="-128"/>
              <a:cs typeface="Segoe UI" panose="020B0502040204020203" pitchFamily="34" charset="0"/>
            </a:endParaRPr>
          </a:p>
          <a:p>
            <a:pPr marL="457200" indent="-457200">
              <a:spcBef>
                <a:spcPts val="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pt-BR" altLang="ja-JP" sz="3200" b="1" kern="0" dirty="0" smtClean="0">
                <a:latin typeface="+mj-lt"/>
                <a:ea typeface="MS PGothic" panose="020B0600070205080204" charset="-128"/>
                <a:cs typeface="Segoe UI" panose="020B0502040204020203" pitchFamily="34" charset="0"/>
              </a:rPr>
              <a:t>Linguagem</a:t>
            </a:r>
            <a:endParaRPr lang="pt-BR" altLang="ja-JP" sz="3200" b="1" kern="0" dirty="0" smtClean="0">
              <a:latin typeface="+mj-lt"/>
              <a:ea typeface="MS PGothic" panose="020B0600070205080204" charset="-128"/>
              <a:cs typeface="Segoe UI" panose="020B0502040204020203" pitchFamily="34" charset="0"/>
            </a:endParaRPr>
          </a:p>
          <a:p>
            <a:pPr marL="457200" indent="-457200">
              <a:spcBef>
                <a:spcPts val="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pt-BR" altLang="ja-JP" sz="3200" b="1" kern="0" dirty="0" smtClean="0">
                <a:latin typeface="+mj-lt"/>
                <a:ea typeface="MS PGothic" panose="020B0600070205080204" charset="-128"/>
                <a:cs typeface="Segoe UI" panose="020B0502040204020203" pitchFamily="34" charset="0"/>
              </a:rPr>
              <a:t>Motivação</a:t>
            </a:r>
            <a:endParaRPr lang="pt-BR" altLang="ja-JP" sz="3200" b="1" kern="0" dirty="0" smtClean="0">
              <a:latin typeface="+mj-lt"/>
              <a:ea typeface="MS PGothic" panose="020B0600070205080204" charset="-128"/>
              <a:cs typeface="Segoe UI" panose="020B0502040204020203" pitchFamily="34" charset="0"/>
            </a:endParaRPr>
          </a:p>
          <a:p>
            <a:pPr marL="457200" indent="-457200">
              <a:spcBef>
                <a:spcPts val="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pt-BR" altLang="ja-JP" sz="3200" b="1" kern="0" dirty="0" smtClean="0">
                <a:latin typeface="+mj-lt"/>
                <a:ea typeface="MS PGothic" panose="020B0600070205080204" charset="-128"/>
                <a:cs typeface="Segoe UI" panose="020B0502040204020203" pitchFamily="34" charset="0"/>
              </a:rPr>
              <a:t>Observação </a:t>
            </a:r>
            <a:endParaRPr lang="pt-BR" altLang="ja-JP" sz="3200" b="1" kern="0" dirty="0">
              <a:latin typeface="+mj-lt"/>
              <a:ea typeface="MS PGothic" panose="020B0600070205080204" charset="-128"/>
              <a:cs typeface="Segoe UI" panose="020B0502040204020203" pitchFamily="34" charset="0"/>
            </a:endParaRPr>
          </a:p>
          <a:p>
            <a:pPr marL="457200" indent="-457200">
              <a:spcBef>
                <a:spcPts val="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pt-BR" altLang="ja-JP" sz="3200" b="1" kern="0" dirty="0">
                <a:latin typeface="+mj-lt"/>
                <a:ea typeface="MS PGothic" panose="020B0600070205080204" charset="-128"/>
                <a:cs typeface="Segoe UI" panose="020B0502040204020203" pitchFamily="34" charset="0"/>
              </a:rPr>
              <a:t>... </a:t>
            </a:r>
            <a:endParaRPr lang="pt-BR" altLang="ja-JP" sz="3200" b="1" kern="0" dirty="0">
              <a:latin typeface="+mj-lt"/>
              <a:ea typeface="MS PGothic" panose="020B0600070205080204" charset="-128"/>
              <a:cs typeface="Segoe UI" panose="020B0502040204020203" pitchFamily="34" charset="0"/>
            </a:endParaRPr>
          </a:p>
        </p:txBody>
      </p:sp>
      <p:pic>
        <p:nvPicPr>
          <p:cNvPr id="17411" name="Imagem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64088" y="1281113"/>
            <a:ext cx="2935287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116632"/>
            <a:ext cx="3429000" cy="1143000"/>
          </a:xfrm>
        </p:spPr>
        <p:txBody>
          <a:bodyPr rtlCol="0"/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BR" altLang="ja-JP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Segurança</a:t>
            </a:r>
            <a:r>
              <a:rPr lang="pt-BR" altLang="ja-JP" sz="3600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 </a:t>
            </a:r>
            <a:endParaRPr lang="pt-BR" altLang="ja-JP" sz="3600" b="1" dirty="0" smtClean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85841" y="1556792"/>
            <a:ext cx="7858125" cy="44291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altLang="ja-JP" sz="2800" b="1" u="sng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PRIORIDADE</a:t>
            </a:r>
            <a:endParaRPr lang="pt-BR" altLang="ja-JP" sz="2800" b="1" u="sng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altLang="ja-JP" sz="2800" u="sng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Co-responsabilidade</a:t>
            </a:r>
            <a:endParaRPr lang="pt-BR" altLang="ja-JP" sz="2800" u="sng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Desafio – Disciplina – Liberdade - Controle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Aprender a dominar e a controlar o corpo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Desenvolver hábitos de segurança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Minimizar riscos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Planejar cuidadosamente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Checar as possibilidades de quedas e de colisões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Não forçar os praticantes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Não deixar o grupo sem supervisão (crianças)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40" y="269776"/>
            <a:ext cx="3221037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ja-JP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Orientações</a:t>
            </a:r>
            <a:r>
              <a:rPr lang="pt-BR" altLang="ja-JP" sz="3600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 </a:t>
            </a:r>
            <a:endParaRPr lang="pt-BR" altLang="ja-JP" sz="3600" b="1" dirty="0" smtClean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496944" cy="4858891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Equipamentos são atraentes para menores (crianças)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Acesso somente aos materiais da 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aula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Monitorar os equipamentos com altura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Ajudar a criança a subir e a descer dos 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equipamentos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Orientar para as possíveis quedas e 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imprevistos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Oferecer 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alternativas</a:t>
            </a: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Atentar para a superfície de 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aterrissagem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Vestimentas adequadas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Cuidado com outros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064" y="341784"/>
            <a:ext cx="3830638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ja-JP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Tempo</a:t>
            </a:r>
            <a:r>
              <a:rPr lang="pt-BR" altLang="ja-JP" sz="3600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 </a:t>
            </a:r>
            <a:endParaRPr lang="pt-BR" altLang="ja-JP" sz="3600" b="1" dirty="0" smtClean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00128" y="1988840"/>
            <a:ext cx="7772400" cy="4464496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COMEÇO – MEIO – FIM </a:t>
            </a:r>
            <a:endParaRPr lang="pt-BR" altLang="ja-JP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Organização do espaço e dos materiais</a:t>
            </a:r>
            <a:endParaRPr lang="pt-BR" altLang="ja-JP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Apresentação das atividades (Instrução)</a:t>
            </a:r>
            <a:endParaRPr lang="pt-BR" altLang="ja-JP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Prática em cada atividade</a:t>
            </a:r>
            <a:endParaRPr lang="pt-BR" altLang="ja-JP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Número de alunos</a:t>
            </a:r>
            <a:endParaRPr lang="pt-BR" altLang="ja-JP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Tempo livre, descanso, deslocamento</a:t>
            </a:r>
            <a:endParaRPr lang="pt-BR" altLang="ja-JP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pt-BR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Sugestão</a:t>
            </a:r>
            <a:endParaRPr lang="pt-BR" b="1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126176"/>
            <a:ext cx="8229600" cy="4687200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Organização +++</a:t>
            </a:r>
            <a:endParaRPr lang="pt-BR" altLang="ja-JP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Instrução +++</a:t>
            </a:r>
            <a:endParaRPr lang="pt-BR" altLang="ja-JP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Aprendizagem </a:t>
            </a: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Cognitiva ++++</a:t>
            </a:r>
            <a:endParaRPr lang="pt-BR" altLang="ja-JP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Atividade ++++++++++++++++++++++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24" y="285736"/>
            <a:ext cx="35719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ja-JP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Espaço Físico </a:t>
            </a:r>
            <a:endParaRPr lang="pt-BR" altLang="ja-JP" b="1" dirty="0" smtClean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424936" cy="47148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Preparação prévia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Antecipação de imprevistos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Preparação para eventuais improvisações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Atividades paralelas e potencial de distrações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Deslocamentos e movimentação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Segurança 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Espaço livre e controlado (demarcar, visualizar limites)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Espaço aberto e fechado 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Variações 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7864" y="188640"/>
            <a:ext cx="2659062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ja-JP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Materiais</a:t>
            </a:r>
            <a:r>
              <a:rPr lang="pt-BR" altLang="ja-JP" sz="3600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 </a:t>
            </a:r>
            <a:endParaRPr lang="pt-BR" altLang="ja-JP" sz="3600" b="1" dirty="0" smtClean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31801"/>
            <a:ext cx="8352928" cy="4981575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Espaço disponível para 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armazenamento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Preparação prévia e para eventuais improvisações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Número, idade, tamanho e nível de habilidade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Acesso fácil (profissional)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Orientar e solicitar cooperação dos participantes, quando for conveniente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Oportunidade de experiência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Construir os próprios equipamentos de acordo com as necessidades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60648"/>
            <a:ext cx="387826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ja-JP" sz="4000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Espaço fechado</a:t>
            </a:r>
            <a:endParaRPr lang="pt-BR" altLang="ja-JP" sz="4000" b="1" dirty="0" smtClean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857375"/>
            <a:ext cx="3786187" cy="4714875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ja-JP" sz="26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Local para acomodar os materiais </a:t>
            </a:r>
            <a:endParaRPr lang="pt-BR" altLang="ja-JP" sz="26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ja-JP" sz="26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Paredes livres</a:t>
            </a:r>
            <a:endParaRPr lang="pt-BR" altLang="ja-JP" sz="26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ja-JP" sz="26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Piso adequado, que evite tropeços e deslizamentos</a:t>
            </a:r>
            <a:endParaRPr lang="pt-BR" altLang="ja-JP" sz="26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ja-JP" sz="26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Alternativas: auditório, hall, pátio, refeitório, sala de aula, corredores, etc.</a:t>
            </a:r>
            <a:endParaRPr lang="pt-BR" altLang="ja-JP" sz="26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altLang="ja-JP" sz="26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889532" y="260648"/>
            <a:ext cx="4183062" cy="1143000"/>
          </a:xfrm>
          <a:prstGeom prst="rect">
            <a:avLst/>
          </a:prstGeom>
          <a:effectLst>
            <a:softEdge rad="12700"/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1" lang="pt-BR" altLang="ja-JP" sz="4000" b="1" kern="0" dirty="0"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Espaço aberto</a:t>
            </a:r>
            <a:endParaRPr kumimoji="1" lang="pt-BR" altLang="ja-JP" sz="4000" b="1" kern="0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72063" y="1857375"/>
            <a:ext cx="3929062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pt-BR" altLang="ja-JP" sz="2800" kern="0" dirty="0"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Superfície macia como gramado e areia</a:t>
            </a:r>
            <a:endParaRPr kumimoji="1" lang="pt-BR" altLang="ja-JP" sz="2800" kern="0" dirty="0"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pt-BR" altLang="ja-JP" sz="2800" kern="0" dirty="0"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Atentar para a dispersão</a:t>
            </a:r>
            <a:endParaRPr kumimoji="1" lang="pt-BR" altLang="ja-JP" sz="2800" kern="0" dirty="0"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pt-BR" altLang="ja-JP" sz="2800" kern="0" dirty="0"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Estabelecer limites</a:t>
            </a:r>
            <a:endParaRPr kumimoji="1" lang="pt-BR" altLang="ja-JP" sz="2800" kern="0" dirty="0"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pt-BR" altLang="ja-JP" sz="2800" kern="0" dirty="0"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Quadra, jardim, estacionamento, caixa de areia, etc.</a:t>
            </a:r>
            <a:endParaRPr kumimoji="1" lang="pt-BR" altLang="ja-JP" sz="2800" kern="0" dirty="0"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88640"/>
            <a:ext cx="3330541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ja-JP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Sugestões</a:t>
            </a:r>
            <a:r>
              <a:rPr lang="pt-BR" altLang="ja-JP" sz="3600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 </a:t>
            </a:r>
            <a:endParaRPr lang="pt-BR" altLang="ja-JP" sz="3600" b="1" dirty="0" smtClean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560" y="1978496"/>
            <a:ext cx="460851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Pandeiro 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Apito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Bolas de pano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Bexigas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Bolas variadas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Colchões variados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Cordas variadas 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Tapetes quadrados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Arcos 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Sacos de areia ou feijão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Garrafas de plástico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Alvos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Traves para equilíbrio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Latas 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48064" y="1906488"/>
            <a:ext cx="3845496" cy="411480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Cones 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Obstáculos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Escada horizontal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Barras variadas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Planos inclinados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Caixas variadas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Paraquedas 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Banco sueco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Bastões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Bases para apoio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Coletes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Etc.</a:t>
            </a: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ja-JP" sz="24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922" y="485800"/>
            <a:ext cx="3116262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ja-JP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Referências</a:t>
            </a:r>
            <a:r>
              <a:rPr lang="pt-BR" altLang="ja-JP" sz="3600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 </a:t>
            </a:r>
            <a:endParaRPr lang="pt-BR" altLang="ja-JP" sz="3600" b="1" dirty="0" smtClean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8352928" cy="4114800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Thomas, </a:t>
            </a:r>
            <a:r>
              <a:rPr lang="pt-BR" altLang="ja-JP" sz="2800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J.R.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; Lee, </a:t>
            </a:r>
            <a:r>
              <a:rPr lang="pt-BR" altLang="ja-JP" sz="2800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A.M.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&amp; Thomas, </a:t>
            </a:r>
            <a:r>
              <a:rPr lang="pt-BR" altLang="ja-JP" sz="2800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K.T.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r>
              <a:rPr lang="pt-BR" altLang="ja-JP" sz="2800" i="1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Physical</a:t>
            </a:r>
            <a:r>
              <a:rPr lang="pt-BR" altLang="ja-JP" sz="2800" i="1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r>
              <a:rPr lang="pt-BR" altLang="ja-JP" sz="2800" i="1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Education</a:t>
            </a:r>
            <a:r>
              <a:rPr lang="pt-BR" altLang="ja-JP" sz="2800" i="1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for </a:t>
            </a:r>
            <a:r>
              <a:rPr lang="pt-BR" altLang="ja-JP" sz="2800" i="1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children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. </a:t>
            </a:r>
            <a:r>
              <a:rPr lang="pt-BR" altLang="ja-JP" sz="2800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Human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r>
              <a:rPr lang="pt-BR" altLang="ja-JP" sz="2800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Kinetics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, 1988.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Graham, G. </a:t>
            </a:r>
            <a:r>
              <a:rPr lang="pt-BR" altLang="ja-JP" sz="2800" i="1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Teaching</a:t>
            </a:r>
            <a:r>
              <a:rPr lang="pt-BR" altLang="ja-JP" sz="2800" i="1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r>
              <a:rPr lang="pt-BR" altLang="ja-JP" sz="2800" i="1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Children</a:t>
            </a:r>
            <a:r>
              <a:rPr lang="pt-BR" altLang="ja-JP" sz="2800" i="1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r>
              <a:rPr lang="pt-BR" altLang="ja-JP" sz="2800" i="1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Physical</a:t>
            </a:r>
            <a:r>
              <a:rPr lang="pt-BR" altLang="ja-JP" sz="2800" i="1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r>
              <a:rPr lang="pt-BR" altLang="ja-JP" sz="2800" i="1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Education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. </a:t>
            </a:r>
            <a:r>
              <a:rPr lang="pt-BR" altLang="ja-JP" sz="2800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Human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r>
              <a:rPr lang="pt-BR" altLang="ja-JP" sz="2800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Kinetics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, 1994.</a:t>
            </a: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Russell, </a:t>
            </a:r>
            <a:r>
              <a:rPr lang="pt-BR" sz="2800" dirty="0" err="1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Schembri</a:t>
            </a:r>
            <a:r>
              <a:rPr lang="pt-BR" sz="2800" dirty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 &amp; </a:t>
            </a:r>
            <a:r>
              <a:rPr lang="pt-BR" sz="2800" dirty="0" err="1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Kinsman</a:t>
            </a:r>
            <a:r>
              <a:rPr lang="pt-BR" sz="280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. </a:t>
            </a:r>
            <a:r>
              <a:rPr lang="pt-BR" sz="2800" dirty="0" err="1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Up</a:t>
            </a:r>
            <a:r>
              <a:rPr lang="pt-BR" sz="280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and</a:t>
            </a:r>
            <a:r>
              <a:rPr lang="pt-BR" sz="280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 Down </a:t>
            </a:r>
            <a:r>
              <a:rPr lang="pt-BR" sz="2800" dirty="0" err="1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All</a:t>
            </a:r>
            <a:r>
              <a:rPr lang="pt-BR" sz="280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Around</a:t>
            </a:r>
            <a:r>
              <a:rPr lang="pt-BR" sz="280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: </a:t>
            </a:r>
            <a:r>
              <a:rPr lang="pt-BR" sz="2800" dirty="0" err="1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gymnastics</a:t>
            </a:r>
            <a:r>
              <a:rPr lang="pt-BR" sz="280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pt-BR" sz="2800" dirty="0" err="1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lessons</a:t>
            </a:r>
            <a:r>
              <a:rPr lang="pt-BR" sz="2800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. Ruschkin,1994</a:t>
            </a:r>
            <a:r>
              <a:rPr lang="pt-BR" sz="2800" dirty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latin typeface="+mj-lt"/>
                <a:cs typeface="Arial" panose="020B0604020202020204" pitchFamily="34" charset="0"/>
              </a:rPr>
              <a:t>.</a:t>
            </a:r>
            <a:endParaRPr lang="pt-BR" altLang="ja-JP" sz="2800" dirty="0" smtClean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t-BR" altLang="ja-JP" sz="2800" dirty="0" smtClean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図 3" descr="Coaches.tif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438650"/>
            <a:ext cx="91440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sultado de imagem para exercÃ­cio fÃ­s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36486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81" y="-6617"/>
            <a:ext cx="3430131" cy="228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6616"/>
            <a:ext cx="3456384" cy="229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exercÃ­cio fÃ­sic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84" y="-20433"/>
            <a:ext cx="2582515" cy="229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" y="2862064"/>
            <a:ext cx="9143998" cy="1143000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Tomada de Decisões</a:t>
            </a:r>
            <a:endParaRPr lang="pt-BR" b="1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85736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Reflexão: Estrutura de aula</a:t>
            </a:r>
            <a:endParaRPr lang="pt-BR" b="1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+mj-lt"/>
                <a:hlinkClick r:id="rId1"/>
              </a:rPr>
              <a:t>http://www.youtube.com/watch?v=yf9SY1HAPs0</a:t>
            </a:r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+mj-lt"/>
                <a:hlinkClick r:id="rId2"/>
              </a:rPr>
              <a:t>https://</a:t>
            </a:r>
            <a:r>
              <a:rPr lang="pt-BR" sz="2800" dirty="0" smtClean="0">
                <a:solidFill>
                  <a:schemeClr val="tx1"/>
                </a:solidFill>
                <a:latin typeface="+mj-lt"/>
                <a:hlinkClick r:id="rId2"/>
              </a:rPr>
              <a:t>www.youtube.com/watch?v=IqLNUqUjOAw</a:t>
            </a:r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+mj-lt"/>
                <a:hlinkClick r:id="rId3"/>
              </a:rPr>
              <a:t>https://</a:t>
            </a:r>
            <a:r>
              <a:rPr lang="pt-BR" sz="2800" dirty="0" smtClean="0">
                <a:solidFill>
                  <a:schemeClr val="tx1"/>
                </a:solidFill>
                <a:latin typeface="+mj-lt"/>
                <a:hlinkClick r:id="rId3"/>
              </a:rPr>
              <a:t>www.youtube.com/watch?v=RBkWtl8pP_w</a:t>
            </a:r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04/10</a:t>
            </a:r>
            <a:endParaRPr lang="pt-BR" b="1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6856" y="1910152"/>
            <a:ext cx="8229600" cy="46872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Conteúdo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Objetivos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Espaço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Materiais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Meios (como)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Etc.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644628"/>
            <a:ext cx="8229600" cy="1200196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cs typeface="Segoe UI" panose="020B0502040204020203" pitchFamily="34" charset="0"/>
              </a:rPr>
              <a:t>Como ampliar a diversidade de experiências?</a:t>
            </a:r>
            <a:endParaRPr lang="pt-BR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cs typeface="Segoe UI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982160"/>
            <a:ext cx="8229600" cy="46872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 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8" name="Rectangle 50"/>
          <p:cNvSpPr>
            <a:spLocks noChangeArrowheads="1"/>
          </p:cNvSpPr>
          <p:nvPr/>
        </p:nvSpPr>
        <p:spPr bwMode="auto">
          <a:xfrm>
            <a:off x="3786188" y="548680"/>
            <a:ext cx="1405898" cy="4936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b="1" dirty="0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ESTILO</a:t>
            </a:r>
            <a:endParaRPr lang="pt-BR" altLang="ja-JP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34" name="Rectangle 46"/>
          <p:cNvSpPr>
            <a:spLocks noChangeArrowheads="1"/>
          </p:cNvSpPr>
          <p:nvPr/>
        </p:nvSpPr>
        <p:spPr bwMode="auto">
          <a:xfrm>
            <a:off x="2442404" y="1447801"/>
            <a:ext cx="872296" cy="57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200" b="1" dirty="0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Comando</a:t>
            </a:r>
            <a:endParaRPr lang="pt-BR" altLang="ja-JP" sz="12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2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35" name="Rectangle 47"/>
          <p:cNvSpPr>
            <a:spLocks noChangeArrowheads="1"/>
          </p:cNvSpPr>
          <p:nvPr/>
        </p:nvSpPr>
        <p:spPr bwMode="auto">
          <a:xfrm>
            <a:off x="3400426" y="1447801"/>
            <a:ext cx="771525" cy="57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200" b="1" dirty="0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Recíproco</a:t>
            </a:r>
            <a:endParaRPr lang="pt-BR" altLang="ja-JP" sz="12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2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37" name="Rectangle 49"/>
          <p:cNvSpPr>
            <a:spLocks noChangeArrowheads="1"/>
          </p:cNvSpPr>
          <p:nvPr/>
        </p:nvSpPr>
        <p:spPr bwMode="auto">
          <a:xfrm>
            <a:off x="5972175" y="1447801"/>
            <a:ext cx="887910" cy="57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200" b="1" dirty="0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Exploração</a:t>
            </a:r>
            <a:endParaRPr lang="pt-BR" altLang="ja-JP" sz="12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2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36" name="Rectangle 48"/>
          <p:cNvSpPr>
            <a:spLocks noChangeArrowheads="1"/>
          </p:cNvSpPr>
          <p:nvPr/>
        </p:nvSpPr>
        <p:spPr bwMode="auto">
          <a:xfrm>
            <a:off x="5114926" y="1447801"/>
            <a:ext cx="771525" cy="57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000" b="1" dirty="0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Solução de problemas</a:t>
            </a:r>
            <a:endParaRPr lang="pt-BR" altLang="ja-JP" sz="10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0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33" name="Rectangle 45"/>
          <p:cNvSpPr>
            <a:spLocks noChangeArrowheads="1"/>
          </p:cNvSpPr>
          <p:nvPr/>
        </p:nvSpPr>
        <p:spPr bwMode="auto">
          <a:xfrm>
            <a:off x="4286250" y="1447801"/>
            <a:ext cx="742950" cy="57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000" b="1" dirty="0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Descoberta orientada</a:t>
            </a:r>
            <a:endParaRPr lang="pt-BR" altLang="ja-JP" sz="10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0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32" name="Rectangle 44"/>
          <p:cNvSpPr>
            <a:spLocks noChangeArrowheads="1"/>
          </p:cNvSpPr>
          <p:nvPr/>
        </p:nvSpPr>
        <p:spPr bwMode="auto">
          <a:xfrm>
            <a:off x="3861855" y="2400300"/>
            <a:ext cx="1457325" cy="57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300" b="1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Padrão de organização</a:t>
            </a: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39" name="Rectangle 51"/>
          <p:cNvSpPr>
            <a:spLocks noChangeArrowheads="1"/>
          </p:cNvSpPr>
          <p:nvPr/>
        </p:nvSpPr>
        <p:spPr bwMode="auto">
          <a:xfrm>
            <a:off x="3228976" y="3352800"/>
            <a:ext cx="771525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300" b="1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Classe</a:t>
            </a: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31" name="Rectangle 43"/>
          <p:cNvSpPr>
            <a:spLocks noChangeArrowheads="1"/>
          </p:cNvSpPr>
          <p:nvPr/>
        </p:nvSpPr>
        <p:spPr bwMode="auto">
          <a:xfrm>
            <a:off x="4200526" y="3352800"/>
            <a:ext cx="771525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300" b="1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Grupos</a:t>
            </a: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40" name="Rectangle 52"/>
          <p:cNvSpPr>
            <a:spLocks noChangeArrowheads="1"/>
          </p:cNvSpPr>
          <p:nvPr/>
        </p:nvSpPr>
        <p:spPr bwMode="auto">
          <a:xfrm>
            <a:off x="5143500" y="3352800"/>
            <a:ext cx="828675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300" b="1" dirty="0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Individual</a:t>
            </a:r>
            <a:endParaRPr lang="pt-BR" altLang="ja-JP" sz="13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3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3612006" y="3976048"/>
            <a:ext cx="1914525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300" b="1">
                <a:latin typeface="Arial Narrow" panose="020B0606020202030204" pitchFamily="34" charset="0"/>
                <a:ea typeface="MS PGothic" panose="020B0600070205080204" charset="-128"/>
              </a:rPr>
              <a:t>Modo de comunicação</a:t>
            </a: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</a:endParaRPr>
          </a:p>
          <a:p>
            <a:pPr algn="ctr" eaLnBrk="0" hangingPunct="0">
              <a:defRPr/>
            </a:pP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</a:endParaRPr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2971801" y="4686300"/>
            <a:ext cx="6858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300" b="1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Verbal</a:t>
            </a: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28" name="Rectangle 40"/>
          <p:cNvSpPr>
            <a:spLocks noChangeArrowheads="1"/>
          </p:cNvSpPr>
          <p:nvPr/>
        </p:nvSpPr>
        <p:spPr bwMode="auto">
          <a:xfrm>
            <a:off x="3829052" y="4686300"/>
            <a:ext cx="6858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300" b="1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Escrito</a:t>
            </a: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27" name="Rectangle 39"/>
          <p:cNvSpPr>
            <a:spLocks noChangeArrowheads="1"/>
          </p:cNvSpPr>
          <p:nvPr/>
        </p:nvSpPr>
        <p:spPr bwMode="auto">
          <a:xfrm>
            <a:off x="4686301" y="4686300"/>
            <a:ext cx="68580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300" b="1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Visual</a:t>
            </a: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300" b="1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26" name="Rectangle 38"/>
          <p:cNvSpPr>
            <a:spLocks noChangeArrowheads="1"/>
          </p:cNvSpPr>
          <p:nvPr/>
        </p:nvSpPr>
        <p:spPr bwMode="auto">
          <a:xfrm>
            <a:off x="5543552" y="4686300"/>
            <a:ext cx="872580" cy="342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/>
          <a:lstStyle/>
          <a:p>
            <a:pPr algn="ctr">
              <a:defRPr/>
            </a:pPr>
            <a:r>
              <a:rPr lang="pt-BR" altLang="ja-JP" sz="1300" b="1" dirty="0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Auditivo</a:t>
            </a:r>
            <a:endParaRPr lang="pt-BR" altLang="ja-JP" sz="13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3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25" name="Rectangle 37"/>
          <p:cNvSpPr>
            <a:spLocks noChangeArrowheads="1"/>
          </p:cNvSpPr>
          <p:nvPr/>
        </p:nvSpPr>
        <p:spPr bwMode="auto">
          <a:xfrm>
            <a:off x="3614739" y="5486400"/>
            <a:ext cx="1911792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lIns="76682" tIns="38341" rIns="76682" bIns="38341" anchor="ctr"/>
          <a:lstStyle/>
          <a:p>
            <a:pPr algn="ctr" eaLnBrk="0" hangingPunct="0">
              <a:defRPr/>
            </a:pPr>
            <a:endParaRPr lang="pt-BR" altLang="ja-JP" sz="1300" b="1" dirty="0" smtClean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pt-BR" altLang="ja-JP" sz="1300" b="1" dirty="0" smtClean="0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ESTRATÉGIA </a:t>
            </a:r>
            <a:r>
              <a:rPr lang="pt-BR" altLang="ja-JP" sz="1300" b="1" dirty="0">
                <a:latin typeface="Arial Narrow" panose="020B0606020202030204" pitchFamily="34" charset="0"/>
                <a:ea typeface="MS PGothic" panose="020B0600070205080204" charset="-128"/>
                <a:cs typeface="Times New Roman" panose="02020603050405020304" pitchFamily="18" charset="0"/>
              </a:rPr>
              <a:t>DE ENSINO</a:t>
            </a:r>
            <a:endParaRPr lang="pt-BR" altLang="ja-JP" sz="13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pt-BR" altLang="ja-JP" sz="1300" b="1" dirty="0">
              <a:latin typeface="Arial Narrow" panose="020B0606020202030204" pitchFamily="34" charset="0"/>
              <a:ea typeface="MS PGothic" panose="020B0600070205080204" charset="-128"/>
              <a:cs typeface="Times New Roman" panose="02020603050405020304" pitchFamily="18" charset="0"/>
            </a:endParaRPr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4572002" y="1066800"/>
            <a:ext cx="1191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23" name="Line 35"/>
          <p:cNvSpPr>
            <a:spLocks noChangeShapeType="1"/>
          </p:cNvSpPr>
          <p:nvPr/>
        </p:nvSpPr>
        <p:spPr bwMode="auto">
          <a:xfrm flipH="1">
            <a:off x="4572002" y="20574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4572002" y="2971800"/>
            <a:ext cx="1191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>
            <a:off x="4572002" y="3657601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20" name="Line 32"/>
          <p:cNvSpPr>
            <a:spLocks noChangeShapeType="1"/>
          </p:cNvSpPr>
          <p:nvPr/>
        </p:nvSpPr>
        <p:spPr bwMode="auto">
          <a:xfrm>
            <a:off x="4572002" y="4357048"/>
            <a:ext cx="1191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2886076" y="12192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3743327" y="12192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5457827" y="12192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6315077" y="12192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2886075" y="1219200"/>
            <a:ext cx="3429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2857502" y="20574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3743327" y="20574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5457827" y="20574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6286502" y="20574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2857500" y="2286001"/>
            <a:ext cx="34290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3571877" y="31242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5543552" y="31242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3571877" y="3124200"/>
            <a:ext cx="197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>
            <a:off x="3571877" y="3657601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5600701" y="3657601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3571877" y="3886200"/>
            <a:ext cx="2028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3314702" y="44577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4171951" y="44577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5029202" y="44577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5886452" y="4457700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314700" y="4457700"/>
            <a:ext cx="25717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4572002" y="5257801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3314702" y="5029201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4171951" y="5029201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5029202" y="5029201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5886452" y="5029201"/>
            <a:ext cx="1191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314700" y="5257801"/>
            <a:ext cx="25717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lIns="76682" tIns="38341" rIns="76682" bIns="38341"/>
          <a:lstStyle/>
          <a:p>
            <a:pPr>
              <a:defRPr/>
            </a:pPr>
            <a:endParaRPr lang="ja-JP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71218" y="920599"/>
            <a:ext cx="8159004" cy="5615183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800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Muska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r>
              <a:rPr lang="pt-BR" altLang="ja-JP" sz="2800" dirty="0" err="1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Mosston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(1994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) 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descreve o estilo de ensino como uma </a:t>
            </a:r>
            <a:r>
              <a:rPr lang="pt-BR" altLang="ja-JP" sz="2800" b="1" u="sng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cadeia constante de decisões a serem tomadas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. </a:t>
            </a: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Em 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qualquer área de ensino, os profissionais estão envolvidos em decisões sobre os objetivos, a organização da aula, o conteúdo, a avaliação e as especificidades relacionadas ao ambiente, entre outros </a:t>
            </a:r>
            <a:r>
              <a:rPr lang="pt-BR" altLang="ja-JP" sz="2800" b="1" u="sng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inúmeros fatores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. </a:t>
            </a: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  <p:pic>
        <p:nvPicPr>
          <p:cNvPr id="22530" name="Picture 2" descr="Imagem relacionad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2951156" cy="247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554693" y="1052736"/>
            <a:ext cx="8048065" cy="5562600"/>
          </a:xfrm>
        </p:spPr>
        <p:txBody>
          <a:bodyPr/>
          <a:lstStyle/>
          <a:p>
            <a:pPr algn="just" eaLnBrk="1" hangingPunct="1">
              <a:spcBef>
                <a:spcPts val="1005"/>
              </a:spcBef>
              <a:buFont typeface="Arial" panose="020B0604020202020204" pitchFamily="34" charset="0"/>
              <a:buChar char="•"/>
            </a:pPr>
            <a:r>
              <a:rPr lang="ja-JP" altLang="en-US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O critério importante na seleção da estratégia é conhecer o processo, suas características inerentes e </a:t>
            </a:r>
            <a:r>
              <a:rPr lang="pt-BR" altLang="ja-JP" sz="2800" b="1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implicações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r>
              <a:rPr lang="pt-BR" altLang="ja-JP" sz="2800" b="1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para o desenvolvimento dos praticantes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. </a:t>
            </a: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1005"/>
              </a:spcBef>
              <a:buFont typeface="Arial" panose="020B0604020202020204" pitchFamily="34" charset="0"/>
              <a:buChar char="•"/>
            </a:pP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Evidências sugerem 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que a </a:t>
            </a:r>
            <a:r>
              <a:rPr lang="pt-BR" altLang="ja-JP" sz="2800" b="1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variação no ambiente </a:t>
            </a:r>
            <a:r>
              <a:rPr lang="pt-BR" altLang="ja-JP" sz="2800" b="1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de </a:t>
            </a:r>
            <a:r>
              <a:rPr lang="pt-BR" altLang="ja-JP" sz="2800" b="1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ensino-aprendizagem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seja mais eficiente</a:t>
            </a:r>
            <a:r>
              <a:rPr lang="pt-BR" altLang="ja-JP" sz="2800" b="1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.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marL="0" indent="0" algn="r" eaLnBrk="1" hangingPunct="1">
              <a:spcBef>
                <a:spcPts val="1005"/>
              </a:spcBef>
              <a:buNone/>
            </a:pP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(</a:t>
            </a:r>
            <a:r>
              <a:rPr lang="pt-BR" altLang="ja-JP" sz="2800" dirty="0" err="1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Gabbard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r>
              <a:rPr lang="pt-BR" altLang="ja-JP" sz="2800" dirty="0" err="1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LeBlanc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&amp; </a:t>
            </a:r>
            <a:r>
              <a:rPr lang="pt-BR" altLang="ja-JP" sz="2800" dirty="0" err="1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Lowy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, 1994) </a:t>
            </a: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  <p:pic>
        <p:nvPicPr>
          <p:cNvPr id="24578" name="Picture 2" descr="Imagem relacionad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384939" cy="23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C0000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Estilos de Ensino</a:t>
            </a:r>
            <a:endParaRPr lang="pt-BR" b="1" dirty="0">
              <a:solidFill>
                <a:srgbClr val="C0000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838144"/>
            <a:ext cx="8391876" cy="468720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Teoria 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Relacionamento professor-aluno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Sequencia de tomada de decisões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Físico - Motor - Social – Cognitivo – Afetivo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Reprodução – Produção – Descoberta – Criação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87896" y="476672"/>
            <a:ext cx="5736432" cy="73660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ja-JP" b="1" dirty="0">
                <a:solidFill>
                  <a:srgbClr val="C0000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Estilo de ensino</a:t>
            </a:r>
            <a:endParaRPr lang="pt-BR" altLang="ja-JP" b="1" dirty="0">
              <a:solidFill>
                <a:srgbClr val="C0000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06977" y="1484784"/>
            <a:ext cx="8259856" cy="532859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500" b="1" u="sng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Estratégias</a:t>
            </a:r>
            <a:r>
              <a:rPr lang="pt-BR" altLang="ja-JP" sz="25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de ensino para desenvolver o conteúdo</a:t>
            </a:r>
            <a:r>
              <a:rPr lang="pt-BR" altLang="ja-JP" sz="25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endParaRPr lang="pt-BR" altLang="ja-JP" sz="2500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500" b="1" u="sng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Manipulação</a:t>
            </a:r>
            <a:r>
              <a:rPr lang="pt-BR" altLang="ja-JP" sz="25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do meio ambiente</a:t>
            </a:r>
            <a:endParaRPr lang="pt-BR" altLang="ja-JP" sz="2500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5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Essência </a:t>
            </a:r>
            <a:r>
              <a:rPr lang="pt-BR" altLang="ja-JP" sz="25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da estratégia é </a:t>
            </a:r>
            <a:r>
              <a:rPr lang="pt-BR" altLang="ja-JP" sz="2500" b="1" u="sng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como apresentar o conteúdo</a:t>
            </a:r>
            <a:r>
              <a:rPr lang="pt-BR" altLang="ja-JP" sz="25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</a:t>
            </a:r>
            <a:endParaRPr lang="pt-BR" altLang="ja-JP" sz="2500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5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Não </a:t>
            </a:r>
            <a:r>
              <a:rPr lang="pt-BR" altLang="ja-JP" sz="2500" b="1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existe um estilo superior</a:t>
            </a:r>
            <a:r>
              <a:rPr lang="pt-BR" altLang="ja-JP" sz="25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ou melhor</a:t>
            </a:r>
            <a:endParaRPr lang="pt-BR" altLang="ja-JP" sz="25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5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Cada uma tem </a:t>
            </a:r>
            <a:r>
              <a:rPr lang="pt-BR" altLang="ja-JP" sz="2500" b="1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vantagens</a:t>
            </a:r>
            <a:r>
              <a:rPr lang="pt-BR" altLang="ja-JP" sz="25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e </a:t>
            </a:r>
            <a:r>
              <a:rPr lang="pt-BR" altLang="ja-JP" sz="2500" b="1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desvantagens</a:t>
            </a:r>
            <a:r>
              <a:rPr lang="pt-BR" altLang="ja-JP" sz="2500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, depende da situação específica da aula, do conteúdo e do processo de ensino desejado. </a:t>
            </a:r>
            <a:endParaRPr lang="pt-BR" altLang="ja-JP" sz="25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500" b="1" u="sng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Combinar</a:t>
            </a:r>
            <a:r>
              <a:rPr lang="pt-BR" altLang="ja-JP" sz="25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ja-JP" sz="25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as diversas condições e o conteúdo, variar os estilos de ensino e de padrões de organização para produzir o melhor resultado </a:t>
            </a:r>
            <a:endParaRPr lang="pt-BR" altLang="ja-JP" sz="25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5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Conhecer </a:t>
            </a:r>
            <a:r>
              <a:rPr lang="pt-BR" altLang="ja-JP" sz="25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amplo </a:t>
            </a:r>
            <a:r>
              <a:rPr lang="pt-BR" altLang="ja-JP" sz="2500" b="1" u="sng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repertório de estilos de ensino</a:t>
            </a:r>
            <a:r>
              <a:rPr lang="pt-BR" altLang="ja-JP" sz="25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ja-JP" sz="25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e não temer em combiná-los e modificá-los de acordo com as necessidades </a:t>
            </a:r>
            <a:endParaRPr lang="pt-BR" altLang="ja-JP" sz="25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ja-JP" sz="2500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altLang="ja-JP" sz="2500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1873" y="701824"/>
            <a:ext cx="5844778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ja-JP" b="1" dirty="0">
                <a:solidFill>
                  <a:srgbClr val="C0000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Estilos de Ensino</a:t>
            </a:r>
            <a:endParaRPr lang="pt-BR" altLang="ja-JP" b="1" dirty="0">
              <a:solidFill>
                <a:srgbClr val="C0000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0548" y="3209364"/>
            <a:ext cx="2743200" cy="1905000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ja-JP" sz="3400" b="1" u="sng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Direto</a:t>
            </a:r>
            <a:endParaRPr lang="pt-BR" altLang="ja-JP" sz="3400" b="1" u="sng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ja-JP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Professor</a:t>
            </a:r>
            <a:endParaRPr lang="pt-BR" altLang="ja-JP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ja-JP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Produto</a:t>
            </a:r>
            <a:endParaRPr lang="pt-BR" altLang="ja-JP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ja-JP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Espelho ou cópia</a:t>
            </a:r>
            <a:endParaRPr lang="pt-BR" altLang="ja-JP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ja-JP" sz="1700" b="1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009084" y="3150626"/>
            <a:ext cx="2739379" cy="2182812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ja-JP" sz="3400" b="1" u="sng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Indireto</a:t>
            </a:r>
            <a:endParaRPr lang="pt-BR" altLang="ja-JP" sz="3400" b="1" u="sng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ja-JP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Aluno</a:t>
            </a:r>
            <a:endParaRPr lang="pt-BR" altLang="ja-JP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ja-JP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Processo</a:t>
            </a:r>
            <a:endParaRPr lang="pt-BR" altLang="ja-JP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ja-JP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Descobrir ou criar</a:t>
            </a:r>
            <a:endParaRPr lang="pt-BR" altLang="ja-JP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12293" name="AutoShape 7"/>
          <p:cNvSpPr>
            <a:spLocks noChangeArrowheads="1"/>
          </p:cNvSpPr>
          <p:nvPr/>
        </p:nvSpPr>
        <p:spPr bwMode="auto">
          <a:xfrm>
            <a:off x="3126248" y="3657604"/>
            <a:ext cx="2995332" cy="779929"/>
          </a:xfrm>
          <a:prstGeom prst="leftRightArrow">
            <a:avLst>
              <a:gd name="adj1" fmla="val 50000"/>
              <a:gd name="adj2" fmla="val 76661"/>
            </a:avLst>
          </a:prstGeom>
          <a:solidFill>
            <a:srgbClr val="FF9900"/>
          </a:solidFill>
          <a:ln w="57150">
            <a:solidFill>
              <a:srgbClr val="FF9900"/>
            </a:solidFill>
            <a:miter lim="800000"/>
          </a:ln>
        </p:spPr>
        <p:txBody>
          <a:bodyPr wrap="none" lIns="76682" tIns="38341" rIns="76682" bIns="38341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ja-JP" altLang="ja-JP" sz="2000">
              <a:solidFill>
                <a:srgbClr val="FF9900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266700"/>
            <a:ext cx="8610600" cy="1002060"/>
          </a:xfrm>
        </p:spPr>
        <p:txBody>
          <a:bodyPr wrap="square" lIns="91440" tIns="45720" rIns="91440" bIns="45720" numCol="1" anchorCtr="0" compatLnSpc="1">
            <a:noAutofit/>
          </a:bodyPr>
          <a:lstStyle/>
          <a:p>
            <a:pPr eaLnBrk="1" hangingPunct="1"/>
            <a:r>
              <a:rPr lang="pt-BR" altLang="ja-JP" b="1" dirty="0" smtClean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Fatores que influenciam as decisões</a:t>
            </a:r>
            <a:endParaRPr lang="pt-BR" altLang="ja-JP" b="1" dirty="0" smtClean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745669" y="1484313"/>
            <a:ext cx="203132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ja-JP" b="1" dirty="0">
                <a:solidFill>
                  <a:srgbClr val="0000C0"/>
                </a:solidFill>
                <a:latin typeface="+mj-lt"/>
              </a:rPr>
              <a:t>Instituição </a:t>
            </a:r>
            <a:endParaRPr lang="pt-BR" altLang="ja-JP" b="1" dirty="0">
              <a:solidFill>
                <a:srgbClr val="0000C0"/>
              </a:solidFill>
              <a:latin typeface="+mj-lt"/>
            </a:endParaRPr>
          </a:p>
          <a:p>
            <a:pPr algn="ctr" eaLnBrk="1" hangingPunct="1"/>
            <a:r>
              <a:rPr lang="pt-BR" altLang="ja-JP" b="1" dirty="0">
                <a:solidFill>
                  <a:srgbClr val="0000C0"/>
                </a:solidFill>
                <a:latin typeface="+mj-lt"/>
              </a:rPr>
              <a:t>e Comunidade</a:t>
            </a:r>
            <a:endParaRPr lang="pt-BR" altLang="ja-JP" b="1" dirty="0">
              <a:solidFill>
                <a:srgbClr val="0000C0"/>
              </a:solidFill>
              <a:latin typeface="+mj-lt"/>
            </a:endParaRP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4022706" y="1484313"/>
            <a:ext cx="1671676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ja-JP" b="1" dirty="0">
                <a:solidFill>
                  <a:srgbClr val="0000C0"/>
                </a:solidFill>
                <a:latin typeface="+mj-lt"/>
              </a:rPr>
              <a:t>Profissional</a:t>
            </a:r>
            <a:endParaRPr lang="pt-BR" altLang="ja-JP" b="1" dirty="0">
              <a:solidFill>
                <a:srgbClr val="0000C0"/>
              </a:solidFill>
              <a:latin typeface="+mj-lt"/>
            </a:endParaRPr>
          </a:p>
          <a:p>
            <a:pPr algn="ctr" eaLnBrk="1" hangingPunct="1"/>
            <a:r>
              <a:rPr lang="pt-BR" altLang="ja-JP" b="1" dirty="0">
                <a:solidFill>
                  <a:srgbClr val="0000C0"/>
                </a:solidFill>
                <a:latin typeface="+mj-lt"/>
              </a:rPr>
              <a:t>Treinador</a:t>
            </a:r>
            <a:endParaRPr lang="pt-BR" altLang="ja-JP" b="1" dirty="0">
              <a:solidFill>
                <a:srgbClr val="0000C0"/>
              </a:solidFill>
              <a:latin typeface="+mj-lt"/>
            </a:endParaRP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904673" y="1484313"/>
            <a:ext cx="132414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ja-JP" b="1" dirty="0" smtClean="0">
                <a:solidFill>
                  <a:srgbClr val="0000C0"/>
                </a:solidFill>
                <a:latin typeface="+mj-lt"/>
              </a:rPr>
              <a:t>Aprendiz</a:t>
            </a:r>
            <a:endParaRPr lang="pt-BR" altLang="ja-JP" b="1" dirty="0" smtClean="0">
              <a:solidFill>
                <a:srgbClr val="0000C0"/>
              </a:solidFill>
              <a:latin typeface="+mj-lt"/>
            </a:endParaRPr>
          </a:p>
          <a:p>
            <a:pPr algn="ctr" eaLnBrk="1" hangingPunct="1"/>
            <a:r>
              <a:rPr lang="pt-BR" altLang="ja-JP" b="1" dirty="0" smtClean="0">
                <a:solidFill>
                  <a:srgbClr val="0000C0"/>
                </a:solidFill>
                <a:latin typeface="+mj-lt"/>
              </a:rPr>
              <a:t>Atleta </a:t>
            </a:r>
            <a:endParaRPr lang="pt-BR" altLang="ja-JP" b="1" dirty="0">
              <a:solidFill>
                <a:srgbClr val="0000C0"/>
              </a:solidFill>
              <a:latin typeface="+mj-lt"/>
            </a:endParaRPr>
          </a:p>
        </p:txBody>
      </p:sp>
      <p:sp>
        <p:nvSpPr>
          <p:cNvPr id="39942" name="Oval 7"/>
          <p:cNvSpPr>
            <a:spLocks noChangeArrowheads="1"/>
          </p:cNvSpPr>
          <p:nvPr/>
        </p:nvSpPr>
        <p:spPr bwMode="auto">
          <a:xfrm>
            <a:off x="3505200" y="4167188"/>
            <a:ext cx="15240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Interação </a:t>
            </a:r>
            <a:endParaRPr lang="pt-BR" altLang="ja-JP" sz="16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com os </a:t>
            </a:r>
            <a:endParaRPr lang="pt-BR" altLang="ja-JP" sz="16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aprendizes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43" name="Oval 8"/>
          <p:cNvSpPr>
            <a:spLocks noChangeArrowheads="1"/>
          </p:cNvSpPr>
          <p:nvPr/>
        </p:nvSpPr>
        <p:spPr bwMode="auto">
          <a:xfrm>
            <a:off x="4876800" y="2871788"/>
            <a:ext cx="1524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Entusiasmo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44" name="Oval 9"/>
          <p:cNvSpPr>
            <a:spLocks noChangeArrowheads="1"/>
          </p:cNvSpPr>
          <p:nvPr/>
        </p:nvSpPr>
        <p:spPr bwMode="auto">
          <a:xfrm>
            <a:off x="3352800" y="2643188"/>
            <a:ext cx="1524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Planejamento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45" name="Oval 10"/>
          <p:cNvSpPr>
            <a:spLocks noChangeArrowheads="1"/>
          </p:cNvSpPr>
          <p:nvPr/>
        </p:nvSpPr>
        <p:spPr bwMode="auto">
          <a:xfrm>
            <a:off x="762000" y="2947988"/>
            <a:ext cx="1524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Equipamentos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46" name="Oval 11"/>
          <p:cNvSpPr>
            <a:spLocks noChangeArrowheads="1"/>
          </p:cNvSpPr>
          <p:nvPr/>
        </p:nvSpPr>
        <p:spPr bwMode="auto">
          <a:xfrm>
            <a:off x="1600200" y="3709988"/>
            <a:ext cx="1066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Agenda 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47" name="Oval 12"/>
          <p:cNvSpPr>
            <a:spLocks noChangeArrowheads="1"/>
          </p:cNvSpPr>
          <p:nvPr/>
        </p:nvSpPr>
        <p:spPr bwMode="auto">
          <a:xfrm>
            <a:off x="152400" y="4014788"/>
            <a:ext cx="1524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Instalações 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48" name="Oval 13"/>
          <p:cNvSpPr>
            <a:spLocks noChangeArrowheads="1"/>
          </p:cNvSpPr>
          <p:nvPr/>
        </p:nvSpPr>
        <p:spPr bwMode="auto">
          <a:xfrm>
            <a:off x="762000" y="4845050"/>
            <a:ext cx="1828800" cy="5413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Administradores 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49" name="Oval 14"/>
          <p:cNvSpPr>
            <a:spLocks noChangeArrowheads="1"/>
          </p:cNvSpPr>
          <p:nvPr/>
        </p:nvSpPr>
        <p:spPr bwMode="auto">
          <a:xfrm>
            <a:off x="1752600" y="5538788"/>
            <a:ext cx="9906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Pais 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50" name="Oval 15"/>
          <p:cNvSpPr>
            <a:spLocks noChangeArrowheads="1"/>
          </p:cNvSpPr>
          <p:nvPr/>
        </p:nvSpPr>
        <p:spPr bwMode="auto">
          <a:xfrm>
            <a:off x="152400" y="5454650"/>
            <a:ext cx="1447800" cy="114270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>
              <a:lnSpc>
                <a:spcPct val="50000"/>
              </a:lnSpc>
            </a:pPr>
            <a:r>
              <a:rPr lang="pt-BR" altLang="ja-JP" sz="1600" b="1" dirty="0">
                <a:latin typeface="Arial Narrow" panose="020B0606020202030204" pitchFamily="34" charset="0"/>
              </a:rPr>
              <a:t>Número </a:t>
            </a:r>
            <a:endParaRPr lang="pt-BR" altLang="ja-JP" sz="1600" b="1" dirty="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50000"/>
              </a:lnSpc>
            </a:pPr>
            <a:r>
              <a:rPr lang="pt-BR" altLang="ja-JP" sz="1600" b="1" dirty="0">
                <a:latin typeface="Arial Narrow" panose="020B0606020202030204" pitchFamily="34" charset="0"/>
              </a:rPr>
              <a:t>de </a:t>
            </a:r>
            <a:endParaRPr lang="pt-BR" altLang="ja-JP" sz="1600" b="1" dirty="0"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50000"/>
              </a:lnSpc>
            </a:pPr>
            <a:r>
              <a:rPr lang="pt-BR" altLang="ja-JP" sz="1600" b="1" dirty="0">
                <a:latin typeface="Arial Narrow" panose="020B0606020202030204" pitchFamily="34" charset="0"/>
              </a:rPr>
              <a:t>aprendizes</a:t>
            </a:r>
            <a:endParaRPr lang="pt-BR" altLang="ja-JP" sz="1600" b="1" dirty="0">
              <a:latin typeface="Arial Narrow" panose="020B0606020202030204" pitchFamily="34" charset="0"/>
            </a:endParaRPr>
          </a:p>
        </p:txBody>
      </p:sp>
      <p:sp>
        <p:nvSpPr>
          <p:cNvPr id="39951" name="Oval 25"/>
          <p:cNvSpPr>
            <a:spLocks noChangeArrowheads="1"/>
          </p:cNvSpPr>
          <p:nvPr/>
        </p:nvSpPr>
        <p:spPr bwMode="auto">
          <a:xfrm>
            <a:off x="4876800" y="4997450"/>
            <a:ext cx="1524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Disciplina 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52" name="Oval 26"/>
          <p:cNvSpPr>
            <a:spLocks noChangeArrowheads="1"/>
          </p:cNvSpPr>
          <p:nvPr/>
        </p:nvSpPr>
        <p:spPr bwMode="auto">
          <a:xfrm>
            <a:off x="6858000" y="2635250"/>
            <a:ext cx="1524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Participação 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53" name="Oval 27"/>
          <p:cNvSpPr>
            <a:spLocks noChangeArrowheads="1"/>
          </p:cNvSpPr>
          <p:nvPr/>
        </p:nvSpPr>
        <p:spPr bwMode="auto">
          <a:xfrm>
            <a:off x="3505200" y="5310188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Avaliação 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54" name="Oval 29"/>
          <p:cNvSpPr>
            <a:spLocks noChangeArrowheads="1"/>
          </p:cNvSpPr>
          <p:nvPr/>
        </p:nvSpPr>
        <p:spPr bwMode="auto">
          <a:xfrm>
            <a:off x="4787900" y="3633788"/>
            <a:ext cx="1655763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Características </a:t>
            </a:r>
            <a:endParaRPr lang="pt-BR" altLang="ja-JP" sz="16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pessoais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55" name="Oval 30"/>
          <p:cNvSpPr>
            <a:spLocks noChangeArrowheads="1"/>
          </p:cNvSpPr>
          <p:nvPr/>
        </p:nvSpPr>
        <p:spPr bwMode="auto">
          <a:xfrm>
            <a:off x="3505200" y="3481388"/>
            <a:ext cx="10668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 dirty="0">
                <a:latin typeface="Arial Narrow" panose="020B0606020202030204" pitchFamily="34" charset="0"/>
              </a:rPr>
              <a:t>Conteúdo </a:t>
            </a:r>
            <a:endParaRPr lang="pt-BR" altLang="ja-JP" sz="1600" b="1" dirty="0">
              <a:latin typeface="Arial Narrow" panose="020B0606020202030204" pitchFamily="34" charset="0"/>
            </a:endParaRPr>
          </a:p>
        </p:txBody>
      </p:sp>
      <p:sp>
        <p:nvSpPr>
          <p:cNvPr id="39956" name="Oval 44"/>
          <p:cNvSpPr>
            <a:spLocks noChangeArrowheads="1"/>
          </p:cNvSpPr>
          <p:nvPr/>
        </p:nvSpPr>
        <p:spPr bwMode="auto">
          <a:xfrm>
            <a:off x="7391400" y="3397250"/>
            <a:ext cx="1524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Habilidades </a:t>
            </a:r>
            <a:endParaRPr lang="pt-BR" altLang="ja-JP" sz="16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motoras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57" name="Oval 45"/>
          <p:cNvSpPr>
            <a:spLocks noChangeArrowheads="1"/>
          </p:cNvSpPr>
          <p:nvPr/>
        </p:nvSpPr>
        <p:spPr bwMode="auto">
          <a:xfrm>
            <a:off x="7467600" y="5919788"/>
            <a:ext cx="15240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Valores 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58" name="Oval 47"/>
          <p:cNvSpPr>
            <a:spLocks noChangeArrowheads="1"/>
          </p:cNvSpPr>
          <p:nvPr/>
        </p:nvSpPr>
        <p:spPr bwMode="auto">
          <a:xfrm>
            <a:off x="4876800" y="5843588"/>
            <a:ext cx="1524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Expectativas 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59" name="Oval 51"/>
          <p:cNvSpPr>
            <a:spLocks noChangeArrowheads="1"/>
          </p:cNvSpPr>
          <p:nvPr/>
        </p:nvSpPr>
        <p:spPr bwMode="auto">
          <a:xfrm>
            <a:off x="7239000" y="4159250"/>
            <a:ext cx="11430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Atitudes 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60" name="Oval 52"/>
          <p:cNvSpPr>
            <a:spLocks noChangeArrowheads="1"/>
          </p:cNvSpPr>
          <p:nvPr/>
        </p:nvSpPr>
        <p:spPr bwMode="auto">
          <a:xfrm>
            <a:off x="7848600" y="4768850"/>
            <a:ext cx="1219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Crenças 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61" name="Oval 53"/>
          <p:cNvSpPr>
            <a:spLocks noChangeArrowheads="1"/>
          </p:cNvSpPr>
          <p:nvPr/>
        </p:nvSpPr>
        <p:spPr bwMode="auto">
          <a:xfrm>
            <a:off x="6858000" y="5226050"/>
            <a:ext cx="1524000" cy="6175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sz="1600" b="1">
                <a:latin typeface="Arial Narrow" panose="020B0606020202030204" pitchFamily="34" charset="0"/>
              </a:rPr>
              <a:t>Conhecimento </a:t>
            </a:r>
            <a:endParaRPr lang="pt-BR" altLang="ja-JP" sz="1600" b="1">
              <a:latin typeface="Arial Narrow" panose="020B0606020202030204" pitchFamily="34" charset="0"/>
            </a:endParaRPr>
          </a:p>
        </p:txBody>
      </p:sp>
      <p:sp>
        <p:nvSpPr>
          <p:cNvPr id="39962" name="AutoShape 60"/>
          <p:cNvSpPr>
            <a:spLocks noChangeArrowheads="1"/>
          </p:cNvSpPr>
          <p:nvPr/>
        </p:nvSpPr>
        <p:spPr bwMode="auto">
          <a:xfrm>
            <a:off x="6400800" y="4471988"/>
            <a:ext cx="685800" cy="304800"/>
          </a:xfrm>
          <a:prstGeom prst="leftRightArrow">
            <a:avLst>
              <a:gd name="adj1" fmla="val 50000"/>
              <a:gd name="adj2" fmla="val 45000"/>
            </a:avLst>
          </a:prstGeom>
          <a:solidFill>
            <a:srgbClr val="000066"/>
          </a:solidFill>
          <a:ln w="9525">
            <a:solidFill>
              <a:srgbClr val="000066"/>
            </a:solidFill>
            <a:miter lim="800000"/>
          </a:ln>
        </p:spPr>
        <p:txBody>
          <a:bodyPr wrap="none" anchor="ctr"/>
          <a:lstStyle/>
          <a:p>
            <a:pPr algn="ctr" eaLnBrk="1" hangingPunct="1"/>
            <a:endParaRPr lang="en-US" altLang="ja-JP">
              <a:latin typeface="Arial Narrow" panose="020B0606020202030204" pitchFamily="34" charset="0"/>
            </a:endParaRPr>
          </a:p>
        </p:txBody>
      </p:sp>
      <p:sp>
        <p:nvSpPr>
          <p:cNvPr id="39963" name="AutoShape 61"/>
          <p:cNvSpPr>
            <a:spLocks noChangeArrowheads="1"/>
          </p:cNvSpPr>
          <p:nvPr/>
        </p:nvSpPr>
        <p:spPr bwMode="auto">
          <a:xfrm>
            <a:off x="2590800" y="4471988"/>
            <a:ext cx="685800" cy="304800"/>
          </a:xfrm>
          <a:prstGeom prst="leftRightArrow">
            <a:avLst>
              <a:gd name="adj1" fmla="val 50000"/>
              <a:gd name="adj2" fmla="val 45000"/>
            </a:avLst>
          </a:prstGeom>
          <a:solidFill>
            <a:srgbClr val="000066"/>
          </a:solidFill>
          <a:ln w="9525">
            <a:solidFill>
              <a:srgbClr val="000066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ja-JP" altLang="ja-JP">
              <a:latin typeface="Arial Narrow" panose="020B0606020202030204" pitchFamily="34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2699792" y="6021288"/>
            <a:ext cx="1371600" cy="57606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pt-BR" altLang="ja-JP" b="1" dirty="0" smtClean="0">
                <a:latin typeface="Arial Narrow" panose="020B0606020202030204" pitchFamily="34" charset="0"/>
              </a:rPr>
              <a:t>Etc. </a:t>
            </a:r>
            <a:endParaRPr lang="pt-BR" altLang="ja-JP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" y="122839"/>
            <a:ext cx="8985002" cy="6605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3" y="537883"/>
            <a:ext cx="5829300" cy="9009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ja-JP" b="1" dirty="0">
                <a:solidFill>
                  <a:srgbClr val="C0000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Prática Esportiva</a:t>
            </a:r>
            <a:endParaRPr lang="pt-BR" altLang="ja-JP" b="1" dirty="0">
              <a:solidFill>
                <a:srgbClr val="C0000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348880"/>
            <a:ext cx="8205265" cy="4114800"/>
          </a:xfrm>
        </p:spPr>
        <p:txBody>
          <a:bodyPr/>
          <a:lstStyle/>
          <a:p>
            <a:pPr algn="just" eaLnBrk="1" hangingPunct="1">
              <a:spcBef>
                <a:spcPts val="1005"/>
              </a:spcBef>
              <a:buFont typeface="Arial" panose="020B0604020202020204" pitchFamily="34" charset="0"/>
              <a:buChar char="•"/>
            </a:pPr>
            <a:r>
              <a:rPr lang="pt-BR" altLang="ja-JP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Há tendência em acreditar que as práticas esportivas sejam conduzidas, </a:t>
            </a: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na </a:t>
            </a:r>
            <a:r>
              <a:rPr lang="pt-BR" altLang="ja-JP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grande maioria, por métodos mais diretivos (centrado no profissional). </a:t>
            </a:r>
            <a:endParaRPr lang="pt-BR" altLang="ja-JP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1005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 A </a:t>
            </a:r>
            <a:r>
              <a:rPr lang="pt-BR" altLang="ja-JP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justificativa seria a suposta valorização do produto (resultados) e </a:t>
            </a: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o </a:t>
            </a:r>
            <a:r>
              <a:rPr lang="pt-BR" altLang="ja-JP" dirty="0">
                <a:solidFill>
                  <a:schemeClr val="tx1"/>
                </a:solidFill>
                <a:latin typeface="+mj-lt"/>
                <a:ea typeface="MS PGothic" panose="020B0600070205080204" charset="-128"/>
                <a:cs typeface="Arial" panose="020B0604020202020204" pitchFamily="34" charset="0"/>
              </a:rPr>
              <a:t>aprendizado no menor espaço de tempo possível.</a:t>
            </a:r>
            <a:endParaRPr lang="pt-BR" altLang="ja-JP" dirty="0">
              <a:solidFill>
                <a:schemeClr val="tx1"/>
              </a:solidFill>
              <a:latin typeface="+mj-lt"/>
              <a:ea typeface="MS PGothic" panose="020B060007020508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747289" y="1636673"/>
            <a:ext cx="3827959" cy="439203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</a:rPr>
              <a:t>Solucionar um problema</a:t>
            </a:r>
            <a:endParaRPr lang="pt-BR" altLang="ja-JP" sz="2800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</a:rPr>
              <a:t>Inventar</a:t>
            </a:r>
            <a:endParaRPr lang="pt-BR" altLang="ja-JP" sz="2800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</a:rPr>
              <a:t>Criar</a:t>
            </a:r>
            <a:endParaRPr lang="pt-BR" altLang="ja-JP" sz="2800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</a:rPr>
              <a:t>Comparar</a:t>
            </a:r>
            <a:endParaRPr lang="pt-BR" altLang="ja-JP" sz="2800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</a:rPr>
              <a:t>Contrastar</a:t>
            </a:r>
            <a:endParaRPr lang="pt-BR" altLang="ja-JP" sz="2800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</a:rPr>
              <a:t>Categorizar</a:t>
            </a:r>
            <a:endParaRPr lang="pt-BR" altLang="ja-JP" sz="2800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</a:rPr>
              <a:t>Supor</a:t>
            </a:r>
            <a:endParaRPr lang="pt-BR" altLang="ja-JP" sz="2800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</a:rPr>
              <a:t>Sintetizar</a:t>
            </a:r>
            <a:endParaRPr lang="pt-BR" altLang="ja-JP" sz="2800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</a:rPr>
              <a:t>Extrapolar</a:t>
            </a:r>
            <a:endParaRPr lang="pt-BR" altLang="ja-JP" sz="2800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</a:endParaRPr>
          </a:p>
          <a:p>
            <a:pPr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effectLst/>
                <a:latin typeface="+mj-lt"/>
                <a:ea typeface="MS PGothic" panose="020B0600070205080204" charset="-128"/>
              </a:rPr>
              <a:t>Pensar criticamente</a:t>
            </a:r>
            <a:endParaRPr lang="pt-BR" altLang="ja-JP" sz="2800" dirty="0" smtClean="0">
              <a:solidFill>
                <a:schemeClr val="tx1"/>
              </a:solidFill>
              <a:effectLst/>
              <a:latin typeface="+mj-lt"/>
              <a:ea typeface="MS PGothic" panose="020B0600070205080204" charset="-128"/>
            </a:endParaRPr>
          </a:p>
        </p:txBody>
      </p:sp>
      <p:pic>
        <p:nvPicPr>
          <p:cNvPr id="12292" name="Picture 4" descr="Imagem relacionad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38" y="1988840"/>
            <a:ext cx="4213541" cy="37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657353" y="378388"/>
            <a:ext cx="5829300" cy="90095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ja-JP" b="1" dirty="0" smtClean="0">
                <a:solidFill>
                  <a:srgbClr val="C0000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Estilos de Ensino</a:t>
            </a:r>
            <a:endParaRPr lang="pt-BR" altLang="ja-JP" b="1" dirty="0">
              <a:solidFill>
                <a:srgbClr val="C0000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2914" y="269776"/>
            <a:ext cx="588342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ja-JP" b="1" dirty="0" smtClean="0">
                <a:solidFill>
                  <a:srgbClr val="C0000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Sugestões para Aplicação</a:t>
            </a:r>
            <a:endParaRPr lang="pt-BR" altLang="ja-JP" b="1" dirty="0">
              <a:solidFill>
                <a:srgbClr val="C0000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817132"/>
            <a:ext cx="6370289" cy="448798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Oferecer uma questão/problema</a:t>
            </a: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Aguardar 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a resposta</a:t>
            </a: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Oferecer </a:t>
            </a:r>
            <a:r>
              <a:rPr lang="pt-BR" altLang="ja-JP" sz="2800" i="1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feedback</a:t>
            </a:r>
            <a:endParaRPr lang="pt-BR" altLang="ja-JP" sz="2800" i="1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Oferecer outra 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questão/problema</a:t>
            </a: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Não 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oferecer imediatamente 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a resposta</a:t>
            </a: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Esperar 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a resposta 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das pessoas</a:t>
            </a: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Oferecer 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feedback 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com </a:t>
            </a:r>
            <a:r>
              <a:rPr lang="pt-BR" altLang="ja-JP" sz="2800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freqüência</a:t>
            </a: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Manter 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clima de </a:t>
            </a:r>
            <a:r>
              <a:rPr lang="pt-BR" altLang="ja-JP" sz="28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aceitação e </a:t>
            </a:r>
            <a:r>
              <a:rPr lang="pt-BR" altLang="ja-JP" sz="28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paciência</a:t>
            </a:r>
            <a:endParaRPr lang="pt-BR" altLang="ja-JP" sz="28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cs typeface="Arial" panose="020B0604020202020204" pitchFamily="34" charset="0"/>
              </a:rPr>
              <a:t>Variedade: Estilos de ensino</a:t>
            </a:r>
            <a:endParaRPr lang="pt-BR" sz="4000" b="1" dirty="0">
              <a:solidFill>
                <a:srgbClr val="C0000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34888" y="1635952"/>
            <a:ext cx="8229600" cy="510541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 orientados pelo professor (direto)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orientados pelo aluno (indireto)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considerar: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fase de aprendizagem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objetivo 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características do grupo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conteúdo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segurança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minha experiência e afinidade com estilos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direção </a:t>
            </a:r>
            <a:r>
              <a:rPr lang="pt-BR" altLang="ja-JP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da </a:t>
            </a:r>
            <a:r>
              <a:rPr lang="pt-BR" altLang="ja-JP" dirty="0" err="1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seqüência</a:t>
            </a:r>
            <a:r>
              <a:rPr lang="pt-BR" altLang="ja-JP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 dos </a:t>
            </a: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passos</a:t>
            </a:r>
            <a:endParaRPr lang="pt-BR" altLang="ja-JP" dirty="0" smtClean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lvl="1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inter-relação </a:t>
            </a:r>
            <a:r>
              <a:rPr lang="pt-BR" altLang="ja-JP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dos </a:t>
            </a: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passos</a:t>
            </a:r>
            <a:endParaRPr lang="pt-BR" altLang="ja-JP" dirty="0" smtClean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lvl="1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velocidade </a:t>
            </a:r>
            <a:r>
              <a:rPr lang="pt-BR" altLang="ja-JP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da </a:t>
            </a:r>
            <a:r>
              <a:rPr lang="pt-BR" altLang="ja-JP" dirty="0" err="1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seqüência</a:t>
            </a:r>
            <a:endParaRPr lang="pt-BR" altLang="ja-JP" dirty="0" smtClean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lvl="1">
              <a:spcBef>
                <a:spcPts val="505"/>
              </a:spcBef>
              <a:buFont typeface="Arial" panose="020B0604020202020204" pitchFamily="34" charset="0"/>
              <a:buChar char="•"/>
            </a:pPr>
            <a:r>
              <a:rPr lang="pt-BR" altLang="ja-JP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emoções </a:t>
            </a:r>
            <a:r>
              <a:rPr lang="pt-BR" altLang="ja-JP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do aprendiz</a:t>
            </a:r>
            <a:endParaRPr lang="pt-BR" altLang="ja-JP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lvl="1">
              <a:spcBef>
                <a:spcPts val="505"/>
              </a:spcBef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868938"/>
            <a:ext cx="8108958" cy="594360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1005"/>
              </a:spcBef>
              <a:buFont typeface="Arial" panose="020B0604020202020204" pitchFamily="34" charset="0"/>
              <a:buChar char="•"/>
            </a:pPr>
            <a:r>
              <a:rPr lang="pt-BR" altLang="ja-JP" sz="27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Repita a questão ou dica que precedeu a resposta incorreta</a:t>
            </a:r>
            <a:endParaRPr lang="pt-BR" altLang="ja-JP" sz="27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algn="just" eaLnBrk="1" hangingPunct="1">
              <a:spcBef>
                <a:spcPts val="1005"/>
              </a:spcBef>
              <a:buFont typeface="Arial" panose="020B0604020202020204" pitchFamily="34" charset="0"/>
              <a:buChar char="•"/>
            </a:pPr>
            <a:r>
              <a:rPr lang="pt-BR" altLang="ja-JP" sz="27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Vocês precisam de mais tempo para pensar?</a:t>
            </a:r>
            <a:endParaRPr lang="pt-BR" altLang="ja-JP" sz="27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algn="just" eaLnBrk="1" hangingPunct="1">
              <a:spcBef>
                <a:spcPts val="1005"/>
              </a:spcBef>
              <a:buFont typeface="Arial" panose="020B0604020202020204" pitchFamily="34" charset="0"/>
              <a:buChar char="•"/>
            </a:pPr>
            <a:r>
              <a:rPr lang="pt-BR" altLang="ja-JP" sz="27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Demonstre paciência e considere o aprendiz como seu foco do relacionamento</a:t>
            </a:r>
            <a:endParaRPr lang="pt-BR" altLang="ja-JP" sz="27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algn="just" eaLnBrk="1" hangingPunct="1">
              <a:spcBef>
                <a:spcPts val="1005"/>
              </a:spcBef>
              <a:buFont typeface="Arial" panose="020B0604020202020204" pitchFamily="34" charset="0"/>
              <a:buChar char="•"/>
            </a:pPr>
            <a:r>
              <a:rPr lang="pt-BR" altLang="ja-JP" sz="27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Acredite na capacidade cognitiva do aprendiz</a:t>
            </a:r>
            <a:endParaRPr lang="pt-BR" altLang="ja-JP" sz="27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algn="just" eaLnBrk="1" hangingPunct="1">
              <a:spcBef>
                <a:spcPts val="1005"/>
              </a:spcBef>
              <a:buFont typeface="Arial" panose="020B0604020202020204" pitchFamily="34" charset="0"/>
              <a:buChar char="•"/>
            </a:pPr>
            <a:r>
              <a:rPr lang="pt-BR" altLang="ja-JP" sz="27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O aprendiz pode descobrir muitas coisas como:</a:t>
            </a:r>
            <a:endParaRPr lang="pt-BR" altLang="ja-JP" sz="27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ja-JP" sz="23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	a. conceitos</a:t>
            </a:r>
            <a:endParaRPr lang="pt-BR" altLang="ja-JP" sz="23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ja-JP" sz="23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	b. princípios</a:t>
            </a:r>
            <a:endParaRPr lang="pt-BR" altLang="ja-JP" sz="23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ja-JP" sz="23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	c. regras</a:t>
            </a:r>
            <a:endParaRPr lang="pt-BR" altLang="ja-JP" sz="23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ja-JP" sz="23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	d. relacionamentos</a:t>
            </a:r>
            <a:endParaRPr lang="pt-BR" altLang="ja-JP" sz="23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altLang="ja-JP" sz="23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	e. limites</a:t>
            </a:r>
            <a:endParaRPr lang="pt-BR" altLang="ja-JP" sz="23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Comando </a:t>
            </a:r>
            <a:endParaRPr lang="pt-BR" b="1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694128"/>
            <a:ext cx="8229600" cy="4687200"/>
          </a:xfrm>
        </p:spPr>
        <p:txBody>
          <a:bodyPr/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chemeClr val="tx1"/>
                </a:solidFill>
                <a:latin typeface="+mj-lt"/>
              </a:rPr>
              <a:t>configura uma vantagem pois possibilita que mais pessoas aprendam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ao mesmo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tempo. Logo, desde que a atividade peça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desempenho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uniforme e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sincronizado.</a:t>
            </a:r>
            <a:endParaRPr lang="pt-BR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Tarefa/Prático</a:t>
            </a:r>
            <a:endParaRPr lang="pt-BR" b="1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Por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demandar que o aluno aprenda a tarefa individualmente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e particularmente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, pode não ser aplicável de forma efetiva em turmas muito grandes, devido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a necessidade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do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professor ter que observar muitas pessoas. </a:t>
            </a:r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O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professor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não conseguiria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dar a atenção necessária a todos os alunos. </a:t>
            </a:r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O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ideal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seria aplicar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em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turmas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pequenas ou aulas particulares, onde o professor conseguiria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retornar o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necessário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para o aluno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sobre a aprendizagem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do movimento ensinado.</a:t>
            </a:r>
            <a:endParaRPr lang="pt-BR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Recíproco</a:t>
            </a:r>
            <a:endParaRPr lang="pt-BR" b="1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Possibilita turmas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maiores pois organiza os alunos em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pares.</a:t>
            </a:r>
            <a:endParaRPr lang="pt-BR" sz="24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vantagem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é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que os alunos precisam interagir entre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si, respeitar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as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diferenças entre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as pessoas e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ter responsabilidade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social, além de promover o comportamento social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. </a:t>
            </a:r>
            <a:endParaRPr lang="pt-BR" sz="24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Os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alunos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aprendam,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tanto a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realizar o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movimento como a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observar detalhes do mesmo para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oferecer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feedback para o colega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, logo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o conhecimento geral do aluno sobre o movimento é maior. </a:t>
            </a:r>
            <a:endParaRPr lang="pt-BR" sz="24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No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entanto, ao aplicar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este estilo, é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necessária muita clareza ao transmitir como deve ser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feedback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e também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muita atenção para evitar conflitos entre as duplas.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Estilo </a:t>
            </a:r>
            <a:r>
              <a:rPr lang="pt-BR" sz="3200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recíproco: parada </a:t>
            </a:r>
            <a:r>
              <a:rPr lang="pt-BR" sz="3200" b="1" dirty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de mãos na </a:t>
            </a:r>
            <a:r>
              <a:rPr lang="pt-BR" sz="3200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ginástica</a:t>
            </a:r>
            <a:endParaRPr lang="pt-BR" sz="3200" b="1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328591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Em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pares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um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aluno executa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parada de mãos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e o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outro fornece o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feedback específico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baseado nos ensinamentos do professor em forma de </a:t>
            </a:r>
            <a:r>
              <a:rPr lang="pt-BR" sz="2000" dirty="0" err="1" smtClean="0">
                <a:solidFill>
                  <a:schemeClr val="tx1"/>
                </a:solidFill>
                <a:latin typeface="+mj-lt"/>
              </a:rPr>
              <a:t>checklist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 como: o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equilíbrio, o encaixe da coluna e do abdômen, posição dos braços e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das mãos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e ponta de pé. </a:t>
            </a:r>
            <a:endParaRPr lang="pt-BR" sz="2000" dirty="0" smtClean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Depois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de observar a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execução do aprendiz, o observador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diz o seu ponto de vista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sobre os tópicos,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e quando o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aprendiz completa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a tarefa, ele troca de papel com o observador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.</a:t>
            </a:r>
            <a:endParaRPr lang="pt-BR" sz="20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pt-BR" sz="2000" b="1" u="sng" dirty="0">
                <a:solidFill>
                  <a:schemeClr val="tx1"/>
                </a:solidFill>
                <a:latin typeface="+mj-lt"/>
              </a:rPr>
              <a:t>Vantagens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alunos podem desenvolver olhar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mais crítico a respeito da atividade, trabalha com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a compreensão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, respeito às diferenças das pessoas</a:t>
            </a:r>
            <a:endParaRPr lang="pt-BR" sz="20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pt-BR" sz="2000" b="1" u="sng" dirty="0">
                <a:solidFill>
                  <a:schemeClr val="tx1"/>
                </a:solidFill>
                <a:latin typeface="+mj-lt"/>
              </a:rPr>
              <a:t>Desvantagens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também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precisa de um pouco mais de tempo para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realização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, pois os alunos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precisam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aprender a maneira correta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de executar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a tarefa para depois analisar e ajudar o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colega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e o movimento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ficaria sem padrão, pois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não há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feedback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direto do professor com o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aluno que executa a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atividade.</a:t>
            </a:r>
            <a:endParaRPr lang="pt-BR" sz="20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pt-BR" sz="2000" b="1" u="sng" dirty="0">
                <a:solidFill>
                  <a:schemeClr val="tx1"/>
                </a:solidFill>
                <a:latin typeface="+mj-lt"/>
              </a:rPr>
              <a:t>Aplicabilidade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: No caso do exercício de paradas de mãos a aplicação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seria melhor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em ambiente com colchão para não ter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risco, e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em turmas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menores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para que os alunos tenham mais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espaço para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realizar a atividade.</a:t>
            </a:r>
            <a:endParaRPr lang="pt-BR" sz="2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9736" y="44624"/>
            <a:ext cx="8390736" cy="2847926"/>
          </a:xfrm>
          <a:prstGeom prst="rect">
            <a:avLst/>
          </a:prstGeom>
          <a:effectLst>
            <a:softEdge rad="12700"/>
          </a:effec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t-BR" altLang="ja-JP" sz="4000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O que o profissional deveria considerar no ambiente de ensino?</a:t>
            </a:r>
            <a:endParaRPr lang="pt-BR" altLang="ja-JP" sz="4000" b="1" dirty="0" smtClean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pic>
        <p:nvPicPr>
          <p:cNvPr id="15363" name="Imagem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39184" y="2921497"/>
            <a:ext cx="3733016" cy="37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Auto-Avaliação</a:t>
            </a:r>
            <a:endParaRPr lang="pt-BR" b="1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66136"/>
            <a:ext cx="8229600" cy="4687200"/>
          </a:xfrm>
        </p:spPr>
        <p:txBody>
          <a:bodyPr/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O aluno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executa a tarefa e verifica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seu trabalho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em relação ao </a:t>
            </a:r>
            <a:r>
              <a:rPr lang="pt-BR" sz="2400" dirty="0" err="1" smtClean="0">
                <a:solidFill>
                  <a:schemeClr val="tx1"/>
                </a:solidFill>
                <a:latin typeface="+mj-lt"/>
              </a:rPr>
              <a:t>checklist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. </a:t>
            </a:r>
            <a:endParaRPr lang="pt-BR" sz="24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É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aplicável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em turmas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que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já possuem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certo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conhecimento a respeito do movimento, o que possibilitaria ao aluno a liberdade de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não precisar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do apoio do professor a todo momento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.</a:t>
            </a:r>
            <a:endParaRPr lang="pt-BR" sz="24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Isso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possibilita ao professor a observação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de vários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alunos e proporciona também a aprendizagem psicomotora e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cognitiva do aprendiz.</a:t>
            </a:r>
            <a:endParaRPr lang="pt-BR" sz="24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N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entanto, pode ser prejudicial para alunos que possuem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mais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dificuldades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de aprendizagem e interpretação, logo, o professor precisa dar mais atenção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a esses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quando aplicá-lo.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Estilo </a:t>
            </a:r>
            <a:r>
              <a:rPr lang="pt-BR" sz="3200" b="1" dirty="0" err="1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Auto-Avaliação</a:t>
            </a:r>
            <a:r>
              <a:rPr lang="pt-BR" sz="3200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: Salto em Distância</a:t>
            </a:r>
            <a:endParaRPr lang="pt-BR" sz="3200" b="1" dirty="0"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445224"/>
          </a:xfrm>
        </p:spPr>
        <p:txBody>
          <a:bodyPr/>
          <a:lstStyle/>
          <a:p>
            <a:pPr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Conceito</a:t>
            </a:r>
            <a:r>
              <a:rPr lang="pt-BR" sz="24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alunos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em certa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distância em relação ao local onde será realizado,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tentar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alcançar a maior velocidade possível, para que possa executar o salto com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maior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longitude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Tarefa: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a.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Calcular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distância adequada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b.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Realizar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corrida de tiro curto com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alta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intensidade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c.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Ao chegar em determinado ponto próximo ao salto,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realizar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impulso com uma das pernas, sem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tocar na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linha demarcada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d.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Buscar tocar com os pés o mais longe possível na areia/local de pouso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Vantagem: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estimula</a:t>
            </a:r>
            <a:r>
              <a:rPr lang="pt-BR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flexibilidade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e alongamento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(principalmente dos </a:t>
            </a:r>
            <a:r>
              <a:rPr lang="pt-BR" sz="2400" dirty="0" err="1" smtClean="0">
                <a:solidFill>
                  <a:schemeClr val="tx1"/>
                </a:solidFill>
                <a:latin typeface="+mj-lt"/>
              </a:rPr>
              <a:t>mmbs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inferiores)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latin typeface="+mj-lt"/>
              </a:rPr>
              <a:t>Aplicabilidade: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pelo foco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no desempenho individual e </a:t>
            </a:r>
            <a:r>
              <a:rPr lang="pt-BR" sz="2400" dirty="0" err="1">
                <a:solidFill>
                  <a:schemeClr val="tx1"/>
                </a:solidFill>
                <a:latin typeface="+mj-lt"/>
              </a:rPr>
              <a:t>auto-avaliativo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, o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praticante busca melhorar o desempenho para atingir seus objetivos.</a:t>
            </a:r>
            <a:endParaRPr lang="pt-BR" sz="2400" dirty="0" smtClean="0">
              <a:solidFill>
                <a:schemeClr val="tx1"/>
              </a:solidFill>
              <a:latin typeface="+mj-lt"/>
            </a:endParaRPr>
          </a:p>
          <a:p>
            <a:pPr marL="0" indent="0" algn="just">
              <a:spcBef>
                <a:spcPts val="0"/>
              </a:spcBef>
              <a:buClrTx/>
              <a:buNone/>
            </a:pPr>
            <a:br>
              <a:rPr lang="pt-BR" sz="2400" dirty="0">
                <a:solidFill>
                  <a:schemeClr val="tx1"/>
                </a:solidFill>
                <a:latin typeface="+mj-lt"/>
              </a:rPr>
            </a:b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Inclusão</a:t>
            </a:r>
            <a:endParaRPr lang="pt-BR" b="1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66136"/>
            <a:ext cx="8031836" cy="4687200"/>
          </a:xfrm>
        </p:spPr>
        <p:txBody>
          <a:bodyPr/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Ideal para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promover respeito à diferença entre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as pessoas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no ambiente de atividade física. </a:t>
            </a:r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Nesse estilo,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os professores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aceitam diferenças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de habilidade individuais entre os alunos,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possibilitam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a interação de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pessoas com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diferentes níveis de habilidade. </a:t>
            </a:r>
            <a:endParaRPr lang="pt-BR" sz="28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Outra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vantagem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é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a </a:t>
            </a:r>
            <a:r>
              <a:rPr lang="pt-BR" sz="2800" dirty="0" err="1">
                <a:solidFill>
                  <a:schemeClr val="tx1"/>
                </a:solidFill>
                <a:latin typeface="+mj-lt"/>
              </a:rPr>
              <a:t>auto-avaliação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 do </a:t>
            </a:r>
            <a:r>
              <a:rPr lang="pt-BR" sz="2800" dirty="0" smtClean="0">
                <a:solidFill>
                  <a:schemeClr val="tx1"/>
                </a:solidFill>
                <a:latin typeface="+mj-lt"/>
              </a:rPr>
              <a:t>aluno dentro </a:t>
            </a:r>
            <a:r>
              <a:rPr lang="pt-BR" sz="2800" dirty="0">
                <a:solidFill>
                  <a:schemeClr val="tx1"/>
                </a:solidFill>
                <a:latin typeface="+mj-lt"/>
              </a:rPr>
              <a:t>do seu nível específico de acordo com a orientação do professor.</a:t>
            </a:r>
            <a:endParaRPr lang="pt-BR" sz="28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Atividade de inclusão</a:t>
            </a:r>
            <a:endParaRPr lang="pt-BR" b="1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1838144"/>
            <a:ext cx="8229600" cy="4687200"/>
          </a:xfrm>
        </p:spPr>
        <p:txBody>
          <a:bodyPr/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Saltos sobre os equipamentos dispostos: diversas alturas e distâncias.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Conduzir a bola de um ponto a outro como desejar.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Descoberta Orientada</a:t>
            </a:r>
            <a:endParaRPr lang="pt-BR" b="1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  <a:latin typeface="+mj-lt"/>
              </a:rPr>
              <a:t>Estilo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é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voltado para o domínio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da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aprendizagem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cognitiva.</a:t>
            </a:r>
            <a:endParaRPr lang="pt-BR" sz="24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A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ssim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como o Estilo de Descoberta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Convergente, utiliza 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método de questões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e soluções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, o que diverge é que na Descoberta Convergente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professor não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fornece nenhuma dica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, o que pode auxiliar no processo de aprendizagem independente do aluno. </a:t>
            </a:r>
            <a:endParaRPr lang="pt-BR" sz="2400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Entretanto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, para aqueles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que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possuem dificuldades de entendimento e interpretação, a </a:t>
            </a:r>
            <a:r>
              <a:rPr lang="pt-BR" sz="2400" dirty="0" smtClean="0">
                <a:solidFill>
                  <a:schemeClr val="tx1"/>
                </a:solidFill>
                <a:latin typeface="+mj-lt"/>
              </a:rPr>
              <a:t>Descoberta Orientada </a:t>
            </a:r>
            <a:r>
              <a:rPr lang="pt-BR" sz="2400" dirty="0">
                <a:solidFill>
                  <a:schemeClr val="tx1"/>
                </a:solidFill>
                <a:latin typeface="+mj-lt"/>
              </a:rPr>
              <a:t>pode ser mais favorável ao seu aprendizado, pois obterá a orientação do professor.</a:t>
            </a:r>
            <a:endParaRPr lang="pt-BR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99379" y="425056"/>
            <a:ext cx="5994797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ja-JP" sz="4000" b="1" dirty="0" smtClean="0">
                <a:solidFill>
                  <a:srgbClr val="C0000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Exemplo</a:t>
            </a:r>
            <a:endParaRPr lang="pt-BR" altLang="ja-JP" sz="4000" b="1" dirty="0">
              <a:solidFill>
                <a:srgbClr val="C0000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94459" y="1340768"/>
            <a:ext cx="8709299" cy="489550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Questão 1: Vocês sabem o que é equilíbrio?</a:t>
            </a:r>
            <a:endParaRPr lang="pt-BR" altLang="ja-JP" sz="2400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</a:t>
            </a:r>
            <a:r>
              <a:rPr lang="pt-BR" altLang="ja-JP" sz="2400" b="1" dirty="0" smtClean="0">
                <a:solidFill>
                  <a:schemeClr val="tx1"/>
                </a:solidFill>
                <a:latin typeface="+mj-lt"/>
              </a:rPr>
              <a:t>Resposta: </a:t>
            </a:r>
            <a:r>
              <a:rPr lang="pt-BR" altLang="ja-JP" sz="2400" dirty="0">
                <a:solidFill>
                  <a:schemeClr val="tx1"/>
                </a:solidFill>
                <a:latin typeface="+mj-lt"/>
              </a:rPr>
              <a:t>demonstram várias posições de equilíbrio</a:t>
            </a:r>
            <a:endParaRPr lang="pt-BR" altLang="ja-JP" sz="24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</a:t>
            </a:r>
            <a:endParaRPr lang="pt-BR" altLang="ja-JP" sz="2400" b="1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</a:t>
            </a:r>
            <a:r>
              <a:rPr lang="pt-BR" altLang="ja-JP" sz="2400" b="1" dirty="0" smtClean="0">
                <a:solidFill>
                  <a:schemeClr val="tx1"/>
                </a:solidFill>
                <a:latin typeface="+mj-lt"/>
              </a:rPr>
              <a:t>Questão </a:t>
            </a: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2: Vocês conseguem ficar em mais equilíbrio?</a:t>
            </a:r>
            <a:endParaRPr lang="pt-BR" altLang="ja-JP" sz="2400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</a:t>
            </a:r>
            <a:r>
              <a:rPr lang="pt-BR" altLang="ja-JP" sz="2400" b="1" dirty="0" smtClean="0">
                <a:solidFill>
                  <a:schemeClr val="tx1"/>
                </a:solidFill>
                <a:latin typeface="+mj-lt"/>
              </a:rPr>
              <a:t>Resposta: </a:t>
            </a:r>
            <a:r>
              <a:rPr lang="pt-BR" altLang="ja-JP" sz="2400" dirty="0">
                <a:solidFill>
                  <a:schemeClr val="tx1"/>
                </a:solidFill>
                <a:latin typeface="+mj-lt"/>
              </a:rPr>
              <a:t>demonstrarão outras posições</a:t>
            </a:r>
            <a:endParaRPr lang="pt-BR" altLang="ja-JP" sz="24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</a:t>
            </a:r>
            <a:endParaRPr lang="pt-BR" altLang="ja-JP" sz="2400" b="1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</a:t>
            </a:r>
            <a:r>
              <a:rPr lang="pt-BR" altLang="ja-JP" sz="2400" b="1" dirty="0" smtClean="0">
                <a:solidFill>
                  <a:schemeClr val="tx1"/>
                </a:solidFill>
                <a:latin typeface="+mj-lt"/>
              </a:rPr>
              <a:t>Questão </a:t>
            </a: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3: Esta é a melhor posição que vocês conseguem fazer?</a:t>
            </a:r>
            <a:endParaRPr lang="pt-BR" altLang="ja-JP" sz="2400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</a:t>
            </a:r>
            <a:r>
              <a:rPr lang="pt-BR" altLang="ja-JP" sz="2400" b="1" dirty="0" smtClean="0">
                <a:solidFill>
                  <a:schemeClr val="tx1"/>
                </a:solidFill>
                <a:latin typeface="+mj-lt"/>
              </a:rPr>
              <a:t>Resposta: </a:t>
            </a:r>
            <a:r>
              <a:rPr lang="pt-BR" altLang="ja-JP" sz="2400" dirty="0">
                <a:solidFill>
                  <a:schemeClr val="tx1"/>
                </a:solidFill>
                <a:latin typeface="+mj-lt"/>
              </a:rPr>
              <a:t>tentarão outras posições, imitarão os colegas</a:t>
            </a:r>
            <a:endParaRPr lang="pt-BR" altLang="ja-JP" sz="24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</a:t>
            </a:r>
            <a:endParaRPr lang="pt-BR" altLang="ja-JP" sz="2400" b="1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</a:t>
            </a:r>
            <a:r>
              <a:rPr lang="pt-BR" altLang="ja-JP" sz="2400" b="1" dirty="0" smtClean="0">
                <a:solidFill>
                  <a:schemeClr val="tx1"/>
                </a:solidFill>
                <a:latin typeface="+mj-lt"/>
              </a:rPr>
              <a:t>Questão </a:t>
            </a: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4: Vocês conseguem fazer em uma base menor?</a:t>
            </a:r>
            <a:endParaRPr lang="pt-BR" altLang="ja-JP" sz="2400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</a:t>
            </a:r>
            <a:r>
              <a:rPr lang="pt-BR" altLang="ja-JP" sz="2400" b="1" dirty="0" smtClean="0">
                <a:solidFill>
                  <a:schemeClr val="tx1"/>
                </a:solidFill>
                <a:latin typeface="+mj-lt"/>
              </a:rPr>
              <a:t>Resposta</a:t>
            </a: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altLang="ja-JP" sz="2400" dirty="0">
                <a:solidFill>
                  <a:schemeClr val="tx1"/>
                </a:solidFill>
                <a:latin typeface="+mj-lt"/>
              </a:rPr>
              <a:t>utilizarão outras partes do corpo</a:t>
            </a:r>
            <a:endParaRPr lang="pt-BR" altLang="ja-JP" sz="24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</a:t>
            </a:r>
            <a:endParaRPr lang="pt-BR" altLang="ja-JP" sz="2400" b="1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</a:t>
            </a:r>
            <a:r>
              <a:rPr lang="pt-BR" altLang="ja-JP" sz="2400" b="1" dirty="0" smtClean="0">
                <a:solidFill>
                  <a:schemeClr val="tx1"/>
                </a:solidFill>
                <a:latin typeface="+mj-lt"/>
              </a:rPr>
              <a:t>Questão </a:t>
            </a: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5: E em uma base menor ainda?</a:t>
            </a:r>
            <a:endParaRPr lang="pt-BR" altLang="ja-JP" sz="2400" b="1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	</a:t>
            </a:r>
            <a:r>
              <a:rPr lang="pt-BR" altLang="ja-JP" sz="2400" b="1" dirty="0" smtClean="0">
                <a:solidFill>
                  <a:schemeClr val="tx1"/>
                </a:solidFill>
                <a:latin typeface="+mj-lt"/>
              </a:rPr>
              <a:t>Resposta</a:t>
            </a: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pt-BR" altLang="ja-JP" sz="2400" dirty="0">
                <a:solidFill>
                  <a:schemeClr val="tx1"/>
                </a:solidFill>
                <a:latin typeface="+mj-lt"/>
              </a:rPr>
              <a:t>encontrarão certas dificuldades</a:t>
            </a:r>
            <a:r>
              <a:rPr lang="pt-BR" altLang="ja-JP" sz="2400" b="1" dirty="0">
                <a:solidFill>
                  <a:schemeClr val="tx1"/>
                </a:solidFill>
                <a:latin typeface="+mj-lt"/>
              </a:rPr>
              <a:t> </a:t>
            </a:r>
            <a:endParaRPr lang="pt-BR" altLang="ja-JP" sz="2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3" y="2057227"/>
            <a:ext cx="8229600" cy="452596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Tentem descobrir a melhor forma de equilibrarem juntos?</a:t>
            </a:r>
            <a:endParaRPr 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91088" y="434752"/>
            <a:ext cx="7897816" cy="762000"/>
          </a:xfrm>
          <a:prstGeom prst="rect">
            <a:avLst/>
          </a:prstGeom>
        </p:spPr>
        <p:txBody>
          <a:bodyPr vert="horz" lIns="76682" tIns="38341" rIns="76682" bIns="3834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ja-JP" sz="4000" b="1" dirty="0" smtClean="0">
                <a:solidFill>
                  <a:srgbClr val="C00000"/>
                </a:solidFill>
                <a:ea typeface="MS PGothic" panose="020B0600070205080204" charset="-128"/>
                <a:cs typeface="Arial" panose="020B0604020202020204" pitchFamily="34" charset="0"/>
              </a:rPr>
              <a:t>Exemplo</a:t>
            </a:r>
            <a:endParaRPr lang="pt-BR" altLang="ja-JP" sz="4000" b="1" dirty="0">
              <a:solidFill>
                <a:srgbClr val="C00000"/>
              </a:solidFill>
              <a:ea typeface="MS PGothic" panose="020B0600070205080204" charset="-128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11317"/>
            <a:ext cx="4555385" cy="294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87642" y="242248"/>
            <a:ext cx="714036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altLang="ja-JP" sz="4000" b="1" dirty="0" smtClean="0">
                <a:solidFill>
                  <a:srgbClr val="C0000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ea typeface="MS PGothic" panose="020B0600070205080204" charset="-128"/>
                <a:cs typeface="Arial" panose="020B0604020202020204" pitchFamily="34" charset="0"/>
              </a:rPr>
              <a:t>Exemplo</a:t>
            </a:r>
            <a:endParaRPr lang="pt-BR" altLang="ja-JP" sz="4000" b="1" dirty="0">
              <a:solidFill>
                <a:srgbClr val="C0000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ea typeface="MS PGothic" panose="020B0600070205080204" charset="-128"/>
              <a:cs typeface="Arial" panose="020B0604020202020204" pitchFamily="34" charset="0"/>
            </a:endParaRPr>
          </a:p>
        </p:txBody>
      </p:sp>
      <p:pic>
        <p:nvPicPr>
          <p:cNvPr id="6" name="Imagem 1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162071" y="2198184"/>
            <a:ext cx="4336674" cy="447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06035" y="1194426"/>
            <a:ext cx="8569054" cy="908428"/>
          </a:xfrm>
          <a:prstGeom prst="rect">
            <a:avLst/>
          </a:prstGeom>
        </p:spPr>
        <p:txBody>
          <a:bodyPr wrap="square" lIns="76682" tIns="38341" rIns="76682" bIns="38341">
            <a:spAutoFit/>
          </a:bodyPr>
          <a:lstStyle/>
          <a:p>
            <a:pPr>
              <a:spcBef>
                <a:spcPts val="0"/>
              </a:spcBef>
            </a:pPr>
            <a:r>
              <a:rPr lang="pt-BR" altLang="ja-JP" sz="2700" b="1" dirty="0">
                <a:latin typeface="+mj-lt"/>
              </a:rPr>
              <a:t>Tema: </a:t>
            </a:r>
            <a:r>
              <a:rPr lang="pt-BR" altLang="ja-JP" sz="2300" dirty="0">
                <a:latin typeface="+mj-lt"/>
              </a:rPr>
              <a:t>Ginástica</a:t>
            </a:r>
            <a:endParaRPr lang="pt-BR" altLang="ja-JP" sz="23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pt-BR" altLang="ja-JP" sz="2700" b="1" dirty="0">
                <a:latin typeface="+mj-lt"/>
              </a:rPr>
              <a:t>Objetivos específicos: </a:t>
            </a:r>
            <a:r>
              <a:rPr lang="pt-BR" altLang="ja-JP" sz="2300" dirty="0">
                <a:latin typeface="+mj-lt"/>
              </a:rPr>
              <a:t>descobrir </a:t>
            </a:r>
            <a:r>
              <a:rPr lang="pt-BR" altLang="ja-JP" sz="2300" dirty="0" smtClean="0">
                <a:latin typeface="+mj-lt"/>
              </a:rPr>
              <a:t>relação </a:t>
            </a:r>
            <a:r>
              <a:rPr lang="pt-BR" altLang="ja-JP" sz="2300" dirty="0">
                <a:latin typeface="+mj-lt"/>
              </a:rPr>
              <a:t>da BA e CG </a:t>
            </a:r>
            <a:r>
              <a:rPr lang="pt-BR" altLang="ja-JP" sz="2300" dirty="0" smtClean="0">
                <a:latin typeface="+mj-lt"/>
              </a:rPr>
              <a:t>no </a:t>
            </a:r>
            <a:r>
              <a:rPr lang="pt-BR" altLang="ja-JP" sz="2300" dirty="0">
                <a:latin typeface="+mj-lt"/>
              </a:rPr>
              <a:t>equilíbrio</a:t>
            </a:r>
            <a:endParaRPr lang="pt-BR" altLang="ja-JP" sz="2300" dirty="0">
              <a:latin typeface="+mj-lt"/>
            </a:endParaRPr>
          </a:p>
        </p:txBody>
      </p:sp>
      <p:pic>
        <p:nvPicPr>
          <p:cNvPr id="8" name="Imagem 1" descr="BS and CM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2571" y="2160168"/>
            <a:ext cx="1638238" cy="444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Produção Divergente</a:t>
            </a:r>
            <a:endParaRPr lang="pt-BR" b="1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O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alunos são estimulados a buscarem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múltiplas respostas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para questões ou problemas. 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Isso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estimula a capacidade dos alunos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ampliarem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estratégias e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desenvolve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aspectos cognitivos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e também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psicomotores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.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58274" y="2060849"/>
            <a:ext cx="8336962" cy="4702855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Exploração: </a:t>
            </a:r>
            <a:r>
              <a:rPr lang="pt-BR" altLang="ja-JP" sz="24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pegue uma bola e movimente-a ao redor do espaço utilizando qualquer parte do corpo</a:t>
            </a:r>
            <a:endParaRPr lang="pt-BR" altLang="ja-JP" sz="24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Descoberta: </a:t>
            </a:r>
            <a:r>
              <a:rPr lang="pt-BR" altLang="ja-JP" sz="24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tente manter a bola próxima de seu corpo, não deixe escapar</a:t>
            </a:r>
            <a:endParaRPr lang="pt-BR" altLang="ja-JP" sz="24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Seleção: </a:t>
            </a:r>
            <a:r>
              <a:rPr lang="pt-BR" altLang="ja-JP" sz="24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vamos </a:t>
            </a: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pensar </a:t>
            </a:r>
            <a:r>
              <a:rPr lang="pt-BR" altLang="ja-JP" sz="24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3 formas diferentes de mover a bola; </a:t>
            </a: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pense </a:t>
            </a:r>
            <a:r>
              <a:rPr lang="pt-BR" altLang="ja-JP" sz="24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uma forma de fazer a bola pular bem alta; </a:t>
            </a:r>
            <a:r>
              <a:rPr lang="pt-BR" altLang="ja-JP" sz="2400" dirty="0" smtClean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conseguem </a:t>
            </a:r>
            <a:r>
              <a:rPr lang="pt-BR" altLang="ja-JP" sz="24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mover a bola mais rápido? Para direções diferentes?</a:t>
            </a:r>
            <a:endParaRPr lang="pt-BR" altLang="ja-JP" sz="24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Repetição: </a:t>
            </a:r>
            <a:r>
              <a:rPr lang="pt-BR" altLang="ja-JP" sz="24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quem quer me mostrar como a bola se move?</a:t>
            </a:r>
            <a:endParaRPr lang="pt-BR" altLang="ja-JP" sz="24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  <a:p>
            <a:pPr algn="just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ja-JP" sz="2400" b="1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Imitação: </a:t>
            </a:r>
            <a:r>
              <a:rPr lang="pt-BR" altLang="ja-JP" sz="2400" dirty="0">
                <a:solidFill>
                  <a:schemeClr val="tx1"/>
                </a:solidFill>
                <a:latin typeface="+mj-lt"/>
                <a:ea typeface="MS PGothic" panose="020B0600070205080204" charset="-128"/>
              </a:rPr>
              <a:t>Vamos driblar a bola com os pés igual ao ...?</a:t>
            </a:r>
            <a:endParaRPr lang="pt-BR" altLang="ja-JP" sz="2400" dirty="0">
              <a:solidFill>
                <a:schemeClr val="tx1"/>
              </a:solidFill>
              <a:latin typeface="+mj-lt"/>
              <a:ea typeface="MS PGothic" panose="020B0600070205080204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6908" y="430072"/>
            <a:ext cx="6281315" cy="1198728"/>
          </a:xfrm>
          <a:prstGeom prst="rect">
            <a:avLst/>
          </a:prstGeom>
        </p:spPr>
        <p:txBody>
          <a:bodyPr vert="horz" lIns="76682" tIns="38341" rIns="76682" bIns="38341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ja-JP" b="1" dirty="0" smtClean="0">
                <a:ea typeface="MS PGothic" panose="020B0600070205080204" charset="-128"/>
                <a:cs typeface="Arial" panose="020B0604020202020204" pitchFamily="34" charset="0"/>
              </a:rPr>
              <a:t>Produção Divergente</a:t>
            </a:r>
            <a:endParaRPr lang="pt-BR" altLang="ja-JP" b="1" dirty="0">
              <a:ea typeface="MS PGothic" panose="020B0600070205080204" charset="-128"/>
              <a:cs typeface="Arial" panose="020B0604020202020204" pitchFamily="34" charset="0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27" y="65291"/>
            <a:ext cx="2293369" cy="19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</a:rPr>
              <a:t>Perguntas centrais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323528" y="1340768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cs typeface="Arial" panose="020B0604020202020204" pitchFamily="34" charset="0"/>
              </a:rPr>
              <a:t>Métodos de Ensino</a:t>
            </a:r>
            <a:endParaRPr lang="pt-BR" b="1" dirty="0">
              <a:solidFill>
                <a:schemeClr val="tx1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2" y="1876665"/>
            <a:ext cx="8363270" cy="4525963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1"/>
              </a:rPr>
              <a:t>https</a:t>
            </a:r>
            <a:r>
              <a:rPr lang="pt-BR" sz="24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1"/>
              </a:rPr>
              <a:t>://</a:t>
            </a:r>
            <a:r>
              <a:rPr lang="pt-BR" sz="2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  <a:hlinkClick r:id="rId1"/>
              </a:rPr>
              <a:t>www.youtube.com/watch?v=UCFg9bcW7Bk</a:t>
            </a:r>
            <a:endParaRPr lang="pt-BR" sz="24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5 </a:t>
            </a:r>
            <a:r>
              <a:rPr lang="pt-BR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Cs</a:t>
            </a:r>
            <a:r>
              <a:rPr lang="pt-BR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: </a:t>
            </a:r>
            <a:endParaRPr lang="pt-BR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pt-BR" dirty="0" err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Choice</a:t>
            </a:r>
            <a:r>
              <a:rPr lang="pt-BR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) Escolha</a:t>
            </a:r>
            <a:endParaRPr lang="pt-B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Colaboração, trabalho em grupo</a:t>
            </a:r>
            <a:endParaRPr lang="pt-B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Comunicação</a:t>
            </a:r>
            <a:endParaRPr lang="pt-B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Pensamento crítico (resolução de problemas)</a:t>
            </a:r>
            <a:endParaRPr lang="pt-B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Criatividade</a:t>
            </a:r>
            <a:endParaRPr lang="pt-B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Centrada no aluno/aprendiz/atleta</a:t>
            </a:r>
            <a:endParaRPr lang="pt-BR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107504" y="1412774"/>
          <a:ext cx="8892480" cy="53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120"/>
                <a:gridCol w="2223120"/>
                <a:gridCol w="2223120"/>
                <a:gridCol w="2223120"/>
              </a:tblGrid>
              <a:tr h="667618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Consciência</a:t>
                      </a:r>
                      <a:r>
                        <a:rPr lang="pt-BR" sz="1800" b="1" baseline="0" dirty="0" smtClean="0">
                          <a:latin typeface="+mj-lt"/>
                        </a:rPr>
                        <a:t> do CORPO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Consciência do ESPAÇO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Consciência do ESFORÇO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RELACIONAMENTO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</a:tr>
              <a:tr h="68812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Partes do corpo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Espaço pessoal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Velocidade 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Com outros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</a:tr>
              <a:tr h="68812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Formas do corpo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Espaço geral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Força/Energia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Objetos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</a:tr>
              <a:tr h="95423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Ações: torcer, girar, puxar, empurrar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Direções: frente, trás, lado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Fluência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Aparelhos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</a:tr>
              <a:tr h="688126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Base de apoio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Níveis : baixo,</a:t>
                      </a:r>
                      <a:r>
                        <a:rPr lang="pt-BR" sz="1800" b="1" baseline="0" dirty="0" smtClean="0">
                          <a:latin typeface="+mj-lt"/>
                        </a:rPr>
                        <a:t> </a:t>
                      </a:r>
                      <a:r>
                        <a:rPr lang="pt-BR" sz="1800" b="1" dirty="0" smtClean="0">
                          <a:latin typeface="+mj-lt"/>
                        </a:rPr>
                        <a:t>médio, alto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>
                        <a:latin typeface="+mj-lt"/>
                      </a:endParaRPr>
                    </a:p>
                  </a:txBody>
                  <a:tcPr/>
                </a:tc>
              </a:tr>
              <a:tr h="954236"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Trajetórias :</a:t>
                      </a:r>
                      <a:r>
                        <a:rPr lang="pt-BR" sz="1800" b="1" baseline="0" dirty="0" smtClean="0">
                          <a:latin typeface="+mj-lt"/>
                        </a:rPr>
                        <a:t> curvas, ziguezague, reta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>
                        <a:latin typeface="+mj-lt"/>
                      </a:endParaRPr>
                    </a:p>
                  </a:txBody>
                  <a:tcPr/>
                </a:tc>
              </a:tr>
              <a:tr h="688126">
                <a:tc>
                  <a:txBody>
                    <a:bodyPr/>
                    <a:lstStyle/>
                    <a:p>
                      <a:pPr algn="ctr"/>
                      <a:endParaRPr lang="pt-BR" sz="18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j-lt"/>
                        </a:rPr>
                        <a:t>Extensão:</a:t>
                      </a:r>
                      <a:r>
                        <a:rPr lang="pt-BR" sz="1800" b="1" baseline="0" dirty="0" smtClean="0">
                          <a:latin typeface="+mj-lt"/>
                        </a:rPr>
                        <a:t> perto, longe, grande</a:t>
                      </a:r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err="1" smtClean="0">
                <a:solidFill>
                  <a:srgbClr val="00660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cs typeface="Segoe UI" panose="020B0502040204020203" pitchFamily="34" charset="0"/>
              </a:rPr>
              <a:t>Laban</a:t>
            </a:r>
            <a:r>
              <a:rPr lang="pt-BR" sz="4000" b="1" dirty="0" smtClean="0">
                <a:solidFill>
                  <a:srgbClr val="006600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</a:effectLst>
                <a:cs typeface="Segoe UI" panose="020B0502040204020203" pitchFamily="34" charset="0"/>
              </a:rPr>
              <a:t> e os fatores do movimento</a:t>
            </a:r>
            <a:endParaRPr lang="pt-BR" sz="4000" b="1" dirty="0">
              <a:solidFill>
                <a:srgbClr val="006600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</a:effectLst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artisticgymnastics.us/wp-content/uploads/2013/09/prescrop-1200x38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2276873"/>
            <a:ext cx="9061450" cy="45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Gazeta de Rio Preto - Aquática participa de maior aula de natação do mund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822152" cy="55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2" name="Picture 4" descr="Personal trainer barato -preciso de um personal!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6572"/>
            <a:ext cx="7632848" cy="505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 descr="Projeto de Lei de Jorge Vianna cria Programa de Atividade Física para idosos  | Jorge Viann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00959"/>
            <a:ext cx="7848872" cy="58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Grace</Template>
  <TotalTime>0</TotalTime>
  <Words>12743</Words>
  <Application>WPS Presentation</Application>
  <PresentationFormat>Apresentação na tela (4:3)</PresentationFormat>
  <Paragraphs>528</Paragraphs>
  <Slides>51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71" baseType="lpstr">
      <vt:lpstr>Arial</vt:lpstr>
      <vt:lpstr>SimSun</vt:lpstr>
      <vt:lpstr>Wingdings</vt:lpstr>
      <vt:lpstr>Tahoma</vt:lpstr>
      <vt:lpstr>Calibri</vt:lpstr>
      <vt:lpstr>Wingdings</vt:lpstr>
      <vt:lpstr>Corbel</vt:lpstr>
      <vt:lpstr>MS PGothic</vt:lpstr>
      <vt:lpstr>Arial Narrow</vt:lpstr>
      <vt:lpstr>Segoe UI</vt:lpstr>
      <vt:lpstr>Microsoft YaHei</vt:lpstr>
      <vt:lpstr>Arial Unicode MS</vt:lpstr>
      <vt:lpstr>HGｺﾞｼｯｸE</vt:lpstr>
      <vt:lpstr>MS Gothic</vt:lpstr>
      <vt:lpstr>Algerian</vt:lpstr>
      <vt:lpstr>Segoe UI Semibold</vt:lpstr>
      <vt:lpstr>Times New Roman</vt:lpstr>
      <vt:lpstr>Verdana</vt:lpstr>
      <vt:lpstr>Segoe Print</vt:lpstr>
      <vt:lpstr>みやび</vt:lpstr>
      <vt:lpstr>O ambiente de ensino</vt:lpstr>
      <vt:lpstr>Tomada de Decisões</vt:lpstr>
      <vt:lpstr>Fatores que influenciam as decisões</vt:lpstr>
      <vt:lpstr>PowerPoint 演示文稿</vt:lpstr>
      <vt:lpstr>Perguntas centrais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Segurança </vt:lpstr>
      <vt:lpstr>Orientações </vt:lpstr>
      <vt:lpstr>Tempo </vt:lpstr>
      <vt:lpstr>Sugestão</vt:lpstr>
      <vt:lpstr>Espaço Físico </vt:lpstr>
      <vt:lpstr>Materiais </vt:lpstr>
      <vt:lpstr>Espaço fechado</vt:lpstr>
      <vt:lpstr>Sugestões </vt:lpstr>
      <vt:lpstr>Referências </vt:lpstr>
      <vt:lpstr>Reflexão: Estrutura de aula</vt:lpstr>
      <vt:lpstr>PowerPoint 演示文稿</vt:lpstr>
      <vt:lpstr>04/10</vt:lpstr>
      <vt:lpstr>Como ampliar a diversidade de experiências?</vt:lpstr>
      <vt:lpstr>PowerPoint 演示文稿</vt:lpstr>
      <vt:lpstr>PowerPoint 演示文稿</vt:lpstr>
      <vt:lpstr>PowerPoint 演示文稿</vt:lpstr>
      <vt:lpstr>Estilos de Ensino</vt:lpstr>
      <vt:lpstr>Estilo de ensino</vt:lpstr>
      <vt:lpstr>Estilos de Ensino</vt:lpstr>
      <vt:lpstr>PowerPoint 演示文稿</vt:lpstr>
      <vt:lpstr>Prática Esportiva</vt:lpstr>
      <vt:lpstr>Estilos de Ensino</vt:lpstr>
      <vt:lpstr>Sugestões para Aplicação</vt:lpstr>
      <vt:lpstr>Variedade: Estilos de ensino</vt:lpstr>
      <vt:lpstr>PowerPoint 演示文稿</vt:lpstr>
      <vt:lpstr>Comando </vt:lpstr>
      <vt:lpstr>Tarefa/Prático</vt:lpstr>
      <vt:lpstr>Recíproco</vt:lpstr>
      <vt:lpstr>Estilo recíproco: parada de mãos na ginástica</vt:lpstr>
      <vt:lpstr>Auto-Avaliação</vt:lpstr>
      <vt:lpstr>Estilo Auto-Avaliação: Salto em Distância</vt:lpstr>
      <vt:lpstr>Inclusão</vt:lpstr>
      <vt:lpstr>Atividade de inclusão</vt:lpstr>
      <vt:lpstr>Descoberta Orientada</vt:lpstr>
      <vt:lpstr>Exemplo</vt:lpstr>
      <vt:lpstr>PowerPoint 演示文稿</vt:lpstr>
      <vt:lpstr>Exemplo</vt:lpstr>
      <vt:lpstr>Produção Divergente</vt:lpstr>
      <vt:lpstr>PowerPoint 演示文稿</vt:lpstr>
      <vt:lpstr>Métodos de Ensino</vt:lpstr>
      <vt:lpstr>Laban e os fatores do movimento</vt:lpstr>
    </vt:vector>
  </TitlesOfParts>
  <Company>Nunomura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ambiente de ensino</dc:title>
  <dc:creator>Mirian</dc:creator>
  <cp:lastModifiedBy>mnunomur</cp:lastModifiedBy>
  <cp:revision>206</cp:revision>
  <dcterms:created xsi:type="dcterms:W3CDTF">2003-06-04T17:12:00Z</dcterms:created>
  <dcterms:modified xsi:type="dcterms:W3CDTF">2023-10-04T16:49:11Z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A0A5C268D9F1452DA7166BC019C84C37_13</vt:lpwstr>
  </property>
  <property fmtid="{D5CDD505-2E9C-101B-9397-08002B2CF9AE}" pid="3" name="KSOProductBuildVer">
    <vt:lpwstr>1046-12.2.0.13215</vt:lpwstr>
  </property>
</Properties>
</file>