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9"/>
  </p:notesMasterIdLst>
  <p:sldIdLst>
    <p:sldId id="261" r:id="rId2"/>
    <p:sldId id="300" r:id="rId3"/>
    <p:sldId id="387" r:id="rId4"/>
    <p:sldId id="388" r:id="rId5"/>
    <p:sldId id="390" r:id="rId6"/>
    <p:sldId id="392" r:id="rId7"/>
    <p:sldId id="393" r:id="rId8"/>
    <p:sldId id="282" r:id="rId9"/>
    <p:sldId id="293" r:id="rId10"/>
    <p:sldId id="283" r:id="rId11"/>
    <p:sldId id="394" r:id="rId12"/>
    <p:sldId id="395" r:id="rId13"/>
    <p:sldId id="396" r:id="rId14"/>
    <p:sldId id="397" r:id="rId15"/>
    <p:sldId id="308" r:id="rId16"/>
    <p:sldId id="398" r:id="rId17"/>
    <p:sldId id="399" r:id="rId18"/>
    <p:sldId id="402" r:id="rId19"/>
    <p:sldId id="401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1" autoAdjust="0"/>
    <p:restoredTop sz="95833"/>
  </p:normalViewPr>
  <p:slideViewPr>
    <p:cSldViewPr snapToGrid="0">
      <p:cViewPr varScale="1">
        <p:scale>
          <a:sx n="67" d="100"/>
          <a:sy n="67" d="100"/>
        </p:scale>
        <p:origin x="760" y="46"/>
      </p:cViewPr>
      <p:guideLst/>
    </p:cSldViewPr>
  </p:slideViewPr>
  <p:outlineViewPr>
    <p:cViewPr>
      <p:scale>
        <a:sx n="33" d="100"/>
        <a:sy n="33" d="100"/>
      </p:scale>
      <p:origin x="0" y="-4451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Rodrigues" userId="6bd5b7c1e49926d2" providerId="LiveId" clId="{63BCDFCB-4F8B-40A4-ABB7-9EB255D0F9AF}"/>
    <pc:docChg chg="custSel modSld">
      <pc:chgData name="Mauro Rodrigues" userId="6bd5b7c1e49926d2" providerId="LiveId" clId="{63BCDFCB-4F8B-40A4-ABB7-9EB255D0F9AF}" dt="2021-06-12T21:19:56.632" v="20" actId="20577"/>
      <pc:docMkLst>
        <pc:docMk/>
      </pc:docMkLst>
      <pc:sldChg chg="modSp mod">
        <pc:chgData name="Mauro Rodrigues" userId="6bd5b7c1e49926d2" providerId="LiveId" clId="{63BCDFCB-4F8B-40A4-ABB7-9EB255D0F9AF}" dt="2021-06-12T21:19:56.632" v="20" actId="20577"/>
        <pc:sldMkLst>
          <pc:docMk/>
          <pc:sldMk cId="2544873033" sldId="261"/>
        </pc:sldMkLst>
        <pc:spChg chg="mod">
          <ac:chgData name="Mauro Rodrigues" userId="6bd5b7c1e49926d2" providerId="LiveId" clId="{63BCDFCB-4F8B-40A4-ABB7-9EB255D0F9AF}" dt="2021-06-12T21:19:56.632" v="20" actId="20577"/>
          <ac:spMkLst>
            <pc:docMk/>
            <pc:sldMk cId="2544873033" sldId="261"/>
            <ac:spMk id="2" creationId="{948C339B-E894-44DC-B787-9A26F3CE8A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FE383-88FF-44F1-A406-07878A2EF5C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850BF-138B-4AE8-BE5C-1C3D25DB0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850BF-138B-4AE8-BE5C-1C3D25DB02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5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850BF-138B-4AE8-BE5C-1C3D25DB02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1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850BF-138B-4AE8-BE5C-1C3D25DB02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6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B9AAC68-4EB6-4F89-A914-6B0B85D36D8F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6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1C76-835C-4A0B-9AFD-CB80DE971937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9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9CC-1188-4DBB-88E3-E7E20EFB6EE2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3587-79FB-4E32-9428-95194CA7A5F9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F87-F95E-492A-9A8C-528D21725639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9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0A54-693B-4F02-A143-F2EF2DB01C24}" type="datetime1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7B42-C5A9-416C-9D7D-D4D115154AE6}" type="datetime1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A36D-59BD-4B68-9212-13B3E2F7BA6E}" type="datetime1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3D43-0C94-45B4-B23B-751DED31DD8D}" type="datetime1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4B16-4514-4039-A160-D4CC2E7D1C79}" type="datetime1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8D21-DADE-4D0B-80BB-13A50C70EC24}" type="datetime1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D363697-7F4E-4F09-958B-BAF195DD3B40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deas.repec.org/a/eee/inecon/v9y1979i4p469-479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339B-E894-44DC-B787-9A26F3CE8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dirty="0"/>
              <a:t>ECONOMIAS DE ESCALA E COncorrência IMPERFEITA – PARTE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7B10-0890-414A-AF66-1D575F1595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noProof="0" dirty="0"/>
              <a:t>Ec</a:t>
            </a:r>
            <a:r>
              <a:rPr lang="pt-BR" dirty="0"/>
              <a:t>onomia</a:t>
            </a:r>
            <a:r>
              <a:rPr lang="pt-BR" noProof="0" dirty="0"/>
              <a:t> Internacional I</a:t>
            </a:r>
          </a:p>
          <a:p>
            <a:r>
              <a:rPr lang="pt-BR" noProof="0" dirty="0"/>
              <a:t>FEA USP, 2021</a:t>
            </a:r>
          </a:p>
          <a:p>
            <a:r>
              <a:rPr lang="pt-BR" noProof="0" dirty="0"/>
              <a:t>Mauro Rodrigues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5BBA4-AD32-4AA0-9B04-05C54622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7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B9493A2-F686-4AB8-8BF2-97B7E0E7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909478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13B4A5CF-A330-44CD-B375-AE2275F7372D}"/>
              </a:ext>
            </a:extLst>
          </p:cNvPr>
          <p:cNvSpPr txBox="1"/>
          <p:nvPr/>
        </p:nvSpPr>
        <p:spPr>
          <a:xfrm>
            <a:off x="7316624" y="0"/>
            <a:ext cx="6544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Tabla</a:t>
            </a:r>
            <a:r>
              <a:rPr lang="en-US" sz="1400" dirty="0">
                <a:solidFill>
                  <a:srgbClr val="0070C0"/>
                </a:solidFill>
              </a:rPr>
              <a:t> de Van </a:t>
            </a:r>
            <a:r>
              <a:rPr lang="en-US" sz="1400" dirty="0" err="1">
                <a:solidFill>
                  <a:srgbClr val="0070C0"/>
                </a:solidFill>
              </a:rPr>
              <a:t>Marrewijk</a:t>
            </a:r>
            <a:r>
              <a:rPr lang="en-US" sz="1400" dirty="0">
                <a:solidFill>
                  <a:srgbClr val="0070C0"/>
                </a:solidFill>
              </a:rPr>
              <a:t>, C. </a:t>
            </a:r>
            <a:r>
              <a:rPr lang="en-US" sz="1400" i="1" dirty="0">
                <a:solidFill>
                  <a:srgbClr val="0070C0"/>
                </a:solidFill>
              </a:rPr>
              <a:t>International Trade</a:t>
            </a:r>
            <a:r>
              <a:rPr lang="en-US" sz="1400" dirty="0">
                <a:solidFill>
                  <a:srgbClr val="0070C0"/>
                </a:solidFill>
              </a:rPr>
              <a:t>. Oxford U Press]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MODELO DE KRUGMAN</a:t>
            </a:r>
            <a:br>
              <a:rPr lang="pt-BR" noProof="0" dirty="0"/>
            </a:br>
            <a:r>
              <a:rPr lang="pt-BR" sz="3000" cap="none" noProof="0" dirty="0"/>
              <a:t>I</a:t>
            </a:r>
            <a:r>
              <a:rPr lang="pt-BR" sz="3000" cap="none" dirty="0"/>
              <a:t>ngredientes</a:t>
            </a:r>
            <a:endParaRPr lang="pt-BR" sz="3000" cap="non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b="1" noProof="0" dirty="0"/>
              <a:t>Referência</a:t>
            </a:r>
            <a:r>
              <a:rPr lang="pt-BR" sz="2400" noProof="0" dirty="0"/>
              <a:t>: Krugman, P. R. (1979). “</a:t>
            </a:r>
            <a:r>
              <a:rPr lang="pt-BR" sz="2400" noProof="0" dirty="0" err="1"/>
              <a:t>Increasing</a:t>
            </a:r>
            <a:r>
              <a:rPr lang="pt-BR" sz="2400" noProof="0" dirty="0"/>
              <a:t> </a:t>
            </a:r>
            <a:r>
              <a:rPr lang="pt-BR" sz="2400" noProof="0" dirty="0" err="1"/>
              <a:t>returns</a:t>
            </a:r>
            <a:r>
              <a:rPr lang="pt-BR" sz="2400" noProof="0" dirty="0"/>
              <a:t>, </a:t>
            </a:r>
            <a:r>
              <a:rPr lang="pt-BR" sz="2400" noProof="0" dirty="0" err="1"/>
              <a:t>monopolistic</a:t>
            </a:r>
            <a:r>
              <a:rPr lang="pt-BR" sz="2400" noProof="0" dirty="0"/>
              <a:t> </a:t>
            </a:r>
            <a:r>
              <a:rPr lang="pt-BR" sz="2400" noProof="0" dirty="0" err="1"/>
              <a:t>competition</a:t>
            </a:r>
            <a:r>
              <a:rPr lang="pt-BR" sz="2400" noProof="0" dirty="0"/>
              <a:t>, </a:t>
            </a:r>
            <a:r>
              <a:rPr lang="pt-BR" sz="2400" noProof="0" dirty="0" err="1"/>
              <a:t>and</a:t>
            </a:r>
            <a:r>
              <a:rPr lang="pt-BR" sz="2400" noProof="0" dirty="0"/>
              <a:t> </a:t>
            </a:r>
            <a:r>
              <a:rPr lang="pt-BR" sz="2400" noProof="0" dirty="0" err="1"/>
              <a:t>international</a:t>
            </a:r>
            <a:r>
              <a:rPr lang="pt-BR" sz="2400" noProof="0" dirty="0"/>
              <a:t> trade.” </a:t>
            </a:r>
            <a:r>
              <a:rPr lang="pt-BR" sz="2400" i="1" noProof="0" dirty="0" err="1"/>
              <a:t>Journal</a:t>
            </a:r>
            <a:r>
              <a:rPr lang="pt-BR" sz="2400" i="1" noProof="0" dirty="0"/>
              <a:t> </a:t>
            </a:r>
            <a:r>
              <a:rPr lang="pt-BR" sz="2400" i="1" noProof="0" dirty="0" err="1"/>
              <a:t>of</a:t>
            </a:r>
            <a:r>
              <a:rPr lang="pt-BR" sz="2400" i="1" noProof="0" dirty="0"/>
              <a:t> </a:t>
            </a:r>
            <a:r>
              <a:rPr lang="pt-BR" sz="2400" i="1" noProof="0" dirty="0" err="1"/>
              <a:t>International</a:t>
            </a:r>
            <a:r>
              <a:rPr lang="pt-BR" sz="2400" i="1" noProof="0" dirty="0"/>
              <a:t> </a:t>
            </a:r>
            <a:r>
              <a:rPr lang="pt-BR" sz="2400" i="1" noProof="0" dirty="0" err="1"/>
              <a:t>Economics</a:t>
            </a:r>
            <a:r>
              <a:rPr lang="pt-BR" sz="2400" noProof="0" dirty="0"/>
              <a:t> 9: 469-479.</a:t>
            </a:r>
          </a:p>
          <a:p>
            <a:pPr marL="128016" lvl="1" indent="0">
              <a:buNone/>
            </a:pPr>
            <a:r>
              <a:rPr lang="pt-BR" sz="2400" noProof="0" dirty="0">
                <a:hlinkClick r:id="rId2"/>
              </a:rPr>
              <a:t>http://ideas.repec.org/a/eee/inecon/v9y1979i4p469-479.html</a:t>
            </a:r>
            <a:r>
              <a:rPr lang="pt-BR" sz="2400" noProof="0" dirty="0"/>
              <a:t>  </a:t>
            </a:r>
          </a:p>
          <a:p>
            <a:pPr lvl="1"/>
            <a:r>
              <a:rPr lang="pt-BR" sz="2400" noProof="0" dirty="0"/>
              <a:t>Somente um setor, composto de diversas variedades do bem</a:t>
            </a:r>
          </a:p>
          <a:p>
            <a:pPr lvl="2"/>
            <a:r>
              <a:rPr lang="pt-BR" sz="2000" noProof="0" dirty="0"/>
              <a:t>Substitutos imperfeitos</a:t>
            </a:r>
          </a:p>
          <a:p>
            <a:pPr lvl="1"/>
            <a:r>
              <a:rPr lang="pt-BR" sz="2400" b="1" noProof="0" dirty="0"/>
              <a:t>Competição monopolística</a:t>
            </a:r>
            <a:r>
              <a:rPr lang="pt-BR" sz="2400" noProof="0" dirty="0"/>
              <a:t>: cada variedade produzida apenas por uma firma (poder de mercado)</a:t>
            </a:r>
          </a:p>
          <a:p>
            <a:pPr lvl="1"/>
            <a:r>
              <a:rPr lang="pt-BR" sz="2400" b="1" noProof="0" dirty="0"/>
              <a:t>Economias de escala</a:t>
            </a:r>
            <a:r>
              <a:rPr lang="pt-BR" sz="2400" noProof="0" dirty="0"/>
              <a:t>: produção sujeita a um custo fixo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Modelo de Krugman</a:t>
            </a:r>
            <a:br>
              <a:rPr lang="pt-BR" noProof="0" dirty="0"/>
            </a:br>
            <a:r>
              <a:rPr lang="pt-BR" sz="3000" cap="none" dirty="0"/>
              <a:t>Ingredientes</a:t>
            </a:r>
            <a:endParaRPr lang="pt-B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Somente um fator: trabalho</a:t>
            </a:r>
            <a:endParaRPr lang="pt-BR" sz="2400" noProof="0" dirty="0"/>
          </a:p>
          <a:p>
            <a:pPr lvl="2"/>
            <a:r>
              <a:rPr lang="pt-BR" sz="2000" dirty="0"/>
              <a:t>“Desligar” o canal do modelo de Heckscher-Ohlin</a:t>
            </a:r>
            <a:endParaRPr lang="pt-BR" sz="2000" noProof="0" dirty="0"/>
          </a:p>
          <a:p>
            <a:pPr lvl="1"/>
            <a:r>
              <a:rPr lang="pt-BR" sz="2400" dirty="0"/>
              <a:t>Sem diferenças em tecnologia</a:t>
            </a:r>
            <a:endParaRPr lang="pt-BR" sz="2400" noProof="0" dirty="0"/>
          </a:p>
          <a:p>
            <a:pPr lvl="2"/>
            <a:r>
              <a:rPr lang="pt-BR" sz="2000" dirty="0"/>
              <a:t>“Desligar” o canal do modelo Ricardiano</a:t>
            </a:r>
            <a:endParaRPr lang="pt-BR" sz="2000" noProof="0" dirty="0"/>
          </a:p>
          <a:p>
            <a:pPr lvl="1"/>
            <a:r>
              <a:rPr lang="pt-BR" sz="2400" dirty="0"/>
              <a:t>Sem diferenças nas preferências</a:t>
            </a:r>
            <a:endParaRPr lang="pt-BR" sz="2400" noProof="0" dirty="0"/>
          </a:p>
          <a:p>
            <a:pPr lvl="1"/>
            <a:r>
              <a:rPr lang="pt-BR" sz="2400" dirty="0"/>
              <a:t>Países só diferem no tamanho (número de trabalhadores)</a:t>
            </a:r>
            <a:endParaRPr lang="pt-BR" sz="2400" noProof="0" dirty="0"/>
          </a:p>
          <a:p>
            <a:pPr lvl="2"/>
            <a:r>
              <a:rPr lang="pt-BR" sz="2000" dirty="0"/>
              <a:t>Mas, mesmo se eles tiverem o mesmo tamanho, haverá comércio</a:t>
            </a:r>
            <a:endParaRPr lang="pt-BR" sz="2000" noProof="0" dirty="0"/>
          </a:p>
          <a:p>
            <a:pPr lvl="1"/>
            <a:r>
              <a:rPr lang="pt-BR" sz="2400" dirty="0"/>
              <a:t>Comércio motivado pelo acesso a um conjunto maior de variedades</a:t>
            </a:r>
            <a:endParaRPr lang="pt-BR" sz="24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Modelo de Krugman</a:t>
            </a:r>
            <a:br>
              <a:rPr lang="pt-BR" noProof="0" dirty="0"/>
            </a:br>
            <a:r>
              <a:rPr lang="pt-BR" sz="3000" cap="none" noProof="0" dirty="0"/>
              <a:t>Preferências</a:t>
            </a:r>
            <a:endParaRPr lang="pt-BR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 lnSpcReduction="10000"/>
              </a:bodyPr>
              <a:lstStyle/>
              <a:p>
                <a:pPr lvl="1"/>
                <a:r>
                  <a:rPr lang="pt-BR" sz="2400" dirty="0"/>
                  <a:t>Um dado país (Local) tem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sz="2400" dirty="0"/>
                  <a:t> consumidores/trabalhadores idênticos</a:t>
                </a:r>
                <a:endParaRPr lang="pt-BR" sz="2400" noProof="0" dirty="0"/>
              </a:p>
              <a:p>
                <a:pPr lvl="2"/>
                <a:r>
                  <a:rPr lang="pt-BR" sz="2000" dirty="0"/>
                  <a:t>M</a:t>
                </a:r>
                <a:r>
                  <a:rPr lang="pt-BR" sz="2000" noProof="0" dirty="0"/>
                  <a:t>edida do tamanho do país</a:t>
                </a:r>
              </a:p>
              <a:p>
                <a:pPr lvl="1"/>
                <a:r>
                  <a:rPr lang="pt-BR" sz="2000" dirty="0"/>
                  <a:t>Nesse país, suponha que consumidores têm acesso 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000" dirty="0"/>
                  <a:t> variedades</a:t>
                </a:r>
                <a:endParaRPr lang="pt-BR" sz="2000" noProof="0" dirty="0"/>
              </a:p>
              <a:p>
                <a:pPr lvl="2"/>
                <a:r>
                  <a:rPr lang="pt-BR" sz="2000" noProof="0" dirty="0"/>
                  <a:t>Inicialmente em </a:t>
                </a:r>
                <a:r>
                  <a:rPr lang="pt-BR" sz="2000" b="1" noProof="0" dirty="0"/>
                  <a:t>autarquia</a:t>
                </a:r>
                <a:r>
                  <a:rPr lang="pt-BR" sz="2000" noProof="0" dirty="0"/>
                  <a:t>, de modo que </a:t>
                </a:r>
                <a:r>
                  <a:rPr lang="pt-BR" sz="2000" u="sng" noProof="0" dirty="0"/>
                  <a:t>consumidores só têm acesso às variedades produzidas em seu país</a:t>
                </a:r>
              </a:p>
              <a:p>
                <a:pPr lvl="1"/>
                <a:r>
                  <a:rPr lang="pt-BR" sz="2400" noProof="0" dirty="0"/>
                  <a:t>Vamos especializar e assumir uma função utilidade CES para representar a preferência do consumidor sobre as variedades disponíveis</a:t>
                </a:r>
                <a:r>
                  <a:rPr lang="en-US" sz="2400" noProof="0" dirty="0"/>
                  <a:t>:</a:t>
                </a:r>
                <a:endParaRPr lang="pt-BR" sz="2400" noProof="0" dirty="0"/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Sup>
                            <m:sSub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</m:e>
                      </m:d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buNone/>
                </a:pPr>
                <a:r>
                  <a:rPr lang="pt-BR" sz="2400" dirty="0"/>
                  <a:t>Em que</a:t>
                </a:r>
                <a:r>
                  <a:rPr lang="pt-BR" sz="2400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 é consumo individual da variedade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pt-BR" sz="2400" noProof="0" dirty="0"/>
              </a:p>
              <a:p>
                <a:pPr marL="128016" lvl="1" indent="0">
                  <a:buNone/>
                </a:pPr>
                <a14:m>
                  <m:oMath xmlns:m="http://schemas.openxmlformats.org/officeDocument/2006/math">
                    <m:r>
                      <a:rPr lang="pt-BR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pt-BR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pt-BR" sz="2400" noProof="0" dirty="0"/>
                  <a:t> é um parâmetro de preferência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l="-125" t="-1818" r="-314" b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3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786872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Parâmetro </a:t>
                </a:r>
                <a14:m>
                  <m:oMath xmlns:m="http://schemas.openxmlformats.org/officeDocument/2006/math">
                    <m:r>
                      <a:rPr lang="pt-BR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pt-BR" sz="2400" noProof="0" dirty="0"/>
                  <a:t> é importante aqui</a:t>
                </a:r>
              </a:p>
              <a:p>
                <a:pPr lvl="2"/>
                <a:r>
                  <a:rPr lang="pt-BR" sz="2000" noProof="0" dirty="0"/>
                  <a:t>Como é menor que 1, não há substituição perfeita entre variedades</a:t>
                </a:r>
              </a:p>
              <a:p>
                <a:pPr lvl="2"/>
                <a:r>
                  <a:rPr lang="pt-BR" sz="2000" noProof="0" dirty="0"/>
                  <a:t>Induz diferenciação de produtos</a:t>
                </a:r>
              </a:p>
              <a:p>
                <a:pPr lvl="1"/>
                <a:r>
                  <a:rPr lang="pt-BR" sz="2400" noProof="0" dirty="0"/>
                  <a:t>Para entender isso, desenharemos a curva de indiferença entre duas variedades quaisque,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2000" noProof="0" dirty="0"/>
                  <a:t> </a:t>
                </a:r>
                <a:r>
                  <a:rPr lang="pt-BR" sz="2400" noProof="0" dirty="0"/>
                  <a:t>e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t-BR" sz="2000" noProof="0" dirty="0"/>
              </a:p>
              <a:p>
                <a:pPr lvl="2"/>
                <a:r>
                  <a:rPr lang="pt-BR" sz="2000" dirty="0"/>
                  <a:t>Inclinação é a taxa marginal de substituição (MRS), que é a razão das utilidades marginais</a:t>
                </a:r>
                <a:endParaRPr lang="pt-BR" sz="2000" noProof="0" dirty="0"/>
              </a:p>
              <a:p>
                <a:pPr marL="310896" lvl="2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sSub>
                            <m:sSubPr>
                              <m:ctrlP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f>
                            <m:fPr>
                              <m:type m:val="lin"/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f>
                            <m:fPr>
                              <m:type m:val="lin"/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pt-BR" sz="2400" noProof="0" dirty="0"/>
              </a:p>
              <a:p>
                <a:pPr lvl="2"/>
                <a:r>
                  <a:rPr lang="pt-BR" sz="2000" dirty="0"/>
                  <a:t>Curvas de indiferença convexas na origem</a:t>
                </a:r>
                <a:endParaRPr lang="pt-BR" sz="2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786872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EAB1D5-6DBA-DD48-AE43-1B901CCB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Modelo de Krugman</a:t>
            </a:r>
            <a:br>
              <a:rPr lang="pt-BR" noProof="0" dirty="0"/>
            </a:br>
            <a:r>
              <a:rPr lang="pt-BR" sz="3000" cap="none" noProof="0" dirty="0"/>
              <a:t>Preferências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351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3710452" y="2021747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3450393" y="5629013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Figura</a:t>
            </a:r>
            <a:r>
              <a:rPr lang="en-US" sz="2200" dirty="0"/>
              <a:t> 1</a:t>
            </a:r>
          </a:p>
          <a:p>
            <a:pPr algn="ctr"/>
            <a:r>
              <a:rPr lang="en-US" dirty="0" err="1"/>
              <a:t>Curva</a:t>
            </a:r>
            <a:r>
              <a:rPr lang="en-US" dirty="0"/>
              <a:t> de </a:t>
            </a:r>
            <a:r>
              <a:rPr lang="en-US" dirty="0" err="1"/>
              <a:t>indiferença</a:t>
            </a:r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3774489" y="-1116532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3246417" y="1855103"/>
                <a:ext cx="566154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baseline="-250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417" y="1855103"/>
                <a:ext cx="566154" cy="391646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6592831" y="5038975"/>
                <a:ext cx="876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31" y="5038975"/>
                <a:ext cx="876522" cy="369332"/>
              </a:xfrm>
              <a:prstGeom prst="rect">
                <a:avLst/>
              </a:prstGeom>
              <a:blipFill>
                <a:blip r:embed="rId3"/>
                <a:stretch>
                  <a:fillRect r="-34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7D5E0B-880B-45C3-ACD4-1DAE094A3F91}"/>
                  </a:ext>
                </a:extLst>
              </p:cNvPr>
              <p:cNvSpPr txBox="1"/>
              <p:nvPr/>
            </p:nvSpPr>
            <p:spPr>
              <a:xfrm>
                <a:off x="7674509" y="5388370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7D5E0B-880B-45C3-ACD4-1DAE094A3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509" y="5388370"/>
                <a:ext cx="566154" cy="362984"/>
              </a:xfrm>
              <a:prstGeom prst="rect">
                <a:avLst/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98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Se </a:t>
                </a:r>
                <a14:m>
                  <m:oMath xmlns:m="http://schemas.openxmlformats.org/officeDocument/2006/math">
                    <m:r>
                      <a:rPr lang="pt-BR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sz="2400" noProof="0" dirty="0"/>
                  <a:t>, MRS é constante</a:t>
                </a:r>
              </a:p>
              <a:p>
                <a:pPr lvl="2"/>
                <a:r>
                  <a:rPr lang="pt-BR" sz="2000" dirty="0"/>
                  <a:t>Curvas de indiferença lineares</a:t>
                </a:r>
                <a:endParaRPr lang="pt-BR" sz="2000" noProof="0" dirty="0"/>
              </a:p>
              <a:p>
                <a:pPr lvl="2"/>
                <a:r>
                  <a:rPr lang="pt-BR" sz="2000" dirty="0"/>
                  <a:t>Substitutos perfeitos, produtos homogêneos</a:t>
                </a:r>
                <a:endParaRPr lang="pt-BR" sz="2000" noProof="0" dirty="0"/>
              </a:p>
              <a:p>
                <a:pPr lvl="1"/>
                <a:r>
                  <a:rPr lang="pt-BR" sz="2400" noProof="0" dirty="0"/>
                  <a:t>Como assumimos 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sz="2400" noProof="0" dirty="0"/>
                  <a:t>, teremos diferenciação </a:t>
                </a:r>
                <a:r>
                  <a:rPr lang="pt-BR" sz="2400" dirty="0"/>
                  <a:t>de</a:t>
                </a:r>
                <a:r>
                  <a:rPr lang="pt-BR" sz="2400" noProof="0" dirty="0"/>
                  <a:t> produto</a:t>
                </a:r>
              </a:p>
              <a:p>
                <a:pPr lvl="1"/>
                <a:r>
                  <a:rPr lang="pt-BR" sz="2400" noProof="0" dirty="0"/>
                  <a:t>Essa suposição induz preferência por </a:t>
                </a:r>
                <a:r>
                  <a:rPr lang="pt-BR" sz="2400" dirty="0"/>
                  <a:t>diversidade</a:t>
                </a:r>
                <a:endParaRPr lang="pt-BR" sz="2000" noProof="0" dirty="0"/>
              </a:p>
              <a:p>
                <a:pPr lvl="2"/>
                <a:r>
                  <a:rPr lang="pt-BR" sz="2000" dirty="0"/>
                  <a:t>Por simplicidade, suponha que preço das variedade é 1; consumo é constante entre variedades</a:t>
                </a:r>
                <a:endParaRPr lang="pt-BR" sz="2000" noProof="0" dirty="0"/>
              </a:p>
              <a:p>
                <a:pPr lvl="2"/>
                <a:r>
                  <a:rPr lang="pt-BR" sz="2000" dirty="0"/>
                  <a:t>Então, aumentaremos o número de variedades disponíveis, mas manteremos o orçamento constante</a:t>
                </a:r>
                <a:endParaRPr lang="pt-BR" sz="2000" noProof="0" dirty="0"/>
              </a:p>
              <a:p>
                <a:pPr lvl="2"/>
                <a:r>
                  <a:rPr lang="pt-BR" sz="2000" dirty="0"/>
                  <a:t>Consumidor terá que cortar consumo de cada variedade pela metade, mas seu bem estar aumentará?</a:t>
                </a:r>
                <a:endParaRPr lang="pt-BR" sz="2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r="-188" b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0FBF1-86B4-F948-A69F-8FCB41B65406}"/>
              </a:ext>
            </a:extLst>
          </p:cNvPr>
          <p:cNvSpPr txBox="1">
            <a:spLocks/>
          </p:cNvSpPr>
          <p:nvPr/>
        </p:nvSpPr>
        <p:spPr>
          <a:xfrm>
            <a:off x="1024128" y="69362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Modelo de Krugman</a:t>
            </a:r>
            <a:br>
              <a:rPr lang="pt-BR" dirty="0"/>
            </a:br>
            <a:r>
              <a:rPr lang="pt-BR" sz="3000" cap="none" dirty="0"/>
              <a:t>Preferências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1129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Com renda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sz="2400" i="1" noProof="0" dirty="0"/>
                  <a:t> </a:t>
                </a:r>
                <a:r>
                  <a:rPr lang="pt-BR" sz="2400" noProof="0" dirty="0"/>
                  <a:t>e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400" noProof="0" dirty="0"/>
                  <a:t> variedades, consumidor 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400" noProof="0" dirty="0"/>
                  <a:t>. Sua utilidade é:</a:t>
                </a:r>
              </a:p>
              <a:p>
                <a:pPr marL="128016" lvl="1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pt-BR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num>
                                    <m:den>
                                      <m:r>
                                        <a:rPr lang="pt-BR" sz="2400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pt-BR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sSup>
                        <m:sSup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pt-BR" sz="2400" noProof="0" dirty="0"/>
              </a:p>
              <a:p>
                <a:pPr lvl="1"/>
                <a:endParaRPr lang="pt-BR" sz="2400" noProof="0" dirty="0"/>
              </a:p>
              <a:p>
                <a:pPr lvl="1"/>
                <a:r>
                  <a:rPr lang="pt-BR" sz="2400" noProof="0" dirty="0"/>
                  <a:t>Logo, como </a:t>
                </a:r>
                <a14:m>
                  <m:oMath xmlns:m="http://schemas.openxmlformats.org/officeDocument/2006/math">
                    <m:r>
                      <a:rPr lang="pt-BR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BR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sz="2400" noProof="0" dirty="0"/>
                  <a:t>, se aumentarmos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400" noProof="0" dirty="0"/>
                  <a:t> (mantendo renda constante), utilidade aumenta</a:t>
                </a:r>
              </a:p>
              <a:p>
                <a:pPr lvl="2"/>
                <a:r>
                  <a:rPr lang="pt-BR" sz="2000" dirty="0"/>
                  <a:t>Acesso a mais variedades aumenta a utilidade</a:t>
                </a:r>
                <a:endParaRPr lang="pt-BR" sz="2000" noProof="0" dirty="0"/>
              </a:p>
              <a:p>
                <a:pPr lvl="2"/>
                <a:r>
                  <a:rPr lang="pt-BR" sz="2000" dirty="0"/>
                  <a:t>Mas dividir renda entre mais variedades diminui bem estar</a:t>
                </a:r>
                <a:endParaRPr lang="pt-BR" sz="2000" noProof="0" dirty="0"/>
              </a:p>
              <a:p>
                <a:pPr lvl="2"/>
                <a:r>
                  <a:rPr lang="pt-BR" sz="2000" noProof="0" dirty="0"/>
                  <a:t>Se </a:t>
                </a:r>
                <a14:m>
                  <m:oMath xmlns:m="http://schemas.openxmlformats.org/officeDocument/2006/math"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pt-BR" sz="2000" noProof="0" dirty="0"/>
                  <a:t>, primeiro efeito domina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6223F2-37F5-2F4A-8A75-9382895B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Modelo de Krugman</a:t>
            </a:r>
            <a:br>
              <a:rPr lang="pt-BR" noProof="0" dirty="0"/>
            </a:br>
            <a:r>
              <a:rPr lang="pt-BR" sz="3000" cap="none" noProof="0" dirty="0"/>
              <a:t>Preferências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535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Até agora, consideramos um conjunto discreto de variedades –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pt-BR" sz="2400" noProof="0" dirty="0"/>
              </a:p>
              <a:p>
                <a:pPr lvl="1"/>
                <a:r>
                  <a:rPr lang="pt-BR" sz="2400" noProof="0" dirty="0"/>
                  <a:t>É mais fácil resolver o modelo com um contínuo de variedades  –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t-BR" sz="2400" noProof="0" dirty="0"/>
                  <a:t> </a:t>
                </a:r>
              </a:p>
              <a:p>
                <a:pPr lvl="1"/>
                <a:r>
                  <a:rPr lang="pt-BR" sz="2400" noProof="0" dirty="0"/>
                  <a:t>Interpretar 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400" noProof="0" dirty="0"/>
                  <a:t> como o tamanho do conjunto de variedades disponível</a:t>
                </a:r>
              </a:p>
              <a:p>
                <a:pPr lvl="2"/>
                <a:r>
                  <a:rPr lang="pt-BR" sz="2000" noProof="0" dirty="0"/>
                  <a:t>Maior </a:t>
                </a:r>
                <a14:m>
                  <m:oMath xmlns:m="http://schemas.openxmlformats.org/officeDocument/2006/math"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000" noProof="0" dirty="0"/>
                  <a:t>, acesso a uma gama maior de produtos diferenciados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Na função utilidade, trocar somatório por integral</a:t>
                </a:r>
                <a:endParaRPr lang="pt-BR" sz="2400" noProof="0" dirty="0"/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e>
                      </m:nary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,    0&lt;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A6972F-AA3F-9A4C-AF59-20B12D47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Modelo de Krugman</a:t>
            </a:r>
            <a:br>
              <a:rPr lang="pt-BR" noProof="0" dirty="0"/>
            </a:br>
            <a:r>
              <a:rPr lang="pt-BR" sz="3000" cap="none" noProof="0" dirty="0"/>
              <a:t>Preferências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13608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Consumidores</a:t>
            </a:r>
            <a:br>
              <a:rPr lang="pt-BR" noProof="0" dirty="0"/>
            </a:br>
            <a:r>
              <a:rPr lang="pt-BR" sz="3000" cap="none" dirty="0"/>
              <a:t>Problema do consumidor</a:t>
            </a:r>
            <a:endParaRPr lang="pt-BR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lvl="1"/>
                <a:r>
                  <a:rPr lang="pt-BR" sz="2400" noProof="0" dirty="0"/>
                  <a:t>Cada consumidor tem </a:t>
                </a:r>
                <a:r>
                  <a:rPr lang="pt-BR" sz="2400" dirty="0"/>
                  <a:t>renda</a:t>
                </a:r>
                <a:r>
                  <a:rPr lang="pt-BR" sz="2400" noProof="0" dirty="0"/>
                  <a:t>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sz="2400" noProof="0" dirty="0"/>
                  <a:t> (do trabalho), a ser dividida entre todas as variedades</a:t>
                </a:r>
              </a:p>
              <a:p>
                <a:pPr lvl="2"/>
                <a:r>
                  <a:rPr lang="pt-BR" sz="2000" noProof="0" dirty="0"/>
                  <a:t>Consumidores escolhem consumo de cada variedade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BR" sz="2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[0,</m:t>
                        </m:r>
                        <m:r>
                          <a:rPr lang="pt-BR" sz="2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sz="2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pt-BR" sz="2000" noProof="0" dirty="0"/>
                  <a:t>, tomando preços das variedades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pt-BR" sz="2000" b="0" i="1" noProof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∈[0,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pt-BR" sz="2000" noProof="0" dirty="0"/>
                  <a:t> e</a:t>
                </a:r>
                <a14:m>
                  <m:oMath xmlns:m="http://schemas.openxmlformats.org/officeDocument/2006/math">
                    <m:r>
                      <a:rPr lang="pt-BR" sz="2000" b="0" i="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sz="2000" noProof="0" dirty="0"/>
                  <a:t> como dadas, para maximizar utilidade</a:t>
                </a:r>
              </a:p>
              <a:p>
                <a:pPr marL="310896" lvl="2" indent="0">
                  <a:buNone/>
                </a:pPr>
                <a:endParaRPr lang="pt-BR" sz="2000" noProof="0" dirty="0"/>
              </a:p>
              <a:p>
                <a:pPr marL="310896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0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∈[0,</m:t>
                              </m:r>
                              <m:r>
                                <a:rPr lang="pt-BR" sz="20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0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t-BR" sz="200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2000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p>
                              </m:sSubSup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𝑑𝑖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pt-BR" sz="2000" noProof="0" dirty="0"/>
              </a:p>
              <a:p>
                <a:pPr marL="310896" lvl="2" indent="0">
                  <a:buNone/>
                </a:pPr>
                <a:r>
                  <a:rPr lang="pt-BR" sz="2000" noProof="0" dirty="0"/>
                  <a:t>Sujeito a:</a:t>
                </a:r>
              </a:p>
              <a:p>
                <a:pPr marL="310896" lvl="2" indent="0">
                  <a:buNone/>
                </a:pPr>
                <a:endParaRPr lang="pt-BR" sz="2000" noProof="0" dirty="0"/>
              </a:p>
              <a:p>
                <a:pPr marL="310896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000" i="1" noProof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0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𝑑𝑖</m:t>
                          </m:r>
                        </m:e>
                      </m:nary>
                      <m:r>
                        <a:rPr lang="pt-BR" sz="20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noProof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2000" b="0" i="1" noProof="0" smtClean="0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pt-BR" sz="2000" b="0" i="1" noProof="0" smtClean="0">
                          <a:latin typeface="Cambria Math" panose="02040503050406030204" pitchFamily="18" charset="0"/>
                        </a:rPr>
                        <m:t>𝑟𝑒𝑠𝑡𝑟𝑖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𝑎𝑚𝑒𝑛𝑡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𝑟𝑖𝑎</m:t>
                      </m:r>
                      <m:r>
                        <a:rPr lang="pt-BR" sz="2000" b="0" i="0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3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Economias de escala</a:t>
            </a:r>
            <a:br>
              <a:rPr lang="pt-BR" noProof="0" dirty="0"/>
            </a:br>
            <a:r>
              <a:rPr lang="pt-BR" sz="3000" cap="none" noProof="0" dirty="0"/>
              <a:t>Algumas definições</a:t>
            </a:r>
            <a:endParaRPr lang="pt-B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pPr lvl="1"/>
            <a:r>
              <a:rPr lang="pt-BR" sz="2400" noProof="0" dirty="0"/>
              <a:t>Retornos constantes de escala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Se produção aumenta, custos variam proporcionalmente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Custo por unidade não depende da produção total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Tamanho do mercado não importa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endParaRPr lang="pt-BR" sz="2000" noProof="0" dirty="0"/>
          </a:p>
          <a:p>
            <a:pPr lvl="1"/>
            <a:r>
              <a:rPr lang="pt-BR" sz="2400" noProof="0" dirty="0"/>
              <a:t>Economias de escala</a:t>
            </a:r>
          </a:p>
          <a:p>
            <a:pPr lvl="2">
              <a:lnSpc>
                <a:spcPct val="100000"/>
              </a:lnSpc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Se a produção aumenta, custo por unidade cai</a:t>
            </a:r>
          </a:p>
          <a:p>
            <a:pPr lvl="2">
              <a:lnSpc>
                <a:spcPct val="100000"/>
              </a:lnSpc>
              <a:buSzPct val="55000"/>
              <a:buFont typeface="Wingdings 3" panose="05040102010807070707" pitchFamily="18" charset="2"/>
              <a:buChar char=""/>
            </a:pPr>
            <a:r>
              <a:rPr lang="pt-BR" sz="2400" noProof="0" dirty="0"/>
              <a:t> </a:t>
            </a:r>
            <a:r>
              <a:rPr lang="pt-BR" sz="2000" noProof="0" dirty="0"/>
              <a:t>Tamanho do mercado importa</a:t>
            </a:r>
          </a:p>
          <a:p>
            <a:pPr lvl="2">
              <a:lnSpc>
                <a:spcPct val="100000"/>
              </a:lnSpc>
              <a:buSzPct val="55000"/>
              <a:buFont typeface="Wingdings 3" panose="05040102010807070707" pitchFamily="18" charset="2"/>
              <a:buChar char=""/>
            </a:pPr>
            <a:endParaRPr lang="pt-BR" sz="2000" noProof="0" dirty="0"/>
          </a:p>
          <a:p>
            <a:pPr lvl="1">
              <a:buSzPct val="55000"/>
              <a:buFont typeface="Wingdings 3" panose="05040102010807070707" pitchFamily="18" charset="2"/>
              <a:buChar char=""/>
            </a:pPr>
            <a:r>
              <a:rPr lang="pt-BR" sz="2400" noProof="0" dirty="0"/>
              <a:t> Comércio pode impactar no tamanho do mercado</a:t>
            </a:r>
            <a:endParaRPr lang="pt-BR" sz="20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: preço da variedade 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</m:t>
                    </m:r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pt-BR" sz="2400" noProof="0" dirty="0"/>
              </a:p>
              <a:p>
                <a:pPr lvl="1"/>
                <a:endParaRPr lang="pt-BR" sz="2400" i="1" noProof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: consumo individual da variedade 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</m:t>
                    </m:r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t-BR" sz="2400" noProof="0" dirty="0"/>
                  <a:t>  </a:t>
                </a:r>
              </a:p>
              <a:p>
                <a:pPr lvl="1"/>
                <a:endParaRPr lang="pt-BR" sz="2400" i="1" noProof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: gasto individual com a variedade 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</m:t>
                    </m:r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t-BR" sz="2400" noProof="0" dirty="0"/>
                  <a:t>  </a:t>
                </a:r>
              </a:p>
              <a:p>
                <a:pPr lvl="1"/>
                <a:endParaRPr lang="pt-BR" sz="2400" noProof="0" dirty="0"/>
              </a:p>
              <a:p>
                <a:pPr lvl="1"/>
                <a:r>
                  <a:rPr lang="pt-BR" sz="2400" noProof="0" dirty="0"/>
                  <a:t>Quando integramos </a:t>
                </a:r>
                <a:r>
                  <a:rPr lang="pt-BR" sz="2400" dirty="0"/>
                  <a:t>entre</a:t>
                </a:r>
                <a:r>
                  <a:rPr lang="pt-BR" sz="2400" noProof="0" dirty="0"/>
                  <a:t> todas as variedades, temos o gasto total do consumidor</a:t>
                </a:r>
              </a:p>
              <a:p>
                <a:pPr lvl="2"/>
                <a:r>
                  <a:rPr lang="pt-BR" sz="2000" noProof="0" dirty="0"/>
                  <a:t>Deve ser igual à renda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5953F6-CA4D-AF40-AED3-323CC09C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Consumidores</a:t>
            </a:r>
            <a:br>
              <a:rPr lang="pt-BR" noProof="0" dirty="0"/>
            </a:br>
            <a:r>
              <a:rPr lang="pt-BR" sz="3000" cap="none" dirty="0"/>
              <a:t>Problema do consumidor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1789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Lagrangeano:</a:t>
                </a:r>
                <a:endParaRPr lang="pt-BR" sz="2000" noProof="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400" i="1" noProof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𝑑𝑖</m:t>
                          </m:r>
                        </m:e>
                      </m:nary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2400" b="0" i="1" noProof="0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𝑑𝑖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Condição de primeira ordem (em relação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):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  <m:t>ⅈ</m:t>
                          </m:r>
                        </m:sub>
                        <m:sup>
                          <m: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 noProof="0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 noProof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C4C2EF-72B1-B844-B74F-15732BE5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Consumidores</a:t>
            </a:r>
            <a:br>
              <a:rPr lang="pt-BR" noProof="0" dirty="0"/>
            </a:br>
            <a:r>
              <a:rPr lang="pt-BR" sz="3000" cap="none" dirty="0"/>
              <a:t>Problema do consumidor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92644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Consumidores</a:t>
            </a:r>
            <a:br>
              <a:rPr lang="pt-BR" noProof="0" dirty="0"/>
            </a:br>
            <a:r>
              <a:rPr lang="pt-BR" sz="3000" cap="none" noProof="0" dirty="0"/>
              <a:t>Funções demanda</a:t>
            </a:r>
            <a:endParaRPr lang="pt-BR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Resolvendo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 temos a demanda individual pela variedade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pt-BR" sz="2400" b="0" i="1" noProof="0" dirty="0">
                  <a:latin typeface="Cambria Math" panose="02040503050406030204" pitchFamily="18" charset="0"/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Como existem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sz="2400" noProof="0" dirty="0"/>
                  <a:t> consumidores idênticos, </a:t>
                </a:r>
                <a:r>
                  <a:rPr lang="pt-BR" sz="2400" u="sng" noProof="0" dirty="0"/>
                  <a:t>demanda de mercado</a:t>
                </a:r>
                <a:r>
                  <a:rPr lang="pt-BR" sz="2400" noProof="0" dirty="0"/>
                  <a:t> pela variedade 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noProof="0" dirty="0"/>
                  <a:t>é simplesmente: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400" noProof="0" dirty="0"/>
              </a:p>
              <a:p>
                <a:pPr marL="128016" lvl="1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400" i="1" noProof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sSup>
                      <m:sSup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 noProof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pt-BR" sz="2400" i="1" noProof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 noProof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t-BR" sz="2400" i="1" noProof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 noProof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 noProof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400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pt-BR" sz="2400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2400" noProof="0" dirty="0"/>
                  <a:t>    (1)</a:t>
                </a:r>
              </a:p>
              <a:p>
                <a:pPr lvl="2"/>
                <a:r>
                  <a:rPr lang="pt-BR" sz="2000" noProof="0" dirty="0"/>
                  <a:t>Essa equação entra como restrição no problema do produtor da variedade </a:t>
                </a:r>
                <a14:m>
                  <m:oMath xmlns:m="http://schemas.openxmlformats.org/officeDocument/2006/math">
                    <m:r>
                      <a:rPr lang="pt-BR" sz="2000" i="1" noProof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pt-BR" sz="2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35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Consumidores</a:t>
            </a:r>
            <a:br>
              <a:rPr lang="pt-BR" noProof="0" dirty="0"/>
            </a:br>
            <a:r>
              <a:rPr lang="pt-BR" sz="3000" cap="none" noProof="0" dirty="0"/>
              <a:t>Funções demanda</a:t>
            </a:r>
            <a:endParaRPr lang="pt-BR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 fontScale="77500" lnSpcReduction="20000"/>
              </a:bodyPr>
              <a:lstStyle/>
              <a:p>
                <a:pPr lvl="1"/>
                <a:r>
                  <a:rPr lang="pt-BR" sz="2400" noProof="0" dirty="0"/>
                  <a:t>Demanda do mercado é </a:t>
                </a:r>
                <a:r>
                  <a:rPr lang="pt-BR" sz="2400" noProof="0" dirty="0" err="1"/>
                  <a:t>isoelástica</a:t>
                </a:r>
                <a:r>
                  <a:rPr lang="pt-BR" sz="2400" noProof="0" dirty="0"/>
                  <a:t> (tem elasticidade preço constante) </a:t>
                </a:r>
              </a:p>
              <a:p>
                <a:pPr lvl="1"/>
                <a:r>
                  <a:rPr lang="pt-BR" sz="2400" noProof="0" dirty="0"/>
                  <a:t>Elasticidade preço da demanda: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pt-BR" sz="2400" b="0" i="0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pt-BR" sz="2400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Note que: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b="0" i="0" noProof="0" smtClean="0">
                          <a:latin typeface="Cambria Math" panose="02040503050406030204" pitchFamily="18" charset="0"/>
                        </a:rPr>
                        <m:t>ln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400" b="0" i="0" noProof="0" smtClean="0">
                          <a:latin typeface="Cambria Math" panose="02040503050406030204" pitchFamily="18" charset="0"/>
                        </a:rPr>
                        <m:t>ln</m:t>
                      </m:r>
                      <m:acc>
                        <m:accPr>
                          <m:chr m:val="̅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pt-BR" sz="2400" b="0" i="0" noProof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2400" b="0" i="0" noProof="0" smtClean="0">
                          <a:latin typeface="Cambria Math" panose="02040503050406030204" pitchFamily="18" charset="0"/>
                        </a:rPr>
                        <m:t>ln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Então a elasticidade é: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pt-BR" sz="20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0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pt-BR" sz="2000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0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pt-BR" sz="2000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0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Maior 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pt-BR" sz="2400" noProof="0" dirty="0"/>
                  <a:t> </a:t>
                </a:r>
                <a:r>
                  <a:rPr lang="pt-BR" sz="2400" noProof="0" dirty="0">
                    <a:sym typeface="Wingdings 3" panose="05040102010807070707" pitchFamily="18" charset="2"/>
                  </a:rPr>
                  <a:t></a:t>
                </a:r>
                <a:r>
                  <a:rPr lang="pt-BR" sz="2400" noProof="0" dirty="0"/>
                  <a:t> </a:t>
                </a:r>
                <a:r>
                  <a:rPr lang="pt-BR" sz="2400" dirty="0"/>
                  <a:t>Demanda mais elástica</a:t>
                </a:r>
                <a:endParaRPr lang="pt-BR" sz="24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100" noProof="0" dirty="0"/>
                  <a:t>Consumidores substituem com mais facilidade entre variedades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100" noProof="0" dirty="0"/>
                  <a:t>Menor diferenciação </a:t>
                </a:r>
                <a:r>
                  <a:rPr lang="pt-BR" sz="2100" dirty="0"/>
                  <a:t>d</a:t>
                </a:r>
                <a:r>
                  <a:rPr lang="pt-BR" sz="2100" noProof="0" dirty="0"/>
                  <a:t>e produtos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 t="-2309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97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produção</a:t>
            </a:r>
            <a:br>
              <a:rPr lang="pt-BR" noProof="0" dirty="0"/>
            </a:br>
            <a:r>
              <a:rPr lang="pt-BR" sz="3000" cap="none" noProof="0" dirty="0"/>
              <a:t>Tecnologia</a:t>
            </a:r>
            <a:endParaRPr lang="pt-BR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Tecnologia é comum aos produtores de todas as variedades</a:t>
                </a:r>
              </a:p>
              <a:p>
                <a:pPr lvl="2"/>
                <a:r>
                  <a:rPr lang="pt-BR" sz="2000" noProof="0" dirty="0"/>
                  <a:t>Só um fator, trabalho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Para produzir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000" noProof="0" dirty="0"/>
                  <a:t> unidades da variedade </a:t>
                </a:r>
                <a14:m>
                  <m:oMath xmlns:m="http://schemas.openxmlformats.org/officeDocument/2006/math"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2000" noProof="0" dirty="0"/>
                  <a:t>, firma precisa contratar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000" noProof="0" dirty="0"/>
                  <a:t> trabalhadores</a:t>
                </a:r>
                <a:endParaRPr lang="pt-BR" sz="2800" i="1" noProof="0" dirty="0">
                  <a:latin typeface="Cambria Math" panose="02040503050406030204" pitchFamily="18" charset="0"/>
                </a:endParaRPr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800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8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pt-BR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800" noProof="0" dirty="0"/>
              </a:p>
              <a:p>
                <a:pPr lvl="2"/>
                <a14:m>
                  <m:oMath xmlns:m="http://schemas.openxmlformats.org/officeDocument/2006/math">
                    <m:r>
                      <a:rPr lang="pt-BR" sz="20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sz="2000" noProof="0" dirty="0"/>
                  <a:t> gera um custo fixo</a:t>
                </a:r>
              </a:p>
              <a:p>
                <a:pPr lvl="1"/>
                <a:r>
                  <a:rPr lang="pt-BR" sz="2400" noProof="0" dirty="0"/>
                  <a:t>Trabalho perfeitamente móvel entre variedades</a:t>
                </a:r>
              </a:p>
              <a:p>
                <a:pPr lvl="2"/>
                <a:r>
                  <a:rPr lang="pt-BR" sz="2000" noProof="0" dirty="0"/>
                  <a:t>Um só salário </a:t>
                </a:r>
                <a14:m>
                  <m:oMath xmlns:m="http://schemas.openxmlformats.org/officeDocument/2006/math"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sz="2000" noProof="0" dirty="0"/>
                  <a:t> para toda a economia</a:t>
                </a:r>
              </a:p>
              <a:p>
                <a:pPr lvl="1"/>
                <a:r>
                  <a:rPr lang="pt-BR" sz="2400" noProof="0" dirty="0"/>
                  <a:t>Firma só tem poder de mercado para afetar preço de seu produto</a:t>
                </a:r>
              </a:p>
              <a:p>
                <a:pPr lvl="2"/>
                <a:r>
                  <a:rPr lang="pt-BR" sz="2000" noProof="0" dirty="0"/>
                  <a:t>Não pode afetar salário (tomadora de preço no mercado de trabalho)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88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Custo total da variedade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2400" noProof="0" dirty="0"/>
                  <a:t> é:</a:t>
                </a:r>
              </a:p>
              <a:p>
                <a:pPr lvl="1"/>
                <a:endParaRPr lang="pt-BR" sz="2400" noProof="0" dirty="0"/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noProof="0" dirty="0"/>
              </a:p>
              <a:p>
                <a:pPr lvl="1"/>
                <a:endParaRPr lang="pt-BR" sz="2400" noProof="0" dirty="0"/>
              </a:p>
              <a:p>
                <a:pPr lvl="1"/>
                <a:r>
                  <a:rPr lang="pt-BR" sz="2400" noProof="0" dirty="0"/>
                  <a:t>Então: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400" noProof="0" dirty="0"/>
              </a:p>
              <a:p>
                <a:pPr lvl="2"/>
                <a:r>
                  <a:rPr lang="pt-BR" sz="2000" noProof="0" dirty="0"/>
                  <a:t>Custo fixo: </a:t>
                </a:r>
                <a14:m>
                  <m:oMath xmlns:m="http://schemas.openxmlformats.org/officeDocument/2006/math"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pt-BR" sz="2000" noProof="0" dirty="0"/>
              </a:p>
              <a:p>
                <a:pPr lvl="2"/>
                <a:r>
                  <a:rPr lang="pt-BR" sz="2000" noProof="0" dirty="0"/>
                  <a:t>Custo variável: </a:t>
                </a:r>
                <a14:m>
                  <m:oMath xmlns:m="http://schemas.openxmlformats.org/officeDocument/2006/math"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sz="2000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CC23FA-146A-5D44-ACC4-2E47570C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produção</a:t>
            </a:r>
            <a:br>
              <a:rPr lang="pt-BR" noProof="0" dirty="0"/>
            </a:br>
            <a:r>
              <a:rPr lang="pt-BR" sz="3000" cap="none" noProof="0" dirty="0"/>
              <a:t>Tecnologia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18571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endParaRPr lang="pt-BR" sz="2000" noProof="0" dirty="0"/>
              </a:p>
              <a:p>
                <a:pPr lvl="1"/>
                <a:r>
                  <a:rPr lang="pt-BR" sz="2400" noProof="0" dirty="0"/>
                  <a:t>Custo médio (custo por unidade):</a:t>
                </a:r>
              </a:p>
              <a:p>
                <a:pPr marL="128016" lvl="1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pt-BR" sz="2400" noProof="0" dirty="0"/>
              </a:p>
              <a:p>
                <a:pPr lvl="2"/>
                <a:r>
                  <a:rPr lang="pt-BR" sz="2000" noProof="0" dirty="0"/>
                  <a:t>Decrescente, converge para </a:t>
                </a:r>
                <a14:m>
                  <m:oMath xmlns:m="http://schemas.openxmlformats.org/officeDocument/2006/math"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sz="2000" noProof="0" dirty="0"/>
                  <a:t> à medida que produção vai para infinito</a:t>
                </a:r>
              </a:p>
              <a:p>
                <a:pPr lvl="1"/>
                <a:endParaRPr lang="pt-BR" sz="2400" noProof="0" dirty="0"/>
              </a:p>
              <a:p>
                <a:pPr lvl="1"/>
                <a:r>
                  <a:rPr lang="pt-BR" sz="2400" noProof="0" dirty="0"/>
                  <a:t>Custo marginal: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pt-BR" sz="2400" noProof="0" dirty="0"/>
              </a:p>
              <a:p>
                <a:pPr lvl="2"/>
                <a:endParaRPr lang="pt-BR" sz="2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B81464-5ABC-314F-BFEB-47807476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produção</a:t>
            </a:r>
            <a:br>
              <a:rPr lang="pt-BR" noProof="0" dirty="0"/>
            </a:br>
            <a:r>
              <a:rPr lang="pt-BR" sz="3000" cap="none" noProof="0" dirty="0"/>
              <a:t>Tecnologia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31255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3701907" y="1870746"/>
            <a:ext cx="0" cy="3813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3450393" y="5504153"/>
            <a:ext cx="43432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Figura</a:t>
            </a:r>
            <a:r>
              <a:rPr lang="en-US" sz="2200" dirty="0"/>
              <a:t> 2</a:t>
            </a:r>
          </a:p>
          <a:p>
            <a:pPr algn="ctr"/>
            <a:r>
              <a:rPr lang="en-US" dirty="0" err="1"/>
              <a:t>Funções</a:t>
            </a:r>
            <a:r>
              <a:rPr lang="en-US" dirty="0"/>
              <a:t> </a:t>
            </a:r>
            <a:r>
              <a:rPr lang="en-US" dirty="0" err="1"/>
              <a:t>custo</a:t>
            </a:r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3742069" y="-1742981"/>
            <a:ext cx="7389729" cy="6670867"/>
          </a:xfrm>
          <a:prstGeom prst="arc">
            <a:avLst>
              <a:gd name="adj1" fmla="val 15827387"/>
              <a:gd name="adj2" fmla="val 209265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2802840" y="1855917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  <m:sub/>
                      </m:sSub>
                    </m:oMath>
                  </m:oMathPara>
                </a14:m>
                <a:endParaRPr lang="en-US" baseline="-250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840" y="1855917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r="-5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3953422" y="2277167"/>
                <a:ext cx="1579535" cy="555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22" y="2277167"/>
                <a:ext cx="1579535" cy="555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7D5E0B-880B-45C3-ACD4-1DAE094A3F91}"/>
                  </a:ext>
                </a:extLst>
              </p:cNvPr>
              <p:cNvSpPr txBox="1"/>
              <p:nvPr/>
            </p:nvSpPr>
            <p:spPr>
              <a:xfrm>
                <a:off x="7510583" y="5469488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7D5E0B-880B-45C3-ACD4-1DAE094A3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583" y="5469488"/>
                <a:ext cx="566154" cy="362984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6DC072-EBB7-4DEC-8648-D665D7D588BE}"/>
              </a:ext>
            </a:extLst>
          </p:cNvPr>
          <p:cNvCxnSpPr/>
          <p:nvPr/>
        </p:nvCxnSpPr>
        <p:spPr>
          <a:xfrm>
            <a:off x="3701907" y="4982198"/>
            <a:ext cx="37842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C1AB32-6BB2-4FC0-904F-9923EBEA2830}"/>
                  </a:ext>
                </a:extLst>
              </p:cNvPr>
              <p:cNvSpPr/>
              <p:nvPr/>
            </p:nvSpPr>
            <p:spPr>
              <a:xfrm>
                <a:off x="7187950" y="4944861"/>
                <a:ext cx="10976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C1AB32-6BB2-4FC0-904F-9923EBEA2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950" y="4944861"/>
                <a:ext cx="1097608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868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Estrutura de mercado</a:t>
            </a:r>
            <a:br>
              <a:rPr lang="pt-BR" noProof="0" dirty="0"/>
            </a:br>
            <a:r>
              <a:rPr lang="pt-BR" sz="3000" cap="none" noProof="0" dirty="0"/>
              <a:t>Competição Monopolística</a:t>
            </a:r>
            <a:endParaRPr lang="pt-BR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Competição </a:t>
                </a:r>
                <a:r>
                  <a:rPr lang="pt-BR" sz="2400" noProof="0" dirty="0" err="1"/>
                  <a:t>monopol</a:t>
                </a:r>
                <a:r>
                  <a:rPr lang="pt-BR" sz="2400" dirty="0" err="1"/>
                  <a:t>ística</a:t>
                </a:r>
                <a:r>
                  <a:rPr lang="pt-BR" sz="2400" noProof="0" dirty="0"/>
                  <a:t>:</a:t>
                </a:r>
              </a:p>
              <a:p>
                <a:pPr lvl="2"/>
                <a:r>
                  <a:rPr lang="pt-BR" sz="2000" noProof="0" dirty="0"/>
                  <a:t>Variedade </a:t>
                </a:r>
                <a14:m>
                  <m:oMath xmlns:m="http://schemas.openxmlformats.org/officeDocument/2006/math"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2000" noProof="0" dirty="0"/>
                  <a:t> pode ser produzida apenas por um produtor</a:t>
                </a:r>
              </a:p>
              <a:p>
                <a:pPr lvl="2"/>
                <a:r>
                  <a:rPr lang="pt-BR" sz="2000" noProof="0" dirty="0"/>
                  <a:t>Logo, produtor tem poder de mercado (pode colocar preço acima do custo marginal)</a:t>
                </a:r>
              </a:p>
              <a:p>
                <a:pPr lvl="1"/>
                <a:endParaRPr lang="pt-BR" sz="2400" noProof="0" dirty="0"/>
              </a:p>
              <a:p>
                <a:pPr lvl="1"/>
                <a:r>
                  <a:rPr lang="pt-BR" sz="2400" noProof="0" dirty="0"/>
                  <a:t>Se lucro é positivo, novas variedades são introduzidas</a:t>
                </a:r>
              </a:p>
              <a:p>
                <a:pPr lvl="2"/>
                <a:r>
                  <a:rPr lang="pt-BR" sz="2000" noProof="0" dirty="0"/>
                  <a:t>Isso cria </a:t>
                </a:r>
                <a:r>
                  <a:rPr lang="pt-BR" sz="2000" dirty="0"/>
                  <a:t>ligação</a:t>
                </a:r>
                <a:r>
                  <a:rPr lang="pt-BR" sz="2000" noProof="0" dirty="0"/>
                  <a:t> entre tamanho do mercado e gama de variedades disponíveis</a:t>
                </a:r>
              </a:p>
              <a:p>
                <a:pPr lvl="2"/>
                <a:r>
                  <a:rPr lang="pt-BR" sz="2000" dirty="0"/>
                  <a:t>Mercados maiores têm maior gama de variedades</a:t>
                </a:r>
                <a:endParaRPr lang="pt-BR" sz="2000" noProof="0" dirty="0"/>
              </a:p>
              <a:p>
                <a:pPr lvl="2"/>
                <a:r>
                  <a:rPr lang="pt-BR" sz="2000" dirty="0"/>
                  <a:t>Maior bem estar</a:t>
                </a:r>
                <a:endParaRPr lang="pt-BR" sz="2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45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Estrutura de mercado</a:t>
            </a:r>
            <a:br>
              <a:rPr lang="pt-BR" noProof="0" dirty="0"/>
            </a:br>
            <a:r>
              <a:rPr lang="pt-BR" sz="3000" cap="none" dirty="0"/>
              <a:t>Problema do produtor</a:t>
            </a:r>
            <a:endParaRPr lang="pt-BR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Produtor da variedade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2400" noProof="0" dirty="0"/>
                  <a:t> escolhe preço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 e quantidade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 para maximizar lucro</a:t>
                </a:r>
              </a:p>
              <a:p>
                <a:pPr lvl="2"/>
                <a:r>
                  <a:rPr lang="pt-BR" sz="2000" noProof="0" dirty="0"/>
                  <a:t>Toma como dado o salário </a:t>
                </a:r>
                <a14:m>
                  <m:oMath xmlns:m="http://schemas.openxmlformats.org/officeDocument/2006/math"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sz="2000" noProof="0" dirty="0"/>
                  <a:t>…</a:t>
                </a:r>
              </a:p>
              <a:p>
                <a:pPr lvl="2"/>
                <a:r>
                  <a:rPr lang="pt-BR" sz="2000" noProof="0" dirty="0"/>
                  <a:t>… e a função demanda de mercado (1) da decisão dos consumidores</a:t>
                </a:r>
              </a:p>
              <a:p>
                <a:pPr marL="128016" lvl="1" indent="0">
                  <a:buNone/>
                </a:pPr>
                <a:endParaRPr lang="pt-BR" sz="2400" i="1" noProof="0" dirty="0">
                  <a:latin typeface="Cambria Math" panose="02040503050406030204" pitchFamily="18" charset="0"/>
                </a:endParaRP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noProof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buNone/>
                </a:pPr>
                <a:endParaRPr lang="pt-BR" sz="2400" noProof="0" dirty="0"/>
              </a:p>
              <a:p>
                <a:pPr marL="128016" lvl="1" indent="0">
                  <a:buNone/>
                </a:pPr>
                <a:r>
                  <a:rPr lang="pt-BR" sz="2400" noProof="0" dirty="0"/>
                  <a:t>Sujeito a: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sSup>
                        <m:sSup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l="-125" r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3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pPr lvl="1"/>
            <a:r>
              <a:rPr lang="pt-BR" sz="2400" noProof="0" dirty="0"/>
              <a:t>Economias de escala </a:t>
            </a:r>
            <a:r>
              <a:rPr lang="pt-BR" sz="2400" b="1" noProof="0" dirty="0"/>
              <a:t>internas</a:t>
            </a:r>
            <a:endParaRPr lang="pt-BR" sz="2400" noProof="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No nível da firma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Firma internaliza que, quanto mais produzir, menor o custo por unidade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Por exemplo, na presença de custos fixos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endParaRPr lang="pt-BR" sz="2000" noProof="0" dirty="0"/>
          </a:p>
          <a:p>
            <a:pPr lvl="1"/>
            <a:r>
              <a:rPr lang="pt-BR" sz="2400" noProof="0" dirty="0"/>
              <a:t>Economias de escala </a:t>
            </a:r>
            <a:r>
              <a:rPr lang="pt-BR" sz="2400" b="1" noProof="0" dirty="0"/>
              <a:t>externas</a:t>
            </a:r>
            <a:endParaRPr lang="pt-BR" sz="2400" noProof="0" dirty="0"/>
          </a:p>
          <a:p>
            <a:pPr lvl="2">
              <a:lnSpc>
                <a:spcPct val="100000"/>
              </a:lnSpc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No nível da indústria</a:t>
            </a:r>
          </a:p>
          <a:p>
            <a:pPr lvl="2">
              <a:lnSpc>
                <a:spcPct val="100000"/>
              </a:lnSpc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Individualmente, cada firma é incapaz de afetar </a:t>
            </a:r>
            <a:r>
              <a:rPr lang="pt-BR" sz="2000" dirty="0"/>
              <a:t>o custo por unidade de sua indústria</a:t>
            </a:r>
            <a:endParaRPr lang="pt-BR" sz="2000" noProof="0" dirty="0"/>
          </a:p>
          <a:p>
            <a:pPr lvl="2">
              <a:lnSpc>
                <a:spcPct val="100000"/>
              </a:lnSpc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Mas, conjuntamente, firmas podem mudar produtividade da </a:t>
            </a:r>
            <a:r>
              <a:rPr lang="pt-BR" sz="2000" dirty="0"/>
              <a:t>indústria</a:t>
            </a:r>
            <a:endParaRPr lang="pt-BR" sz="2000" noProof="0" dirty="0"/>
          </a:p>
          <a:p>
            <a:pPr lvl="2">
              <a:lnSpc>
                <a:spcPct val="100000"/>
              </a:lnSpc>
              <a:buSzPct val="55000"/>
              <a:buFont typeface="Wingdings 3" panose="05040102010807070707" pitchFamily="18" charset="2"/>
              <a:buChar char=""/>
            </a:pPr>
            <a:r>
              <a:rPr lang="pt-BR" sz="2000" dirty="0"/>
              <a:t>Externalidade, caso para política industrial</a:t>
            </a:r>
            <a:endParaRPr lang="pt-BR" sz="20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9486F2-309E-454F-B451-425D58AC8F46}"/>
              </a:ext>
            </a:extLst>
          </p:cNvPr>
          <p:cNvSpPr txBox="1">
            <a:spLocks/>
          </p:cNvSpPr>
          <p:nvPr/>
        </p:nvSpPr>
        <p:spPr>
          <a:xfrm>
            <a:off x="1024127" y="60579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Economias de escala</a:t>
            </a:r>
            <a:br>
              <a:rPr lang="pt-BR" dirty="0"/>
            </a:br>
            <a:r>
              <a:rPr lang="pt-BR" sz="3000" cap="none" dirty="0"/>
              <a:t>Algumas definições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6716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 fontScale="70000" lnSpcReduction="2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Mas fácil resolver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 e substituir na função lucro: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pt-BR" sz="240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   (2)</m:t>
                      </m:r>
                    </m:oMath>
                  </m:oMathPara>
                </a14:m>
                <a:endParaRPr lang="pt-BR" sz="2400" i="1" noProof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pt-BR" sz="2400" noProof="0" dirty="0"/>
                  <a:t>Função lucro: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400" i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8016" lvl="1" indent="0">
                  <a:buNone/>
                </a:pPr>
                <a:endParaRPr lang="pt-BR" sz="2400" i="1" noProof="0" dirty="0">
                  <a:latin typeface="Cambria Math" panose="02040503050406030204" pitchFamily="18" charset="0"/>
                </a:endParaRP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400" i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pt-BR" sz="2400" noProof="0" dirty="0"/>
                  <a:t>Problema de maximização agora é:</a:t>
                </a:r>
              </a:p>
              <a:p>
                <a:pPr marL="128016" lvl="1" indent="0">
                  <a:buNone/>
                </a:pPr>
                <a:endParaRPr lang="pt-BR" sz="2400" i="1" noProof="0" dirty="0">
                  <a:latin typeface="Cambria Math" panose="02040503050406030204" pitchFamily="18" charset="0"/>
                </a:endParaRP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buNone/>
                </a:pPr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C7751C-D2A2-BF4A-8614-F8C4F22A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Estrutura de mercado</a:t>
            </a:r>
            <a:br>
              <a:rPr lang="pt-BR" noProof="0" dirty="0"/>
            </a:br>
            <a:r>
              <a:rPr lang="pt-BR" sz="3000" cap="none" dirty="0"/>
              <a:t>Problema do produtor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84004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Condição de primeira ordem: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</m:sSubSup>
                        </m:num>
                        <m:den>
                          <m: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 noProof="0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pt-BR" sz="240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sz="2400" b="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i="1" noProof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 noProof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r>
                            <a:rPr lang="pt-BR" sz="24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t-BR" sz="240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 noProof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400" i="1" noProof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sz="2400" i="1" noProof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noProof="0" dirty="0"/>
              </a:p>
              <a:p>
                <a:pPr lvl="1"/>
                <a:r>
                  <a:rPr lang="pt-BR" sz="2400" noProof="0" dirty="0"/>
                  <a:t>Expressão em azul é, na verdade, preço da variedade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2400" noProof="0" dirty="0"/>
                  <a:t> (veja eq. (2)):</a:t>
                </a:r>
              </a:p>
              <a:p>
                <a:pPr marL="128016" lvl="1" indent="0">
                  <a:buNone/>
                </a:pPr>
                <a:endParaRPr lang="pt-BR" sz="2400" i="1" noProof="0" dirty="0">
                  <a:latin typeface="Cambria Math" panose="02040503050406030204" pitchFamily="18" charset="0"/>
                </a:endParaRP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sz="240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4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noProof="0" dirty="0"/>
              </a:p>
              <a:p>
                <a:pPr lvl="1"/>
                <a:r>
                  <a:rPr lang="pt-BR" sz="2400" noProof="0" dirty="0"/>
                  <a:t>Assim: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24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    (3)</m:t>
                      </m:r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buNone/>
                </a:pPr>
                <a:endParaRPr lang="pt-BR" sz="2400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15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362714-B188-624A-9957-3C4D5E58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Estrutura de mercado</a:t>
            </a:r>
            <a:br>
              <a:rPr lang="pt-BR" noProof="0" dirty="0"/>
            </a:br>
            <a:r>
              <a:rPr lang="pt-BR" sz="3000" cap="none" dirty="0"/>
              <a:t>Problema do produtor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00287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654728" cy="4023360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lvl="1"/>
                <a:r>
                  <a:rPr lang="pt-BR" sz="2400" noProof="0" dirty="0"/>
                  <a:t>Como </a:t>
                </a:r>
                <a14:m>
                  <m:oMath xmlns:m="http://schemas.openxmlformats.org/officeDocument/2006/math">
                    <m:r>
                      <a:rPr lang="pt-BR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pt-BR" sz="2400" noProof="0" dirty="0"/>
                  <a:t>, então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pt-B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pt-BR" sz="2400" noProof="0" dirty="0"/>
              </a:p>
              <a:p>
                <a:pPr lvl="1"/>
                <a:r>
                  <a:rPr lang="pt-BR" sz="2400" noProof="0" dirty="0"/>
                  <a:t>Firmas são, assim, capazes de cobrar </a:t>
                </a:r>
                <a:r>
                  <a:rPr lang="pt-BR" sz="2400" i="1" noProof="0" dirty="0"/>
                  <a:t>mark-up </a:t>
                </a:r>
                <a:r>
                  <a:rPr lang="pt-BR" sz="2400" noProof="0" dirty="0"/>
                  <a:t>sobre custo marginal (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BR" sz="2400" i="1" noProof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sz="2400" noProof="0" dirty="0"/>
                  <a:t>) </a:t>
                </a:r>
              </a:p>
              <a:p>
                <a:pPr lvl="2"/>
                <a:r>
                  <a:rPr lang="pt-BR" sz="2000" dirty="0"/>
                  <a:t>Quanto maior</a:t>
                </a:r>
                <a:r>
                  <a:rPr lang="pt-BR" sz="2000" noProof="0" dirty="0"/>
                  <a:t> </a:t>
                </a:r>
                <a14:m>
                  <m:oMath xmlns:m="http://schemas.openxmlformats.org/officeDocument/2006/math">
                    <m:r>
                      <a:rPr lang="pt-BR" sz="20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pt-BR" sz="2000" noProof="0" dirty="0"/>
                  <a:t>, menor mark-up</a:t>
                </a:r>
              </a:p>
              <a:p>
                <a:pPr lvl="2"/>
                <a:r>
                  <a:rPr lang="pt-BR" sz="2000" noProof="0" dirty="0"/>
                  <a:t>Maior substitutabilidade entre variedades</a:t>
                </a:r>
              </a:p>
              <a:p>
                <a:pPr lvl="1"/>
                <a:endParaRPr lang="pt-BR" sz="1600" noProof="0" dirty="0"/>
              </a:p>
              <a:p>
                <a:pPr lvl="1"/>
                <a:r>
                  <a:rPr lang="pt-BR" sz="2400" dirty="0"/>
                  <a:t>Em</a:t>
                </a:r>
                <a:r>
                  <a:rPr lang="pt-BR" sz="2400" noProof="0" dirty="0"/>
                  <a:t> equilíbrio, todas as firmas acabam cobrando mesmo preço</a:t>
                </a:r>
              </a:p>
              <a:p>
                <a:pPr lvl="2"/>
                <a:r>
                  <a:rPr lang="pt-BR" sz="2000" noProof="0" dirty="0"/>
                  <a:t>Mesmo custo marginal (tecnologia comum)</a:t>
                </a:r>
              </a:p>
              <a:p>
                <a:pPr lvl="2"/>
                <a:r>
                  <a:rPr lang="pt-BR" sz="2000" noProof="0" dirty="0"/>
                  <a:t>Mesma elasticidade preço da demanda (simetria nas preferências)</a:t>
                </a:r>
              </a:p>
              <a:p>
                <a:pPr lvl="1"/>
                <a:endParaRPr lang="pt-BR" sz="1600" noProof="0" dirty="0"/>
              </a:p>
              <a:p>
                <a:pPr lvl="1"/>
                <a:r>
                  <a:rPr lang="pt-BR" sz="2400" noProof="0" dirty="0"/>
                  <a:t>Da demanda de mercado (1), segue que todas as firmas produzem a mesma quantidade:</a:t>
                </a:r>
                <a:endParaRPr lang="pt-BR" sz="2400" i="1" noProof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sSup>
                        <m:sSup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654728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3A1495-1809-A649-B1D1-B68C7E50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Estrutura de mercado</a:t>
            </a:r>
            <a:br>
              <a:rPr lang="pt-BR" noProof="0" dirty="0"/>
            </a:br>
            <a:r>
              <a:rPr lang="pt-BR" sz="3000" cap="none" dirty="0"/>
              <a:t>Problema do produtor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51640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Estrutura de mercado</a:t>
            </a:r>
            <a:br>
              <a:rPr lang="pt-BR" noProof="0" dirty="0"/>
            </a:br>
            <a:r>
              <a:rPr lang="pt-BR" sz="3000" cap="none" noProof="0" dirty="0"/>
              <a:t>Entrada</a:t>
            </a:r>
            <a:endParaRPr lang="pt-BR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164702"/>
                <a:ext cx="9720071" cy="4144658"/>
              </a:xfrm>
            </p:spPr>
            <p:txBody>
              <a:bodyPr anchor="ctr">
                <a:normAutofit fontScale="77500" lnSpcReduction="20000"/>
              </a:bodyPr>
              <a:lstStyle/>
              <a:p>
                <a:pPr lvl="1"/>
                <a:r>
                  <a:rPr lang="pt-BR" sz="2400" noProof="0" dirty="0"/>
                  <a:t>Se lucro é positivo, mais variedades são introduzidas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Logo, o </a:t>
                </a:r>
                <a:r>
                  <a:rPr lang="pt-BR" sz="2400" noProof="0" dirty="0" err="1"/>
                  <a:t>nú</a:t>
                </a:r>
                <a:r>
                  <a:rPr lang="pt-BR" sz="2400" dirty="0"/>
                  <a:t>mero de variedades é tal que o lucro é zero</a:t>
                </a:r>
                <a:endParaRPr lang="pt-BR" sz="240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𝑝𝑥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𝑤𝑥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b="0" noProof="0" dirty="0">
                  <a:ea typeface="Cambria Math" panose="02040503050406030204" pitchFamily="18" charset="0"/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Da condição de primeira ordem da firma (3),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pt-BR" sz="2400" noProof="0" dirty="0"/>
                  <a:t>. Então: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f>
                        <m:f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pt-BR" sz="2400" noProof="0" dirty="0"/>
              </a:p>
              <a:p>
                <a:pPr lvl="1"/>
                <a:r>
                  <a:rPr lang="pt-BR" sz="2400" noProof="0" dirty="0"/>
                  <a:t>Assim, produção por variedade não depende do tamanho do mercado</a:t>
                </a:r>
              </a:p>
              <a:p>
                <a:pPr lvl="2"/>
                <a:r>
                  <a:rPr lang="pt-BR" sz="2000" noProof="0" dirty="0"/>
                  <a:t>Efeito do tamanho do mercado afeta apenas a quantidade de variedades disponível</a:t>
                </a:r>
              </a:p>
              <a:p>
                <a:pPr lvl="2"/>
                <a:r>
                  <a:rPr lang="pt-BR" sz="2000" noProof="0" dirty="0"/>
                  <a:t>Isso é específico da preferência CES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164702"/>
                <a:ext cx="9720071" cy="4144658"/>
              </a:xfrm>
              <a:blipFill>
                <a:blip r:embed="rId2"/>
                <a:stretch>
                  <a:fillRect t="-1471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2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EQUILÍBRIO</a:t>
            </a:r>
            <a:br>
              <a:rPr lang="pt-BR" noProof="0" dirty="0"/>
            </a:br>
            <a:r>
              <a:rPr lang="pt-BR" sz="3000" cap="none" dirty="0"/>
              <a:t>Mercado de trabalho</a:t>
            </a:r>
            <a:endParaRPr lang="pt-BR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Existem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400" noProof="0" dirty="0"/>
                  <a:t> firmas, cada uma produzindo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2400" noProof="0" dirty="0"/>
                  <a:t> unidades</a:t>
                </a:r>
              </a:p>
              <a:p>
                <a:pPr lvl="2"/>
                <a:r>
                  <a:rPr lang="pt-BR" sz="2000" noProof="0" dirty="0"/>
                  <a:t>Cada firma contrata, então,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2000" noProof="0" dirty="0"/>
                  <a:t> (veja função de produção)</a:t>
                </a:r>
              </a:p>
              <a:p>
                <a:pPr lvl="2"/>
                <a:r>
                  <a:rPr lang="pt-BR" sz="2000" noProof="0" dirty="0" err="1"/>
                  <a:t>Dem</a:t>
                </a:r>
                <a:r>
                  <a:rPr lang="pt-BR" sz="2000" dirty="0"/>
                  <a:t>anda total por trabalho</a:t>
                </a:r>
                <a:r>
                  <a:rPr lang="pt-BR" sz="2000" noProof="0" dirty="0"/>
                  <a:t> = </a:t>
                </a:r>
                <a14:m>
                  <m:oMath xmlns:m="http://schemas.openxmlformats.org/officeDocument/2006/math"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𝑛𝐿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400" noProof="0" dirty="0"/>
              </a:p>
              <a:p>
                <a:pPr lvl="1"/>
                <a:r>
                  <a:rPr lang="pt-BR" sz="2400" noProof="0" dirty="0"/>
                  <a:t>Oferta de trabalho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Em equilíbrio, demanda por trabalho = oferta de trabalho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pt-BR" sz="2800" noProof="0" dirty="0"/>
              </a:p>
              <a:p>
                <a:pPr lvl="1"/>
                <a:r>
                  <a:rPr lang="pt-BR" sz="2400" noProof="0" dirty="0"/>
                  <a:t>Logo, a gama de variedades disponíveis é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pt-BR" sz="2400" b="0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onde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pt-BR" sz="2800" noProof="0" dirty="0"/>
              </a:p>
              <a:p>
                <a:pPr marL="128016" lvl="1" indent="0">
                  <a:buNone/>
                </a:pPr>
                <a:endParaRPr lang="pt-BR" sz="2400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31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82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equilíbrio</a:t>
            </a:r>
            <a:br>
              <a:rPr lang="pt-BR" noProof="0" dirty="0"/>
            </a:br>
            <a:r>
              <a:rPr lang="pt-BR" sz="3000" cap="none" noProof="0" dirty="0"/>
              <a:t>Extensão do mercado</a:t>
            </a:r>
            <a:endParaRPr lang="pt-BR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marL="128016" lvl="1" indent="0" algn="ctr">
                  <a:buNone/>
                </a:pPr>
                <a:r>
                  <a:rPr lang="pt-BR" sz="2400" u="sng" noProof="0" dirty="0">
                    <a:solidFill>
                      <a:srgbClr val="FF0000"/>
                    </a:solidFill>
                  </a:rPr>
                  <a:t>RESULTADO</a:t>
                </a:r>
              </a:p>
              <a:p>
                <a:pPr marL="128016" lvl="1" indent="0">
                  <a:buNone/>
                </a:pPr>
                <a:endParaRPr lang="pt-BR" sz="2400" noProof="0" dirty="0"/>
              </a:p>
              <a:p>
                <a:pPr marL="128016" lvl="1" indent="0" algn="ctr">
                  <a:buNone/>
                </a:pPr>
                <a:r>
                  <a:rPr lang="pt-BR" sz="2400" dirty="0"/>
                  <a:t>Em uma</a:t>
                </a:r>
                <a:r>
                  <a:rPr lang="pt-BR" sz="2400" noProof="0" dirty="0"/>
                  <a:t> economia fechada, mercados maiores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sz="2400" noProof="0" dirty="0"/>
                  <a:t>) terão um conjunto maior de variedades diferentes (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400" noProof="0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r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95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equilíbrio</a:t>
            </a:r>
            <a:br>
              <a:rPr lang="pt-BR" noProof="0" dirty="0"/>
            </a:br>
            <a:r>
              <a:rPr lang="pt-BR" sz="3000" cap="none" noProof="0" dirty="0"/>
              <a:t>Escala e bem estar</a:t>
            </a:r>
            <a:endParaRPr lang="pt-BR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Maior escala também afeta bem estar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Bem estar medido usando função utilidade do consumidor representativo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400" i="1" noProof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𝑑𝑖</m:t>
                          </m:r>
                        </m:e>
                      </m:nary>
                    </m:oMath>
                  </m:oMathPara>
                </a14:m>
                <a:endParaRPr lang="pt-BR" sz="2400" noProof="0" dirty="0"/>
              </a:p>
              <a:p>
                <a:pPr lvl="1"/>
                <a:r>
                  <a:rPr lang="pt-BR" sz="2400" noProof="0" dirty="0"/>
                  <a:t>Produção/consumo total da variedade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2400" noProof="0" dirty="0"/>
                  <a:t> é igual a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pt-BR" sz="2400" noProof="0" dirty="0"/>
              </a:p>
              <a:p>
                <a:pPr lvl="2"/>
                <a:r>
                  <a:rPr lang="pt-BR" sz="2000" noProof="0" dirty="0"/>
                  <a:t>Consumo individual: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pt-BR" sz="2000" noProof="0" dirty="0"/>
              </a:p>
              <a:p>
                <a:pPr lvl="2"/>
                <a:r>
                  <a:rPr lang="pt-BR" sz="2000" noProof="0" dirty="0"/>
                  <a:t>Gama de variedades: </a:t>
                </a:r>
                <a14:m>
                  <m:oMath xmlns:m="http://schemas.openxmlformats.org/officeDocument/2006/math">
                    <m:r>
                      <a:rPr lang="pt-BR" sz="2000" i="1" noProof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num>
                      <m:den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pt-BR" sz="2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76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573705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Bem estar é, então: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400" i="1" noProof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acc>
                                        <m:accPr>
                                          <m:chr m:val="̅"/>
                                          <m:ctrlPr>
                                            <a:rPr lang="pt-BR" sz="2400" i="1" noProof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400" i="1" noProof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𝑑𝑖</m:t>
                          </m:r>
                        </m:e>
                      </m:nary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i="1" noProof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pt-BR" sz="2400" noProof="0" dirty="0"/>
              </a:p>
              <a:p>
                <a:pPr lvl="1"/>
                <a:endParaRPr lang="pt-BR" sz="2400" noProof="0" dirty="0"/>
              </a:p>
              <a:p>
                <a:pPr lvl="1"/>
                <a:r>
                  <a:rPr lang="pt-BR" sz="2400" dirty="0"/>
                  <a:t>Portanto</a:t>
                </a:r>
                <a:r>
                  <a:rPr lang="pt-BR" sz="2400" noProof="0" dirty="0"/>
                  <a:t>, em economia fechada, mercados maiores também têm maior bem estar</a:t>
                </a:r>
              </a:p>
              <a:p>
                <a:pPr lvl="2"/>
                <a:r>
                  <a:rPr lang="pt-BR" sz="2000" noProof="0" dirty="0"/>
                  <a:t>Como </a:t>
                </a:r>
                <a14:m>
                  <m:oMath xmlns:m="http://schemas.openxmlformats.org/officeDocument/2006/math">
                    <m:r>
                      <a:rPr lang="pt-BR" sz="20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pt-BR" sz="2000" noProof="0" dirty="0"/>
                  <a:t>, </a:t>
                </a:r>
                <a14:m>
                  <m:oMath xmlns:m="http://schemas.openxmlformats.org/officeDocument/2006/math"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pt-BR" sz="2000" noProof="0" dirty="0"/>
                  <a:t> é crescente em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pt-BR" sz="2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573705" cy="402336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229B7-BDD6-654E-9E18-873D9C1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equilíbrio</a:t>
            </a:r>
            <a:br>
              <a:rPr lang="pt-BR" noProof="0" dirty="0"/>
            </a:br>
            <a:r>
              <a:rPr lang="pt-BR" sz="3000" cap="none" noProof="0" dirty="0"/>
              <a:t>Escala e bem estar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9930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Modelo de </a:t>
            </a:r>
            <a:r>
              <a:rPr lang="pt-BR" noProof="0" dirty="0" err="1"/>
              <a:t>krugman</a:t>
            </a:r>
            <a:br>
              <a:rPr lang="pt-BR" noProof="0" dirty="0"/>
            </a:br>
            <a:r>
              <a:rPr lang="pt-BR" sz="3000" cap="none" noProof="0" dirty="0"/>
              <a:t>Motivação</a:t>
            </a:r>
            <a:endParaRPr lang="pt-B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noProof="0" dirty="0"/>
              <a:t>Primeiro falaremos de economias de escala </a:t>
            </a:r>
            <a:r>
              <a:rPr lang="pt-BR" sz="2400" b="1" noProof="0" dirty="0"/>
              <a:t>internas</a:t>
            </a:r>
            <a:r>
              <a:rPr lang="pt-BR" sz="2400" noProof="0" dirty="0"/>
              <a:t> e comércio</a:t>
            </a:r>
          </a:p>
          <a:p>
            <a:pPr lvl="1"/>
            <a:r>
              <a:rPr lang="pt-BR" sz="2400" noProof="0" dirty="0"/>
              <a:t>Modelo de Krugman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Consumidores valorizam </a:t>
            </a:r>
            <a:r>
              <a:rPr lang="pt-BR" sz="2000" b="1" noProof="0" dirty="0"/>
              <a:t>diversidade </a:t>
            </a:r>
            <a:r>
              <a:rPr lang="pt-BR" sz="2000" noProof="0" dirty="0"/>
              <a:t>de produtos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Há diferentes variedades </a:t>
            </a:r>
            <a:r>
              <a:rPr lang="pt-BR" sz="2000" dirty="0"/>
              <a:t>d</a:t>
            </a:r>
            <a:r>
              <a:rPr lang="pt-BR" sz="2000" noProof="0" dirty="0"/>
              <a:t>o mesmo bem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Produtos são, assim, </a:t>
            </a:r>
            <a:r>
              <a:rPr lang="pt-BR" sz="2000" b="1" noProof="0" dirty="0"/>
              <a:t>heterogêneos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Variedades não são substitutos perfeitos 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Produtores tëm poder de mercado </a:t>
            </a:r>
            <a:r>
              <a:rPr lang="pt-BR" sz="2000" b="1" noProof="0" dirty="0"/>
              <a:t>(competição imperfeita)</a:t>
            </a:r>
          </a:p>
          <a:p>
            <a:pPr lvl="1"/>
            <a:r>
              <a:rPr lang="pt-BR" sz="2400" noProof="0" dirty="0"/>
              <a:t>Tamanho do mercado importa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Consumidores têm acesso a uma gama maior de produtos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dirty="0"/>
              <a:t>Comércio aumenta tamanho do mercado e permite acesso a mais variedades</a:t>
            </a:r>
            <a:endParaRPr lang="pt-BR" sz="20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2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modelo de </a:t>
            </a:r>
            <a:r>
              <a:rPr lang="pt-BR" noProof="0" dirty="0" err="1"/>
              <a:t>krugman</a:t>
            </a:r>
            <a:br>
              <a:rPr lang="pt-BR" noProof="0" dirty="0"/>
            </a:br>
            <a:r>
              <a:rPr lang="pt-BR" sz="3000" cap="none" noProof="0" dirty="0"/>
              <a:t>Comércio </a:t>
            </a:r>
            <a:r>
              <a:rPr lang="pt-BR" sz="3000" cap="none" noProof="0" dirty="0" err="1"/>
              <a:t>intrain</a:t>
            </a:r>
            <a:r>
              <a:rPr lang="pt-BR" sz="3000" cap="none" dirty="0" err="1"/>
              <a:t>dústria</a:t>
            </a:r>
            <a:endParaRPr lang="pt-B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 fontScale="92500" lnSpcReduction="10000"/>
          </a:bodyPr>
          <a:lstStyle/>
          <a:p>
            <a:pPr lvl="1"/>
            <a:r>
              <a:rPr lang="pt-BR" sz="2400" noProof="0" dirty="0"/>
              <a:t>Logo, temos comércio </a:t>
            </a:r>
            <a:r>
              <a:rPr lang="pt-BR" sz="2400" b="1" noProof="0" dirty="0"/>
              <a:t>intraindústria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Para uma dada indústria, variedades são tanto exportadas quanto importadas por um mesmo país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Podemos ter </a:t>
            </a:r>
            <a:r>
              <a:rPr lang="pt-BR" sz="2000" dirty="0"/>
              <a:t>comércio</a:t>
            </a:r>
            <a:r>
              <a:rPr lang="pt-BR" sz="2000" noProof="0" dirty="0"/>
              <a:t> entre países semelhantes (no limite, idênticos)</a:t>
            </a:r>
          </a:p>
          <a:p>
            <a:pPr lvl="3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Comércio permite acesso a mais variedades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Comércio Norte-Norte: entre países desenvolvidos</a:t>
            </a:r>
          </a:p>
          <a:p>
            <a:pPr lvl="1"/>
            <a:r>
              <a:rPr lang="pt-BR" sz="2400" noProof="0" dirty="0"/>
              <a:t>Modelos Ricardiano </a:t>
            </a:r>
            <a:r>
              <a:rPr lang="pt-BR" sz="2400" dirty="0"/>
              <a:t>e de</a:t>
            </a:r>
            <a:r>
              <a:rPr lang="pt-BR" sz="2400" noProof="0" dirty="0"/>
              <a:t> Hecksher-Ohlin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Comércio = explorar diferenças entre países 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Entre países distintos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Comércio Norte-Sul: entre países desenvolvidos e </a:t>
            </a:r>
            <a:r>
              <a:rPr lang="pt-BR" sz="2000" dirty="0"/>
              <a:t>em desenvolvimento</a:t>
            </a:r>
            <a:endParaRPr lang="pt-BR" sz="2000" noProof="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Comercio </a:t>
            </a:r>
            <a:r>
              <a:rPr lang="pt-BR" sz="2000" b="1" noProof="0" dirty="0"/>
              <a:t>interindústria</a:t>
            </a:r>
            <a:r>
              <a:rPr lang="pt-BR" sz="2000" noProof="0" dirty="0"/>
              <a:t>:</a:t>
            </a:r>
          </a:p>
          <a:p>
            <a:pPr lvl="3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Bens homogêneos</a:t>
            </a:r>
          </a:p>
          <a:p>
            <a:pPr lvl="3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Países exportam ou importam o produto de uma indústria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Comércio intraindústria</a:t>
            </a:r>
            <a:br>
              <a:rPr lang="pt-BR" noProof="0" dirty="0"/>
            </a:br>
            <a:r>
              <a:rPr lang="pt-BR" sz="3000" cap="none" noProof="0" dirty="0"/>
              <a:t>Alguns fatos</a:t>
            </a:r>
            <a:endParaRPr lang="pt-B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Grande parte do comércio mundial é entre países desenvolvidos (Norte-Norte)</a:t>
            </a:r>
            <a:endParaRPr lang="pt-BR" sz="2400" noProof="0" dirty="0"/>
          </a:p>
          <a:p>
            <a:pPr lvl="1"/>
            <a:endParaRPr lang="pt-BR" sz="2400" noProof="0" dirty="0"/>
          </a:p>
          <a:p>
            <a:pPr lvl="1"/>
            <a:r>
              <a:rPr lang="pt-BR" sz="2400" dirty="0"/>
              <a:t>Por exemplo, na União Europeia (UE)</a:t>
            </a:r>
            <a:endParaRPr lang="pt-BR" sz="2400" noProof="0" dirty="0"/>
          </a:p>
          <a:p>
            <a:pPr lvl="3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63% das exportações destinadas a outros países da UE</a:t>
            </a:r>
          </a:p>
          <a:p>
            <a:pPr lvl="3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63% das importações também de outros países da UE</a:t>
            </a:r>
          </a:p>
          <a:p>
            <a:pPr marL="128016" lvl="1" indent="0">
              <a:buSzPct val="55000"/>
              <a:buNone/>
            </a:pPr>
            <a:r>
              <a:rPr lang="pt-BR" sz="2000" noProof="0" dirty="0"/>
              <a:t> </a:t>
            </a:r>
          </a:p>
          <a:p>
            <a:pPr lvl="1">
              <a:buSzPct val="55000"/>
              <a:buFont typeface="Wingdings 3" panose="05040102010807070707" pitchFamily="18" charset="2"/>
              <a:buChar char=""/>
            </a:pPr>
            <a:r>
              <a:rPr lang="pt-BR" sz="2400" dirty="0"/>
              <a:t>Entre países desenvolvidos, comércio intraindústria tem participação considerável</a:t>
            </a:r>
            <a:endParaRPr lang="pt-BR" sz="24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8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Comércio intraindústria</a:t>
            </a:r>
            <a:br>
              <a:rPr lang="pt-BR" noProof="0" dirty="0"/>
            </a:br>
            <a:r>
              <a:rPr lang="pt-BR" sz="3000" cap="none" dirty="0"/>
              <a:t>Í</a:t>
            </a:r>
            <a:r>
              <a:rPr lang="pt-BR" sz="3000" cap="none" noProof="0" dirty="0"/>
              <a:t>ndice de Gruber-Lloyd</a:t>
            </a:r>
            <a:endParaRPr lang="pt-BR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noProof="0" dirty="0"/>
                  <a:t>Índice de comércio intraindústria (Gruber-Loyd) para um dado </a:t>
                </a:r>
                <a:r>
                  <a:rPr lang="pt-BR" sz="2400" dirty="0"/>
                  <a:t>setor </a:t>
                </a:r>
                <a:r>
                  <a:rPr lang="pt-BR" sz="2400" i="1" dirty="0" err="1"/>
                  <a:t>i</a:t>
                </a:r>
                <a:r>
                  <a:rPr lang="pt-BR" sz="2400" dirty="0"/>
                  <a:t>:</a:t>
                </a:r>
                <a:endParaRPr lang="pt-BR" sz="2400" noProof="0" dirty="0"/>
              </a:p>
              <a:p>
                <a:pPr marL="128016" lvl="1" indent="0">
                  <a:buNone/>
                </a:pPr>
                <a:endParaRPr lang="pt-BR" sz="2400" noProof="0" dirty="0"/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𝐺𝐿</m:t>
                          </m:r>
                        </m:e>
                        <m: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noProof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2400" b="0" i="1" noProof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noProof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noProof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000" noProof="0" dirty="0"/>
                  <a:t>: exportações da indústria </a:t>
                </a:r>
                <a14:m>
                  <m:oMath xmlns:m="http://schemas.openxmlformats.org/officeDocument/2006/math">
                    <m:r>
                      <a:rPr lang="pt-BR" sz="2000" i="1" noProof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pt-BR" sz="2000" noProof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000" noProof="0" dirty="0"/>
                  <a:t>: importações da indústria </a:t>
                </a:r>
                <a14:m>
                  <m:oMath xmlns:m="http://schemas.openxmlformats.org/officeDocument/2006/math">
                    <m:r>
                      <a:rPr lang="pt-BR" sz="2000" i="1" noProof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pt-BR" sz="2000" noProof="0" dirty="0"/>
              </a:p>
              <a:p>
                <a:pPr lvl="1">
                  <a:buSzPct val="55000"/>
                  <a:buFont typeface="Wingdings 3" panose="05040102010807070707" pitchFamily="18" charset="2"/>
                  <a:buChar char=""/>
                </a:pPr>
                <a:r>
                  <a:rPr lang="pt-BR" sz="2400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𝐺𝐿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 é um número entre 0 e1</a:t>
                </a:r>
              </a:p>
              <a:p>
                <a:pPr lvl="2">
                  <a:buSzPct val="55000"/>
                  <a:buFont typeface="Wingdings 3" panose="05040102010807070707" pitchFamily="18" charset="2"/>
                  <a:buChar char=""/>
                </a:pPr>
                <a:r>
                  <a:rPr lang="pt-BR" sz="2000" noProof="0" dirty="0"/>
                  <a:t> Se comércio é somente do tipo intraindústria,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000" noProof="0" dirty="0"/>
                  <a:t>,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𝐺𝐿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sz="2000" noProof="0" dirty="0"/>
              </a:p>
              <a:p>
                <a:pPr lvl="2">
                  <a:buSzPct val="55000"/>
                  <a:buFont typeface="Wingdings 3" panose="05040102010807070707" pitchFamily="18" charset="2"/>
                  <a:buChar char=""/>
                </a:pPr>
                <a:r>
                  <a:rPr lang="pt-BR" sz="2000" noProof="0" dirty="0"/>
                  <a:t> </a:t>
                </a:r>
                <a:r>
                  <a:rPr lang="pt-BR" sz="2000" dirty="0"/>
                  <a:t>Se comércio é somente do tipo interindústria, </a:t>
                </a:r>
                <a:r>
                  <a:rPr lang="pt-BR" sz="2000" noProof="0" dirty="0"/>
                  <a:t>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2000" noProof="0" dirty="0"/>
                  <a:t>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i="1" noProof="0">
                        <a:latin typeface="Cambria Math" panose="02040503050406030204" pitchFamily="18" charset="0"/>
                      </a:rPr>
                      <m:t>=0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sz="2000" noProof="0" dirty="0"/>
                  <a:t> o que implica </a:t>
                </a:r>
                <a14:m>
                  <m:oMath xmlns:m="http://schemas.openxmlformats.org/officeDocument/2006/math">
                    <m:r>
                      <a:rPr lang="pt-BR" sz="2000" b="0" i="0" noProof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𝐺𝐿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i="1" noProof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BR" sz="2000" noProof="0" dirty="0"/>
              </a:p>
              <a:p>
                <a:pPr lvl="2">
                  <a:buSzPct val="55000"/>
                  <a:buFont typeface="Wingdings 3" panose="05040102010807070707" pitchFamily="18" charset="2"/>
                  <a:buChar char=""/>
                </a:pPr>
                <a:r>
                  <a:rPr lang="pt-BR" sz="2000" noProof="0" dirty="0"/>
                  <a:t>Logo, quanto mais perto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𝐺𝐿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000" dirty="0"/>
                  <a:t> de 1, mais importante é o componente intraindústria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1818" b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D9E827E-FE25-4247-A7B9-DC04DEBC8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1037748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2C1C4CF3-616A-4348-84BF-43CC1F989C13}"/>
              </a:ext>
            </a:extLst>
          </p:cNvPr>
          <p:cNvSpPr txBox="1"/>
          <p:nvPr/>
        </p:nvSpPr>
        <p:spPr>
          <a:xfrm>
            <a:off x="7316624" y="0"/>
            <a:ext cx="6544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Tabela</a:t>
            </a:r>
            <a:r>
              <a:rPr lang="en-US" sz="1400" dirty="0">
                <a:solidFill>
                  <a:srgbClr val="0070C0"/>
                </a:solidFill>
              </a:rPr>
              <a:t> de Van </a:t>
            </a:r>
            <a:r>
              <a:rPr lang="en-US" sz="1400" dirty="0" err="1">
                <a:solidFill>
                  <a:srgbClr val="0070C0"/>
                </a:solidFill>
              </a:rPr>
              <a:t>Marrewijk</a:t>
            </a:r>
            <a:r>
              <a:rPr lang="en-US" sz="1400" dirty="0">
                <a:solidFill>
                  <a:srgbClr val="0070C0"/>
                </a:solidFill>
              </a:rPr>
              <a:t>, C. </a:t>
            </a:r>
            <a:r>
              <a:rPr lang="en-US" sz="1400" i="1" dirty="0">
                <a:solidFill>
                  <a:srgbClr val="0070C0"/>
                </a:solidFill>
              </a:rPr>
              <a:t>International Trade</a:t>
            </a:r>
            <a:r>
              <a:rPr lang="en-US" sz="1400" dirty="0">
                <a:solidFill>
                  <a:srgbClr val="0070C0"/>
                </a:solidFill>
              </a:rPr>
              <a:t>. Oxford U Press]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B4A3D59D-E846-46E3-BA05-7F818E070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185863"/>
            <a:ext cx="0" cy="502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8AE57F98-FCCC-4230-A827-48480A739AE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400800" y="2405063"/>
            <a:ext cx="0" cy="762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5">
            <a:extLst>
              <a:ext uri="{FF2B5EF4-FFF2-40B4-BE49-F238E27FC236}">
                <a16:creationId xmlns:a16="http://schemas.microsoft.com/office/drawing/2014/main" id="{37A8AA13-5E44-4206-ACC3-944D7282627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82863" y="5095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6">
            <a:extLst>
              <a:ext uri="{FF2B5EF4-FFF2-40B4-BE49-F238E27FC236}">
                <a16:creationId xmlns:a16="http://schemas.microsoft.com/office/drawing/2014/main" id="{F35A1F2E-16B0-4AA3-824E-5A3901FD601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82863" y="41941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7">
            <a:extLst>
              <a:ext uri="{FF2B5EF4-FFF2-40B4-BE49-F238E27FC236}">
                <a16:creationId xmlns:a16="http://schemas.microsoft.com/office/drawing/2014/main" id="{F342C423-74C8-42B7-83B2-99371213D0B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98738" y="329565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8">
            <a:extLst>
              <a:ext uri="{FF2B5EF4-FFF2-40B4-BE49-F238E27FC236}">
                <a16:creationId xmlns:a16="http://schemas.microsoft.com/office/drawing/2014/main" id="{F0C5F540-04B9-4F18-9076-EEA45518338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90800" y="238125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9">
            <a:extLst>
              <a:ext uri="{FF2B5EF4-FFF2-40B4-BE49-F238E27FC236}">
                <a16:creationId xmlns:a16="http://schemas.microsoft.com/office/drawing/2014/main" id="{7068F4D7-98CB-4046-8677-B5E097B22DF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90800" y="14906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0">
            <a:extLst>
              <a:ext uri="{FF2B5EF4-FFF2-40B4-BE49-F238E27FC236}">
                <a16:creationId xmlns:a16="http://schemas.microsoft.com/office/drawing/2014/main" id="{CD33BEE9-67ED-4435-B30B-CB4FEE5E8147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43200" y="6138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1">
            <a:extLst>
              <a:ext uri="{FF2B5EF4-FFF2-40B4-BE49-F238E27FC236}">
                <a16:creationId xmlns:a16="http://schemas.microsoft.com/office/drawing/2014/main" id="{326CEF80-F7A9-4213-8C69-0A04E011016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378450" y="6138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2">
            <a:extLst>
              <a:ext uri="{FF2B5EF4-FFF2-40B4-BE49-F238E27FC236}">
                <a16:creationId xmlns:a16="http://schemas.microsoft.com/office/drawing/2014/main" id="{F755CCE9-292B-4A63-8CEB-698F12E4E99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706938" y="61309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3">
            <a:extLst>
              <a:ext uri="{FF2B5EF4-FFF2-40B4-BE49-F238E27FC236}">
                <a16:creationId xmlns:a16="http://schemas.microsoft.com/office/drawing/2014/main" id="{9C304849-CA33-4BE1-8116-6043446B244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054475" y="6146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4">
            <a:extLst>
              <a:ext uri="{FF2B5EF4-FFF2-40B4-BE49-F238E27FC236}">
                <a16:creationId xmlns:a16="http://schemas.microsoft.com/office/drawing/2014/main" id="{92AAF488-0A4A-46AE-82C2-6674877D1ED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397250" y="6138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5">
            <a:extLst>
              <a:ext uri="{FF2B5EF4-FFF2-40B4-BE49-F238E27FC236}">
                <a16:creationId xmlns:a16="http://schemas.microsoft.com/office/drawing/2014/main" id="{4D0DD642-5805-4968-B7E1-09965DCB772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019800" y="6138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6">
            <a:extLst>
              <a:ext uri="{FF2B5EF4-FFF2-40B4-BE49-F238E27FC236}">
                <a16:creationId xmlns:a16="http://schemas.microsoft.com/office/drawing/2014/main" id="{D3EAE12C-A212-42AD-9F04-E7B58C2762C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705600" y="6138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7">
            <a:extLst>
              <a:ext uri="{FF2B5EF4-FFF2-40B4-BE49-F238E27FC236}">
                <a16:creationId xmlns:a16="http://schemas.microsoft.com/office/drawing/2014/main" id="{6E791ACA-4B3A-4D0B-AA2C-67FBD0021E4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367588" y="6138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8">
            <a:extLst>
              <a:ext uri="{FF2B5EF4-FFF2-40B4-BE49-F238E27FC236}">
                <a16:creationId xmlns:a16="http://schemas.microsoft.com/office/drawing/2014/main" id="{B4BEA24B-8655-4670-B585-81BE4322C267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016875" y="61309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20">
            <a:extLst>
              <a:ext uri="{FF2B5EF4-FFF2-40B4-BE49-F238E27FC236}">
                <a16:creationId xmlns:a16="http://schemas.microsoft.com/office/drawing/2014/main" id="{32A67A6E-4122-47D4-A3F7-02222189020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0013950" y="6138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21">
            <a:extLst>
              <a:ext uri="{FF2B5EF4-FFF2-40B4-BE49-F238E27FC236}">
                <a16:creationId xmlns:a16="http://schemas.microsoft.com/office/drawing/2014/main" id="{20CE37FC-D17A-4565-8368-D97A6EC29B3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9320213" y="6138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2">
            <a:extLst>
              <a:ext uri="{FF2B5EF4-FFF2-40B4-BE49-F238E27FC236}">
                <a16:creationId xmlns:a16="http://schemas.microsoft.com/office/drawing/2014/main" id="{44A60092-481A-4830-AB10-85FCF4A87908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686800" y="6138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Freeform 23">
            <a:extLst>
              <a:ext uri="{FF2B5EF4-FFF2-40B4-BE49-F238E27FC236}">
                <a16:creationId xmlns:a16="http://schemas.microsoft.com/office/drawing/2014/main" id="{3890F03D-56E7-458D-8702-307972AE1132}"/>
              </a:ext>
            </a:extLst>
          </p:cNvPr>
          <p:cNvSpPr>
            <a:spLocks/>
          </p:cNvSpPr>
          <p:nvPr/>
        </p:nvSpPr>
        <p:spPr bwMode="auto">
          <a:xfrm>
            <a:off x="2743201" y="2678113"/>
            <a:ext cx="7280275" cy="2470150"/>
          </a:xfrm>
          <a:custGeom>
            <a:avLst/>
            <a:gdLst>
              <a:gd name="T0" fmla="*/ 0 w 4586"/>
              <a:gd name="T1" fmla="*/ 2147483647 h 1556"/>
              <a:gd name="T2" fmla="*/ 183972200 w 4586"/>
              <a:gd name="T3" fmla="*/ 2147483647 h 1556"/>
              <a:gd name="T4" fmla="*/ 539313438 w 4586"/>
              <a:gd name="T5" fmla="*/ 2147483647 h 1556"/>
              <a:gd name="T6" fmla="*/ 778729075 w 4586"/>
              <a:gd name="T7" fmla="*/ 2147483647 h 1556"/>
              <a:gd name="T8" fmla="*/ 1030744700 w 4586"/>
              <a:gd name="T9" fmla="*/ 2147483647 h 1556"/>
              <a:gd name="T10" fmla="*/ 1270158750 w 4586"/>
              <a:gd name="T11" fmla="*/ 2147483647 h 1556"/>
              <a:gd name="T12" fmla="*/ 1559977513 w 4586"/>
              <a:gd name="T13" fmla="*/ 2147483647 h 1556"/>
              <a:gd name="T14" fmla="*/ 1764109375 w 4586"/>
              <a:gd name="T15" fmla="*/ 2147483647 h 1556"/>
              <a:gd name="T16" fmla="*/ 2053928138 w 4586"/>
              <a:gd name="T17" fmla="*/ 2147483647 h 1556"/>
              <a:gd name="T18" fmla="*/ 2147483647 w 4586"/>
              <a:gd name="T19" fmla="*/ 2147483647 h 1556"/>
              <a:gd name="T20" fmla="*/ 2147483647 w 4586"/>
              <a:gd name="T21" fmla="*/ 2147483647 h 1556"/>
              <a:gd name="T22" fmla="*/ 2147483647 w 4586"/>
              <a:gd name="T23" fmla="*/ 1930439688 h 1556"/>
              <a:gd name="T24" fmla="*/ 2147483647 w 4586"/>
              <a:gd name="T25" fmla="*/ 2147483647 h 1556"/>
              <a:gd name="T26" fmla="*/ 2147483647 w 4586"/>
              <a:gd name="T27" fmla="*/ 2147483647 h 1556"/>
              <a:gd name="T28" fmla="*/ 2147483647 w 4586"/>
              <a:gd name="T29" fmla="*/ 2094250638 h 1556"/>
              <a:gd name="T30" fmla="*/ 2147483647 w 4586"/>
              <a:gd name="T31" fmla="*/ 1968242825 h 1556"/>
              <a:gd name="T32" fmla="*/ 2147483647 w 4586"/>
              <a:gd name="T33" fmla="*/ 1791831888 h 1556"/>
              <a:gd name="T34" fmla="*/ 2147483647 w 4586"/>
              <a:gd name="T35" fmla="*/ 1691025638 h 1556"/>
              <a:gd name="T36" fmla="*/ 2147483647 w 4586"/>
              <a:gd name="T37" fmla="*/ 1766630325 h 1556"/>
              <a:gd name="T38" fmla="*/ 2147483647 w 4586"/>
              <a:gd name="T39" fmla="*/ 1980842813 h 1556"/>
              <a:gd name="T40" fmla="*/ 2147483647 w 4586"/>
              <a:gd name="T41" fmla="*/ 1980842813 h 1556"/>
              <a:gd name="T42" fmla="*/ 2147483647 w 4586"/>
              <a:gd name="T43" fmla="*/ 1867436575 h 1556"/>
              <a:gd name="T44" fmla="*/ 2147483647 w 4586"/>
              <a:gd name="T45" fmla="*/ 1880036563 h 1556"/>
              <a:gd name="T46" fmla="*/ 2147483647 w 4586"/>
              <a:gd name="T47" fmla="*/ 1691025638 h 1556"/>
              <a:gd name="T48" fmla="*/ 2147483647 w 4586"/>
              <a:gd name="T49" fmla="*/ 1360884375 h 1556"/>
              <a:gd name="T50" fmla="*/ 2147483647 w 4586"/>
              <a:gd name="T51" fmla="*/ 1209675000 h 1556"/>
              <a:gd name="T52" fmla="*/ 2147483647 w 4586"/>
              <a:gd name="T53" fmla="*/ 1045865638 h 1556"/>
              <a:gd name="T54" fmla="*/ 2147483647 w 4586"/>
              <a:gd name="T55" fmla="*/ 970260950 h 1556"/>
              <a:gd name="T56" fmla="*/ 2147483647 w 4586"/>
              <a:gd name="T57" fmla="*/ 617439075 h 1556"/>
              <a:gd name="T58" fmla="*/ 2147483647 w 4586"/>
              <a:gd name="T59" fmla="*/ 554434375 h 1556"/>
              <a:gd name="T60" fmla="*/ 2147483647 w 4586"/>
              <a:gd name="T61" fmla="*/ 478829688 h 1556"/>
              <a:gd name="T62" fmla="*/ 2147483647 w 4586"/>
              <a:gd name="T63" fmla="*/ 680442188 h 1556"/>
              <a:gd name="T64" fmla="*/ 2147483647 w 4586"/>
              <a:gd name="T65" fmla="*/ 529232813 h 1556"/>
              <a:gd name="T66" fmla="*/ 2147483647 w 4586"/>
              <a:gd name="T67" fmla="*/ 415826575 h 1556"/>
              <a:gd name="T68" fmla="*/ 2147483647 w 4586"/>
              <a:gd name="T69" fmla="*/ 264617200 h 1556"/>
              <a:gd name="T70" fmla="*/ 2147483647 w 4586"/>
              <a:gd name="T71" fmla="*/ 189012513 h 1556"/>
              <a:gd name="T72" fmla="*/ 2147483647 w 4586"/>
              <a:gd name="T73" fmla="*/ 25201563 h 1556"/>
              <a:gd name="T74" fmla="*/ 2147483647 w 4586"/>
              <a:gd name="T75" fmla="*/ 37803138 h 1556"/>
              <a:gd name="T76" fmla="*/ 2147483647 w 4586"/>
              <a:gd name="T77" fmla="*/ 163810950 h 1556"/>
              <a:gd name="T78" fmla="*/ 2147483647 w 4586"/>
              <a:gd name="T79" fmla="*/ 100806250 h 1556"/>
              <a:gd name="T80" fmla="*/ 2147483647 w 4586"/>
              <a:gd name="T81" fmla="*/ 100806250 h 1556"/>
              <a:gd name="T82" fmla="*/ 2147483647 w 4586"/>
              <a:gd name="T83" fmla="*/ 189012513 h 1556"/>
              <a:gd name="T84" fmla="*/ 2147483647 w 4586"/>
              <a:gd name="T85" fmla="*/ 226814063 h 1556"/>
              <a:gd name="T86" fmla="*/ 2147483647 w 4586"/>
              <a:gd name="T87" fmla="*/ 252015625 h 1556"/>
              <a:gd name="T88" fmla="*/ 2147483647 w 4586"/>
              <a:gd name="T89" fmla="*/ 264617200 h 15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586" h="1556">
                <a:moveTo>
                  <a:pt x="0" y="1556"/>
                </a:moveTo>
                <a:cubicBezTo>
                  <a:pt x="18" y="1500"/>
                  <a:pt x="37" y="1445"/>
                  <a:pt x="73" y="1407"/>
                </a:cubicBezTo>
                <a:cubicBezTo>
                  <a:pt x="109" y="1369"/>
                  <a:pt x="175" y="1353"/>
                  <a:pt x="214" y="1327"/>
                </a:cubicBezTo>
                <a:cubicBezTo>
                  <a:pt x="253" y="1301"/>
                  <a:pt x="276" y="1275"/>
                  <a:pt x="309" y="1252"/>
                </a:cubicBezTo>
                <a:cubicBezTo>
                  <a:pt x="342" y="1229"/>
                  <a:pt x="377" y="1212"/>
                  <a:pt x="409" y="1192"/>
                </a:cubicBezTo>
                <a:cubicBezTo>
                  <a:pt x="441" y="1172"/>
                  <a:pt x="469" y="1155"/>
                  <a:pt x="504" y="1132"/>
                </a:cubicBezTo>
                <a:cubicBezTo>
                  <a:pt x="539" y="1109"/>
                  <a:pt x="586" y="1079"/>
                  <a:pt x="619" y="1056"/>
                </a:cubicBezTo>
                <a:cubicBezTo>
                  <a:pt x="652" y="1033"/>
                  <a:pt x="667" y="1008"/>
                  <a:pt x="700" y="996"/>
                </a:cubicBezTo>
                <a:cubicBezTo>
                  <a:pt x="733" y="984"/>
                  <a:pt x="778" y="1002"/>
                  <a:pt x="815" y="986"/>
                </a:cubicBezTo>
                <a:cubicBezTo>
                  <a:pt x="852" y="970"/>
                  <a:pt x="886" y="922"/>
                  <a:pt x="920" y="901"/>
                </a:cubicBezTo>
                <a:cubicBezTo>
                  <a:pt x="954" y="880"/>
                  <a:pt x="987" y="883"/>
                  <a:pt x="1020" y="861"/>
                </a:cubicBezTo>
                <a:cubicBezTo>
                  <a:pt x="1053" y="839"/>
                  <a:pt x="1086" y="760"/>
                  <a:pt x="1120" y="766"/>
                </a:cubicBezTo>
                <a:cubicBezTo>
                  <a:pt x="1154" y="772"/>
                  <a:pt x="1187" y="859"/>
                  <a:pt x="1225" y="896"/>
                </a:cubicBezTo>
                <a:cubicBezTo>
                  <a:pt x="1263" y="933"/>
                  <a:pt x="1316" y="1002"/>
                  <a:pt x="1351" y="991"/>
                </a:cubicBezTo>
                <a:cubicBezTo>
                  <a:pt x="1386" y="980"/>
                  <a:pt x="1404" y="866"/>
                  <a:pt x="1436" y="831"/>
                </a:cubicBezTo>
                <a:cubicBezTo>
                  <a:pt x="1468" y="796"/>
                  <a:pt x="1512" y="801"/>
                  <a:pt x="1546" y="781"/>
                </a:cubicBezTo>
                <a:cubicBezTo>
                  <a:pt x="1580" y="761"/>
                  <a:pt x="1607" y="729"/>
                  <a:pt x="1641" y="711"/>
                </a:cubicBezTo>
                <a:cubicBezTo>
                  <a:pt x="1675" y="693"/>
                  <a:pt x="1713" y="673"/>
                  <a:pt x="1751" y="671"/>
                </a:cubicBezTo>
                <a:cubicBezTo>
                  <a:pt x="1789" y="669"/>
                  <a:pt x="1836" y="682"/>
                  <a:pt x="1872" y="701"/>
                </a:cubicBezTo>
                <a:cubicBezTo>
                  <a:pt x="1908" y="720"/>
                  <a:pt x="1934" y="772"/>
                  <a:pt x="1967" y="786"/>
                </a:cubicBezTo>
                <a:cubicBezTo>
                  <a:pt x="2000" y="800"/>
                  <a:pt x="2040" y="793"/>
                  <a:pt x="2072" y="786"/>
                </a:cubicBezTo>
                <a:cubicBezTo>
                  <a:pt x="2104" y="779"/>
                  <a:pt x="2126" y="748"/>
                  <a:pt x="2162" y="741"/>
                </a:cubicBezTo>
                <a:cubicBezTo>
                  <a:pt x="2198" y="734"/>
                  <a:pt x="2251" y="758"/>
                  <a:pt x="2287" y="746"/>
                </a:cubicBezTo>
                <a:cubicBezTo>
                  <a:pt x="2323" y="734"/>
                  <a:pt x="2345" y="705"/>
                  <a:pt x="2377" y="671"/>
                </a:cubicBezTo>
                <a:cubicBezTo>
                  <a:pt x="2409" y="637"/>
                  <a:pt x="2443" y="572"/>
                  <a:pt x="2478" y="540"/>
                </a:cubicBezTo>
                <a:cubicBezTo>
                  <a:pt x="2513" y="508"/>
                  <a:pt x="2551" y="501"/>
                  <a:pt x="2588" y="480"/>
                </a:cubicBezTo>
                <a:cubicBezTo>
                  <a:pt x="2625" y="459"/>
                  <a:pt x="2662" y="431"/>
                  <a:pt x="2698" y="415"/>
                </a:cubicBezTo>
                <a:cubicBezTo>
                  <a:pt x="2734" y="399"/>
                  <a:pt x="2770" y="413"/>
                  <a:pt x="2803" y="385"/>
                </a:cubicBezTo>
                <a:cubicBezTo>
                  <a:pt x="2836" y="357"/>
                  <a:pt x="2858" y="272"/>
                  <a:pt x="2893" y="245"/>
                </a:cubicBezTo>
                <a:cubicBezTo>
                  <a:pt x="2928" y="218"/>
                  <a:pt x="2978" y="229"/>
                  <a:pt x="3014" y="220"/>
                </a:cubicBezTo>
                <a:cubicBezTo>
                  <a:pt x="3050" y="211"/>
                  <a:pt x="3075" y="182"/>
                  <a:pt x="3109" y="190"/>
                </a:cubicBezTo>
                <a:cubicBezTo>
                  <a:pt x="3143" y="198"/>
                  <a:pt x="3185" y="267"/>
                  <a:pt x="3219" y="270"/>
                </a:cubicBezTo>
                <a:cubicBezTo>
                  <a:pt x="3253" y="273"/>
                  <a:pt x="3281" y="227"/>
                  <a:pt x="3314" y="210"/>
                </a:cubicBezTo>
                <a:cubicBezTo>
                  <a:pt x="3347" y="193"/>
                  <a:pt x="3382" y="182"/>
                  <a:pt x="3419" y="165"/>
                </a:cubicBezTo>
                <a:cubicBezTo>
                  <a:pt x="3456" y="148"/>
                  <a:pt x="3498" y="120"/>
                  <a:pt x="3534" y="105"/>
                </a:cubicBezTo>
                <a:cubicBezTo>
                  <a:pt x="3570" y="90"/>
                  <a:pt x="3601" y="91"/>
                  <a:pt x="3635" y="75"/>
                </a:cubicBezTo>
                <a:cubicBezTo>
                  <a:pt x="3669" y="59"/>
                  <a:pt x="3708" y="20"/>
                  <a:pt x="3740" y="10"/>
                </a:cubicBezTo>
                <a:cubicBezTo>
                  <a:pt x="3772" y="0"/>
                  <a:pt x="3795" y="6"/>
                  <a:pt x="3830" y="15"/>
                </a:cubicBezTo>
                <a:cubicBezTo>
                  <a:pt x="3865" y="24"/>
                  <a:pt x="3912" y="61"/>
                  <a:pt x="3950" y="65"/>
                </a:cubicBezTo>
                <a:cubicBezTo>
                  <a:pt x="3988" y="69"/>
                  <a:pt x="4025" y="44"/>
                  <a:pt x="4060" y="40"/>
                </a:cubicBezTo>
                <a:cubicBezTo>
                  <a:pt x="4095" y="36"/>
                  <a:pt x="4128" y="34"/>
                  <a:pt x="4161" y="40"/>
                </a:cubicBezTo>
                <a:cubicBezTo>
                  <a:pt x="4194" y="46"/>
                  <a:pt x="4227" y="67"/>
                  <a:pt x="4261" y="75"/>
                </a:cubicBezTo>
                <a:cubicBezTo>
                  <a:pt x="4295" y="83"/>
                  <a:pt x="4332" y="86"/>
                  <a:pt x="4366" y="90"/>
                </a:cubicBezTo>
                <a:cubicBezTo>
                  <a:pt x="4400" y="94"/>
                  <a:pt x="4429" y="98"/>
                  <a:pt x="4466" y="100"/>
                </a:cubicBezTo>
                <a:cubicBezTo>
                  <a:pt x="4503" y="102"/>
                  <a:pt x="4544" y="103"/>
                  <a:pt x="4586" y="105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Freeform 24">
            <a:extLst>
              <a:ext uri="{FF2B5EF4-FFF2-40B4-BE49-F238E27FC236}">
                <a16:creationId xmlns:a16="http://schemas.microsoft.com/office/drawing/2014/main" id="{3E3F4AFA-8A60-42EB-80B9-9430FD4FFCB0}"/>
              </a:ext>
            </a:extLst>
          </p:cNvPr>
          <p:cNvSpPr>
            <a:spLocks/>
          </p:cNvSpPr>
          <p:nvPr/>
        </p:nvSpPr>
        <p:spPr bwMode="auto">
          <a:xfrm>
            <a:off x="2743201" y="1362075"/>
            <a:ext cx="7256463" cy="2490788"/>
          </a:xfrm>
          <a:custGeom>
            <a:avLst/>
            <a:gdLst>
              <a:gd name="T0" fmla="*/ 0 w 4571"/>
              <a:gd name="T1" fmla="*/ 2147483647 h 1569"/>
              <a:gd name="T2" fmla="*/ 221773765 w 4571"/>
              <a:gd name="T3" fmla="*/ 2147483647 h 1569"/>
              <a:gd name="T4" fmla="*/ 514111910 w 4571"/>
              <a:gd name="T5" fmla="*/ 2147483647 h 1569"/>
              <a:gd name="T6" fmla="*/ 728326000 w 4571"/>
              <a:gd name="T7" fmla="*/ 2147483647 h 1569"/>
              <a:gd name="T8" fmla="*/ 1005543207 w 4571"/>
              <a:gd name="T9" fmla="*/ 2147483647 h 1569"/>
              <a:gd name="T10" fmla="*/ 1282760413 w 4571"/>
              <a:gd name="T11" fmla="*/ 2147483647 h 1569"/>
              <a:gd name="T12" fmla="*/ 1522174480 w 4571"/>
              <a:gd name="T13" fmla="*/ 2147483647 h 1569"/>
              <a:gd name="T14" fmla="*/ 1801912637 w 4571"/>
              <a:gd name="T15" fmla="*/ 2026206032 h 1569"/>
              <a:gd name="T16" fmla="*/ 2066528267 w 4571"/>
              <a:gd name="T17" fmla="*/ 1834674118 h 1569"/>
              <a:gd name="T18" fmla="*/ 2147483647 w 4571"/>
              <a:gd name="T19" fmla="*/ 1645661568 h 1569"/>
              <a:gd name="T20" fmla="*/ 2147483647 w 4571"/>
              <a:gd name="T21" fmla="*/ 1570056865 h 1569"/>
              <a:gd name="T22" fmla="*/ 2147483647 w 4571"/>
              <a:gd name="T23" fmla="*/ 1292839622 h 1569"/>
              <a:gd name="T24" fmla="*/ 2147483647 w 4571"/>
              <a:gd name="T25" fmla="*/ 1784270983 h 1569"/>
              <a:gd name="T26" fmla="*/ 2147483647 w 4571"/>
              <a:gd name="T27" fmla="*/ 2147483647 h 1569"/>
              <a:gd name="T28" fmla="*/ 2147483647 w 4571"/>
              <a:gd name="T29" fmla="*/ 1557456875 h 1569"/>
              <a:gd name="T30" fmla="*/ 2147483647 w 4571"/>
              <a:gd name="T31" fmla="*/ 1532255308 h 1569"/>
              <a:gd name="T32" fmla="*/ 2147483647 w 4571"/>
              <a:gd name="T33" fmla="*/ 1217234919 h 1569"/>
              <a:gd name="T34" fmla="*/ 2147483647 w 4571"/>
              <a:gd name="T35" fmla="*/ 1078627092 h 1569"/>
              <a:gd name="T36" fmla="*/ 2147483647 w 4571"/>
              <a:gd name="T37" fmla="*/ 1141630217 h 1569"/>
              <a:gd name="T38" fmla="*/ 2147483647 w 4571"/>
              <a:gd name="T39" fmla="*/ 1381045902 h 1569"/>
              <a:gd name="T40" fmla="*/ 2147483647 w 4571"/>
              <a:gd name="T41" fmla="*/ 1343242757 h 1569"/>
              <a:gd name="T42" fmla="*/ 2147483647 w 4571"/>
              <a:gd name="T43" fmla="*/ 1179433362 h 1569"/>
              <a:gd name="T44" fmla="*/ 2147483647 w 4571"/>
              <a:gd name="T45" fmla="*/ 1368444325 h 1569"/>
              <a:gd name="T46" fmla="*/ 2147483647 w 4571"/>
              <a:gd name="T47" fmla="*/ 1053425524 h 1569"/>
              <a:gd name="T48" fmla="*/ 2147483647 w 4571"/>
              <a:gd name="T49" fmla="*/ 1028223956 h 1569"/>
              <a:gd name="T50" fmla="*/ 2147483647 w 4571"/>
              <a:gd name="T51" fmla="*/ 940017676 h 1569"/>
              <a:gd name="T52" fmla="*/ 2147483647 w 4571"/>
              <a:gd name="T53" fmla="*/ 839211406 h 1569"/>
              <a:gd name="T54" fmla="*/ 2147483647 w 4571"/>
              <a:gd name="T55" fmla="*/ 851812983 h 1569"/>
              <a:gd name="T56" fmla="*/ 2147483647 w 4571"/>
              <a:gd name="T57" fmla="*/ 496470087 h 1569"/>
              <a:gd name="T58" fmla="*/ 2147483647 w 4571"/>
              <a:gd name="T59" fmla="*/ 370462249 h 1569"/>
              <a:gd name="T60" fmla="*/ 2147483647 w 4571"/>
              <a:gd name="T61" fmla="*/ 370462249 h 1569"/>
              <a:gd name="T62" fmla="*/ 2147483647 w 4571"/>
              <a:gd name="T63" fmla="*/ 637598865 h 1569"/>
              <a:gd name="T64" fmla="*/ 2147483647 w 4571"/>
              <a:gd name="T65" fmla="*/ 420865384 h 1569"/>
              <a:gd name="T66" fmla="*/ 2147483647 w 4571"/>
              <a:gd name="T67" fmla="*/ 320059114 h 1569"/>
              <a:gd name="T68" fmla="*/ 2147483647 w 4571"/>
              <a:gd name="T69" fmla="*/ 168849709 h 1569"/>
              <a:gd name="T70" fmla="*/ 2147483647 w 4571"/>
              <a:gd name="T71" fmla="*/ 168849709 h 1569"/>
              <a:gd name="T72" fmla="*/ 2147483647 w 4571"/>
              <a:gd name="T73" fmla="*/ 17640304 h 1569"/>
              <a:gd name="T74" fmla="*/ 2147483647 w 4571"/>
              <a:gd name="T75" fmla="*/ 68043439 h 1569"/>
              <a:gd name="T76" fmla="*/ 2147483647 w 4571"/>
              <a:gd name="T77" fmla="*/ 206652854 h 1569"/>
              <a:gd name="T78" fmla="*/ 2147483647 w 4571"/>
              <a:gd name="T79" fmla="*/ 156249719 h 1569"/>
              <a:gd name="T80" fmla="*/ 2147483647 w 4571"/>
              <a:gd name="T81" fmla="*/ 105846584 h 1569"/>
              <a:gd name="T82" fmla="*/ 2147483647 w 4571"/>
              <a:gd name="T83" fmla="*/ 156249719 h 1569"/>
              <a:gd name="T84" fmla="*/ 2147483647 w 4571"/>
              <a:gd name="T85" fmla="*/ 156249719 h 1569"/>
              <a:gd name="T86" fmla="*/ 2147483647 w 4571"/>
              <a:gd name="T87" fmla="*/ 206652854 h 1569"/>
              <a:gd name="T88" fmla="*/ 2147483647 w 4571"/>
              <a:gd name="T89" fmla="*/ 55443449 h 156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571" h="1569">
                <a:moveTo>
                  <a:pt x="0" y="1569"/>
                </a:moveTo>
                <a:cubicBezTo>
                  <a:pt x="27" y="1472"/>
                  <a:pt x="54" y="1376"/>
                  <a:pt x="88" y="1324"/>
                </a:cubicBezTo>
                <a:cubicBezTo>
                  <a:pt x="122" y="1272"/>
                  <a:pt x="170" y="1289"/>
                  <a:pt x="204" y="1259"/>
                </a:cubicBezTo>
                <a:cubicBezTo>
                  <a:pt x="238" y="1229"/>
                  <a:pt x="256" y="1172"/>
                  <a:pt x="289" y="1144"/>
                </a:cubicBezTo>
                <a:cubicBezTo>
                  <a:pt x="322" y="1116"/>
                  <a:pt x="362" y="1116"/>
                  <a:pt x="399" y="1089"/>
                </a:cubicBezTo>
                <a:cubicBezTo>
                  <a:pt x="436" y="1062"/>
                  <a:pt x="475" y="1016"/>
                  <a:pt x="509" y="984"/>
                </a:cubicBezTo>
                <a:cubicBezTo>
                  <a:pt x="543" y="952"/>
                  <a:pt x="570" y="929"/>
                  <a:pt x="604" y="899"/>
                </a:cubicBezTo>
                <a:cubicBezTo>
                  <a:pt x="638" y="869"/>
                  <a:pt x="679" y="832"/>
                  <a:pt x="715" y="804"/>
                </a:cubicBezTo>
                <a:cubicBezTo>
                  <a:pt x="751" y="776"/>
                  <a:pt x="788" y="753"/>
                  <a:pt x="820" y="728"/>
                </a:cubicBezTo>
                <a:cubicBezTo>
                  <a:pt x="852" y="703"/>
                  <a:pt x="876" y="671"/>
                  <a:pt x="910" y="653"/>
                </a:cubicBezTo>
                <a:cubicBezTo>
                  <a:pt x="944" y="635"/>
                  <a:pt x="989" y="646"/>
                  <a:pt x="1025" y="623"/>
                </a:cubicBezTo>
                <a:cubicBezTo>
                  <a:pt x="1061" y="600"/>
                  <a:pt x="1092" y="499"/>
                  <a:pt x="1125" y="513"/>
                </a:cubicBezTo>
                <a:cubicBezTo>
                  <a:pt x="1158" y="527"/>
                  <a:pt x="1190" y="644"/>
                  <a:pt x="1225" y="708"/>
                </a:cubicBezTo>
                <a:cubicBezTo>
                  <a:pt x="1260" y="772"/>
                  <a:pt x="1301" y="914"/>
                  <a:pt x="1336" y="899"/>
                </a:cubicBezTo>
                <a:cubicBezTo>
                  <a:pt x="1371" y="884"/>
                  <a:pt x="1400" y="666"/>
                  <a:pt x="1436" y="618"/>
                </a:cubicBezTo>
                <a:cubicBezTo>
                  <a:pt x="1472" y="570"/>
                  <a:pt x="1517" y="630"/>
                  <a:pt x="1551" y="608"/>
                </a:cubicBezTo>
                <a:cubicBezTo>
                  <a:pt x="1585" y="586"/>
                  <a:pt x="1606" y="513"/>
                  <a:pt x="1641" y="483"/>
                </a:cubicBezTo>
                <a:cubicBezTo>
                  <a:pt x="1676" y="453"/>
                  <a:pt x="1723" y="433"/>
                  <a:pt x="1761" y="428"/>
                </a:cubicBezTo>
                <a:cubicBezTo>
                  <a:pt x="1799" y="423"/>
                  <a:pt x="1834" y="433"/>
                  <a:pt x="1867" y="453"/>
                </a:cubicBezTo>
                <a:cubicBezTo>
                  <a:pt x="1900" y="473"/>
                  <a:pt x="1924" y="535"/>
                  <a:pt x="1957" y="548"/>
                </a:cubicBezTo>
                <a:cubicBezTo>
                  <a:pt x="1990" y="561"/>
                  <a:pt x="2030" y="546"/>
                  <a:pt x="2067" y="533"/>
                </a:cubicBezTo>
                <a:cubicBezTo>
                  <a:pt x="2104" y="520"/>
                  <a:pt x="2142" y="466"/>
                  <a:pt x="2177" y="468"/>
                </a:cubicBezTo>
                <a:cubicBezTo>
                  <a:pt x="2212" y="470"/>
                  <a:pt x="2244" y="551"/>
                  <a:pt x="2277" y="543"/>
                </a:cubicBezTo>
                <a:cubicBezTo>
                  <a:pt x="2310" y="535"/>
                  <a:pt x="2342" y="440"/>
                  <a:pt x="2377" y="418"/>
                </a:cubicBezTo>
                <a:cubicBezTo>
                  <a:pt x="2412" y="396"/>
                  <a:pt x="2451" y="415"/>
                  <a:pt x="2488" y="408"/>
                </a:cubicBezTo>
                <a:cubicBezTo>
                  <a:pt x="2525" y="401"/>
                  <a:pt x="2564" y="386"/>
                  <a:pt x="2598" y="373"/>
                </a:cubicBezTo>
                <a:cubicBezTo>
                  <a:pt x="2632" y="360"/>
                  <a:pt x="2661" y="339"/>
                  <a:pt x="2693" y="333"/>
                </a:cubicBezTo>
                <a:cubicBezTo>
                  <a:pt x="2725" y="327"/>
                  <a:pt x="2761" y="361"/>
                  <a:pt x="2793" y="338"/>
                </a:cubicBezTo>
                <a:cubicBezTo>
                  <a:pt x="2825" y="315"/>
                  <a:pt x="2854" y="229"/>
                  <a:pt x="2888" y="197"/>
                </a:cubicBezTo>
                <a:cubicBezTo>
                  <a:pt x="2922" y="165"/>
                  <a:pt x="2960" y="155"/>
                  <a:pt x="2999" y="147"/>
                </a:cubicBezTo>
                <a:cubicBezTo>
                  <a:pt x="3038" y="139"/>
                  <a:pt x="3087" y="129"/>
                  <a:pt x="3124" y="147"/>
                </a:cubicBezTo>
                <a:cubicBezTo>
                  <a:pt x="3161" y="165"/>
                  <a:pt x="3187" y="250"/>
                  <a:pt x="3219" y="253"/>
                </a:cubicBezTo>
                <a:cubicBezTo>
                  <a:pt x="3251" y="256"/>
                  <a:pt x="3282" y="188"/>
                  <a:pt x="3319" y="167"/>
                </a:cubicBezTo>
                <a:cubicBezTo>
                  <a:pt x="3356" y="146"/>
                  <a:pt x="3404" y="144"/>
                  <a:pt x="3439" y="127"/>
                </a:cubicBezTo>
                <a:cubicBezTo>
                  <a:pt x="3474" y="110"/>
                  <a:pt x="3496" y="77"/>
                  <a:pt x="3529" y="67"/>
                </a:cubicBezTo>
                <a:cubicBezTo>
                  <a:pt x="3562" y="57"/>
                  <a:pt x="3607" y="77"/>
                  <a:pt x="3640" y="67"/>
                </a:cubicBezTo>
                <a:cubicBezTo>
                  <a:pt x="3673" y="57"/>
                  <a:pt x="3696" y="14"/>
                  <a:pt x="3730" y="7"/>
                </a:cubicBezTo>
                <a:cubicBezTo>
                  <a:pt x="3764" y="0"/>
                  <a:pt x="3808" y="15"/>
                  <a:pt x="3845" y="27"/>
                </a:cubicBezTo>
                <a:cubicBezTo>
                  <a:pt x="3882" y="39"/>
                  <a:pt x="3917" y="76"/>
                  <a:pt x="3950" y="82"/>
                </a:cubicBezTo>
                <a:cubicBezTo>
                  <a:pt x="3983" y="88"/>
                  <a:pt x="4012" y="69"/>
                  <a:pt x="4045" y="62"/>
                </a:cubicBezTo>
                <a:cubicBezTo>
                  <a:pt x="4078" y="55"/>
                  <a:pt x="4110" y="42"/>
                  <a:pt x="4146" y="42"/>
                </a:cubicBezTo>
                <a:cubicBezTo>
                  <a:pt x="4182" y="42"/>
                  <a:pt x="4224" y="59"/>
                  <a:pt x="4261" y="62"/>
                </a:cubicBezTo>
                <a:cubicBezTo>
                  <a:pt x="4298" y="65"/>
                  <a:pt x="4334" y="59"/>
                  <a:pt x="4366" y="62"/>
                </a:cubicBezTo>
                <a:cubicBezTo>
                  <a:pt x="4398" y="65"/>
                  <a:pt x="4422" y="89"/>
                  <a:pt x="4456" y="82"/>
                </a:cubicBezTo>
                <a:cubicBezTo>
                  <a:pt x="4490" y="75"/>
                  <a:pt x="4552" y="32"/>
                  <a:pt x="4571" y="2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Text Box 25">
            <a:extLst>
              <a:ext uri="{FF2B5EF4-FFF2-40B4-BE49-F238E27FC236}">
                <a16:creationId xmlns:a16="http://schemas.microsoft.com/office/drawing/2014/main" id="{73666B0B-5E56-40AB-9BD1-967488F5F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89" y="4995863"/>
            <a:ext cx="4411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0.1</a:t>
            </a:r>
          </a:p>
        </p:txBody>
      </p:sp>
      <p:sp>
        <p:nvSpPr>
          <p:cNvPr id="6168" name="Text Box 26">
            <a:extLst>
              <a:ext uri="{FF2B5EF4-FFF2-40B4-BE49-F238E27FC236}">
                <a16:creationId xmlns:a16="http://schemas.microsoft.com/office/drawing/2014/main" id="{803D91E2-345E-4A04-90A9-ADE2F9566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89" y="3167063"/>
            <a:ext cx="4411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0.3</a:t>
            </a:r>
          </a:p>
        </p:txBody>
      </p:sp>
      <p:sp>
        <p:nvSpPr>
          <p:cNvPr id="6169" name="Text Box 27">
            <a:extLst>
              <a:ext uri="{FF2B5EF4-FFF2-40B4-BE49-F238E27FC236}">
                <a16:creationId xmlns:a16="http://schemas.microsoft.com/office/drawing/2014/main" id="{03A3C1BB-F5EF-43B7-B32E-2A29EA5FF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89" y="2252663"/>
            <a:ext cx="4411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0.4</a:t>
            </a:r>
          </a:p>
        </p:txBody>
      </p:sp>
      <p:sp>
        <p:nvSpPr>
          <p:cNvPr id="6170" name="Text Box 28">
            <a:extLst>
              <a:ext uri="{FF2B5EF4-FFF2-40B4-BE49-F238E27FC236}">
                <a16:creationId xmlns:a16="http://schemas.microsoft.com/office/drawing/2014/main" id="{EBB03C0A-DB30-4EE1-97B9-B81F6FBC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89" y="1338263"/>
            <a:ext cx="4411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0.5</a:t>
            </a:r>
          </a:p>
        </p:txBody>
      </p:sp>
      <p:sp>
        <p:nvSpPr>
          <p:cNvPr id="6171" name="Text Box 29">
            <a:extLst>
              <a:ext uri="{FF2B5EF4-FFF2-40B4-BE49-F238E27FC236}">
                <a16:creationId xmlns:a16="http://schemas.microsoft.com/office/drawing/2014/main" id="{90EEB1EC-AE5F-4E40-9915-DD9071408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89" y="4081463"/>
            <a:ext cx="4411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0.2</a:t>
            </a:r>
          </a:p>
        </p:txBody>
      </p:sp>
      <p:sp>
        <p:nvSpPr>
          <p:cNvPr id="6172" name="Text Box 30">
            <a:extLst>
              <a:ext uri="{FF2B5EF4-FFF2-40B4-BE49-F238E27FC236}">
                <a16:creationId xmlns:a16="http://schemas.microsoft.com/office/drawing/2014/main" id="{7C63E0D4-0070-4642-A75E-AD6F4FBEB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456" y="621506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1962</a:t>
            </a:r>
          </a:p>
        </p:txBody>
      </p:sp>
      <p:sp>
        <p:nvSpPr>
          <p:cNvPr id="6173" name="Text Box 31">
            <a:extLst>
              <a:ext uri="{FF2B5EF4-FFF2-40B4-BE49-F238E27FC236}">
                <a16:creationId xmlns:a16="http://schemas.microsoft.com/office/drawing/2014/main" id="{ED1F39FA-7FE1-4F48-BD34-7F8F4809D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456" y="621506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1978</a:t>
            </a:r>
          </a:p>
        </p:txBody>
      </p:sp>
      <p:sp>
        <p:nvSpPr>
          <p:cNvPr id="6174" name="Text Box 32">
            <a:extLst>
              <a:ext uri="{FF2B5EF4-FFF2-40B4-BE49-F238E27FC236}">
                <a16:creationId xmlns:a16="http://schemas.microsoft.com/office/drawing/2014/main" id="{39D326D1-0594-4013-8F74-7CA52B152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256" y="621506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1966</a:t>
            </a:r>
          </a:p>
        </p:txBody>
      </p:sp>
      <p:sp>
        <p:nvSpPr>
          <p:cNvPr id="6175" name="Text Box 33">
            <a:extLst>
              <a:ext uri="{FF2B5EF4-FFF2-40B4-BE49-F238E27FC236}">
                <a16:creationId xmlns:a16="http://schemas.microsoft.com/office/drawing/2014/main" id="{375E5CC5-C5CE-479A-9607-B17E2FBC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856" y="621506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1970</a:t>
            </a:r>
          </a:p>
        </p:txBody>
      </p:sp>
      <p:sp>
        <p:nvSpPr>
          <p:cNvPr id="6176" name="Text Box 34">
            <a:extLst>
              <a:ext uri="{FF2B5EF4-FFF2-40B4-BE49-F238E27FC236}">
                <a16:creationId xmlns:a16="http://schemas.microsoft.com/office/drawing/2014/main" id="{BE95C570-672B-4BA2-BC5E-C1D95BD4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656" y="621506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1974</a:t>
            </a:r>
          </a:p>
        </p:txBody>
      </p:sp>
      <p:sp>
        <p:nvSpPr>
          <p:cNvPr id="6177" name="Text Box 35">
            <a:extLst>
              <a:ext uri="{FF2B5EF4-FFF2-40B4-BE49-F238E27FC236}">
                <a16:creationId xmlns:a16="http://schemas.microsoft.com/office/drawing/2014/main" id="{78A6FC33-4AA5-470D-8008-015085F2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056" y="621506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1982</a:t>
            </a:r>
          </a:p>
        </p:txBody>
      </p:sp>
      <p:sp>
        <p:nvSpPr>
          <p:cNvPr id="6178" name="Text Box 36">
            <a:extLst>
              <a:ext uri="{FF2B5EF4-FFF2-40B4-BE49-F238E27FC236}">
                <a16:creationId xmlns:a16="http://schemas.microsoft.com/office/drawing/2014/main" id="{6E28439E-9AE7-48C2-99E6-2BF9A75E5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456" y="621506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1994</a:t>
            </a:r>
          </a:p>
        </p:txBody>
      </p:sp>
      <p:sp>
        <p:nvSpPr>
          <p:cNvPr id="6179" name="Text Box 37">
            <a:extLst>
              <a:ext uri="{FF2B5EF4-FFF2-40B4-BE49-F238E27FC236}">
                <a16:creationId xmlns:a16="http://schemas.microsoft.com/office/drawing/2014/main" id="{5836EDC2-D065-4DC0-BF6E-4110FF6D5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256" y="621506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1998</a:t>
            </a:r>
          </a:p>
        </p:txBody>
      </p:sp>
      <p:sp>
        <p:nvSpPr>
          <p:cNvPr id="6180" name="Text Box 38">
            <a:extLst>
              <a:ext uri="{FF2B5EF4-FFF2-40B4-BE49-F238E27FC236}">
                <a16:creationId xmlns:a16="http://schemas.microsoft.com/office/drawing/2014/main" id="{9116B9A4-5158-4A98-8BD0-5B0E3C66E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4856" y="621506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2002</a:t>
            </a:r>
          </a:p>
        </p:txBody>
      </p:sp>
      <p:sp>
        <p:nvSpPr>
          <p:cNvPr id="6181" name="Text Box 39">
            <a:extLst>
              <a:ext uri="{FF2B5EF4-FFF2-40B4-BE49-F238E27FC236}">
                <a16:creationId xmlns:a16="http://schemas.microsoft.com/office/drawing/2014/main" id="{4589325B-685D-4CFF-9293-218BE7930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456" y="621506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2006</a:t>
            </a:r>
          </a:p>
        </p:txBody>
      </p:sp>
      <p:sp>
        <p:nvSpPr>
          <p:cNvPr id="6182" name="Text Box 40">
            <a:extLst>
              <a:ext uri="{FF2B5EF4-FFF2-40B4-BE49-F238E27FC236}">
                <a16:creationId xmlns:a16="http://schemas.microsoft.com/office/drawing/2014/main" id="{63EA8F1D-D33F-4548-BB81-7151C1AC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856" y="621506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1986</a:t>
            </a:r>
          </a:p>
        </p:txBody>
      </p:sp>
      <p:sp>
        <p:nvSpPr>
          <p:cNvPr id="6183" name="Text Box 41">
            <a:extLst>
              <a:ext uri="{FF2B5EF4-FFF2-40B4-BE49-F238E27FC236}">
                <a16:creationId xmlns:a16="http://schemas.microsoft.com/office/drawing/2014/main" id="{317E6565-EB87-4F19-8381-66EEE6E39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656" y="621506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1990</a:t>
            </a:r>
          </a:p>
        </p:txBody>
      </p:sp>
      <p:sp>
        <p:nvSpPr>
          <p:cNvPr id="6184" name="Text Box 42">
            <a:extLst>
              <a:ext uri="{FF2B5EF4-FFF2-40B4-BE49-F238E27FC236}">
                <a16:creationId xmlns:a16="http://schemas.microsoft.com/office/drawing/2014/main" id="{EC7959A7-EA36-468A-91AE-104C74FF918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46126" y="3182939"/>
            <a:ext cx="222726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Grubel-Lloyd index</a:t>
            </a:r>
          </a:p>
        </p:txBody>
      </p:sp>
      <p:sp>
        <p:nvSpPr>
          <p:cNvPr id="6185" name="Text Box 43">
            <a:extLst>
              <a:ext uri="{FF2B5EF4-FFF2-40B4-BE49-F238E27FC236}">
                <a16:creationId xmlns:a16="http://schemas.microsoft.com/office/drawing/2014/main" id="{C945BBC3-0F57-40A9-864E-E2054A1F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851" y="5815013"/>
            <a:ext cx="688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year </a:t>
            </a:r>
          </a:p>
        </p:txBody>
      </p:sp>
      <p:sp>
        <p:nvSpPr>
          <p:cNvPr id="6186" name="Text Box 44">
            <a:extLst>
              <a:ext uri="{FF2B5EF4-FFF2-40B4-BE49-F238E27FC236}">
                <a16:creationId xmlns:a16="http://schemas.microsoft.com/office/drawing/2014/main" id="{870B2DAF-FBAF-4E09-B8C5-F0C5E327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460750"/>
            <a:ext cx="1263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GL 5-digit</a:t>
            </a:r>
          </a:p>
        </p:txBody>
      </p:sp>
      <p:sp>
        <p:nvSpPr>
          <p:cNvPr id="6187" name="Text Box 45">
            <a:extLst>
              <a:ext uri="{FF2B5EF4-FFF2-40B4-BE49-F238E27FC236}">
                <a16:creationId xmlns:a16="http://schemas.microsoft.com/office/drawing/2014/main" id="{1F51986C-00C2-45DF-8007-7E00947D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2209800"/>
            <a:ext cx="1263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GL 3-digit</a:t>
            </a:r>
          </a:p>
        </p:txBody>
      </p:sp>
      <p:sp>
        <p:nvSpPr>
          <p:cNvPr id="6188" name="TextBox 45">
            <a:extLst>
              <a:ext uri="{FF2B5EF4-FFF2-40B4-BE49-F238E27FC236}">
                <a16:creationId xmlns:a16="http://schemas.microsoft.com/office/drawing/2014/main" id="{38A42040-1EF6-4542-BCFF-2AB6992B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68350"/>
            <a:ext cx="810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/>
              <a:t>8.3 evolution of intra-industry trade; global weighted average, 1962-2006</a:t>
            </a:r>
          </a:p>
        </p:txBody>
      </p:sp>
      <p:sp>
        <p:nvSpPr>
          <p:cNvPr id="45" name="CaixaDeTexto 14">
            <a:extLst>
              <a:ext uri="{FF2B5EF4-FFF2-40B4-BE49-F238E27FC236}">
                <a16:creationId xmlns:a16="http://schemas.microsoft.com/office/drawing/2014/main" id="{25BD2F45-844A-4FD4-B2C1-0539A4278C10}"/>
              </a:ext>
            </a:extLst>
          </p:cNvPr>
          <p:cNvSpPr txBox="1"/>
          <p:nvPr/>
        </p:nvSpPr>
        <p:spPr>
          <a:xfrm>
            <a:off x="7019364" y="161330"/>
            <a:ext cx="6544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Figura</a:t>
            </a:r>
            <a:r>
              <a:rPr lang="en-US" sz="1400" dirty="0">
                <a:solidFill>
                  <a:srgbClr val="0070C0"/>
                </a:solidFill>
              </a:rPr>
              <a:t> de Van </a:t>
            </a:r>
            <a:r>
              <a:rPr lang="en-US" sz="1400" dirty="0" err="1">
                <a:solidFill>
                  <a:srgbClr val="0070C0"/>
                </a:solidFill>
              </a:rPr>
              <a:t>Marrewijk</a:t>
            </a:r>
            <a:r>
              <a:rPr lang="en-US" sz="1400" dirty="0">
                <a:solidFill>
                  <a:srgbClr val="0070C0"/>
                </a:solidFill>
              </a:rPr>
              <a:t>, C. </a:t>
            </a:r>
            <a:r>
              <a:rPr lang="en-US" sz="1400" i="1" dirty="0">
                <a:solidFill>
                  <a:srgbClr val="0070C0"/>
                </a:solidFill>
              </a:rPr>
              <a:t>International Trade</a:t>
            </a:r>
            <a:r>
              <a:rPr lang="en-US" sz="1400" dirty="0">
                <a:solidFill>
                  <a:srgbClr val="0070C0"/>
                </a:solidFill>
              </a:rPr>
              <a:t>. Oxford U Press]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14529</TotalTime>
  <Words>2246</Words>
  <Application>Microsoft Office PowerPoint</Application>
  <PresentationFormat>Widescreen</PresentationFormat>
  <Paragraphs>353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 Math</vt:lpstr>
      <vt:lpstr>Times New Roman</vt:lpstr>
      <vt:lpstr>Tw Cen MT</vt:lpstr>
      <vt:lpstr>Tw Cen MT Condensed</vt:lpstr>
      <vt:lpstr>Wingdings 3</vt:lpstr>
      <vt:lpstr>Integral</vt:lpstr>
      <vt:lpstr>ECONOMIAS DE ESCALA E COncorrência IMPERFEITA – PARTE 1</vt:lpstr>
      <vt:lpstr>Economias de escala Algumas definições</vt:lpstr>
      <vt:lpstr>PowerPoint Presentation</vt:lpstr>
      <vt:lpstr>Modelo de krugman Motivação</vt:lpstr>
      <vt:lpstr>modelo de krugman Comércio intraindústria</vt:lpstr>
      <vt:lpstr>Comércio intraindústria Alguns fatos</vt:lpstr>
      <vt:lpstr>Comércio intraindústria Índice de Gruber-Lloyd</vt:lpstr>
      <vt:lpstr>PowerPoint Presentation</vt:lpstr>
      <vt:lpstr>PowerPoint Presentation</vt:lpstr>
      <vt:lpstr>PowerPoint Presentation</vt:lpstr>
      <vt:lpstr>MODELO DE KRUGMAN Ingredientes</vt:lpstr>
      <vt:lpstr>Modelo de Krugman Ingredientes</vt:lpstr>
      <vt:lpstr>Modelo de Krugman Preferências</vt:lpstr>
      <vt:lpstr>Modelo de Krugman Preferências</vt:lpstr>
      <vt:lpstr>PowerPoint Presentation</vt:lpstr>
      <vt:lpstr>PowerPoint Presentation</vt:lpstr>
      <vt:lpstr>Modelo de Krugman Preferências</vt:lpstr>
      <vt:lpstr>Modelo de Krugman Preferências</vt:lpstr>
      <vt:lpstr>Consumidores Problema do consumidor</vt:lpstr>
      <vt:lpstr>Consumidores Problema do consumidor</vt:lpstr>
      <vt:lpstr>Consumidores Problema do consumidor</vt:lpstr>
      <vt:lpstr>Consumidores Funções demanda</vt:lpstr>
      <vt:lpstr>Consumidores Funções demanda</vt:lpstr>
      <vt:lpstr>produção Tecnologia</vt:lpstr>
      <vt:lpstr>produção Tecnologia</vt:lpstr>
      <vt:lpstr>produção Tecnologia</vt:lpstr>
      <vt:lpstr>PowerPoint Presentation</vt:lpstr>
      <vt:lpstr>Estrutura de mercado Competição Monopolística</vt:lpstr>
      <vt:lpstr>Estrutura de mercado Problema do produtor</vt:lpstr>
      <vt:lpstr>Estrutura de mercado Problema do produtor</vt:lpstr>
      <vt:lpstr>Estrutura de mercado Problema do produtor</vt:lpstr>
      <vt:lpstr>Estrutura de mercado Problema do produtor</vt:lpstr>
      <vt:lpstr>Estrutura de mercado Entrada</vt:lpstr>
      <vt:lpstr>EQUILÍBRIO Mercado de trabalho</vt:lpstr>
      <vt:lpstr>equilíbrio Extensão do mercado</vt:lpstr>
      <vt:lpstr>equilíbrio Escala e bem estar</vt:lpstr>
      <vt:lpstr>equilíbrio Escala e bem estar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Rodrigues Junior, Mauro</dc:creator>
  <cp:lastModifiedBy>Mauro Rodrigues</cp:lastModifiedBy>
  <cp:revision>236</cp:revision>
  <dcterms:created xsi:type="dcterms:W3CDTF">2019-10-01T20:20:17Z</dcterms:created>
  <dcterms:modified xsi:type="dcterms:W3CDTF">2021-06-12T21:20:04Z</dcterms:modified>
</cp:coreProperties>
</file>