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4" r:id="rId6"/>
    <p:sldId id="265" r:id="rId7"/>
    <p:sldId id="263" r:id="rId8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217" autoAdjust="0"/>
  </p:normalViewPr>
  <p:slideViewPr>
    <p:cSldViewPr snapToGrid="0">
      <p:cViewPr varScale="1">
        <p:scale>
          <a:sx n="114" d="100"/>
          <a:sy n="114" d="100"/>
        </p:scale>
        <p:origin x="25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53556E4-1E74-4AE0-B4E5-B0AD24F4C5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FDEC10A-8F53-409C-AA30-64905D9551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293DF-63F7-40E5-B110-BC2401F1DF49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05515F-C24F-409B-8164-EFB551F7FE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C0F3535-08D5-49B8-A9EC-96656B896D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46470-48E7-49B0-A609-9C2C12A71B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347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D6F39-8DBE-4A71-BD2A-20EDF00505D2}" type="datetimeFigureOut">
              <a:rPr lang="pt-BR" noProof="0" smtClean="0"/>
              <a:t>08/08/2023</a:t>
            </a:fld>
            <a:endParaRPr lang="pt-BR" noProof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86946-7E32-4FC4-8EEE-89DDA1083C4C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092733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6946-7E32-4FC4-8EEE-89DDA1083C4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429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6946-7E32-4FC4-8EEE-89DDA1083C4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7613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6946-7E32-4FC4-8EEE-89DDA1083C4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908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6946-7E32-4FC4-8EEE-89DDA1083C4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663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86946-7E32-4FC4-8EEE-89DDA1083C4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36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72D238-6F26-4580-B069-BF18AA81471A}" type="datetime1">
              <a:rPr lang="pt-BR" noProof="0" smtClean="0"/>
              <a:t>08/08/2023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3E45D4-0CAB-43AD-8327-A4B3BCA50B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D9CA3B9-594A-4133-B4F9-D27AA5726D0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FF6F31-09CB-47A3-AEDB-7CA7BE1E3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E3DDEC-9D2F-4FF0-BECC-73C56F6004CA}" type="datetime1">
              <a:rPr lang="pt-BR" noProof="0" smtClean="0"/>
              <a:t>08/08/2023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EFC938-9C31-4327-9275-3EB93C5B5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E30415C-79F5-4EAA-8D86-27D6FD1A7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23515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F9AA0A-4FF4-45DA-8DEC-4437E2DD9111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03D255C-51DF-421E-A067-5E9E80CD9A86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627DEB-7DEA-43CC-A21F-F81EEC6CE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BEBB74-CE92-42DC-89F8-04F0A2AB4884}" type="datetime1">
              <a:rPr lang="pt-BR" noProof="0" smtClean="0"/>
              <a:t>08/08/2023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3EDAFC-3543-4A0D-80D2-F4871AED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30F550C7-3342-49D6-8734-F9809E853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2753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331D0E-DC98-4705-B247-40191CA5DB4B}" type="datetime1">
              <a:rPr lang="pt-BR" noProof="0" smtClean="0"/>
              <a:t>08/08/2023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2FE736-3B46-4FED-B7B8-F91DA081A806}" type="datetime1">
              <a:rPr lang="pt-BR" noProof="0" smtClean="0"/>
              <a:t>08/08/2023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6ADC54-D1CC-4E5D-B356-8FBD277DD488}" type="datetime1">
              <a:rPr lang="pt-BR" noProof="0" smtClean="0"/>
              <a:t>08/08/2023</a:t>
            </a:fld>
            <a:endParaRPr lang="pt-BR" noProof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9D37E6-DC1B-4842-B3D9-ABB2DC1A4063}" type="datetime1">
              <a:rPr lang="pt-BR" noProof="0" smtClean="0"/>
              <a:t>08/08/2023</a:t>
            </a:fld>
            <a:endParaRPr lang="pt-BR" noProof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6397E9-BDDA-426B-A515-2362FD47B657}" type="datetime1">
              <a:rPr lang="pt-BR" noProof="0" smtClean="0"/>
              <a:t>08/08/2023</a:t>
            </a:fld>
            <a:endParaRPr lang="pt-BR" noProof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B5377D-2A34-4221-AA17-813006A4664B}" type="datetime1">
              <a:rPr lang="pt-BR" noProof="0" smtClean="0"/>
              <a:t>08/08/2023</a:t>
            </a:fld>
            <a:endParaRPr lang="pt-BR" noProof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9AD35C-8CC4-4811-8D7B-1494718B37B9}" type="datetime1">
              <a:rPr lang="pt-BR" noProof="0" smtClean="0"/>
              <a:t>08/08/2023</a:t>
            </a:fld>
            <a:endParaRPr lang="pt-BR" noProof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866546-F8A0-4972-AF74-30D64ED8933E}" type="datetime1">
              <a:rPr lang="pt-BR" noProof="0" smtClean="0"/>
              <a:t>08/08/2023</a:t>
            </a:fld>
            <a:endParaRPr lang="pt-BR" noProof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AB62FA7-2790-4A89-93B9-38E1E8B17B52}" type="datetime1">
              <a:rPr lang="pt-BR" noProof="0" smtClean="0"/>
              <a:t>08/08/2023</a:t>
            </a:fld>
            <a:endParaRPr lang="pt-BR" noProof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CEC5C30-0B3A-4B13-ADDD-7C63C8AA921B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9.png"/><Relationship Id="rId4" Type="http://schemas.openxmlformats.org/officeDocument/2006/relationships/image" Target="../media/image16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8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pt/masculino-homem-stick-figure-294095/" TargetMode="External"/><Relationship Id="rId5" Type="http://schemas.openxmlformats.org/officeDocument/2006/relationships/image" Target="../media/image19.png"/><Relationship Id="rId4" Type="http://schemas.openxmlformats.org/officeDocument/2006/relationships/hyperlink" Target="https://pixabay.com/en/woman-icon-characters-toilet-1332779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Elemento gráfico 14" descr="Área de transferência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1394">
            <a:off x="3790715" y="4482751"/>
            <a:ext cx="3194131" cy="3194131"/>
          </a:xfrm>
          <a:prstGeom prst="rect">
            <a:avLst/>
          </a:prstGeom>
        </p:spPr>
      </p:pic>
      <p:pic>
        <p:nvPicPr>
          <p:cNvPr id="11" name="Elemento gráfico 10" descr="Microscópio">
            <a:extLst>
              <a:ext uri="{FF2B5EF4-FFF2-40B4-BE49-F238E27FC236}">
                <a16:creationId xmlns:a16="http://schemas.microsoft.com/office/drawing/2014/main" id="{3CB00449-E308-4DF3-9CFD-9A7D30B672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338607" flipH="1">
            <a:off x="-587261" y="1663257"/>
            <a:ext cx="2684499" cy="26844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 rtlCol="0">
            <a:normAutofit/>
          </a:bodyPr>
          <a:lstStyle/>
          <a:p>
            <a:pPr rtl="0"/>
            <a:r>
              <a:rPr lang="pt-BR" sz="8000" dirty="0">
                <a:solidFill>
                  <a:schemeClr val="bg1"/>
                </a:solidFill>
                <a:latin typeface="Rockwell" panose="02060603020205020403" pitchFamily="18" charset="0"/>
              </a:rPr>
              <a:t>FBA0201 - Bromatologia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3359" y="3498284"/>
            <a:ext cx="4914900" cy="3224157"/>
          </a:xfrm>
        </p:spPr>
        <p:txBody>
          <a:bodyPr rtlCol="0">
            <a:normAutofit/>
          </a:bodyPr>
          <a:lstStyle/>
          <a:p>
            <a:pPr algn="r" rtl="0"/>
            <a:r>
              <a:rPr lang="pt-BR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Eduardo Purgatto</a:t>
            </a:r>
          </a:p>
          <a:p>
            <a:pPr algn="r" rtl="0"/>
            <a:r>
              <a:rPr lang="pt-BR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João Paulo Fabi</a:t>
            </a:r>
          </a:p>
          <a:p>
            <a:pPr algn="r" rtl="0"/>
            <a:r>
              <a:rPr lang="pt-BR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Profa. Neuza </a:t>
            </a:r>
            <a:r>
              <a:rPr lang="pt-BR" sz="1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Hassimotto</a:t>
            </a:r>
            <a:endParaRPr lang="pt-BR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0"/>
            <a:r>
              <a:rPr lang="pt-BR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Profa. Eliana </a:t>
            </a:r>
            <a:r>
              <a:rPr lang="pt-BR" sz="1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Bistriche</a:t>
            </a:r>
            <a:endParaRPr lang="pt-BR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0"/>
            <a:r>
              <a:rPr lang="pt-BR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Profa. Kristy Coelho</a:t>
            </a:r>
          </a:p>
          <a:p>
            <a:pPr algn="r" rtl="0"/>
            <a:endParaRPr lang="pt-BR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0"/>
            <a:r>
              <a:rPr lang="pt-BR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Monitoria:</a:t>
            </a:r>
          </a:p>
          <a:p>
            <a:pPr algn="r" rtl="0"/>
            <a:r>
              <a:rPr lang="pt-BR" sz="1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Sthephany</a:t>
            </a:r>
            <a:r>
              <a:rPr lang="pt-BR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Gonçalves</a:t>
            </a:r>
          </a:p>
          <a:p>
            <a:pPr algn="r" rtl="0"/>
            <a:r>
              <a:rPr lang="pt-BR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Camille P. Coutinho</a:t>
            </a:r>
          </a:p>
          <a:p>
            <a:pPr algn="r" rtl="0"/>
            <a:r>
              <a:rPr lang="pt-BR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Samia </a:t>
            </a:r>
            <a:r>
              <a:rPr lang="pt-BR" sz="1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Haje</a:t>
            </a:r>
            <a:endParaRPr lang="pt-BR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Elemento gráfico 6" descr="Béquer">
            <a:extLst>
              <a:ext uri="{FF2B5EF4-FFF2-40B4-BE49-F238E27FC236}">
                <a16:creationId xmlns:a16="http://schemas.microsoft.com/office/drawing/2014/main" id="{88D22565-F42F-439B-A6A4-CF161165E6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213697">
            <a:off x="-491837" y="3688628"/>
            <a:ext cx="3245427" cy="3245427"/>
          </a:xfrm>
          <a:prstGeom prst="rect">
            <a:avLst/>
          </a:prstGeom>
        </p:spPr>
      </p:pic>
      <p:pic>
        <p:nvPicPr>
          <p:cNvPr id="9" name="Elemento gráfico 8" descr="Frasco">
            <a:extLst>
              <a:ext uri="{FF2B5EF4-FFF2-40B4-BE49-F238E27FC236}">
                <a16:creationId xmlns:a16="http://schemas.microsoft.com/office/drawing/2014/main" id="{B46E3E84-D1E6-4422-AA93-3EE98A821B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20451125">
            <a:off x="8514237" y="-118161"/>
            <a:ext cx="3005286" cy="3005286"/>
          </a:xfrm>
          <a:prstGeom prst="rect">
            <a:avLst/>
          </a:prstGeom>
        </p:spPr>
      </p:pic>
      <p:pic>
        <p:nvPicPr>
          <p:cNvPr id="13" name="Elemento gráfico 12" descr="Tubos de ensaio">
            <a:extLst>
              <a:ext uri="{FF2B5EF4-FFF2-40B4-BE49-F238E27FC236}">
                <a16:creationId xmlns:a16="http://schemas.microsoft.com/office/drawing/2014/main" id="{6A56DF0C-1331-406E-AEE6-06E0E59FB9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21078969">
            <a:off x="1920309" y="4797205"/>
            <a:ext cx="2453456" cy="2453456"/>
          </a:xfrm>
          <a:prstGeom prst="rect">
            <a:avLst/>
          </a:prstGeom>
        </p:spPr>
      </p:pic>
      <p:pic>
        <p:nvPicPr>
          <p:cNvPr id="19" name="Elemento gráfico 18" descr="Régua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Elemento gráfico 20" descr="Lápis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4" y="365125"/>
            <a:ext cx="8487902" cy="1325563"/>
          </a:xfrm>
        </p:spPr>
        <p:txBody>
          <a:bodyPr rtlCol="0">
            <a:noAutofit/>
          </a:bodyPr>
          <a:lstStyle/>
          <a:p>
            <a:pPr rtl="0"/>
            <a:r>
              <a:rPr lang="pt-BR" sz="3800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84" y="1825625"/>
            <a:ext cx="83785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pt-BR" sz="2400" b="0" i="0" dirty="0">
                <a:solidFill>
                  <a:srgbClr val="495057"/>
                </a:solidFill>
                <a:effectLst/>
                <a:latin typeface="-apple-system"/>
              </a:rPr>
              <a:t>Capacitar o aluno em conceitos fundamentais de Química e Análise de Alimentos e desenvolver habilidades quanto a interpretação de resultados laboratoriais e sua aplicações nas atividades ligadas ao âmbito de atuação do Nutricionista.</a:t>
            </a:r>
          </a:p>
          <a:p>
            <a:pPr rtl="0"/>
            <a:endParaRPr lang="pt-BR" sz="2400" dirty="0">
              <a:solidFill>
                <a:srgbClr val="495057"/>
              </a:solidFill>
              <a:latin typeface="-apple-system"/>
              <a:ea typeface="Tahoma"/>
              <a:cs typeface="Tahoma"/>
            </a:endParaRP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798EA88B-C439-4F17-9585-820972CE0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86" y="0"/>
            <a:ext cx="3668917" cy="6941127"/>
            <a:chOff x="9009186" y="0"/>
            <a:chExt cx="3668917" cy="6941127"/>
          </a:xfrm>
        </p:grpSpPr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</p:grpSp>
        <p:pic>
          <p:nvPicPr>
            <p:cNvPr id="11" name="Elemento gráfico 10" descr="Área de transferência">
              <a:extLst>
                <a:ext uri="{FF2B5EF4-FFF2-40B4-BE49-F238E27FC236}">
                  <a16:creationId xmlns:a16="http://schemas.microsoft.com/office/drawing/2014/main" id="{4F58D0C9-D25F-4044-8F1B-4190E5A1B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009186" y="3272210"/>
              <a:ext cx="3668917" cy="36689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83" y="96966"/>
            <a:ext cx="8378529" cy="1027257"/>
          </a:xfrm>
        </p:spPr>
        <p:txBody>
          <a:bodyPr rtlCol="0">
            <a:normAutofit/>
          </a:bodyPr>
          <a:lstStyle/>
          <a:p>
            <a:pPr rtl="0"/>
            <a:r>
              <a:rPr lang="pt-BR" sz="3800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Organização (curso regular)</a:t>
            </a: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E49640-1F41-49EF-9DE6-5B8BD818E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55676" y="0"/>
            <a:ext cx="3136324" cy="6858000"/>
            <a:chOff x="9055676" y="0"/>
            <a:chExt cx="3136324" cy="6858000"/>
          </a:xfrm>
        </p:grpSpPr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/>
              </a:p>
            </p:txBody>
          </p:sp>
        </p:grpSp>
        <p:pic>
          <p:nvPicPr>
            <p:cNvPr id="14" name="Elemento gráfico 13" descr="Óculos">
              <a:extLst>
                <a:ext uri="{FF2B5EF4-FFF2-40B4-BE49-F238E27FC236}">
                  <a16:creationId xmlns:a16="http://schemas.microsoft.com/office/drawing/2014/main" id="{92AEA3DE-CFDD-499C-B6AD-99345EA1CE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795024">
              <a:off x="11018693" y="3451676"/>
              <a:ext cx="1034563" cy="1034563"/>
            </a:xfrm>
            <a:prstGeom prst="rect">
              <a:avLst/>
            </a:prstGeom>
          </p:spPr>
        </p:pic>
      </p:grp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5D83E472-316B-42B5-9901-2C007C5B7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1282" y="1837302"/>
            <a:ext cx="2268675" cy="1832578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dirty="0"/>
              <a:t>80% de aulas práticas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9463B806-86C1-44AC-8470-6E6761DC7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01987" y="4382959"/>
            <a:ext cx="2268675" cy="201583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dirty="0"/>
              <a:t>Prover entendimento básico de como são gerados os dados de CA</a:t>
            </a:r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1EE42B7D-A1DC-4708-8147-D9D746BA7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72300" y="1768455"/>
            <a:ext cx="2268675" cy="201583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dirty="0"/>
              <a:t>Aulas realizadas em grupos de 4-5 alunos </a:t>
            </a:r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86051D9B-1137-438D-A466-460D44ED3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26359" y="1768455"/>
            <a:ext cx="2268675" cy="201583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dirty="0"/>
              <a:t>Análises de Composição dos Alimentos (CA)</a:t>
            </a: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EE47BD82-D8BD-4FB4-9086-D3AD4D447A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29650" y="4428523"/>
            <a:ext cx="2268675" cy="201583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dirty="0"/>
              <a:t>Avaliação: 2 provas baseadas nas aulas desenvolvidas no laboratório</a:t>
            </a:r>
          </a:p>
        </p:txBody>
      </p:sp>
      <p:pic>
        <p:nvPicPr>
          <p:cNvPr id="3" name="Elemento gráfico 11" descr="Tubos de ensaio">
            <a:extLst>
              <a:ext uri="{FF2B5EF4-FFF2-40B4-BE49-F238E27FC236}">
                <a16:creationId xmlns:a16="http://schemas.microsoft.com/office/drawing/2014/main" id="{0CD4D19C-2807-4470-A190-BE7E2E80A1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0206595">
            <a:off x="9502533" y="4276948"/>
            <a:ext cx="2408865" cy="240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Agrupar 63">
            <a:extLst>
              <a:ext uri="{FF2B5EF4-FFF2-40B4-BE49-F238E27FC236}">
                <a16:creationId xmlns:a16="http://schemas.microsoft.com/office/drawing/2014/main" id="{6B3C75D3-87B9-F5D9-3E30-D177BB8FB083}"/>
              </a:ext>
            </a:extLst>
          </p:cNvPr>
          <p:cNvGrpSpPr/>
          <p:nvPr/>
        </p:nvGrpSpPr>
        <p:grpSpPr>
          <a:xfrm>
            <a:off x="5036516" y="1806172"/>
            <a:ext cx="1284459" cy="1389213"/>
            <a:chOff x="411647" y="1228068"/>
            <a:chExt cx="2378163" cy="2392653"/>
          </a:xfrm>
        </p:grpSpPr>
        <p:pic>
          <p:nvPicPr>
            <p:cNvPr id="65" name="Imagem 64" descr="Forma&#10;&#10;Descrição gerada automaticamente com confiança baixa">
              <a:extLst>
                <a:ext uri="{FF2B5EF4-FFF2-40B4-BE49-F238E27FC236}">
                  <a16:creationId xmlns:a16="http://schemas.microsoft.com/office/drawing/2014/main" id="{3953F2AB-6763-0D81-5153-1141A846C8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1917005" y="1228068"/>
              <a:ext cx="872805" cy="1745610"/>
            </a:xfrm>
            <a:prstGeom prst="rect">
              <a:avLst/>
            </a:prstGeom>
          </p:spPr>
        </p:pic>
        <p:pic>
          <p:nvPicPr>
            <p:cNvPr id="66" name="Imagem 65" descr="Ícone&#10;&#10;Descrição gerada automaticamente">
              <a:extLst>
                <a:ext uri="{FF2B5EF4-FFF2-40B4-BE49-F238E27FC236}">
                  <a16:creationId xmlns:a16="http://schemas.microsoft.com/office/drawing/2014/main" id="{339FC80B-7672-2F3E-3E3E-F6880D8456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>
              <a:off x="930442" y="1278402"/>
              <a:ext cx="847638" cy="1695276"/>
            </a:xfrm>
            <a:prstGeom prst="rect">
              <a:avLst/>
            </a:prstGeom>
          </p:spPr>
        </p:pic>
        <p:pic>
          <p:nvPicPr>
            <p:cNvPr id="68" name="Imagem 67" descr="Ícone&#10;&#10;Descrição gerada automaticamente">
              <a:extLst>
                <a:ext uri="{FF2B5EF4-FFF2-40B4-BE49-F238E27FC236}">
                  <a16:creationId xmlns:a16="http://schemas.microsoft.com/office/drawing/2014/main" id="{0F51005D-2685-8A25-17B4-937B84202C2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>
              <a:off x="1432459" y="1900278"/>
              <a:ext cx="847638" cy="1695276"/>
            </a:xfrm>
            <a:prstGeom prst="rect">
              <a:avLst/>
            </a:prstGeom>
          </p:spPr>
        </p:pic>
        <p:pic>
          <p:nvPicPr>
            <p:cNvPr id="69" name="Imagem 68" descr="Forma&#10;&#10;Descrição gerada automaticamente com confiança baixa">
              <a:extLst>
                <a:ext uri="{FF2B5EF4-FFF2-40B4-BE49-F238E27FC236}">
                  <a16:creationId xmlns:a16="http://schemas.microsoft.com/office/drawing/2014/main" id="{1FCB5F01-0233-745D-F2A4-6EF94BBD69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411647" y="1875111"/>
              <a:ext cx="872805" cy="1745610"/>
            </a:xfrm>
            <a:prstGeom prst="rect">
              <a:avLst/>
            </a:prstGeom>
          </p:spPr>
        </p:pic>
      </p:grp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CEACD5C7-79FF-FF20-85EA-64F602D2D0F3}"/>
              </a:ext>
            </a:extLst>
          </p:cNvPr>
          <p:cNvGrpSpPr/>
          <p:nvPr/>
        </p:nvGrpSpPr>
        <p:grpSpPr>
          <a:xfrm>
            <a:off x="2648009" y="1820026"/>
            <a:ext cx="1284459" cy="1389213"/>
            <a:chOff x="411647" y="1228068"/>
            <a:chExt cx="2378163" cy="2392653"/>
          </a:xfrm>
        </p:grpSpPr>
        <p:pic>
          <p:nvPicPr>
            <p:cNvPr id="63" name="Imagem 62" descr="Forma&#10;&#10;Descrição gerada automaticamente com confiança baixa">
              <a:extLst>
                <a:ext uri="{FF2B5EF4-FFF2-40B4-BE49-F238E27FC236}">
                  <a16:creationId xmlns:a16="http://schemas.microsoft.com/office/drawing/2014/main" id="{63531570-45AA-2BE3-E831-FEF95A8361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1917005" y="1228068"/>
              <a:ext cx="872805" cy="1745610"/>
            </a:xfrm>
            <a:prstGeom prst="rect">
              <a:avLst/>
            </a:prstGeom>
          </p:spPr>
        </p:pic>
        <p:pic>
          <p:nvPicPr>
            <p:cNvPr id="58" name="Imagem 57" descr="Ícone&#10;&#10;Descrição gerada automaticamente">
              <a:extLst>
                <a:ext uri="{FF2B5EF4-FFF2-40B4-BE49-F238E27FC236}">
                  <a16:creationId xmlns:a16="http://schemas.microsoft.com/office/drawing/2014/main" id="{3CD78F7D-653D-B055-5DBA-75E24A1633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>
              <a:off x="930442" y="1278402"/>
              <a:ext cx="847638" cy="1695276"/>
            </a:xfrm>
            <a:prstGeom prst="rect">
              <a:avLst/>
            </a:prstGeom>
          </p:spPr>
        </p:pic>
        <p:pic>
          <p:nvPicPr>
            <p:cNvPr id="11" name="Imagem 10" descr="Ícone&#10;&#10;Descrição gerada automaticamente">
              <a:extLst>
                <a:ext uri="{FF2B5EF4-FFF2-40B4-BE49-F238E27FC236}">
                  <a16:creationId xmlns:a16="http://schemas.microsoft.com/office/drawing/2014/main" id="{1207C17B-E3BB-6FC0-CE2B-5FD3B3C577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>
              <a:off x="1432459" y="1900278"/>
              <a:ext cx="847638" cy="1695276"/>
            </a:xfrm>
            <a:prstGeom prst="rect">
              <a:avLst/>
            </a:prstGeom>
          </p:spPr>
        </p:pic>
        <p:pic>
          <p:nvPicPr>
            <p:cNvPr id="14" name="Imagem 13" descr="Forma&#10;&#10;Descrição gerada automaticamente com confiança baixa">
              <a:extLst>
                <a:ext uri="{FF2B5EF4-FFF2-40B4-BE49-F238E27FC236}">
                  <a16:creationId xmlns:a16="http://schemas.microsoft.com/office/drawing/2014/main" id="{76D89EBE-2663-4841-8863-22B9AC4C58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411647" y="1875111"/>
              <a:ext cx="872805" cy="1745610"/>
            </a:xfrm>
            <a:prstGeom prst="rect">
              <a:avLst/>
            </a:prstGeom>
          </p:spPr>
        </p:pic>
      </p:grpSp>
      <p:sp>
        <p:nvSpPr>
          <p:cNvPr id="57" name="Paralelogramo 56">
            <a:extLst>
              <a:ext uri="{FF2B5EF4-FFF2-40B4-BE49-F238E27FC236}">
                <a16:creationId xmlns:a16="http://schemas.microsoft.com/office/drawing/2014/main" id="{6FD79D91-BFD2-447A-8D61-41BFCB3817C4}"/>
              </a:ext>
            </a:extLst>
          </p:cNvPr>
          <p:cNvSpPr/>
          <p:nvPr/>
        </p:nvSpPr>
        <p:spPr>
          <a:xfrm>
            <a:off x="1664704" y="2656787"/>
            <a:ext cx="5524659" cy="894403"/>
          </a:xfrm>
          <a:prstGeom prst="parallelogram">
            <a:avLst>
              <a:gd name="adj" fmla="val 83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158" y="26266"/>
            <a:ext cx="8378529" cy="630260"/>
          </a:xfrm>
        </p:spPr>
        <p:txBody>
          <a:bodyPr rtlCol="0">
            <a:normAutofit/>
          </a:bodyPr>
          <a:lstStyle/>
          <a:p>
            <a:pPr rtl="0"/>
            <a:r>
              <a:rPr lang="pt-BR" sz="3800" dirty="0">
                <a:solidFill>
                  <a:schemeClr val="accent5">
                    <a:lumMod val="50000"/>
                  </a:schemeClr>
                </a:solidFill>
                <a:latin typeface="Rockwell" panose="02060603020205020403" pitchFamily="18" charset="0"/>
              </a:rPr>
              <a:t>Aulas Práticas 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AEA098C1-E19E-4D03-9A35-14569BC7C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983703" y="0"/>
            <a:ext cx="3884322" cy="6858000"/>
            <a:chOff x="8899813" y="0"/>
            <a:chExt cx="3884322" cy="6858000"/>
          </a:xfrm>
        </p:grpSpPr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D4EF09CF-3362-453A-9463-F6669A9D3E01}"/>
                </a:ext>
              </a:extLst>
            </p:cNvPr>
            <p:cNvGrpSpPr/>
            <p:nvPr/>
          </p:nvGrpSpPr>
          <p:grpSpPr>
            <a:xfrm>
              <a:off x="9055676" y="0"/>
              <a:ext cx="3136324" cy="6858000"/>
              <a:chOff x="9055676" y="0"/>
              <a:chExt cx="3136324" cy="6858000"/>
            </a:xfrm>
          </p:grpSpPr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403AE892-EBD6-40F1-851B-FEADBD59429F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54318653-1A38-442C-BA0F-F2C51149BCFF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C25D63D1-E9CE-42BF-BD4D-374FD0293155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BA4EE865-9F0D-4531-A737-E13A557C0277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6A1183CB-C5B0-498A-A49C-4180134C74B0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</p:grpSp>
        <p:pic>
          <p:nvPicPr>
            <p:cNvPr id="13" name="Elemento gráfico 12" descr="Béquer">
              <a:extLst>
                <a:ext uri="{FF2B5EF4-FFF2-40B4-BE49-F238E27FC236}">
                  <a16:creationId xmlns:a16="http://schemas.microsoft.com/office/drawing/2014/main" id="{BF2CC76A-FBA9-49E0-9F1C-2C5299495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899813" y="2973678"/>
              <a:ext cx="3884322" cy="3884322"/>
            </a:xfrm>
            <a:prstGeom prst="rect">
              <a:avLst/>
            </a:prstGeom>
          </p:spPr>
        </p:pic>
      </p:grpSp>
      <p:sp>
        <p:nvSpPr>
          <p:cNvPr id="82" name="CaixaDeTexto 81">
            <a:extLst>
              <a:ext uri="{FF2B5EF4-FFF2-40B4-BE49-F238E27FC236}">
                <a16:creationId xmlns:a16="http://schemas.microsoft.com/office/drawing/2014/main" id="{576A8DF5-4C52-49B5-BB9B-EF7EC0AD53CD}"/>
              </a:ext>
            </a:extLst>
          </p:cNvPr>
          <p:cNvSpPr txBox="1"/>
          <p:nvPr/>
        </p:nvSpPr>
        <p:spPr>
          <a:xfrm>
            <a:off x="1319116" y="4915839"/>
            <a:ext cx="57901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/>
              <a:t>4 grupos/ bancada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/>
              <a:t>10 grupos por turma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/>
              <a:t>1 prática por dia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/>
              <a:t>Todo o grupo realiza a prática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/>
              <a:t>Relatório por grupo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/>
              <a:t>Ocupação do </a:t>
            </a:r>
            <a:r>
              <a:rPr lang="pt-BR" dirty="0" err="1"/>
              <a:t>lab</a:t>
            </a:r>
            <a:r>
              <a:rPr lang="pt-BR" dirty="0"/>
              <a:t> – Toda a turma + monitores + professor</a:t>
            </a:r>
          </a:p>
        </p:txBody>
      </p:sp>
      <p:grpSp>
        <p:nvGrpSpPr>
          <p:cNvPr id="70" name="Agrupar 69">
            <a:extLst>
              <a:ext uri="{FF2B5EF4-FFF2-40B4-BE49-F238E27FC236}">
                <a16:creationId xmlns:a16="http://schemas.microsoft.com/office/drawing/2014/main" id="{7E110AD9-A7DB-9AFE-DEAE-7212BA23A076}"/>
              </a:ext>
            </a:extLst>
          </p:cNvPr>
          <p:cNvGrpSpPr/>
          <p:nvPr/>
        </p:nvGrpSpPr>
        <p:grpSpPr>
          <a:xfrm>
            <a:off x="1994853" y="2964195"/>
            <a:ext cx="1284459" cy="1389213"/>
            <a:chOff x="411647" y="1228068"/>
            <a:chExt cx="2378163" cy="2392653"/>
          </a:xfrm>
        </p:grpSpPr>
        <p:pic>
          <p:nvPicPr>
            <p:cNvPr id="72" name="Imagem 71" descr="Forma&#10;&#10;Descrição gerada automaticamente com confiança baixa">
              <a:extLst>
                <a:ext uri="{FF2B5EF4-FFF2-40B4-BE49-F238E27FC236}">
                  <a16:creationId xmlns:a16="http://schemas.microsoft.com/office/drawing/2014/main" id="{A530D519-4582-03B3-ABFD-4E0822F9DB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1917005" y="1228068"/>
              <a:ext cx="872805" cy="1745610"/>
            </a:xfrm>
            <a:prstGeom prst="rect">
              <a:avLst/>
            </a:prstGeom>
          </p:spPr>
        </p:pic>
        <p:pic>
          <p:nvPicPr>
            <p:cNvPr id="74" name="Imagem 73" descr="Ícone&#10;&#10;Descrição gerada automaticamente">
              <a:extLst>
                <a:ext uri="{FF2B5EF4-FFF2-40B4-BE49-F238E27FC236}">
                  <a16:creationId xmlns:a16="http://schemas.microsoft.com/office/drawing/2014/main" id="{76E369DC-8A20-62EB-24DB-BA5D2F08DB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>
              <a:off x="930442" y="1278402"/>
              <a:ext cx="847638" cy="1695276"/>
            </a:xfrm>
            <a:prstGeom prst="rect">
              <a:avLst/>
            </a:prstGeom>
          </p:spPr>
        </p:pic>
        <p:pic>
          <p:nvPicPr>
            <p:cNvPr id="75" name="Imagem 74" descr="Ícone&#10;&#10;Descrição gerada automaticamente">
              <a:extLst>
                <a:ext uri="{FF2B5EF4-FFF2-40B4-BE49-F238E27FC236}">
                  <a16:creationId xmlns:a16="http://schemas.microsoft.com/office/drawing/2014/main" id="{BA0379FF-3BC2-F35E-6D2E-3AB4CE0B311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>
              <a:off x="1432459" y="1900278"/>
              <a:ext cx="847638" cy="1695276"/>
            </a:xfrm>
            <a:prstGeom prst="rect">
              <a:avLst/>
            </a:prstGeom>
          </p:spPr>
        </p:pic>
        <p:pic>
          <p:nvPicPr>
            <p:cNvPr id="76" name="Imagem 75" descr="Forma&#10;&#10;Descrição gerada automaticamente com confiança baixa">
              <a:extLst>
                <a:ext uri="{FF2B5EF4-FFF2-40B4-BE49-F238E27FC236}">
                  <a16:creationId xmlns:a16="http://schemas.microsoft.com/office/drawing/2014/main" id="{D1AF904C-F487-A8BA-3D63-C43283C25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411647" y="1875111"/>
              <a:ext cx="872805" cy="1745610"/>
            </a:xfrm>
            <a:prstGeom prst="rect">
              <a:avLst/>
            </a:prstGeom>
          </p:spPr>
        </p:pic>
      </p:grpSp>
      <p:grpSp>
        <p:nvGrpSpPr>
          <p:cNvPr id="77" name="Agrupar 76">
            <a:extLst>
              <a:ext uri="{FF2B5EF4-FFF2-40B4-BE49-F238E27FC236}">
                <a16:creationId xmlns:a16="http://schemas.microsoft.com/office/drawing/2014/main" id="{BC799E22-298C-2C6F-596C-929ABAC7D8B8}"/>
              </a:ext>
            </a:extLst>
          </p:cNvPr>
          <p:cNvGrpSpPr/>
          <p:nvPr/>
        </p:nvGrpSpPr>
        <p:grpSpPr>
          <a:xfrm>
            <a:off x="4763478" y="3057332"/>
            <a:ext cx="1284459" cy="1389213"/>
            <a:chOff x="411647" y="1228068"/>
            <a:chExt cx="2378163" cy="2392653"/>
          </a:xfrm>
        </p:grpSpPr>
        <p:pic>
          <p:nvPicPr>
            <p:cNvPr id="79" name="Imagem 78" descr="Forma&#10;&#10;Descrição gerada automaticamente com confiança baixa">
              <a:extLst>
                <a:ext uri="{FF2B5EF4-FFF2-40B4-BE49-F238E27FC236}">
                  <a16:creationId xmlns:a16="http://schemas.microsoft.com/office/drawing/2014/main" id="{7933F272-2E59-0157-CB09-4E14760675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1917005" y="1228068"/>
              <a:ext cx="872805" cy="1745610"/>
            </a:xfrm>
            <a:prstGeom prst="rect">
              <a:avLst/>
            </a:prstGeom>
          </p:spPr>
        </p:pic>
        <p:pic>
          <p:nvPicPr>
            <p:cNvPr id="80" name="Imagem 79" descr="Ícone&#10;&#10;Descrição gerada automaticamente">
              <a:extLst>
                <a:ext uri="{FF2B5EF4-FFF2-40B4-BE49-F238E27FC236}">
                  <a16:creationId xmlns:a16="http://schemas.microsoft.com/office/drawing/2014/main" id="{C9AB40D2-8EEB-CD1B-01F9-D860E7486A4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>
              <a:off x="930442" y="1278402"/>
              <a:ext cx="847638" cy="1695276"/>
            </a:xfrm>
            <a:prstGeom prst="rect">
              <a:avLst/>
            </a:prstGeom>
          </p:spPr>
        </p:pic>
        <p:pic>
          <p:nvPicPr>
            <p:cNvPr id="81" name="Imagem 80" descr="Ícone&#10;&#10;Descrição gerada automaticamente">
              <a:extLst>
                <a:ext uri="{FF2B5EF4-FFF2-40B4-BE49-F238E27FC236}">
                  <a16:creationId xmlns:a16="http://schemas.microsoft.com/office/drawing/2014/main" id="{D4E19026-CC5C-91F1-8122-693CD95910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>
              <a:off x="1432459" y="1900278"/>
              <a:ext cx="847638" cy="1695276"/>
            </a:xfrm>
            <a:prstGeom prst="rect">
              <a:avLst/>
            </a:prstGeom>
          </p:spPr>
        </p:pic>
        <p:pic>
          <p:nvPicPr>
            <p:cNvPr id="83" name="Imagem 82" descr="Forma&#10;&#10;Descrição gerada automaticamente com confiança baixa">
              <a:extLst>
                <a:ext uri="{FF2B5EF4-FFF2-40B4-BE49-F238E27FC236}">
                  <a16:creationId xmlns:a16="http://schemas.microsoft.com/office/drawing/2014/main" id="{755B723A-8651-0AC8-582D-B0657B23BF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411647" y="1875111"/>
              <a:ext cx="872805" cy="17456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7506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Agrupar 12">
            <a:extLst>
              <a:ext uri="{FF2B5EF4-FFF2-40B4-BE49-F238E27FC236}">
                <a16:creationId xmlns:a16="http://schemas.microsoft.com/office/drawing/2014/main" id="{4235E5F6-F6C0-D601-E479-A4D29A512DF1}"/>
              </a:ext>
            </a:extLst>
          </p:cNvPr>
          <p:cNvGrpSpPr/>
          <p:nvPr/>
        </p:nvGrpSpPr>
        <p:grpSpPr>
          <a:xfrm>
            <a:off x="9139566" y="0"/>
            <a:ext cx="3153932" cy="6858000"/>
            <a:chOff x="9139566" y="0"/>
            <a:chExt cx="3153932" cy="6858000"/>
          </a:xfrm>
        </p:grpSpPr>
        <p:grpSp>
          <p:nvGrpSpPr>
            <p:cNvPr id="5" name="Grupo 9">
              <a:extLst>
                <a:ext uri="{FF2B5EF4-FFF2-40B4-BE49-F238E27FC236}">
                  <a16:creationId xmlns:a16="http://schemas.microsoft.com/office/drawing/2014/main" id="{034D64DE-1E06-F57A-A3D5-85FF4AEBA866}"/>
                </a:ext>
              </a:extLst>
            </p:cNvPr>
            <p:cNvGrpSpPr/>
            <p:nvPr/>
          </p:nvGrpSpPr>
          <p:grpSpPr>
            <a:xfrm>
              <a:off x="9139566" y="0"/>
              <a:ext cx="3136324" cy="6858000"/>
              <a:chOff x="9055676" y="0"/>
              <a:chExt cx="3136324" cy="6858000"/>
            </a:xfrm>
          </p:grpSpPr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6DF18B77-4F65-11D0-5E29-255E361063A7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94C04EED-4E2E-BBE4-C5DD-325FD9095790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54F3A554-A056-FB22-C265-2681FE51CA02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6E4CDE8F-3FEE-ADF2-F9D9-DFDCA023AF4D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0E8D4665-335C-2851-CE66-27910FB45A94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</p:grpSp>
        <p:pic>
          <p:nvPicPr>
            <p:cNvPr id="12" name="Elemento gráfico 8" descr="Frasco">
              <a:extLst>
                <a:ext uri="{FF2B5EF4-FFF2-40B4-BE49-F238E27FC236}">
                  <a16:creationId xmlns:a16="http://schemas.microsoft.com/office/drawing/2014/main" id="{346C5776-71E7-558E-43CD-FD929471F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0451125">
              <a:off x="9288212" y="3564605"/>
              <a:ext cx="3005286" cy="3005286"/>
            </a:xfrm>
            <a:prstGeom prst="rect">
              <a:avLst/>
            </a:prstGeom>
          </p:spPr>
        </p:pic>
      </p:grp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0765F6F-9018-D8E6-A5DE-1D7564E03864}"/>
              </a:ext>
            </a:extLst>
          </p:cNvPr>
          <p:cNvSpPr txBox="1"/>
          <p:nvPr/>
        </p:nvSpPr>
        <p:spPr>
          <a:xfrm>
            <a:off x="340104" y="229469"/>
            <a:ext cx="217065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600" dirty="0"/>
              <a:t>Análise de uma refeição</a:t>
            </a:r>
          </a:p>
          <a:p>
            <a:endParaRPr lang="pt-BR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/>
              <a:t>Arroz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/>
              <a:t>Feijão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/>
              <a:t>Carne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/>
              <a:t>Salada</a:t>
            </a: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66A48917-D90D-7991-241B-3297D53FD207}"/>
              </a:ext>
            </a:extLst>
          </p:cNvPr>
          <p:cNvCxnSpPr/>
          <p:nvPr/>
        </p:nvCxnSpPr>
        <p:spPr>
          <a:xfrm>
            <a:off x="2886179" y="969442"/>
            <a:ext cx="7969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7C15067-AFF0-6339-AD86-742DA435E1DA}"/>
              </a:ext>
            </a:extLst>
          </p:cNvPr>
          <p:cNvSpPr txBox="1"/>
          <p:nvPr/>
        </p:nvSpPr>
        <p:spPr>
          <a:xfrm>
            <a:off x="4236562" y="230778"/>
            <a:ext cx="22007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/>
              <a:t>Umidade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/>
              <a:t>Cinzas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err="1"/>
              <a:t>Lipideos</a:t>
            </a:r>
            <a:endParaRPr lang="pt-B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err="1"/>
              <a:t>Proteinas</a:t>
            </a:r>
            <a:endParaRPr lang="pt-B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/>
              <a:t>Fibra Alimentar Total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21B1874-228B-4650-FC1E-9D8FA6F305CA}"/>
              </a:ext>
            </a:extLst>
          </p:cNvPr>
          <p:cNvSpPr txBox="1"/>
          <p:nvPr/>
        </p:nvSpPr>
        <p:spPr>
          <a:xfrm>
            <a:off x="301425" y="306198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		</a:t>
            </a:r>
          </a:p>
          <a:p>
            <a:endParaRPr lang="pt-BR" dirty="0"/>
          </a:p>
        </p:txBody>
      </p:sp>
      <p:graphicFrame>
        <p:nvGraphicFramePr>
          <p:cNvPr id="19" name="Tabela 19">
            <a:extLst>
              <a:ext uri="{FF2B5EF4-FFF2-40B4-BE49-F238E27FC236}">
                <a16:creationId xmlns:a16="http://schemas.microsoft.com/office/drawing/2014/main" id="{FC38BF5B-DC2B-B77A-A0D0-0A3B2C0D73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888592"/>
              </p:ext>
            </p:extLst>
          </p:nvPr>
        </p:nvGraphicFramePr>
        <p:xfrm>
          <a:off x="340104" y="2989526"/>
          <a:ext cx="8128000" cy="376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18">
                  <a:extLst>
                    <a:ext uri="{9D8B030D-6E8A-4147-A177-3AD203B41FA5}">
                      <a16:colId xmlns:a16="http://schemas.microsoft.com/office/drawing/2014/main" val="4118382428"/>
                    </a:ext>
                  </a:extLst>
                </a:gridCol>
                <a:gridCol w="6821182">
                  <a:extLst>
                    <a:ext uri="{9D8B030D-6E8A-4147-A177-3AD203B41FA5}">
                      <a16:colId xmlns:a16="http://schemas.microsoft.com/office/drawing/2014/main" val="12818046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Aulas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825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1ª aula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Ambientação com o laboratório</a:t>
                      </a:r>
                    </a:p>
                    <a:p>
                      <a:r>
                        <a:rPr lang="pt-BR" sz="1400" dirty="0"/>
                        <a:t>Segurança nas aulas</a:t>
                      </a:r>
                    </a:p>
                    <a:p>
                      <a:r>
                        <a:rPr lang="pt-BR" sz="1400" dirty="0"/>
                        <a:t>Prática – Pesagem e Medidas de volume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59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2ª aula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Teórica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250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3ª aula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Homogeneização da amostra</a:t>
                      </a:r>
                    </a:p>
                    <a:p>
                      <a:r>
                        <a:rPr lang="pt-BR" sz="1400" dirty="0"/>
                        <a:t>Início da Análise de Umidade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54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4ª aula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Final da Análise de Umidade – cálculos e entrega de relatório</a:t>
                      </a:r>
                    </a:p>
                    <a:p>
                      <a:r>
                        <a:rPr lang="pt-BR" sz="1400" dirty="0"/>
                        <a:t>Início da Análise de Cinzas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000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5ª aula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Final da Análise de Cinzas – cálculos e entrega de relatório</a:t>
                      </a:r>
                    </a:p>
                    <a:p>
                      <a:r>
                        <a:rPr lang="pt-BR" sz="1400" dirty="0"/>
                        <a:t>Início da Análise de Lipídeos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674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6ª aula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Final da Análise de Lipídeos - cálculos e entrega de relatório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48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7ª aula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1ª Prova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38219"/>
                  </a:ext>
                </a:extLst>
              </a:tr>
            </a:tbl>
          </a:graphicData>
        </a:graphic>
      </p:graphicFrame>
      <p:sp>
        <p:nvSpPr>
          <p:cNvPr id="20" name="CaixaDeTexto 19">
            <a:extLst>
              <a:ext uri="{FF2B5EF4-FFF2-40B4-BE49-F238E27FC236}">
                <a16:creationId xmlns:a16="http://schemas.microsoft.com/office/drawing/2014/main" id="{FB559FC4-D712-73FE-8B4A-5956F380981D}"/>
              </a:ext>
            </a:extLst>
          </p:cNvPr>
          <p:cNvSpPr txBox="1"/>
          <p:nvPr/>
        </p:nvSpPr>
        <p:spPr>
          <a:xfrm>
            <a:off x="301425" y="1927213"/>
            <a:ext cx="530222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Formato: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/>
              <a:t>30-40 minutos de aula teórica – Explicação sobre a análise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/>
              <a:t>Restante da aula - Laboratório</a:t>
            </a:r>
          </a:p>
        </p:txBody>
      </p:sp>
    </p:spTree>
    <p:extLst>
      <p:ext uri="{BB962C8B-B14F-4D97-AF65-F5344CB8AC3E}">
        <p14:creationId xmlns:p14="http://schemas.microsoft.com/office/powerpoint/2010/main" val="234419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Agrupar 12">
            <a:extLst>
              <a:ext uri="{FF2B5EF4-FFF2-40B4-BE49-F238E27FC236}">
                <a16:creationId xmlns:a16="http://schemas.microsoft.com/office/drawing/2014/main" id="{4235E5F6-F6C0-D601-E479-A4D29A512DF1}"/>
              </a:ext>
            </a:extLst>
          </p:cNvPr>
          <p:cNvGrpSpPr/>
          <p:nvPr/>
        </p:nvGrpSpPr>
        <p:grpSpPr>
          <a:xfrm>
            <a:off x="9139566" y="0"/>
            <a:ext cx="3153932" cy="6858000"/>
            <a:chOff x="9139566" y="0"/>
            <a:chExt cx="3153932" cy="6858000"/>
          </a:xfrm>
        </p:grpSpPr>
        <p:grpSp>
          <p:nvGrpSpPr>
            <p:cNvPr id="5" name="Grupo 9">
              <a:extLst>
                <a:ext uri="{FF2B5EF4-FFF2-40B4-BE49-F238E27FC236}">
                  <a16:creationId xmlns:a16="http://schemas.microsoft.com/office/drawing/2014/main" id="{034D64DE-1E06-F57A-A3D5-85FF4AEBA866}"/>
                </a:ext>
              </a:extLst>
            </p:cNvPr>
            <p:cNvGrpSpPr/>
            <p:nvPr/>
          </p:nvGrpSpPr>
          <p:grpSpPr>
            <a:xfrm>
              <a:off x="9139566" y="0"/>
              <a:ext cx="3136324" cy="6858000"/>
              <a:chOff x="9055676" y="0"/>
              <a:chExt cx="3136324" cy="6858000"/>
            </a:xfrm>
          </p:grpSpPr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6DF18B77-4F65-11D0-5E29-255E361063A7}"/>
                  </a:ext>
                </a:extLst>
              </p:cNvPr>
              <p:cNvSpPr/>
              <p:nvPr/>
            </p:nvSpPr>
            <p:spPr>
              <a:xfrm>
                <a:off x="9221932" y="0"/>
                <a:ext cx="2970068" cy="6858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94C04EED-4E2E-BBE4-C5DD-325FD9095790}"/>
                  </a:ext>
                </a:extLst>
              </p:cNvPr>
              <p:cNvSpPr/>
              <p:nvPr/>
            </p:nvSpPr>
            <p:spPr>
              <a:xfrm>
                <a:off x="9055676" y="0"/>
                <a:ext cx="166255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54F3A554-A056-FB22-C265-2681FE51CA02}"/>
                  </a:ext>
                </a:extLst>
              </p:cNvPr>
              <p:cNvSpPr/>
              <p:nvPr/>
            </p:nvSpPr>
            <p:spPr>
              <a:xfrm>
                <a:off x="9221932" y="0"/>
                <a:ext cx="114301" cy="6858000"/>
              </a:xfrm>
              <a:prstGeom prst="rect">
                <a:avLst/>
              </a:prstGeom>
              <a:solidFill>
                <a:srgbClr val="FFD3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6E4CDE8F-3FEE-ADF2-F9D9-DFDCA023AF4D}"/>
                  </a:ext>
                </a:extLst>
              </p:cNvPr>
              <p:cNvSpPr/>
              <p:nvPr/>
            </p:nvSpPr>
            <p:spPr>
              <a:xfrm>
                <a:off x="9336233" y="0"/>
                <a:ext cx="150667" cy="6858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0E8D4665-335C-2851-CE66-27910FB45A94}"/>
                  </a:ext>
                </a:extLst>
              </p:cNvPr>
              <p:cNvSpPr/>
              <p:nvPr/>
            </p:nvSpPr>
            <p:spPr>
              <a:xfrm>
                <a:off x="9336233" y="0"/>
                <a:ext cx="57150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/>
              </a:p>
            </p:txBody>
          </p:sp>
        </p:grpSp>
        <p:pic>
          <p:nvPicPr>
            <p:cNvPr id="12" name="Elemento gráfico 8" descr="Frasco">
              <a:extLst>
                <a:ext uri="{FF2B5EF4-FFF2-40B4-BE49-F238E27FC236}">
                  <a16:creationId xmlns:a16="http://schemas.microsoft.com/office/drawing/2014/main" id="{346C5776-71E7-558E-43CD-FD929471F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0451125">
              <a:off x="9288212" y="3564605"/>
              <a:ext cx="3005286" cy="3005286"/>
            </a:xfrm>
            <a:prstGeom prst="rect">
              <a:avLst/>
            </a:prstGeom>
          </p:spPr>
        </p:pic>
      </p:grp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0765F6F-9018-D8E6-A5DE-1D7564E03864}"/>
              </a:ext>
            </a:extLst>
          </p:cNvPr>
          <p:cNvSpPr txBox="1"/>
          <p:nvPr/>
        </p:nvSpPr>
        <p:spPr>
          <a:xfrm>
            <a:off x="340104" y="229469"/>
            <a:ext cx="2425729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/>
              <a:t>Análise de uma refeição</a:t>
            </a:r>
          </a:p>
          <a:p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Arroz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Feijão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Carne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Salada</a:t>
            </a: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66A48917-D90D-7991-241B-3297D53FD207}"/>
              </a:ext>
            </a:extLst>
          </p:cNvPr>
          <p:cNvCxnSpPr/>
          <p:nvPr/>
        </p:nvCxnSpPr>
        <p:spPr>
          <a:xfrm>
            <a:off x="2886179" y="969442"/>
            <a:ext cx="7969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7C15067-AFF0-6339-AD86-742DA435E1DA}"/>
              </a:ext>
            </a:extLst>
          </p:cNvPr>
          <p:cNvSpPr txBox="1"/>
          <p:nvPr/>
        </p:nvSpPr>
        <p:spPr>
          <a:xfrm>
            <a:off x="4236562" y="230778"/>
            <a:ext cx="24198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Umidade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Cinzas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/>
              <a:t>Lipideos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/>
              <a:t>Proteinas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Fibra Alimentar Total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21B1874-228B-4650-FC1E-9D8FA6F305CA}"/>
              </a:ext>
            </a:extLst>
          </p:cNvPr>
          <p:cNvSpPr txBox="1"/>
          <p:nvPr/>
        </p:nvSpPr>
        <p:spPr>
          <a:xfrm>
            <a:off x="301425" y="306198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		</a:t>
            </a:r>
          </a:p>
          <a:p>
            <a:endParaRPr lang="pt-BR" dirty="0"/>
          </a:p>
        </p:txBody>
      </p:sp>
      <p:graphicFrame>
        <p:nvGraphicFramePr>
          <p:cNvPr id="19" name="Tabela 19">
            <a:extLst>
              <a:ext uri="{FF2B5EF4-FFF2-40B4-BE49-F238E27FC236}">
                <a16:creationId xmlns:a16="http://schemas.microsoft.com/office/drawing/2014/main" id="{FC38BF5B-DC2B-B77A-A0D0-0A3B2C0D73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579435"/>
              </p:ext>
            </p:extLst>
          </p:nvPr>
        </p:nvGraphicFramePr>
        <p:xfrm>
          <a:off x="340104" y="2886322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18">
                  <a:extLst>
                    <a:ext uri="{9D8B030D-6E8A-4147-A177-3AD203B41FA5}">
                      <a16:colId xmlns:a16="http://schemas.microsoft.com/office/drawing/2014/main" val="4118382428"/>
                    </a:ext>
                  </a:extLst>
                </a:gridCol>
                <a:gridCol w="6821182">
                  <a:extLst>
                    <a:ext uri="{9D8B030D-6E8A-4147-A177-3AD203B41FA5}">
                      <a16:colId xmlns:a16="http://schemas.microsoft.com/office/drawing/2014/main" val="12818046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Aulas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825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8ª aula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Início da Análise de Proteínas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502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9ª aula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Final da Análise de Proteínas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368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10ª aula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Início da Análise de Fibra Alimentar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015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11ª aula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Final da Análise de Fibra Alimentar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295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12ª aula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Discussão com os grupos sobre os resultados – Sala de aula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036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13ª aula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Análise de Açúcares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155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14ª aula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Análise de Pigmentos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439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/>
                        <a:t>15ª aula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2ª Prova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109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734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Elemento gráfico 14" descr="Área de transferência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631394">
            <a:off x="3790715" y="4482751"/>
            <a:ext cx="3194131" cy="3194131"/>
          </a:xfrm>
          <a:prstGeom prst="rect">
            <a:avLst/>
          </a:prstGeom>
        </p:spPr>
      </p:pic>
      <p:pic>
        <p:nvPicPr>
          <p:cNvPr id="11" name="Elemento gráfico 10" descr="Microscópio">
            <a:extLst>
              <a:ext uri="{FF2B5EF4-FFF2-40B4-BE49-F238E27FC236}">
                <a16:creationId xmlns:a16="http://schemas.microsoft.com/office/drawing/2014/main" id="{3CB00449-E308-4DF3-9CFD-9A7D30B672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338607" flipH="1">
            <a:off x="-587261" y="1663257"/>
            <a:ext cx="2684499" cy="2684499"/>
          </a:xfrm>
          <a:prstGeom prst="rect">
            <a:avLst/>
          </a:prstGeom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Elemento gráfico 6" descr="Béquer">
            <a:extLst>
              <a:ext uri="{FF2B5EF4-FFF2-40B4-BE49-F238E27FC236}">
                <a16:creationId xmlns:a16="http://schemas.microsoft.com/office/drawing/2014/main" id="{88D22565-F42F-439B-A6A4-CF161165E6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213697">
            <a:off x="-491837" y="3688628"/>
            <a:ext cx="3245427" cy="3245427"/>
          </a:xfrm>
          <a:prstGeom prst="rect">
            <a:avLst/>
          </a:prstGeom>
        </p:spPr>
      </p:pic>
      <p:pic>
        <p:nvPicPr>
          <p:cNvPr id="9" name="Elemento gráfico 8" descr="Frasco">
            <a:extLst>
              <a:ext uri="{FF2B5EF4-FFF2-40B4-BE49-F238E27FC236}">
                <a16:creationId xmlns:a16="http://schemas.microsoft.com/office/drawing/2014/main" id="{B46E3E84-D1E6-4422-AA93-3EE98A821B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20451125">
            <a:off x="8514237" y="-118161"/>
            <a:ext cx="3005286" cy="3005286"/>
          </a:xfrm>
          <a:prstGeom prst="rect">
            <a:avLst/>
          </a:prstGeom>
        </p:spPr>
      </p:pic>
      <p:pic>
        <p:nvPicPr>
          <p:cNvPr id="13" name="Elemento gráfico 12" descr="Tubos de ensaio">
            <a:extLst>
              <a:ext uri="{FF2B5EF4-FFF2-40B4-BE49-F238E27FC236}">
                <a16:creationId xmlns:a16="http://schemas.microsoft.com/office/drawing/2014/main" id="{6A56DF0C-1331-406E-AEE6-06E0E59FB9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21078969">
            <a:off x="1920309" y="4797205"/>
            <a:ext cx="2453456" cy="2453456"/>
          </a:xfrm>
          <a:prstGeom prst="rect">
            <a:avLst/>
          </a:prstGeom>
        </p:spPr>
      </p:pic>
      <p:pic>
        <p:nvPicPr>
          <p:cNvPr id="19" name="Elemento gráfico 18" descr="Régua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Elemento gráfico 20" descr="Lápis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087_TF33787325" id="{63F727A4-0D74-4F73-BDF3-079CF6F0DD69}" vid="{3A48BA9F-3162-4425-95DB-F5D1BCB63CE8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Segurança no laboratório</Template>
  <TotalTime>409</TotalTime>
  <Words>348</Words>
  <Application>Microsoft Office PowerPoint</Application>
  <PresentationFormat>Widescreen</PresentationFormat>
  <Paragraphs>95</Paragraphs>
  <Slides>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-apple-system</vt:lpstr>
      <vt:lpstr>Arial</vt:lpstr>
      <vt:lpstr>Calibri</vt:lpstr>
      <vt:lpstr>Calibri Light</vt:lpstr>
      <vt:lpstr>Rockwell</vt:lpstr>
      <vt:lpstr>Tahoma</vt:lpstr>
      <vt:lpstr>Wingdings</vt:lpstr>
      <vt:lpstr>Tema do Office</vt:lpstr>
      <vt:lpstr>FBA0201 - Bromatologia</vt:lpstr>
      <vt:lpstr>Objetivo</vt:lpstr>
      <vt:lpstr>Organização (curso regular)</vt:lpstr>
      <vt:lpstr>Aulas Práticas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FBA0201 - Bromatologia</dc:title>
  <dc:creator>Eduardo Purgatto</dc:creator>
  <cp:lastModifiedBy>Eduardo Purgatto</cp:lastModifiedBy>
  <cp:revision>15</cp:revision>
  <dcterms:created xsi:type="dcterms:W3CDTF">2020-10-13T17:36:40Z</dcterms:created>
  <dcterms:modified xsi:type="dcterms:W3CDTF">2023-08-08T19:58:46Z</dcterms:modified>
</cp:coreProperties>
</file>