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7"/>
  </p:notesMasterIdLst>
  <p:sldIdLst>
    <p:sldId id="332" r:id="rId2"/>
    <p:sldId id="333" r:id="rId3"/>
    <p:sldId id="352" r:id="rId4"/>
    <p:sldId id="334" r:id="rId5"/>
    <p:sldId id="335" r:id="rId6"/>
    <p:sldId id="336" r:id="rId7"/>
    <p:sldId id="337" r:id="rId8"/>
    <p:sldId id="338" r:id="rId9"/>
    <p:sldId id="339" r:id="rId10"/>
    <p:sldId id="340" r:id="rId11"/>
    <p:sldId id="341" r:id="rId12"/>
    <p:sldId id="342" r:id="rId13"/>
    <p:sldId id="343" r:id="rId14"/>
    <p:sldId id="344" r:id="rId15"/>
    <p:sldId id="345" r:id="rId16"/>
    <p:sldId id="346" r:id="rId17"/>
    <p:sldId id="347" r:id="rId18"/>
    <p:sldId id="348" r:id="rId19"/>
    <p:sldId id="349" r:id="rId20"/>
    <p:sldId id="350" r:id="rId21"/>
    <p:sldId id="351" r:id="rId22"/>
    <p:sldId id="353" r:id="rId23"/>
    <p:sldId id="354" r:id="rId24"/>
    <p:sldId id="355" r:id="rId25"/>
    <p:sldId id="356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5915"/>
  </p:normalViewPr>
  <p:slideViewPr>
    <p:cSldViewPr snapToGrid="0" snapToObjects="1">
      <p:cViewPr varScale="1">
        <p:scale>
          <a:sx n="115" d="100"/>
          <a:sy n="115" d="100"/>
        </p:scale>
        <p:origin x="47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F78F77-D53C-1744-8EA2-D7B74842D681}" type="datetimeFigureOut">
              <a:rPr lang="en-US" smtClean="0"/>
              <a:t>10/4/23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76387F-CF7C-BC41-9F71-21E2F6718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8261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" name="Google Shape;921;g275d867ebc3_0_13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2" name="Google Shape;922;g275d867ebc3_0_1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564874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7" name="Google Shape;1007;g1e7e9fd5ab1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8" name="Google Shape;1008;g1e7e9fd5ab1_0_6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9" name="Google Shape;1009;g1e7e9fd5ab1_0_6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277652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8" name="Google Shape;1018;g1e7e9fd5ab1_0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9" name="Google Shape;1019;g1e7e9fd5ab1_0_7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0" name="Google Shape;1020;g1e7e9fd5ab1_0_7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979801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Google Shape;1028;g1e7e9fd5ab1_0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9" name="Google Shape;1029;g1e7e9fd5ab1_0_7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0" name="Google Shape;1030;g1e7e9fd5ab1_0_7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688925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5" name="Google Shape;1035;g1e7e9fd5ab1_0_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6" name="Google Shape;1036;g1e7e9fd5ab1_0_9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7" name="Google Shape;1037;g1e7e9fd5ab1_0_9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3349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2" name="Google Shape;1042;g1e7e9fd5ab1_0_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3" name="Google Shape;1043;g1e7e9fd5ab1_0_10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4" name="Google Shape;1044;g1e7e9fd5ab1_0_10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060973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3" name="Google Shape;1063;g1e7e9fd5ab1_0_13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4" name="Google Shape;1064;g1e7e9fd5ab1_0_1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618372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2" name="Google Shape;1072;g1e7e9fd5ab1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3" name="Google Shape;1073;g1e7e9fd5ab1_0_3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4" name="Google Shape;1074;g1e7e9fd5ab1_0_3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3801437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9" name="Google Shape;1079;g1e7e9fd5ab1_0_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0" name="Google Shape;1080;g1e7e9fd5ab1_0_14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1" name="Google Shape;1081;g1e7e9fd5ab1_0_14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0891511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3" name="Google Shape;1093;g275d867ebc3_0_1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4" name="Google Shape;1094;g275d867ebc3_0_14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Tecnologia, organização das pessoas (qualificação, perfil, atividade, modelo de gestão), método de trabalho, modelo de coordenação, tomada de decisão, tempo, logística …</a:t>
            </a:r>
            <a:endParaRPr/>
          </a:p>
        </p:txBody>
      </p:sp>
      <p:sp>
        <p:nvSpPr>
          <p:cNvPr id="1095" name="Google Shape;1095;g275d867ebc3_0_14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2056525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6" name="Google Shape;1106;g275d867ebc3_0_15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7" name="Google Shape;1107;g275d867ebc3_0_1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600083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" name="Google Shape;931;g275d867ebc3_0_14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2" name="Google Shape;932;g275d867ebc3_0_1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4890312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5" name="Google Shape;1115;g275d867ebc3_0_1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6" name="Google Shape;1116;g275d867ebc3_0_16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7" name="Google Shape;1117;g275d867ebc3_0_16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2941309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2" name="Google Shape;1122;g275d867ebc3_0_1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3" name="Google Shape;1123;g275d867ebc3_0_18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4" name="Google Shape;1124;g275d867ebc3_0_18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7303722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" name="Google Shape;1157;g1e7e9fd5ab1_0_1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8" name="Google Shape;1158;g1e7e9fd5ab1_0_18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9" name="Google Shape;1159;g1e7e9fd5ab1_0_18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1989910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0" name="Google Shape;1170;g275d867ebc3_0_2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1" name="Google Shape;1171;g275d867ebc3_0_2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2" name="Google Shape;1172;g275d867ebc3_0_22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5198194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" name="Google Shape;1177;g275d867ebc3_0_2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8" name="Google Shape;1178;g275d867ebc3_0_2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9" name="Google Shape;1179;g275d867ebc3_0_22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9378380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4" name="Google Shape;1184;g275d867ebc3_0_2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5" name="Google Shape;1185;g275d867ebc3_0_23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6" name="Google Shape;1186;g275d867ebc3_0_23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123839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7" name="Google Shape;1147;g275d867ebc3_0_17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8" name="Google Shape;1148;g275d867ebc3_0_1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311934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9" name="Google Shape;939;g1e7e9fd5ab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0" name="Google Shape;940;g1e7e9fd5ab1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1" name="Google Shape;941;g1e7e9fd5ab1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853167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6" name="Google Shape;946;g1e7e9fd5ab1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7" name="Google Shape;947;g1e7e9fd5ab1_0_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8" name="Google Shape;948;g1e7e9fd5ab1_0_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061325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0" name="Google Shape;960;g1e7e9fd5ab1_0_1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1" name="Google Shape;961;g1e7e9fd5ab1_0_16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2" name="Google Shape;962;g1e7e9fd5ab1_0_16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081479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0" name="Google Shape;980;g1e7e9fd5ab1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1" name="Google Shape;981;g1e7e9fd5ab1_0_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2" name="Google Shape;982;g1e7e9fd5ab1_0_2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55177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8" name="Google Shape;988;g1e7e9fd5ab1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9" name="Google Shape;989;g1e7e9fd5ab1_0_4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0" name="Google Shape;990;g1e7e9fd5ab1_0_4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027323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5" name="Google Shape;995;g1e7e9fd5ab1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6" name="Google Shape;996;g1e7e9fd5ab1_0_5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7" name="Google Shape;997;g1e7e9fd5ab1_0_5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438389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B4EE76-0A2E-D14A-A0C6-8550520515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0A48DE-834E-B643-B6BB-D6BFC7D27B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684A41-B0F6-C64B-B774-E5006E324C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AC8C0-D371-FD4B-B8DC-2F62BC0D8805}" type="datetimeFigureOut">
              <a:rPr lang="en-US" smtClean="0"/>
              <a:t>10/4/23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00F252-8AC3-0D45-A65E-3463964372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FE7D27-F230-E44D-B9B5-2857D6D881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85496-34B6-2C41-A1A8-84C8FD0363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7855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4F1CA7-B2AF-7C48-AA0E-4EC1DF2D33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F23B836-9DCB-C140-B031-036302C443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06EE8B-AD77-3747-B6B7-FD34039E7C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AC8C0-D371-FD4B-B8DC-2F62BC0D8805}" type="datetimeFigureOut">
              <a:rPr lang="en-US" smtClean="0"/>
              <a:t>10/4/23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CBD110-F757-F344-A75E-70F4F15A31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9AE089-7D5A-A545-A5AA-D2E9B6A19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85496-34B6-2C41-A1A8-84C8FD0363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788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AA6E518-2C92-9246-B02D-31E7B2EDDE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0E6EF7-884A-ED4F-9030-3A944B8990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55B048-B99E-7C43-8CD4-A9EBCA4625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AC8C0-D371-FD4B-B8DC-2F62BC0D8805}" type="datetimeFigureOut">
              <a:rPr lang="en-US" smtClean="0"/>
              <a:t>10/4/23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A07EE2-5F2B-9C44-8BE0-6EE6721AB1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03FABE-16C0-B24E-9D86-6CD240E521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85496-34B6-2C41-A1A8-84C8FD0363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5978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7CE236-D96F-0D49-855B-775178B4C9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0B99B5-8243-014B-AED0-94D12680AD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F7B295-54B7-B04A-9703-E0C7DFBBF4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AC8C0-D371-FD4B-B8DC-2F62BC0D8805}" type="datetimeFigureOut">
              <a:rPr lang="en-US" smtClean="0"/>
              <a:t>10/4/23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0D9043-08F6-7C49-965B-A97A2ED030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B7265C-B355-2E4A-9A18-ABB84F1108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85496-34B6-2C41-A1A8-84C8FD0363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9290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9C7B61-5C3F-8B41-A072-37EF16C534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A03573-4A15-9C42-AF2B-4952BD890E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691E09-A8FD-AF42-A5D3-A8AD6A9546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AC8C0-D371-FD4B-B8DC-2F62BC0D8805}" type="datetimeFigureOut">
              <a:rPr lang="en-US" smtClean="0"/>
              <a:t>10/4/23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87FE57-9CA7-484F-9355-A09FEAFAE3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AE3AF1-05E6-AE4B-A5E4-4034868533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85496-34B6-2C41-A1A8-84C8FD0363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3991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31F1EF-A1D7-0F40-8CE8-37E20F90A8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727FB2-0D0B-6945-92FE-CC9FD8C88D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8D801A-58A3-154A-93CD-8F477A5194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83E7F3-4075-D746-B105-9EA6B2B3B8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AC8C0-D371-FD4B-B8DC-2F62BC0D8805}" type="datetimeFigureOut">
              <a:rPr lang="en-US" smtClean="0"/>
              <a:t>10/4/23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EA139E-4B4C-EC4D-BE01-B613F86E8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8FB78C-3BE1-B54A-8460-F5D9E5B345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85496-34B6-2C41-A1A8-84C8FD0363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484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33026A-ED83-1841-A2A0-30E584DD2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C33392-9E8F-1647-A365-C6DE763E47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3C1CA2-73ED-1546-8B8B-21F2E899EB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A84C9E9-3A5B-404F-A8F9-553AB3027C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288F85F-3676-654F-834C-0FF4A86E44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6167532-AEFA-F94B-B4DE-8ACC9083AF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AC8C0-D371-FD4B-B8DC-2F62BC0D8805}" type="datetimeFigureOut">
              <a:rPr lang="en-US" smtClean="0"/>
              <a:t>10/4/23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3E373D6-12AF-AA40-8156-72C0C868E1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A1B313C-4AF1-CE4F-8318-D5F1CFB9F7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85496-34B6-2C41-A1A8-84C8FD0363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4308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2274A-7B8D-AC40-A4F2-B458229C6A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9896C9F-738F-8542-9217-BBD1588E2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AC8C0-D371-FD4B-B8DC-2F62BC0D8805}" type="datetimeFigureOut">
              <a:rPr lang="en-US" smtClean="0"/>
              <a:t>10/4/23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4E1FB6C-746D-6B46-984A-8401732C15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F988CDA-3744-2445-915D-51044F149F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85496-34B6-2C41-A1A8-84C8FD0363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652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EC856D4-6EEF-5C41-A12E-326EFB2F42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AC8C0-D371-FD4B-B8DC-2F62BC0D8805}" type="datetimeFigureOut">
              <a:rPr lang="en-US" smtClean="0"/>
              <a:t>10/4/23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C6B111F-D46B-704E-AC0E-0AC713489E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2FAABF-B6CF-F241-91AB-0C370A210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85496-34B6-2C41-A1A8-84C8FD0363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809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63A8E8-1AA2-8348-AFE5-64EA62154B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FFFB85-231E-7341-9942-1EC53A3DB9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4C7EB1-D336-5B4E-B2D1-A045FBBD28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FA8EAF-84B4-E542-A0B5-46D645214F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AC8C0-D371-FD4B-B8DC-2F62BC0D8805}" type="datetimeFigureOut">
              <a:rPr lang="en-US" smtClean="0"/>
              <a:t>10/4/23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5C4D7D-3977-104F-B80C-CC1B3BF33C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021A7B-861C-EA4F-AADF-B98FD9033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85496-34B6-2C41-A1A8-84C8FD0363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4958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1D706F-FD60-7947-8AB4-025CF53D20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06B9BFD-7E6E-EC45-85F6-EF8F76C5A88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BC44ED-4BDA-5040-9BC3-D05D3DF4BE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FDFBC3-AC3C-EF4F-AD56-CACB90A0A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AC8C0-D371-FD4B-B8DC-2F62BC0D8805}" type="datetimeFigureOut">
              <a:rPr lang="en-US" smtClean="0"/>
              <a:t>10/4/23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1F8167-5380-C546-BB07-26C7D762C9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6A7626-9AD5-894E-BA66-F4CA67EE45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85496-34B6-2C41-A1A8-84C8FD0363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518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A029E04-CAC8-6F4C-9493-5DE8112728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46C87C-4A84-AB47-A1C4-FF08061CC5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30C7F9-F6D3-A84A-9C1D-C53D16D284E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1AC8C0-D371-FD4B-B8DC-2F62BC0D8805}" type="datetimeFigureOut">
              <a:rPr lang="en-US" smtClean="0"/>
              <a:t>10/4/23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071385-CEEC-ED40-8036-80CD0FFA61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45D55D-3F94-8F4B-9A4D-19FAADF5B3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485496-34B6-2C41-A1A8-84C8FD0363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292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cY_Old9bLhY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IXkxl8dSXb4&amp;t=286s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4" name="Google Shape;924;g275d867ebc3_0_131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US" dirty="0" err="1"/>
              <a:t>Introdução</a:t>
            </a:r>
            <a:r>
              <a:rPr lang="en-US" dirty="0"/>
              <a:t> </a:t>
            </a:r>
            <a:r>
              <a:rPr lang="en-US" dirty="0" err="1"/>
              <a:t>à</a:t>
            </a:r>
            <a:r>
              <a:rPr lang="en-US" dirty="0"/>
              <a:t> </a:t>
            </a:r>
            <a:r>
              <a:rPr lang="en-US" dirty="0" err="1"/>
              <a:t>administração</a:t>
            </a:r>
            <a:r>
              <a:rPr lang="en-US" dirty="0"/>
              <a:t> Aula 2 - </a:t>
            </a:r>
            <a:r>
              <a:rPr lang="en-US" dirty="0" err="1"/>
              <a:t>Módulo</a:t>
            </a:r>
            <a:r>
              <a:rPr lang="en-US" dirty="0"/>
              <a:t> </a:t>
            </a:r>
            <a:r>
              <a:rPr lang="en-US" dirty="0" err="1"/>
              <a:t>Organização</a:t>
            </a:r>
            <a:r>
              <a:rPr lang="en-US" dirty="0"/>
              <a:t> </a:t>
            </a:r>
            <a:endParaRPr dirty="0"/>
          </a:p>
        </p:txBody>
      </p:sp>
      <p:sp>
        <p:nvSpPr>
          <p:cNvPr id="925" name="Google Shape;925;g275d867ebc3_0_131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PRO 3811/2023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dirty="0" err="1"/>
              <a:t>Profa</a:t>
            </a:r>
            <a:r>
              <a:rPr lang="en-US" dirty="0"/>
              <a:t>. Dra. Ana Paula Paes </a:t>
            </a:r>
            <a:r>
              <a:rPr lang="en-US" dirty="0" err="1"/>
              <a:t>Leme</a:t>
            </a:r>
            <a:r>
              <a:rPr lang="en-US" dirty="0"/>
              <a:t> Barbosa</a:t>
            </a:r>
            <a:endParaRPr dirty="0"/>
          </a:p>
        </p:txBody>
      </p:sp>
      <p:pic>
        <p:nvPicPr>
          <p:cNvPr id="926" name="Google Shape;926;g275d867ebc3_0_1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563053" y="5635846"/>
            <a:ext cx="1558925" cy="641386"/>
          </a:xfrm>
          <a:prstGeom prst="rect">
            <a:avLst/>
          </a:prstGeom>
          <a:noFill/>
          <a:ln>
            <a:noFill/>
          </a:ln>
        </p:spPr>
      </p:pic>
      <p:sp>
        <p:nvSpPr>
          <p:cNvPr id="927" name="Google Shape;927;g275d867ebc3_0_131"/>
          <p:cNvSpPr txBox="1"/>
          <p:nvPr/>
        </p:nvSpPr>
        <p:spPr>
          <a:xfrm>
            <a:off x="9175350" y="6277225"/>
            <a:ext cx="2733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Universidade de São Paulo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28" name="Google Shape;928;g275d867ebc3_0_1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60597" y="5307712"/>
            <a:ext cx="951356" cy="1083823"/>
          </a:xfrm>
          <a:prstGeom prst="rect">
            <a:avLst/>
          </a:prstGeom>
          <a:noFill/>
          <a:ln>
            <a:noFill/>
          </a:ln>
        </p:spPr>
      </p:pic>
      <p:sp>
        <p:nvSpPr>
          <p:cNvPr id="929" name="Google Shape;929;g275d867ebc3_0_131"/>
          <p:cNvSpPr txBox="1"/>
          <p:nvPr/>
        </p:nvSpPr>
        <p:spPr>
          <a:xfrm>
            <a:off x="1076852" y="6277232"/>
            <a:ext cx="19356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Escola Politécnica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039744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1" name="Google Shape;1011;g1e7e9fd5ab1_0_6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Teoria X e Y - Douglas McGregor</a:t>
            </a:r>
            <a:endParaRPr/>
          </a:p>
        </p:txBody>
      </p:sp>
      <p:pic>
        <p:nvPicPr>
          <p:cNvPr id="1012" name="Google Shape;1012;g1e7e9fd5ab1_0_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11450" y="1941850"/>
            <a:ext cx="3036375" cy="4395026"/>
          </a:xfrm>
          <a:prstGeom prst="rect">
            <a:avLst/>
          </a:prstGeom>
          <a:noFill/>
          <a:ln>
            <a:noFill/>
          </a:ln>
        </p:spPr>
      </p:pic>
      <p:sp>
        <p:nvSpPr>
          <p:cNvPr id="1013" name="Google Shape;1013;g1e7e9fd5ab1_0_62"/>
          <p:cNvSpPr txBox="1"/>
          <p:nvPr/>
        </p:nvSpPr>
        <p:spPr>
          <a:xfrm>
            <a:off x="663675" y="2077075"/>
            <a:ext cx="7816800" cy="111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Calibri"/>
              <a:buChar char="●"/>
            </a:pP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Interessado em entender </a:t>
            </a:r>
            <a:r>
              <a:rPr lang="en-US" sz="2000" b="1">
                <a:latin typeface="Calibri"/>
                <a:ea typeface="Calibri"/>
                <a:cs typeface="Calibri"/>
                <a:sym typeface="Calibri"/>
              </a:rPr>
              <a:t>o que motiva as pessoas a trabalharem; </a:t>
            </a:r>
            <a:endParaRPr sz="2000" b="1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14" name="Google Shape;1014;g1e7e9fd5ab1_0_6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69275" y="3898025"/>
            <a:ext cx="6366373" cy="1230075"/>
          </a:xfrm>
          <a:prstGeom prst="rect">
            <a:avLst/>
          </a:prstGeom>
          <a:noFill/>
          <a:ln>
            <a:noFill/>
          </a:ln>
        </p:spPr>
      </p:pic>
      <p:sp>
        <p:nvSpPr>
          <p:cNvPr id="1015" name="Google Shape;1015;g1e7e9fd5ab1_0_62"/>
          <p:cNvSpPr txBox="1"/>
          <p:nvPr/>
        </p:nvSpPr>
        <p:spPr>
          <a:xfrm>
            <a:off x="7558550" y="6403250"/>
            <a:ext cx="43632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6" name="Google Shape;1016;g1e7e9fd5ab1_0_62"/>
          <p:cNvSpPr txBox="1"/>
          <p:nvPr/>
        </p:nvSpPr>
        <p:spPr>
          <a:xfrm>
            <a:off x="8541775" y="6327050"/>
            <a:ext cx="3502800" cy="4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Estudo teórico - baseado em observações. 1960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889656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2" name="Google Shape;1022;g1e7e9fd5ab1_0_7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 Teoria X</a:t>
            </a:r>
            <a:endParaRPr/>
          </a:p>
        </p:txBody>
      </p:sp>
      <p:sp>
        <p:nvSpPr>
          <p:cNvPr id="1023" name="Google Shape;1023;g1e7e9fd5ab1_0_71"/>
          <p:cNvSpPr txBox="1"/>
          <p:nvPr/>
        </p:nvSpPr>
        <p:spPr>
          <a:xfrm>
            <a:off x="285125" y="1794375"/>
            <a:ext cx="8222100" cy="34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Concepção tradicional de administração, baseando-se em convicções errôneas e incorretas sobre o comportamento humano: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●"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O homem médio é por natureza indolente e preguiçoso;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●"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Não tem ambição, não quer responsabilidade; 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●"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É focado em si mesmo e indiferente às necessidades da organização;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●"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É, por natureza, resistente à mudança;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●"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É incapaz de auto-controle e auto-disciplina.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24" name="Google Shape;1024;g1e7e9fd5ab1_0_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64125" y="4835100"/>
            <a:ext cx="2022975" cy="1836400"/>
          </a:xfrm>
          <a:prstGeom prst="rect">
            <a:avLst/>
          </a:prstGeom>
          <a:noFill/>
          <a:ln>
            <a:noFill/>
          </a:ln>
        </p:spPr>
      </p:pic>
      <p:sp>
        <p:nvSpPr>
          <p:cNvPr id="1025" name="Google Shape;1025;g1e7e9fd5ab1_0_71"/>
          <p:cNvSpPr txBox="1"/>
          <p:nvPr/>
        </p:nvSpPr>
        <p:spPr>
          <a:xfrm>
            <a:off x="8664700" y="2181525"/>
            <a:ext cx="2802300" cy="267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395545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700" b="1">
                <a:solidFill>
                  <a:schemeClr val="dk1"/>
                </a:solidFill>
              </a:rPr>
              <a:t>Controle</a:t>
            </a:r>
            <a:endParaRPr sz="1700" b="1"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395545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700" b="1">
                <a:solidFill>
                  <a:schemeClr val="dk1"/>
                </a:solidFill>
              </a:rPr>
              <a:t>Punições</a:t>
            </a:r>
            <a:endParaRPr sz="1700" b="1"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395545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700" b="1">
                <a:solidFill>
                  <a:schemeClr val="dk1"/>
                </a:solidFill>
              </a:rPr>
              <a:t>Recompensas</a:t>
            </a:r>
            <a:endParaRPr sz="1700"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" b="1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26" name="Google Shape;1026;g1e7e9fd5ab1_0_7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1958717">
            <a:off x="6508800" y="4054575"/>
            <a:ext cx="2076359" cy="16923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432222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Google Shape;1032;g1e7e9fd5ab1_0_77"/>
          <p:cNvSpPr txBox="1"/>
          <p:nvPr/>
        </p:nvSpPr>
        <p:spPr>
          <a:xfrm>
            <a:off x="485550" y="1804250"/>
            <a:ext cx="11220900" cy="310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9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92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900"/>
              <a:buFont typeface="Calibri"/>
              <a:buChar char="●"/>
            </a:pPr>
            <a:r>
              <a:rPr lang="en-US" sz="1900">
                <a:latin typeface="Calibri"/>
                <a:ea typeface="Calibri"/>
                <a:cs typeface="Calibri"/>
                <a:sym typeface="Calibri"/>
              </a:rPr>
              <a:t>O controle externo e ameaça de punição não são os únicos meios para alcançar os objetivos da organização.</a:t>
            </a:r>
            <a:endParaRPr sz="19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92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900"/>
              <a:buFont typeface="Calibri"/>
              <a:buChar char="●"/>
            </a:pPr>
            <a:r>
              <a:rPr lang="en-US" sz="1900">
                <a:latin typeface="Calibri"/>
                <a:ea typeface="Calibri"/>
                <a:cs typeface="Calibri"/>
                <a:sym typeface="Calibri"/>
              </a:rPr>
              <a:t>O homem coloca esforço nos objetivos que ele está</a:t>
            </a:r>
            <a:r>
              <a:rPr lang="en-US" sz="1900" b="1">
                <a:latin typeface="Calibri"/>
                <a:ea typeface="Calibri"/>
                <a:cs typeface="Calibri"/>
                <a:sym typeface="Calibri"/>
              </a:rPr>
              <a:t> comprometido</a:t>
            </a:r>
            <a:r>
              <a:rPr lang="en-US" sz="1900">
                <a:latin typeface="Calibri"/>
                <a:ea typeface="Calibri"/>
                <a:cs typeface="Calibri"/>
                <a:sym typeface="Calibri"/>
              </a:rPr>
              <a:t>.</a:t>
            </a:r>
            <a:endParaRPr sz="19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92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900"/>
              <a:buFont typeface="Calibri"/>
              <a:buChar char="●"/>
            </a:pPr>
            <a:r>
              <a:rPr lang="en-US" sz="1900">
                <a:latin typeface="Calibri"/>
                <a:ea typeface="Calibri"/>
                <a:cs typeface="Calibri"/>
                <a:sym typeface="Calibri"/>
              </a:rPr>
              <a:t>O </a:t>
            </a:r>
            <a:r>
              <a:rPr lang="en-US" sz="1900" b="1">
                <a:latin typeface="Calibri"/>
                <a:ea typeface="Calibri"/>
                <a:cs typeface="Calibri"/>
                <a:sym typeface="Calibri"/>
              </a:rPr>
              <a:t>potencial das pessoas</a:t>
            </a:r>
            <a:r>
              <a:rPr lang="en-US" sz="1900">
                <a:latin typeface="Calibri"/>
                <a:ea typeface="Calibri"/>
                <a:cs typeface="Calibri"/>
                <a:sym typeface="Calibri"/>
              </a:rPr>
              <a:t> está sendo apenas parcialmente utilizado.</a:t>
            </a:r>
            <a:endParaRPr sz="19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92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900"/>
              <a:buFont typeface="Calibri"/>
              <a:buChar char="●"/>
            </a:pPr>
            <a:r>
              <a:rPr lang="en-US" sz="1900">
                <a:latin typeface="Calibri"/>
                <a:ea typeface="Calibri"/>
                <a:cs typeface="Calibri"/>
                <a:sym typeface="Calibri"/>
              </a:rPr>
              <a:t>O comprometimento aos objetivos é função da </a:t>
            </a:r>
            <a:r>
              <a:rPr lang="en-US" sz="1900" b="1">
                <a:latin typeface="Calibri"/>
                <a:ea typeface="Calibri"/>
                <a:cs typeface="Calibri"/>
                <a:sym typeface="Calibri"/>
              </a:rPr>
              <a:t>recompensa associada ao alcance do objetivo. </a:t>
            </a:r>
            <a:endParaRPr sz="1900" b="1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92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900"/>
              <a:buFont typeface="Calibri"/>
              <a:buChar char="●"/>
            </a:pPr>
            <a:r>
              <a:rPr lang="en-US" sz="1900">
                <a:latin typeface="Calibri"/>
                <a:ea typeface="Calibri"/>
                <a:cs typeface="Calibri"/>
                <a:sym typeface="Calibri"/>
              </a:rPr>
              <a:t>As pessoas no geral tem capacidade de solucionar problemas de </a:t>
            </a:r>
            <a:r>
              <a:rPr lang="en-US" sz="1900" b="1">
                <a:latin typeface="Calibri"/>
                <a:ea typeface="Calibri"/>
                <a:cs typeface="Calibri"/>
                <a:sym typeface="Calibri"/>
              </a:rPr>
              <a:t>forma criativa </a:t>
            </a:r>
            <a:r>
              <a:rPr lang="en-US" sz="1900">
                <a:latin typeface="Calibri"/>
                <a:ea typeface="Calibri"/>
                <a:cs typeface="Calibri"/>
                <a:sym typeface="Calibri"/>
              </a:rPr>
              <a:t>(não apenas algumas poucas pessoas, mas a grande maioria tem potencial).</a:t>
            </a:r>
            <a:endParaRPr sz="19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3" name="Google Shape;1033;g1e7e9fd5ab1_0_7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 Teoria Y </a:t>
            </a:r>
            <a:r>
              <a:rPr lang="en-US" sz="2100"/>
              <a:t>(mais alinhada com o que McGregor acreditava)</a:t>
            </a:r>
            <a:endParaRPr sz="2100"/>
          </a:p>
        </p:txBody>
      </p:sp>
    </p:spTree>
    <p:extLst>
      <p:ext uri="{BB962C8B-B14F-4D97-AF65-F5344CB8AC3E}">
        <p14:creationId xmlns:p14="http://schemas.microsoft.com/office/powerpoint/2010/main" val="4217990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Google Shape;1039;g1e7e9fd5ab1_0_96"/>
          <p:cNvSpPr txBox="1">
            <a:spLocks noGrp="1"/>
          </p:cNvSpPr>
          <p:nvPr>
            <p:ph type="title"/>
          </p:nvPr>
        </p:nvSpPr>
        <p:spPr>
          <a:xfrm>
            <a:off x="838200" y="1149250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US" sz="3659"/>
              <a:t>Logo, considerando a crença na Teoria Y, o foco deixa de ser o controle para ser: </a:t>
            </a:r>
            <a:endParaRPr sz="3659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US" sz="3659"/>
              <a:t>c</a:t>
            </a:r>
            <a:r>
              <a:rPr lang="en-US" sz="2445">
                <a:latin typeface="Arial"/>
                <a:ea typeface="Arial"/>
                <a:cs typeface="Arial"/>
                <a:sym typeface="Arial"/>
              </a:rPr>
              <a:t>omo organizar os times, como premiar, como conversar com os times para que as pessoas possam gostar do trabalho e fazer um bom trabalho.</a:t>
            </a:r>
            <a:endParaRPr sz="3659"/>
          </a:p>
        </p:txBody>
      </p:sp>
      <p:pic>
        <p:nvPicPr>
          <p:cNvPr id="1040" name="Google Shape;1040;g1e7e9fd5ab1_0_9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87702" y="3510700"/>
            <a:ext cx="7988700" cy="25355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430586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6" name="Google Shape;1046;g1e7e9fd5ab1_0_109"/>
          <p:cNvSpPr/>
          <p:nvPr/>
        </p:nvSpPr>
        <p:spPr>
          <a:xfrm>
            <a:off x="396825" y="155800"/>
            <a:ext cx="11599500" cy="20730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7" name="Google Shape;1047;g1e7e9fd5ab1_0_109"/>
          <p:cNvSpPr txBox="1"/>
          <p:nvPr/>
        </p:nvSpPr>
        <p:spPr>
          <a:xfrm>
            <a:off x="468050" y="824850"/>
            <a:ext cx="22692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Sistema de manufatura Americana (ASM)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8" name="Google Shape;1048;g1e7e9fd5ab1_0_109"/>
          <p:cNvSpPr txBox="1"/>
          <p:nvPr/>
        </p:nvSpPr>
        <p:spPr>
          <a:xfrm>
            <a:off x="3561050" y="932550"/>
            <a:ext cx="12111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Produção em massa 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9" name="Google Shape;1049;g1e7e9fd5ab1_0_109"/>
          <p:cNvSpPr txBox="1"/>
          <p:nvPr/>
        </p:nvSpPr>
        <p:spPr>
          <a:xfrm>
            <a:off x="5796613" y="911225"/>
            <a:ext cx="13842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Just in time/TQC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0" name="Google Shape;1050;g1e7e9fd5ab1_0_109"/>
          <p:cNvSpPr txBox="1"/>
          <p:nvPr/>
        </p:nvSpPr>
        <p:spPr>
          <a:xfrm>
            <a:off x="8093250" y="911225"/>
            <a:ext cx="16953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Just in time/ TQC / Lean/ Agile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1" name="Google Shape;1051;g1e7e9fd5ab1_0_109"/>
          <p:cNvSpPr txBox="1"/>
          <p:nvPr/>
        </p:nvSpPr>
        <p:spPr>
          <a:xfrm>
            <a:off x="732600" y="214575"/>
            <a:ext cx="1491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1600 - 1900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2" name="Google Shape;1052;g1e7e9fd5ab1_0_109"/>
          <p:cNvSpPr txBox="1"/>
          <p:nvPr/>
        </p:nvSpPr>
        <p:spPr>
          <a:xfrm>
            <a:off x="3561050" y="234475"/>
            <a:ext cx="1491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1900 - 1940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3" name="Google Shape;1053;g1e7e9fd5ab1_0_109"/>
          <p:cNvSpPr txBox="1"/>
          <p:nvPr/>
        </p:nvSpPr>
        <p:spPr>
          <a:xfrm>
            <a:off x="5689225" y="234475"/>
            <a:ext cx="1491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1940-1980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4" name="Google Shape;1054;g1e7e9fd5ab1_0_109"/>
          <p:cNvSpPr txBox="1"/>
          <p:nvPr/>
        </p:nvSpPr>
        <p:spPr>
          <a:xfrm>
            <a:off x="8195100" y="234475"/>
            <a:ext cx="1491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1980 - 2000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5" name="Google Shape;1055;g1e7e9fd5ab1_0_109"/>
          <p:cNvSpPr txBox="1"/>
          <p:nvPr/>
        </p:nvSpPr>
        <p:spPr>
          <a:xfrm>
            <a:off x="10168925" y="234475"/>
            <a:ext cx="1491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2000 - 2020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6" name="Google Shape;1056;g1e7e9fd5ab1_0_109"/>
          <p:cNvSpPr txBox="1"/>
          <p:nvPr/>
        </p:nvSpPr>
        <p:spPr>
          <a:xfrm>
            <a:off x="10146425" y="932550"/>
            <a:ext cx="16953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Indústria 4.0 / sustentabilidade 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7" name="Google Shape;1057;g1e7e9fd5ab1_0_109"/>
          <p:cNvSpPr/>
          <p:nvPr/>
        </p:nvSpPr>
        <p:spPr>
          <a:xfrm>
            <a:off x="4375350" y="1934500"/>
            <a:ext cx="7226700" cy="11676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88888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8" name="Google Shape;1058;g1e7e9fd5ab1_0_109"/>
          <p:cNvSpPr/>
          <p:nvPr/>
        </p:nvSpPr>
        <p:spPr>
          <a:xfrm>
            <a:off x="4375350" y="2819400"/>
            <a:ext cx="7226700" cy="11676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9" name="Google Shape;1059;g1e7e9fd5ab1_0_109"/>
          <p:cNvSpPr txBox="1"/>
          <p:nvPr/>
        </p:nvSpPr>
        <p:spPr>
          <a:xfrm>
            <a:off x="9193175" y="2375950"/>
            <a:ext cx="2040300" cy="2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latin typeface="Calibri"/>
                <a:ea typeface="Calibri"/>
                <a:cs typeface="Calibri"/>
                <a:sym typeface="Calibri"/>
              </a:rPr>
              <a:t>Ciência da administração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0" name="Google Shape;1060;g1e7e9fd5ab1_0_109"/>
          <p:cNvSpPr txBox="1"/>
          <p:nvPr/>
        </p:nvSpPr>
        <p:spPr>
          <a:xfrm>
            <a:off x="8787575" y="3108450"/>
            <a:ext cx="2580900" cy="2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Escola das relações humanas (social)</a:t>
            </a:r>
            <a:endParaRPr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1" name="Google Shape;1061;g1e7e9fd5ab1_0_109"/>
          <p:cNvSpPr txBox="1"/>
          <p:nvPr/>
        </p:nvSpPr>
        <p:spPr>
          <a:xfrm>
            <a:off x="569800" y="6420250"/>
            <a:ext cx="10246200" cy="36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Correa, H. L. (2003). Teoria Geral da Administração: Abordagem histórica da gestão de Produção e Operações. São Paulo: Editora Atlas SA.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736439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6" name="Google Shape;1066;g1e7e9fd5ab1_0_13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Teorias da Administração</a:t>
            </a:r>
            <a:endParaRPr/>
          </a:p>
        </p:txBody>
      </p:sp>
      <p:sp>
        <p:nvSpPr>
          <p:cNvPr id="1067" name="Google Shape;1067;g1e7e9fd5ab1_0_13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São conhecimentos organizados, produzidos pela experiência prática das organizações.</a:t>
            </a:r>
            <a:endParaRPr/>
          </a:p>
        </p:txBody>
      </p:sp>
      <p:sp>
        <p:nvSpPr>
          <p:cNvPr id="1068" name="Google Shape;1068;g1e7e9fd5ab1_0_133"/>
          <p:cNvSpPr txBox="1"/>
          <p:nvPr/>
        </p:nvSpPr>
        <p:spPr>
          <a:xfrm>
            <a:off x="1448920" y="3379828"/>
            <a:ext cx="30051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ESCOLAS DA ADMINISTRAÇÃO</a:t>
            </a:r>
            <a:endParaRPr/>
          </a:p>
        </p:txBody>
      </p:sp>
      <p:sp>
        <p:nvSpPr>
          <p:cNvPr id="1069" name="Google Shape;1069;g1e7e9fd5ab1_0_133"/>
          <p:cNvSpPr txBox="1"/>
          <p:nvPr/>
        </p:nvSpPr>
        <p:spPr>
          <a:xfrm>
            <a:off x="6436660" y="2825830"/>
            <a:ext cx="3859200" cy="14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Linhas de pensamento ou conjunto de autores que usaram </a:t>
            </a: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 mesmo enfoque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escolheram o </a:t>
            </a: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mesmo aspecto 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específico para analisar ou adotaram o mesmo raciocínio.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070" name="Google Shape;1070;g1e7e9fd5ab1_0_133"/>
          <p:cNvCxnSpPr/>
          <p:nvPr/>
        </p:nvCxnSpPr>
        <p:spPr>
          <a:xfrm>
            <a:off x="4827494" y="3564494"/>
            <a:ext cx="927900" cy="0"/>
          </a:xfrm>
          <a:prstGeom prst="straightConnector1">
            <a:avLst/>
          </a:prstGeom>
          <a:noFill/>
          <a:ln w="38100" cap="flat" cmpd="sng">
            <a:solidFill>
              <a:schemeClr val="accent2"/>
            </a:solidFill>
            <a:prstDash val="solid"/>
            <a:miter lim="800000"/>
            <a:headEnd type="none" w="sm" len="sm"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4449799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6" name="Google Shape;1076;g1e7e9fd5ab1_0_33"/>
          <p:cNvSpPr txBox="1">
            <a:spLocks noGrp="1"/>
          </p:cNvSpPr>
          <p:nvPr>
            <p:ph type="title"/>
          </p:nvPr>
        </p:nvSpPr>
        <p:spPr>
          <a:xfrm>
            <a:off x="616975" y="2176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Fábrica Toyota - Just in Time/Lean</a:t>
            </a:r>
            <a:endParaRPr/>
          </a:p>
        </p:txBody>
      </p:sp>
      <p:pic>
        <p:nvPicPr>
          <p:cNvPr id="1077" name="Google Shape;1077;g1e7e9fd5ab1_0_33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32825" y="1486800"/>
            <a:ext cx="7315868" cy="48623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507218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3" name="Google Shape;1083;g1e7e9fd5ab1_0_142"/>
          <p:cNvSpPr txBox="1">
            <a:spLocks noGrp="1"/>
          </p:cNvSpPr>
          <p:nvPr>
            <p:ph type="title"/>
          </p:nvPr>
        </p:nvSpPr>
        <p:spPr>
          <a:xfrm>
            <a:off x="113075" y="107050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Desenho organizacional - Toyotismo</a:t>
            </a:r>
            <a:endParaRPr/>
          </a:p>
        </p:txBody>
      </p:sp>
      <p:pic>
        <p:nvPicPr>
          <p:cNvPr id="1084" name="Google Shape;1084;g1e7e9fd5ab1_0_142"/>
          <p:cNvPicPr preferRelativeResize="0"/>
          <p:nvPr/>
        </p:nvPicPr>
        <p:blipFill rotWithShape="1">
          <a:blip r:embed="rId3">
            <a:alphaModFix/>
          </a:blip>
          <a:srcRect b="15640"/>
          <a:stretch/>
        </p:blipFill>
        <p:spPr>
          <a:xfrm>
            <a:off x="1922200" y="1864650"/>
            <a:ext cx="6214000" cy="3579975"/>
          </a:xfrm>
          <a:prstGeom prst="rect">
            <a:avLst/>
          </a:prstGeom>
          <a:noFill/>
          <a:ln>
            <a:noFill/>
          </a:ln>
        </p:spPr>
      </p:pic>
      <p:sp>
        <p:nvSpPr>
          <p:cNvPr id="1085" name="Google Shape;1085;g1e7e9fd5ab1_0_142"/>
          <p:cNvSpPr txBox="1"/>
          <p:nvPr/>
        </p:nvSpPr>
        <p:spPr>
          <a:xfrm>
            <a:off x="0" y="6568065"/>
            <a:ext cx="9377400" cy="2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latin typeface="Calibri"/>
                <a:ea typeface="Calibri"/>
                <a:cs typeface="Calibri"/>
                <a:sym typeface="Calibri"/>
              </a:rPr>
              <a:t>Galbraith, J. (1982). Designing the innovation organization. Organizational Dynamics, 10(3), 5-25). </a:t>
            </a:r>
            <a:endParaRPr sz="12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6" name="Google Shape;1086;g1e7e9fd5ab1_0_142"/>
          <p:cNvSpPr txBox="1"/>
          <p:nvPr/>
        </p:nvSpPr>
        <p:spPr>
          <a:xfrm>
            <a:off x="3741125" y="1390750"/>
            <a:ext cx="2802300" cy="51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Produção Just in Time</a:t>
            </a:r>
            <a:endParaRPr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qualidade</a:t>
            </a:r>
            <a:endParaRPr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7" name="Google Shape;1087;g1e7e9fd5ab1_0_142"/>
          <p:cNvSpPr txBox="1"/>
          <p:nvPr/>
        </p:nvSpPr>
        <p:spPr>
          <a:xfrm>
            <a:off x="7911825" y="2977525"/>
            <a:ext cx="2965200" cy="51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Menos burocrática/menos hierárquica</a:t>
            </a:r>
            <a:endParaRPr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Decisões podem ocorrer nos grupos (células)</a:t>
            </a:r>
            <a:endParaRPr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8" name="Google Shape;1088;g1e7e9fd5ab1_0_142"/>
          <p:cNvSpPr txBox="1"/>
          <p:nvPr/>
        </p:nvSpPr>
        <p:spPr>
          <a:xfrm>
            <a:off x="5606825" y="5252950"/>
            <a:ext cx="5120648" cy="51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Ritmo</a:t>
            </a:r>
            <a:r>
              <a:rPr lang="en-US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ditado</a:t>
            </a:r>
            <a:r>
              <a:rPr lang="en-US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pela </a:t>
            </a:r>
            <a:r>
              <a:rPr lang="en-US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demanda</a:t>
            </a:r>
            <a:r>
              <a:rPr lang="en-US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(e </a:t>
            </a:r>
            <a:r>
              <a:rPr lang="en-US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pelos</a:t>
            </a:r>
            <a:r>
              <a:rPr lang="en-US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trabalhadores</a:t>
            </a:r>
            <a:r>
              <a:rPr lang="en-US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Kaizen (</a:t>
            </a:r>
            <a:r>
              <a:rPr lang="en-US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melhoria</a:t>
            </a:r>
            <a:r>
              <a:rPr lang="en-US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contínua</a:t>
            </a:r>
            <a:r>
              <a:rPr lang="en-US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Kanban (</a:t>
            </a:r>
            <a:r>
              <a:rPr lang="en-US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produção</a:t>
            </a:r>
            <a:r>
              <a:rPr lang="en-US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puxada</a:t>
            </a:r>
            <a:r>
              <a:rPr lang="en-US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Células</a:t>
            </a:r>
            <a:r>
              <a:rPr lang="en-US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produção</a:t>
            </a:r>
            <a:endParaRPr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Qualidade</a:t>
            </a:r>
            <a:endParaRPr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9" name="Google Shape;1089;g1e7e9fd5ab1_0_142"/>
          <p:cNvSpPr txBox="1"/>
          <p:nvPr/>
        </p:nvSpPr>
        <p:spPr>
          <a:xfrm>
            <a:off x="7457775" y="1128250"/>
            <a:ext cx="3846900" cy="104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CONTEXTO: recursos escassos; modelo fordista; especificidades da cultura japonesa; 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0" name="Google Shape;1090;g1e7e9fd5ab1_0_142"/>
          <p:cNvSpPr txBox="1"/>
          <p:nvPr/>
        </p:nvSpPr>
        <p:spPr>
          <a:xfrm>
            <a:off x="860225" y="3170838"/>
            <a:ext cx="2880900" cy="51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Autonomia</a:t>
            </a:r>
            <a:endParaRPr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Polivalência</a:t>
            </a:r>
            <a:endParaRPr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Cultura de grupo</a:t>
            </a:r>
            <a:endParaRPr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1" name="Google Shape;1091;g1e7e9fd5ab1_0_142"/>
          <p:cNvSpPr txBox="1"/>
          <p:nvPr/>
        </p:nvSpPr>
        <p:spPr>
          <a:xfrm>
            <a:off x="2499774" y="5174200"/>
            <a:ext cx="3107051" cy="51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Estabilidade</a:t>
            </a:r>
            <a:r>
              <a:rPr lang="en-US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no </a:t>
            </a:r>
            <a:r>
              <a:rPr lang="en-US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emprego</a:t>
            </a:r>
            <a:endParaRPr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Trabalho</a:t>
            </a:r>
            <a:r>
              <a:rPr lang="en-US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enriquecido</a:t>
            </a:r>
            <a:endParaRPr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Reconhecimento</a:t>
            </a:r>
            <a:r>
              <a:rPr lang="en-US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do </a:t>
            </a:r>
            <a:r>
              <a:rPr lang="en-US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grupo</a:t>
            </a:r>
            <a:endParaRPr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Participação</a:t>
            </a:r>
            <a:r>
              <a:rPr lang="en-US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nos</a:t>
            </a:r>
            <a:r>
              <a:rPr lang="en-US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lucros</a:t>
            </a:r>
            <a:endParaRPr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762947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7" name="Google Shape;1097;g275d867ebc3_0_147"/>
          <p:cNvSpPr txBox="1">
            <a:spLocks noGrp="1"/>
          </p:cNvSpPr>
          <p:nvPr>
            <p:ph type="title"/>
          </p:nvPr>
        </p:nvSpPr>
        <p:spPr>
          <a:xfrm>
            <a:off x="838200" y="2545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100"/>
              <a:t>Mudanças no contexto e nas organizações</a:t>
            </a:r>
            <a:endParaRPr sz="4100"/>
          </a:p>
        </p:txBody>
      </p:sp>
      <p:pic>
        <p:nvPicPr>
          <p:cNvPr id="1098" name="Google Shape;1098;g275d867ebc3_0_1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1575" y="3320038"/>
            <a:ext cx="3779124" cy="2503925"/>
          </a:xfrm>
          <a:prstGeom prst="rect">
            <a:avLst/>
          </a:prstGeom>
          <a:noFill/>
          <a:ln>
            <a:noFill/>
          </a:ln>
        </p:spPr>
      </p:pic>
      <p:sp>
        <p:nvSpPr>
          <p:cNvPr id="1099" name="Google Shape;1099;g275d867ebc3_0_147"/>
          <p:cNvSpPr txBox="1"/>
          <p:nvPr/>
        </p:nvSpPr>
        <p:spPr>
          <a:xfrm>
            <a:off x="201575" y="5850150"/>
            <a:ext cx="2359800" cy="56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Ford Motors - 192? 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00" name="Google Shape;1100;g275d867ebc3_0_147"/>
          <p:cNvPicPr preferRelativeResize="0"/>
          <p:nvPr/>
        </p:nvPicPr>
        <p:blipFill rotWithShape="1">
          <a:blip r:embed="rId4">
            <a:alphaModFix/>
          </a:blip>
          <a:srcRect t="10395" b="8389"/>
          <a:stretch/>
        </p:blipFill>
        <p:spPr>
          <a:xfrm>
            <a:off x="8208575" y="3302413"/>
            <a:ext cx="3831025" cy="2691575"/>
          </a:xfrm>
          <a:prstGeom prst="rect">
            <a:avLst/>
          </a:prstGeom>
          <a:noFill/>
          <a:ln>
            <a:noFill/>
          </a:ln>
        </p:spPr>
      </p:pic>
      <p:sp>
        <p:nvSpPr>
          <p:cNvPr id="1101" name="Google Shape;1101;g275d867ebc3_0_147"/>
          <p:cNvSpPr txBox="1"/>
          <p:nvPr/>
        </p:nvSpPr>
        <p:spPr>
          <a:xfrm>
            <a:off x="8487700" y="5917800"/>
            <a:ext cx="2064900" cy="4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Tesla headquarter, 202?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02" name="Google Shape;1102;g275d867ebc3_0_14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179125" y="3313450"/>
            <a:ext cx="3831025" cy="2517136"/>
          </a:xfrm>
          <a:prstGeom prst="rect">
            <a:avLst/>
          </a:prstGeom>
          <a:noFill/>
          <a:ln>
            <a:noFill/>
          </a:ln>
        </p:spPr>
      </p:pic>
      <p:sp>
        <p:nvSpPr>
          <p:cNvPr id="1103" name="Google Shape;1103;g275d867ebc3_0_147"/>
          <p:cNvSpPr txBox="1"/>
          <p:nvPr/>
        </p:nvSpPr>
        <p:spPr>
          <a:xfrm>
            <a:off x="4179125" y="5917800"/>
            <a:ext cx="2359800" cy="56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Toyota- 195? 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4" name="Google Shape;1104;g275d867ebc3_0_147"/>
          <p:cNvSpPr txBox="1"/>
          <p:nvPr/>
        </p:nvSpPr>
        <p:spPr>
          <a:xfrm>
            <a:off x="1069250" y="1450250"/>
            <a:ext cx="10188600" cy="7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A </a:t>
            </a:r>
            <a:r>
              <a:rPr lang="en-US" sz="1800" b="1">
                <a:latin typeface="Calibri"/>
                <a:ea typeface="Calibri"/>
                <a:cs typeface="Calibri"/>
                <a:sym typeface="Calibri"/>
              </a:rPr>
              <a:t>Teoria da Contingência </a:t>
            </a: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é uma abordagem da administração que sugere que não há uma única maneira "certa" de administrar uma organização, e que a eficácia das práticas de gestão depende das circunstâncias e do ambiente em que a organização opera. Isso significa que as decisões e abordagens de gestão devem ser contingentes ou adaptadas às condições específicas de uma situação.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042095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9" name="Google Shape;1109;g275d867ebc3_0_15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0" name="Google Shape;1110;g275d867ebc3_0_158"/>
          <p:cNvSpPr/>
          <p:nvPr/>
        </p:nvSpPr>
        <p:spPr>
          <a:xfrm>
            <a:off x="-1" y="3167148"/>
            <a:ext cx="606900" cy="3690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1" name="Google Shape;1111;g275d867ebc3_0_158"/>
          <p:cNvSpPr/>
          <p:nvPr/>
        </p:nvSpPr>
        <p:spPr>
          <a:xfrm>
            <a:off x="-1" y="1"/>
            <a:ext cx="606900" cy="3234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12" name="Google Shape;1112;g275d867ebc3_0_158" descr="A screenshot of a cell phone&#10;&#10;Description automatically generated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t="3475" b="1836"/>
          <a:stretch/>
        </p:blipFill>
        <p:spPr>
          <a:xfrm>
            <a:off x="1346275" y="122400"/>
            <a:ext cx="10416000" cy="616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113" name="Google Shape;1113;g275d867ebc3_0_158"/>
          <p:cNvSpPr txBox="1"/>
          <p:nvPr/>
        </p:nvSpPr>
        <p:spPr>
          <a:xfrm>
            <a:off x="900169" y="6286500"/>
            <a:ext cx="10913100" cy="5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28600" lvl="0" indent="-177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Kagermann, H., Wahlster, W. and Helbig, J. (2013), “Recommendations for implementing the strategic initiative INDUSTRIE 4.0.”, </a:t>
            </a:r>
            <a:r>
              <a:rPr lang="en-US" sz="16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Final Report of the Industrie 4.0 Working Group. Acatech</a:t>
            </a: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Frankfurt.</a:t>
            </a:r>
            <a:endParaRPr sz="600"/>
          </a:p>
        </p:txBody>
      </p:sp>
    </p:spTree>
    <p:extLst>
      <p:ext uri="{BB962C8B-B14F-4D97-AF65-F5344CB8AC3E}">
        <p14:creationId xmlns:p14="http://schemas.microsoft.com/office/powerpoint/2010/main" val="15611592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4" name="Google Shape;934;g275d867ebc3_0_140"/>
          <p:cNvSpPr/>
          <p:nvPr/>
        </p:nvSpPr>
        <p:spPr>
          <a:xfrm>
            <a:off x="321564" y="320040"/>
            <a:ext cx="11548800" cy="6217800"/>
          </a:xfrm>
          <a:prstGeom prst="rect">
            <a:avLst/>
          </a:prstGeom>
          <a:solidFill>
            <a:schemeClr val="dk1">
              <a:alpha val="784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5" name="Google Shape;935;g275d867ebc3_0_140"/>
          <p:cNvSpPr txBox="1">
            <a:spLocks noGrp="1"/>
          </p:cNvSpPr>
          <p:nvPr>
            <p:ph type="title"/>
          </p:nvPr>
        </p:nvSpPr>
        <p:spPr>
          <a:xfrm>
            <a:off x="838200" y="963877"/>
            <a:ext cx="3494400" cy="49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alibri"/>
              <a:buNone/>
            </a:pPr>
            <a:r>
              <a:rPr lang="en-US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Agenda</a:t>
            </a:r>
            <a:endParaRPr/>
          </a:p>
        </p:txBody>
      </p:sp>
      <p:cxnSp>
        <p:nvCxnSpPr>
          <p:cNvPr id="936" name="Google Shape;936;g275d867ebc3_0_140"/>
          <p:cNvCxnSpPr/>
          <p:nvPr/>
        </p:nvCxnSpPr>
        <p:spPr>
          <a:xfrm>
            <a:off x="4654296" y="2057400"/>
            <a:ext cx="0" cy="2743200"/>
          </a:xfrm>
          <a:prstGeom prst="straightConnector1">
            <a:avLst/>
          </a:prstGeom>
          <a:noFill/>
          <a:ln w="19050" cap="flat" cmpd="sng">
            <a:solidFill>
              <a:srgbClr val="262626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937" name="Google Shape;937;g275d867ebc3_0_140"/>
          <p:cNvSpPr txBox="1">
            <a:spLocks noGrp="1"/>
          </p:cNvSpPr>
          <p:nvPr>
            <p:ph type="body" idx="1"/>
          </p:nvPr>
        </p:nvSpPr>
        <p:spPr>
          <a:xfrm>
            <a:off x="4976031" y="963877"/>
            <a:ext cx="6377700" cy="49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2286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  <a:p>
            <a:pPr marL="2286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 dirty="0" err="1"/>
              <a:t>Desenho</a:t>
            </a:r>
            <a:r>
              <a:rPr lang="en-US" sz="2400" dirty="0"/>
              <a:t> </a:t>
            </a:r>
            <a:r>
              <a:rPr lang="en-US" sz="2400" dirty="0" err="1"/>
              <a:t>organizacional</a:t>
            </a:r>
            <a:r>
              <a:rPr lang="en-US" sz="2400" dirty="0"/>
              <a:t> - </a:t>
            </a:r>
            <a:r>
              <a:rPr lang="en-US" sz="2400" dirty="0" err="1"/>
              <a:t>modelo</a:t>
            </a:r>
            <a:r>
              <a:rPr lang="en-US" sz="2400" dirty="0"/>
              <a:t> </a:t>
            </a:r>
            <a:r>
              <a:rPr lang="en-US" sz="2400" dirty="0" err="1"/>
              <a:t>estrela</a:t>
            </a:r>
            <a:endParaRPr sz="2400" dirty="0"/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 dirty="0" err="1"/>
              <a:t>Sistemas</a:t>
            </a:r>
            <a:r>
              <a:rPr lang="en-US" sz="2400" dirty="0"/>
              <a:t> de </a:t>
            </a:r>
            <a:r>
              <a:rPr lang="en-US" sz="2400" dirty="0" err="1"/>
              <a:t>produção</a:t>
            </a:r>
            <a:endParaRPr sz="2400" dirty="0"/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 dirty="0" err="1"/>
              <a:t>Escolas</a:t>
            </a:r>
            <a:r>
              <a:rPr lang="en-US" sz="2400" dirty="0"/>
              <a:t> da </a:t>
            </a:r>
            <a:r>
              <a:rPr lang="en-US" sz="2400" dirty="0" err="1"/>
              <a:t>Administração</a:t>
            </a:r>
            <a:endParaRPr sz="2400" dirty="0"/>
          </a:p>
          <a:p>
            <a:pPr marL="2286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  <a:p>
            <a:pPr marL="2286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</p:spTree>
    <p:extLst>
      <p:ext uri="{BB962C8B-B14F-4D97-AF65-F5344CB8AC3E}">
        <p14:creationId xmlns:p14="http://schemas.microsoft.com/office/powerpoint/2010/main" val="36670517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9" name="Google Shape;1119;g275d867ebc3_0_1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53375" y="101525"/>
            <a:ext cx="7210684" cy="6553201"/>
          </a:xfrm>
          <a:prstGeom prst="rect">
            <a:avLst/>
          </a:prstGeom>
          <a:noFill/>
          <a:ln>
            <a:noFill/>
          </a:ln>
        </p:spPr>
      </p:pic>
      <p:sp>
        <p:nvSpPr>
          <p:cNvPr id="1120" name="Google Shape;1120;g275d867ebc3_0_166"/>
          <p:cNvSpPr txBox="1"/>
          <p:nvPr/>
        </p:nvSpPr>
        <p:spPr>
          <a:xfrm>
            <a:off x="2208000" y="6430650"/>
            <a:ext cx="9035400" cy="35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Imagem: https://innovationisrael.org.il/en/reportchapter/race-technological-leadership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926528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" name="Google Shape;1126;g275d867ebc3_0_188"/>
          <p:cNvSpPr/>
          <p:nvPr/>
        </p:nvSpPr>
        <p:spPr>
          <a:xfrm>
            <a:off x="396825" y="155800"/>
            <a:ext cx="11599500" cy="20730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7" name="Google Shape;1127;g275d867ebc3_0_188"/>
          <p:cNvSpPr txBox="1"/>
          <p:nvPr/>
        </p:nvSpPr>
        <p:spPr>
          <a:xfrm>
            <a:off x="468050" y="702189"/>
            <a:ext cx="2476136" cy="738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Sistema de </a:t>
            </a:r>
            <a:r>
              <a:rPr lang="en-US" dirty="0" err="1">
                <a:latin typeface="Calibri"/>
                <a:ea typeface="Calibri"/>
                <a:cs typeface="Calibri"/>
                <a:sym typeface="Calibri"/>
              </a:rPr>
              <a:t>manufatura</a:t>
            </a: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 Americana (ASM)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8" name="Google Shape;1128;g275d867ebc3_0_188"/>
          <p:cNvSpPr txBox="1"/>
          <p:nvPr/>
        </p:nvSpPr>
        <p:spPr>
          <a:xfrm>
            <a:off x="3561050" y="809889"/>
            <a:ext cx="1321544" cy="738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Produção em massa 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9" name="Google Shape;1129;g275d867ebc3_0_188"/>
          <p:cNvSpPr txBox="1"/>
          <p:nvPr/>
        </p:nvSpPr>
        <p:spPr>
          <a:xfrm>
            <a:off x="5796613" y="788564"/>
            <a:ext cx="1510430" cy="1015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Just in time/TQC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0" name="Google Shape;1130;g275d867ebc3_0_188"/>
          <p:cNvSpPr txBox="1"/>
          <p:nvPr/>
        </p:nvSpPr>
        <p:spPr>
          <a:xfrm>
            <a:off x="8093250" y="788564"/>
            <a:ext cx="1849900" cy="738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Just in time/ TQC / Lean/ Agile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1" name="Google Shape;1131;g275d867ebc3_0_188"/>
          <p:cNvSpPr txBox="1"/>
          <p:nvPr/>
        </p:nvSpPr>
        <p:spPr>
          <a:xfrm>
            <a:off x="732600" y="214575"/>
            <a:ext cx="1491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1600 - 1900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2" name="Google Shape;1132;g275d867ebc3_0_188"/>
          <p:cNvSpPr txBox="1"/>
          <p:nvPr/>
        </p:nvSpPr>
        <p:spPr>
          <a:xfrm>
            <a:off x="3561050" y="234475"/>
            <a:ext cx="1491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1900 - 1940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3" name="Google Shape;1133;g275d867ebc3_0_188"/>
          <p:cNvSpPr txBox="1"/>
          <p:nvPr/>
        </p:nvSpPr>
        <p:spPr>
          <a:xfrm>
            <a:off x="5689225" y="234475"/>
            <a:ext cx="1491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1940-1980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4" name="Google Shape;1134;g275d867ebc3_0_188"/>
          <p:cNvSpPr txBox="1"/>
          <p:nvPr/>
        </p:nvSpPr>
        <p:spPr>
          <a:xfrm>
            <a:off x="8195100" y="234475"/>
            <a:ext cx="1491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1980 - 2000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5" name="Google Shape;1135;g275d867ebc3_0_188"/>
          <p:cNvSpPr txBox="1"/>
          <p:nvPr/>
        </p:nvSpPr>
        <p:spPr>
          <a:xfrm>
            <a:off x="10168925" y="234475"/>
            <a:ext cx="1491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2000 - 2020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6" name="Google Shape;1136;g275d867ebc3_0_188"/>
          <p:cNvSpPr txBox="1"/>
          <p:nvPr/>
        </p:nvSpPr>
        <p:spPr>
          <a:xfrm>
            <a:off x="10146425" y="809889"/>
            <a:ext cx="1849900" cy="738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Indústria 4.0 / sustentabilidade 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7" name="Google Shape;1137;g275d867ebc3_0_188"/>
          <p:cNvSpPr/>
          <p:nvPr/>
        </p:nvSpPr>
        <p:spPr>
          <a:xfrm>
            <a:off x="4375350" y="1934500"/>
            <a:ext cx="7226700" cy="11676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88888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8" name="Google Shape;1138;g275d867ebc3_0_188"/>
          <p:cNvSpPr/>
          <p:nvPr/>
        </p:nvSpPr>
        <p:spPr>
          <a:xfrm>
            <a:off x="4375350" y="2819400"/>
            <a:ext cx="7226700" cy="11676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88888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9" name="Google Shape;1139;g275d867ebc3_0_188"/>
          <p:cNvSpPr/>
          <p:nvPr/>
        </p:nvSpPr>
        <p:spPr>
          <a:xfrm>
            <a:off x="6550750" y="3682200"/>
            <a:ext cx="5051100" cy="11676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0" name="Google Shape;1140;g275d867ebc3_0_188"/>
          <p:cNvSpPr txBox="1"/>
          <p:nvPr/>
        </p:nvSpPr>
        <p:spPr>
          <a:xfrm>
            <a:off x="7180813" y="2375950"/>
            <a:ext cx="4052662" cy="2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 err="1">
                <a:latin typeface="Calibri"/>
                <a:ea typeface="Calibri"/>
                <a:cs typeface="Calibri"/>
                <a:sym typeface="Calibri"/>
              </a:rPr>
              <a:t>Ciência</a:t>
            </a:r>
            <a:r>
              <a:rPr lang="en-US" b="1" dirty="0">
                <a:latin typeface="Calibri"/>
                <a:ea typeface="Calibri"/>
                <a:cs typeface="Calibri"/>
                <a:sym typeface="Calibri"/>
              </a:rPr>
              <a:t> da </a:t>
            </a:r>
            <a:r>
              <a:rPr lang="en-US" b="1" dirty="0" err="1">
                <a:latin typeface="Calibri"/>
                <a:ea typeface="Calibri"/>
                <a:cs typeface="Calibri"/>
                <a:sym typeface="Calibri"/>
              </a:rPr>
              <a:t>administração</a:t>
            </a:r>
            <a:endParaRPr b="1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1" name="Google Shape;1141;g275d867ebc3_0_188"/>
          <p:cNvSpPr txBox="1"/>
          <p:nvPr/>
        </p:nvSpPr>
        <p:spPr>
          <a:xfrm>
            <a:off x="7281746" y="3108450"/>
            <a:ext cx="4086729" cy="2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latin typeface="Calibri"/>
                <a:ea typeface="Calibri"/>
                <a:cs typeface="Calibri"/>
                <a:sym typeface="Calibri"/>
              </a:rPr>
              <a:t>Escola das </a:t>
            </a:r>
            <a:r>
              <a:rPr lang="en-US" b="1" dirty="0" err="1">
                <a:latin typeface="Calibri"/>
                <a:ea typeface="Calibri"/>
                <a:cs typeface="Calibri"/>
                <a:sym typeface="Calibri"/>
              </a:rPr>
              <a:t>relações</a:t>
            </a:r>
            <a:r>
              <a:rPr lang="en-US" b="1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latin typeface="Calibri"/>
                <a:ea typeface="Calibri"/>
                <a:cs typeface="Calibri"/>
                <a:sym typeface="Calibri"/>
              </a:rPr>
              <a:t>humanas</a:t>
            </a:r>
            <a:r>
              <a:rPr lang="en-US" b="1" dirty="0">
                <a:latin typeface="Calibri"/>
                <a:ea typeface="Calibri"/>
                <a:cs typeface="Calibri"/>
                <a:sym typeface="Calibri"/>
              </a:rPr>
              <a:t> (social)</a:t>
            </a:r>
            <a:endParaRPr b="1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2" name="Google Shape;1142;g275d867ebc3_0_188"/>
          <p:cNvSpPr txBox="1"/>
          <p:nvPr/>
        </p:nvSpPr>
        <p:spPr>
          <a:xfrm>
            <a:off x="8093250" y="4022850"/>
            <a:ext cx="3216425" cy="2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Organizações</a:t>
            </a:r>
            <a:r>
              <a:rPr lang="en-US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como</a:t>
            </a:r>
            <a:r>
              <a:rPr lang="en-US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sistemas</a:t>
            </a:r>
            <a:endParaRPr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3" name="Google Shape;1143;g275d867ebc3_0_188"/>
          <p:cNvSpPr/>
          <p:nvPr/>
        </p:nvSpPr>
        <p:spPr>
          <a:xfrm>
            <a:off x="6550750" y="4577600"/>
            <a:ext cx="5051100" cy="11676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4" name="Google Shape;1144;g275d867ebc3_0_188"/>
          <p:cNvSpPr txBox="1"/>
          <p:nvPr/>
        </p:nvSpPr>
        <p:spPr>
          <a:xfrm>
            <a:off x="7850459" y="4861050"/>
            <a:ext cx="3518016" cy="2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Escola da </a:t>
            </a:r>
            <a:r>
              <a:rPr lang="en-US" b="1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contingência</a:t>
            </a:r>
            <a:endParaRPr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5" name="Google Shape;1145;g275d867ebc3_0_188"/>
          <p:cNvSpPr txBox="1"/>
          <p:nvPr/>
        </p:nvSpPr>
        <p:spPr>
          <a:xfrm>
            <a:off x="569800" y="6420250"/>
            <a:ext cx="10246200" cy="36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latin typeface="Calibri"/>
                <a:ea typeface="Calibri"/>
                <a:cs typeface="Calibri"/>
                <a:sym typeface="Calibri"/>
              </a:rPr>
              <a:t>Correa, H. L. (2003). Teoria </a:t>
            </a:r>
            <a:r>
              <a:rPr lang="en-US" sz="1200" dirty="0" err="1">
                <a:latin typeface="Calibri"/>
                <a:ea typeface="Calibri"/>
                <a:cs typeface="Calibri"/>
                <a:sym typeface="Calibri"/>
              </a:rPr>
              <a:t>Geral</a:t>
            </a:r>
            <a:r>
              <a:rPr lang="en-US" sz="1200" dirty="0">
                <a:latin typeface="Calibri"/>
                <a:ea typeface="Calibri"/>
                <a:cs typeface="Calibri"/>
                <a:sym typeface="Calibri"/>
              </a:rPr>
              <a:t> da </a:t>
            </a:r>
            <a:r>
              <a:rPr lang="en-US" sz="1200" dirty="0" err="1">
                <a:latin typeface="Calibri"/>
                <a:ea typeface="Calibri"/>
                <a:cs typeface="Calibri"/>
                <a:sym typeface="Calibri"/>
              </a:rPr>
              <a:t>Administração</a:t>
            </a:r>
            <a:r>
              <a:rPr lang="en-US" sz="1200" dirty="0"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 sz="1200" dirty="0" err="1">
                <a:latin typeface="Calibri"/>
                <a:ea typeface="Calibri"/>
                <a:cs typeface="Calibri"/>
                <a:sym typeface="Calibri"/>
              </a:rPr>
              <a:t>Abordagem</a:t>
            </a:r>
            <a:r>
              <a:rPr lang="en-US" sz="12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dirty="0" err="1">
                <a:latin typeface="Calibri"/>
                <a:ea typeface="Calibri"/>
                <a:cs typeface="Calibri"/>
                <a:sym typeface="Calibri"/>
              </a:rPr>
              <a:t>histórica</a:t>
            </a:r>
            <a:r>
              <a:rPr lang="en-US" sz="1200" dirty="0">
                <a:latin typeface="Calibri"/>
                <a:ea typeface="Calibri"/>
                <a:cs typeface="Calibri"/>
                <a:sym typeface="Calibri"/>
              </a:rPr>
              <a:t> da </a:t>
            </a:r>
            <a:r>
              <a:rPr lang="en-US" sz="1200" dirty="0" err="1">
                <a:latin typeface="Calibri"/>
                <a:ea typeface="Calibri"/>
                <a:cs typeface="Calibri"/>
                <a:sym typeface="Calibri"/>
              </a:rPr>
              <a:t>gestão</a:t>
            </a:r>
            <a:r>
              <a:rPr lang="en-US" sz="1200" dirty="0"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1200" dirty="0" err="1">
                <a:latin typeface="Calibri"/>
                <a:ea typeface="Calibri"/>
                <a:cs typeface="Calibri"/>
                <a:sym typeface="Calibri"/>
              </a:rPr>
              <a:t>Produção</a:t>
            </a:r>
            <a:r>
              <a:rPr lang="en-US" sz="1200" dirty="0">
                <a:latin typeface="Calibri"/>
                <a:ea typeface="Calibri"/>
                <a:cs typeface="Calibri"/>
                <a:sym typeface="Calibri"/>
              </a:rPr>
              <a:t> e </a:t>
            </a:r>
            <a:r>
              <a:rPr lang="en-US" sz="1200" dirty="0" err="1">
                <a:latin typeface="Calibri"/>
                <a:ea typeface="Calibri"/>
                <a:cs typeface="Calibri"/>
                <a:sym typeface="Calibri"/>
              </a:rPr>
              <a:t>Operações</a:t>
            </a:r>
            <a:r>
              <a:rPr lang="en-US" sz="1200" dirty="0">
                <a:latin typeface="Calibri"/>
                <a:ea typeface="Calibri"/>
                <a:cs typeface="Calibri"/>
                <a:sym typeface="Calibri"/>
              </a:rPr>
              <a:t>. São Paulo: </a:t>
            </a:r>
            <a:r>
              <a:rPr lang="en-US" sz="1200" dirty="0" err="1">
                <a:latin typeface="Calibri"/>
                <a:ea typeface="Calibri"/>
                <a:cs typeface="Calibri"/>
                <a:sym typeface="Calibri"/>
              </a:rPr>
              <a:t>Editora</a:t>
            </a:r>
            <a:r>
              <a:rPr lang="en-US" sz="1200" dirty="0">
                <a:latin typeface="Calibri"/>
                <a:ea typeface="Calibri"/>
                <a:cs typeface="Calibri"/>
                <a:sym typeface="Calibri"/>
              </a:rPr>
              <a:t> Atlas SA.</a:t>
            </a:r>
            <a:endParaRPr sz="12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807840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1" name="Google Shape;1161;g1e7e9fd5ab1_0_18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 como seria o modelo atual (ou um dos modelos)? </a:t>
            </a:r>
            <a:endParaRPr/>
          </a:p>
        </p:txBody>
      </p:sp>
      <p:pic>
        <p:nvPicPr>
          <p:cNvPr id="1162" name="Google Shape;1162;g1e7e9fd5ab1_0_185"/>
          <p:cNvPicPr preferRelativeResize="0"/>
          <p:nvPr/>
        </p:nvPicPr>
        <p:blipFill rotWithShape="1">
          <a:blip r:embed="rId3">
            <a:alphaModFix/>
          </a:blip>
          <a:srcRect b="15640"/>
          <a:stretch/>
        </p:blipFill>
        <p:spPr>
          <a:xfrm>
            <a:off x="1922200" y="1864650"/>
            <a:ext cx="6214000" cy="3579975"/>
          </a:xfrm>
          <a:prstGeom prst="rect">
            <a:avLst/>
          </a:prstGeom>
          <a:noFill/>
          <a:ln>
            <a:noFill/>
          </a:ln>
        </p:spPr>
      </p:pic>
      <p:sp>
        <p:nvSpPr>
          <p:cNvPr id="1163" name="Google Shape;1163;g1e7e9fd5ab1_0_185"/>
          <p:cNvSpPr txBox="1"/>
          <p:nvPr/>
        </p:nvSpPr>
        <p:spPr>
          <a:xfrm>
            <a:off x="3741125" y="1390750"/>
            <a:ext cx="3529470" cy="51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Inovar</a:t>
            </a:r>
            <a:endParaRPr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Atuar</a:t>
            </a:r>
            <a:r>
              <a:rPr lang="en-US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nos</a:t>
            </a:r>
            <a:r>
              <a:rPr lang="en-US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interesses da </a:t>
            </a:r>
            <a:r>
              <a:rPr lang="en-US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sociedade</a:t>
            </a:r>
            <a:endParaRPr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4" name="Google Shape;1164;g1e7e9fd5ab1_0_185"/>
          <p:cNvSpPr txBox="1"/>
          <p:nvPr/>
        </p:nvSpPr>
        <p:spPr>
          <a:xfrm>
            <a:off x="7932175" y="3170850"/>
            <a:ext cx="2480100" cy="51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Horizontal</a:t>
            </a:r>
            <a:endParaRPr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Orgânica</a:t>
            </a:r>
            <a:endParaRPr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Matricial - estrutura em rede</a:t>
            </a:r>
            <a:endParaRPr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5" name="Google Shape;1165;g1e7e9fd5ab1_0_185"/>
          <p:cNvSpPr txBox="1"/>
          <p:nvPr/>
        </p:nvSpPr>
        <p:spPr>
          <a:xfrm>
            <a:off x="5606825" y="5252950"/>
            <a:ext cx="2480100" cy="51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Flexíveis</a:t>
            </a:r>
            <a:endParaRPr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Automatizados</a:t>
            </a:r>
            <a:endParaRPr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6" name="Google Shape;1166;g1e7e9fd5ab1_0_185"/>
          <p:cNvSpPr txBox="1"/>
          <p:nvPr/>
        </p:nvSpPr>
        <p:spPr>
          <a:xfrm>
            <a:off x="399750" y="3170850"/>
            <a:ext cx="3341400" cy="51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Autônoma</a:t>
            </a:r>
            <a:endParaRPr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Flexível</a:t>
            </a:r>
            <a:endParaRPr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Busque aprendizado contínuo</a:t>
            </a:r>
            <a:endParaRPr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Empreendedora</a:t>
            </a:r>
            <a:endParaRPr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Inclusiva</a:t>
            </a:r>
            <a:endParaRPr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7" name="Google Shape;1167;g1e7e9fd5ab1_0_185"/>
          <p:cNvSpPr txBox="1"/>
          <p:nvPr/>
        </p:nvSpPr>
        <p:spPr>
          <a:xfrm>
            <a:off x="2499775" y="5326600"/>
            <a:ext cx="2919718" cy="51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Auto-</a:t>
            </a:r>
            <a:r>
              <a:rPr lang="en-US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gestão</a:t>
            </a:r>
            <a:endParaRPr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Participação</a:t>
            </a:r>
            <a:r>
              <a:rPr lang="en-US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no </a:t>
            </a:r>
            <a:r>
              <a:rPr lang="en-US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resultado</a:t>
            </a:r>
            <a:endParaRPr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Flexibilidade</a:t>
            </a:r>
            <a:endParaRPr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(o que as </a:t>
            </a:r>
            <a:r>
              <a:rPr lang="en-US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pessoas</a:t>
            </a:r>
            <a:r>
              <a:rPr lang="en-US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valorizam</a:t>
            </a:r>
            <a:r>
              <a:rPr lang="en-US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?)</a:t>
            </a:r>
            <a:endParaRPr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8" name="Google Shape;1168;g1e7e9fd5ab1_0_185"/>
          <p:cNvSpPr txBox="1"/>
          <p:nvPr/>
        </p:nvSpPr>
        <p:spPr>
          <a:xfrm>
            <a:off x="7932175" y="1390750"/>
            <a:ext cx="3846900" cy="104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CONTEXTO: Tecnologias digitais e IA; Emergencias globais (ambientais, saúde, gerras); Competições globais…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117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4" name="Google Shape;1174;g275d867ebc3_0_220"/>
          <p:cNvPicPr preferRelativeResize="0"/>
          <p:nvPr/>
        </p:nvPicPr>
        <p:blipFill rotWithShape="1">
          <a:blip r:embed="rId3">
            <a:alphaModFix/>
          </a:blip>
          <a:srcRect l="27624" t="16613" r="44168" b="4309"/>
          <a:stretch/>
        </p:blipFill>
        <p:spPr>
          <a:xfrm rot="5400000">
            <a:off x="2405186" y="-1941086"/>
            <a:ext cx="6926952" cy="10923325"/>
          </a:xfrm>
          <a:prstGeom prst="rect">
            <a:avLst/>
          </a:prstGeom>
          <a:noFill/>
          <a:ln>
            <a:noFill/>
          </a:ln>
        </p:spPr>
      </p:pic>
      <p:sp>
        <p:nvSpPr>
          <p:cNvPr id="1175" name="Google Shape;1175;g275d867ebc3_0_220"/>
          <p:cNvSpPr txBox="1"/>
          <p:nvPr/>
        </p:nvSpPr>
        <p:spPr>
          <a:xfrm>
            <a:off x="569800" y="6420250"/>
            <a:ext cx="10246200" cy="36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latin typeface="Calibri"/>
                <a:ea typeface="Calibri"/>
                <a:cs typeface="Calibri"/>
                <a:sym typeface="Calibri"/>
              </a:rPr>
              <a:t>Correa, H. L. (2003). Teoria </a:t>
            </a:r>
            <a:r>
              <a:rPr lang="en-US" sz="1200" dirty="0" err="1">
                <a:latin typeface="Calibri"/>
                <a:ea typeface="Calibri"/>
                <a:cs typeface="Calibri"/>
                <a:sym typeface="Calibri"/>
              </a:rPr>
              <a:t>Geral</a:t>
            </a:r>
            <a:r>
              <a:rPr lang="en-US" sz="1200" dirty="0">
                <a:latin typeface="Calibri"/>
                <a:ea typeface="Calibri"/>
                <a:cs typeface="Calibri"/>
                <a:sym typeface="Calibri"/>
              </a:rPr>
              <a:t> da </a:t>
            </a:r>
            <a:r>
              <a:rPr lang="en-US" sz="1200" dirty="0" err="1">
                <a:latin typeface="Calibri"/>
                <a:ea typeface="Calibri"/>
                <a:cs typeface="Calibri"/>
                <a:sym typeface="Calibri"/>
              </a:rPr>
              <a:t>Administração</a:t>
            </a:r>
            <a:r>
              <a:rPr lang="en-US" sz="1200" dirty="0"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 sz="1200" dirty="0" err="1">
                <a:latin typeface="Calibri"/>
                <a:ea typeface="Calibri"/>
                <a:cs typeface="Calibri"/>
                <a:sym typeface="Calibri"/>
              </a:rPr>
              <a:t>Abordagem</a:t>
            </a:r>
            <a:r>
              <a:rPr lang="en-US" sz="12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dirty="0" err="1">
                <a:latin typeface="Calibri"/>
                <a:ea typeface="Calibri"/>
                <a:cs typeface="Calibri"/>
                <a:sym typeface="Calibri"/>
              </a:rPr>
              <a:t>histórica</a:t>
            </a:r>
            <a:r>
              <a:rPr lang="en-US" sz="1200" dirty="0">
                <a:latin typeface="Calibri"/>
                <a:ea typeface="Calibri"/>
                <a:cs typeface="Calibri"/>
                <a:sym typeface="Calibri"/>
              </a:rPr>
              <a:t> da </a:t>
            </a:r>
            <a:r>
              <a:rPr lang="en-US" sz="1200" dirty="0" err="1">
                <a:latin typeface="Calibri"/>
                <a:ea typeface="Calibri"/>
                <a:cs typeface="Calibri"/>
                <a:sym typeface="Calibri"/>
              </a:rPr>
              <a:t>gestão</a:t>
            </a:r>
            <a:r>
              <a:rPr lang="en-US" sz="1200" dirty="0"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1200" dirty="0" err="1">
                <a:latin typeface="Calibri"/>
                <a:ea typeface="Calibri"/>
                <a:cs typeface="Calibri"/>
                <a:sym typeface="Calibri"/>
              </a:rPr>
              <a:t>Produção</a:t>
            </a:r>
            <a:r>
              <a:rPr lang="en-US" sz="1200" dirty="0">
                <a:latin typeface="Calibri"/>
                <a:ea typeface="Calibri"/>
                <a:cs typeface="Calibri"/>
                <a:sym typeface="Calibri"/>
              </a:rPr>
              <a:t> e </a:t>
            </a:r>
            <a:r>
              <a:rPr lang="en-US" sz="1200" dirty="0" err="1">
                <a:latin typeface="Calibri"/>
                <a:ea typeface="Calibri"/>
                <a:cs typeface="Calibri"/>
                <a:sym typeface="Calibri"/>
              </a:rPr>
              <a:t>Operações</a:t>
            </a:r>
            <a:r>
              <a:rPr lang="en-US" sz="1200" dirty="0">
                <a:latin typeface="Calibri"/>
                <a:ea typeface="Calibri"/>
                <a:cs typeface="Calibri"/>
                <a:sym typeface="Calibri"/>
              </a:rPr>
              <a:t>. São Paulo: </a:t>
            </a:r>
            <a:r>
              <a:rPr lang="en-US" sz="1200" dirty="0" err="1">
                <a:latin typeface="Calibri"/>
                <a:ea typeface="Calibri"/>
                <a:cs typeface="Calibri"/>
                <a:sym typeface="Calibri"/>
              </a:rPr>
              <a:t>Editora</a:t>
            </a:r>
            <a:r>
              <a:rPr lang="en-US" sz="1200" dirty="0">
                <a:latin typeface="Calibri"/>
                <a:ea typeface="Calibri"/>
                <a:cs typeface="Calibri"/>
                <a:sym typeface="Calibri"/>
              </a:rPr>
              <a:t> Atlas SA.</a:t>
            </a:r>
            <a:endParaRPr sz="12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377439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1" name="Google Shape;1181;g275d867ebc3_0_226"/>
          <p:cNvPicPr preferRelativeResize="0"/>
          <p:nvPr/>
        </p:nvPicPr>
        <p:blipFill rotWithShape="1">
          <a:blip r:embed="rId3">
            <a:alphaModFix/>
          </a:blip>
          <a:srcRect l="26492" t="14511" r="45702" b="6580"/>
          <a:stretch/>
        </p:blipFill>
        <p:spPr>
          <a:xfrm rot="5400000">
            <a:off x="2049550" y="-1985300"/>
            <a:ext cx="6801101" cy="10856800"/>
          </a:xfrm>
          <a:prstGeom prst="rect">
            <a:avLst/>
          </a:prstGeom>
          <a:noFill/>
          <a:ln>
            <a:noFill/>
          </a:ln>
        </p:spPr>
      </p:pic>
      <p:sp>
        <p:nvSpPr>
          <p:cNvPr id="1182" name="Google Shape;1182;g275d867ebc3_0_226"/>
          <p:cNvSpPr txBox="1"/>
          <p:nvPr/>
        </p:nvSpPr>
        <p:spPr>
          <a:xfrm>
            <a:off x="569800" y="6420250"/>
            <a:ext cx="10246200" cy="36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latin typeface="Calibri"/>
                <a:ea typeface="Calibri"/>
                <a:cs typeface="Calibri"/>
                <a:sym typeface="Calibri"/>
              </a:rPr>
              <a:t>Correa, H. L. (2003). Teoria </a:t>
            </a:r>
            <a:r>
              <a:rPr lang="en-US" sz="1200" dirty="0" err="1">
                <a:latin typeface="Calibri"/>
                <a:ea typeface="Calibri"/>
                <a:cs typeface="Calibri"/>
                <a:sym typeface="Calibri"/>
              </a:rPr>
              <a:t>Geral</a:t>
            </a:r>
            <a:r>
              <a:rPr lang="en-US" sz="1200" dirty="0">
                <a:latin typeface="Calibri"/>
                <a:ea typeface="Calibri"/>
                <a:cs typeface="Calibri"/>
                <a:sym typeface="Calibri"/>
              </a:rPr>
              <a:t> da </a:t>
            </a:r>
            <a:r>
              <a:rPr lang="en-US" sz="1200" dirty="0" err="1">
                <a:latin typeface="Calibri"/>
                <a:ea typeface="Calibri"/>
                <a:cs typeface="Calibri"/>
                <a:sym typeface="Calibri"/>
              </a:rPr>
              <a:t>Administração</a:t>
            </a:r>
            <a:r>
              <a:rPr lang="en-US" sz="1200" dirty="0"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 sz="1200" dirty="0" err="1">
                <a:latin typeface="Calibri"/>
                <a:ea typeface="Calibri"/>
                <a:cs typeface="Calibri"/>
                <a:sym typeface="Calibri"/>
              </a:rPr>
              <a:t>Abordagem</a:t>
            </a:r>
            <a:r>
              <a:rPr lang="en-US" sz="12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dirty="0" err="1">
                <a:latin typeface="Calibri"/>
                <a:ea typeface="Calibri"/>
                <a:cs typeface="Calibri"/>
                <a:sym typeface="Calibri"/>
              </a:rPr>
              <a:t>histórica</a:t>
            </a:r>
            <a:r>
              <a:rPr lang="en-US" sz="1200" dirty="0">
                <a:latin typeface="Calibri"/>
                <a:ea typeface="Calibri"/>
                <a:cs typeface="Calibri"/>
                <a:sym typeface="Calibri"/>
              </a:rPr>
              <a:t> da </a:t>
            </a:r>
            <a:r>
              <a:rPr lang="en-US" sz="1200" dirty="0" err="1">
                <a:latin typeface="Calibri"/>
                <a:ea typeface="Calibri"/>
                <a:cs typeface="Calibri"/>
                <a:sym typeface="Calibri"/>
              </a:rPr>
              <a:t>gestão</a:t>
            </a:r>
            <a:r>
              <a:rPr lang="en-US" sz="1200" dirty="0"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1200" dirty="0" err="1">
                <a:latin typeface="Calibri"/>
                <a:ea typeface="Calibri"/>
                <a:cs typeface="Calibri"/>
                <a:sym typeface="Calibri"/>
              </a:rPr>
              <a:t>Produção</a:t>
            </a:r>
            <a:r>
              <a:rPr lang="en-US" sz="1200" dirty="0">
                <a:latin typeface="Calibri"/>
                <a:ea typeface="Calibri"/>
                <a:cs typeface="Calibri"/>
                <a:sym typeface="Calibri"/>
              </a:rPr>
              <a:t> e </a:t>
            </a:r>
            <a:r>
              <a:rPr lang="en-US" sz="1200" dirty="0" err="1">
                <a:latin typeface="Calibri"/>
                <a:ea typeface="Calibri"/>
                <a:cs typeface="Calibri"/>
                <a:sym typeface="Calibri"/>
              </a:rPr>
              <a:t>Operações</a:t>
            </a:r>
            <a:r>
              <a:rPr lang="en-US" sz="1200" dirty="0">
                <a:latin typeface="Calibri"/>
                <a:ea typeface="Calibri"/>
                <a:cs typeface="Calibri"/>
                <a:sym typeface="Calibri"/>
              </a:rPr>
              <a:t>. São Paulo: </a:t>
            </a:r>
            <a:r>
              <a:rPr lang="en-US" sz="1200" dirty="0" err="1">
                <a:latin typeface="Calibri"/>
                <a:ea typeface="Calibri"/>
                <a:cs typeface="Calibri"/>
                <a:sym typeface="Calibri"/>
              </a:rPr>
              <a:t>Editora</a:t>
            </a:r>
            <a:r>
              <a:rPr lang="en-US" sz="1200" dirty="0">
                <a:latin typeface="Calibri"/>
                <a:ea typeface="Calibri"/>
                <a:cs typeface="Calibri"/>
                <a:sym typeface="Calibri"/>
              </a:rPr>
              <a:t> Atlas SA.</a:t>
            </a:r>
            <a:endParaRPr sz="12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665558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8" name="Google Shape;1188;g275d867ebc3_0_232"/>
          <p:cNvPicPr preferRelativeResize="0"/>
          <p:nvPr/>
        </p:nvPicPr>
        <p:blipFill rotWithShape="1">
          <a:blip r:embed="rId3">
            <a:alphaModFix/>
          </a:blip>
          <a:srcRect l="24966" t="19605" r="41651" b="10150"/>
          <a:stretch/>
        </p:blipFill>
        <p:spPr>
          <a:xfrm rot="5400000">
            <a:off x="2968538" y="-620688"/>
            <a:ext cx="6842851" cy="8099376"/>
          </a:xfrm>
          <a:prstGeom prst="rect">
            <a:avLst/>
          </a:prstGeom>
          <a:noFill/>
          <a:ln>
            <a:noFill/>
          </a:ln>
        </p:spPr>
      </p:pic>
      <p:sp>
        <p:nvSpPr>
          <p:cNvPr id="1189" name="Google Shape;1189;g275d867ebc3_0_232"/>
          <p:cNvSpPr txBox="1"/>
          <p:nvPr/>
        </p:nvSpPr>
        <p:spPr>
          <a:xfrm>
            <a:off x="569800" y="6420250"/>
            <a:ext cx="10246200" cy="36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latin typeface="Calibri"/>
                <a:ea typeface="Calibri"/>
                <a:cs typeface="Calibri"/>
                <a:sym typeface="Calibri"/>
              </a:rPr>
              <a:t>Correa, H. L. (2003). Teoria </a:t>
            </a:r>
            <a:r>
              <a:rPr lang="en-US" sz="1200" dirty="0" err="1">
                <a:latin typeface="Calibri"/>
                <a:ea typeface="Calibri"/>
                <a:cs typeface="Calibri"/>
                <a:sym typeface="Calibri"/>
              </a:rPr>
              <a:t>Geral</a:t>
            </a:r>
            <a:r>
              <a:rPr lang="en-US" sz="1200" dirty="0">
                <a:latin typeface="Calibri"/>
                <a:ea typeface="Calibri"/>
                <a:cs typeface="Calibri"/>
                <a:sym typeface="Calibri"/>
              </a:rPr>
              <a:t> da </a:t>
            </a:r>
            <a:r>
              <a:rPr lang="en-US" sz="1200" dirty="0" err="1">
                <a:latin typeface="Calibri"/>
                <a:ea typeface="Calibri"/>
                <a:cs typeface="Calibri"/>
                <a:sym typeface="Calibri"/>
              </a:rPr>
              <a:t>Administração</a:t>
            </a:r>
            <a:r>
              <a:rPr lang="en-US" sz="1200" dirty="0"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 sz="1200" dirty="0" err="1">
                <a:latin typeface="Calibri"/>
                <a:ea typeface="Calibri"/>
                <a:cs typeface="Calibri"/>
                <a:sym typeface="Calibri"/>
              </a:rPr>
              <a:t>Abordagem</a:t>
            </a:r>
            <a:r>
              <a:rPr lang="en-US" sz="12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dirty="0" err="1">
                <a:latin typeface="Calibri"/>
                <a:ea typeface="Calibri"/>
                <a:cs typeface="Calibri"/>
                <a:sym typeface="Calibri"/>
              </a:rPr>
              <a:t>histórica</a:t>
            </a:r>
            <a:r>
              <a:rPr lang="en-US" sz="1200" dirty="0">
                <a:latin typeface="Calibri"/>
                <a:ea typeface="Calibri"/>
                <a:cs typeface="Calibri"/>
                <a:sym typeface="Calibri"/>
              </a:rPr>
              <a:t> da </a:t>
            </a:r>
            <a:r>
              <a:rPr lang="en-US" sz="1200" dirty="0" err="1">
                <a:latin typeface="Calibri"/>
                <a:ea typeface="Calibri"/>
                <a:cs typeface="Calibri"/>
                <a:sym typeface="Calibri"/>
              </a:rPr>
              <a:t>gestão</a:t>
            </a:r>
            <a:r>
              <a:rPr lang="en-US" sz="1200" dirty="0"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1200" dirty="0" err="1">
                <a:latin typeface="Calibri"/>
                <a:ea typeface="Calibri"/>
                <a:cs typeface="Calibri"/>
                <a:sym typeface="Calibri"/>
              </a:rPr>
              <a:t>Produção</a:t>
            </a:r>
            <a:r>
              <a:rPr lang="en-US" sz="1200" dirty="0">
                <a:latin typeface="Calibri"/>
                <a:ea typeface="Calibri"/>
                <a:cs typeface="Calibri"/>
                <a:sym typeface="Calibri"/>
              </a:rPr>
              <a:t> e </a:t>
            </a:r>
            <a:r>
              <a:rPr lang="en-US" sz="1200" dirty="0" err="1">
                <a:latin typeface="Calibri"/>
                <a:ea typeface="Calibri"/>
                <a:cs typeface="Calibri"/>
                <a:sym typeface="Calibri"/>
              </a:rPr>
              <a:t>Operações</a:t>
            </a:r>
            <a:r>
              <a:rPr lang="en-US" sz="1200" dirty="0">
                <a:latin typeface="Calibri"/>
                <a:ea typeface="Calibri"/>
                <a:cs typeface="Calibri"/>
                <a:sym typeface="Calibri"/>
              </a:rPr>
              <a:t>. São Paulo: </a:t>
            </a:r>
            <a:r>
              <a:rPr lang="en-US" sz="1200" dirty="0" err="1">
                <a:latin typeface="Calibri"/>
                <a:ea typeface="Calibri"/>
                <a:cs typeface="Calibri"/>
                <a:sym typeface="Calibri"/>
              </a:rPr>
              <a:t>Editora</a:t>
            </a:r>
            <a:r>
              <a:rPr lang="en-US" sz="1200" dirty="0">
                <a:latin typeface="Calibri"/>
                <a:ea typeface="Calibri"/>
                <a:cs typeface="Calibri"/>
                <a:sym typeface="Calibri"/>
              </a:rPr>
              <a:t> Atlas SA.</a:t>
            </a:r>
            <a:endParaRPr sz="12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074572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0" name="Google Shape;1150;g275d867ebc3_0_17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6717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1" name="Google Shape;1151;g275d867ebc3_0_179"/>
          <p:cNvSpPr txBox="1">
            <a:spLocks noGrp="1"/>
          </p:cNvSpPr>
          <p:nvPr>
            <p:ph type="title"/>
          </p:nvPr>
        </p:nvSpPr>
        <p:spPr>
          <a:xfrm>
            <a:off x="8740587" y="618681"/>
            <a:ext cx="3451500" cy="479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Calibri"/>
              <a:buNone/>
            </a:pPr>
            <a:r>
              <a:rPr lang="en-US" sz="3200">
                <a:solidFill>
                  <a:srgbClr val="FFFFFF"/>
                </a:solidFill>
              </a:rPr>
              <a:t>O desenho da organização</a:t>
            </a:r>
            <a:br>
              <a:rPr lang="en-US" sz="3200">
                <a:solidFill>
                  <a:srgbClr val="FFFFFF"/>
                </a:solidFill>
              </a:rPr>
            </a:br>
            <a:br>
              <a:rPr lang="en-US" sz="3200">
                <a:solidFill>
                  <a:srgbClr val="FFFFFF"/>
                </a:solidFill>
              </a:rPr>
            </a:br>
            <a:r>
              <a:rPr lang="en-US" sz="3200">
                <a:solidFill>
                  <a:srgbClr val="FFFFFF"/>
                </a:solidFill>
              </a:rPr>
              <a:t>- Relação dinâmica entre os elementos</a:t>
            </a:r>
            <a:br>
              <a:rPr lang="en-US" sz="3200">
                <a:solidFill>
                  <a:srgbClr val="FFFFFF"/>
                </a:solidFill>
              </a:rPr>
            </a:br>
            <a:endParaRPr sz="3200">
              <a:solidFill>
                <a:srgbClr val="FFFFFF"/>
              </a:solidFill>
            </a:endParaRPr>
          </a:p>
        </p:txBody>
      </p:sp>
      <p:sp>
        <p:nvSpPr>
          <p:cNvPr id="1152" name="Google Shape;1152;g275d867ebc3_0_179"/>
          <p:cNvSpPr/>
          <p:nvPr/>
        </p:nvSpPr>
        <p:spPr>
          <a:xfrm>
            <a:off x="493354" y="484632"/>
            <a:ext cx="8129100" cy="572400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 cap="flat" cmpd="sng">
            <a:solidFill>
              <a:srgbClr val="C8CACA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7150" dist="19050" dir="5400000" algn="t" rotWithShape="0">
              <a:srgbClr val="000000">
                <a:alpha val="6275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53" name="Google Shape;1153;g275d867ebc3_0_179" descr="A close up of text on a white background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5775"/>
          <a:stretch/>
        </p:blipFill>
        <p:spPr>
          <a:xfrm>
            <a:off x="976251" y="942538"/>
            <a:ext cx="7163223" cy="4808333"/>
          </a:xfrm>
          <a:prstGeom prst="rect">
            <a:avLst/>
          </a:prstGeom>
          <a:noFill/>
          <a:ln>
            <a:noFill/>
          </a:ln>
        </p:spPr>
      </p:pic>
      <p:sp>
        <p:nvSpPr>
          <p:cNvPr id="1154" name="Google Shape;1154;g275d867ebc3_0_179"/>
          <p:cNvSpPr txBox="1"/>
          <p:nvPr/>
        </p:nvSpPr>
        <p:spPr>
          <a:xfrm>
            <a:off x="757238" y="6448373"/>
            <a:ext cx="1689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Galbraith, 1977.</a:t>
            </a:r>
            <a:endParaRPr/>
          </a:p>
        </p:txBody>
      </p:sp>
      <p:sp>
        <p:nvSpPr>
          <p:cNvPr id="1155" name="Google Shape;1155;g275d867ebc3_0_179"/>
          <p:cNvSpPr txBox="1"/>
          <p:nvPr/>
        </p:nvSpPr>
        <p:spPr>
          <a:xfrm>
            <a:off x="8964250" y="5402975"/>
            <a:ext cx="3052500" cy="81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Galbraith, J. R. (1977). </a:t>
            </a:r>
            <a:r>
              <a:rPr lang="en-US" sz="1800" i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Organization design</a:t>
            </a:r>
            <a:r>
              <a:rPr lang="en-US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. Reading: Addison-Wesley.</a:t>
            </a:r>
            <a:endParaRPr sz="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394495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3" name="Google Shape;943;g1e7e9fd5ab1_0_0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16238" y="1565800"/>
            <a:ext cx="6559524" cy="4989874"/>
          </a:xfrm>
          <a:prstGeom prst="rect">
            <a:avLst/>
          </a:prstGeom>
          <a:noFill/>
          <a:ln>
            <a:noFill/>
          </a:ln>
        </p:spPr>
      </p:pic>
      <p:sp>
        <p:nvSpPr>
          <p:cNvPr id="944" name="Google Shape;944;g1e7e9fd5ab1_0_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Fábrica</a:t>
            </a:r>
            <a:r>
              <a:rPr lang="en-US" dirty="0"/>
              <a:t> Ford - </a:t>
            </a:r>
            <a:r>
              <a:rPr lang="en-US" dirty="0" err="1"/>
              <a:t>Modelo</a:t>
            </a:r>
            <a:r>
              <a:rPr lang="en-US" dirty="0"/>
              <a:t> Ford T</a:t>
            </a:r>
            <a:r>
              <a:rPr lang="en-US" sz="2400" dirty="0"/>
              <a:t> </a:t>
            </a:r>
            <a:br>
              <a:rPr lang="en-US" sz="2400" dirty="0"/>
            </a:br>
            <a:r>
              <a:rPr lang="en-US" sz="2400" dirty="0"/>
              <a:t>(Analise as </a:t>
            </a:r>
            <a:r>
              <a:rPr lang="en-US" sz="2400" dirty="0" err="1"/>
              <a:t>dimensões</a:t>
            </a:r>
            <a:r>
              <a:rPr lang="en-US" sz="2400" dirty="0"/>
              <a:t> </a:t>
            </a:r>
            <a:r>
              <a:rPr lang="en-US" sz="2400" dirty="0" err="1"/>
              <a:t>organizacionais</a:t>
            </a:r>
            <a:r>
              <a:rPr lang="en-US" sz="2400" dirty="0"/>
              <a:t>  do </a:t>
            </a:r>
            <a:r>
              <a:rPr lang="en-US" sz="2400" dirty="0" err="1"/>
              <a:t>Fordismo</a:t>
            </a:r>
            <a:r>
              <a:rPr lang="en-US" sz="2400" dirty="0"/>
              <a:t> com base no </a:t>
            </a:r>
            <a:r>
              <a:rPr lang="en-US" sz="2400" dirty="0" err="1"/>
              <a:t>Modelo</a:t>
            </a:r>
            <a:r>
              <a:rPr lang="en-US" sz="2400" dirty="0"/>
              <a:t> Estrela – Galbraith, 1977 ) </a:t>
            </a:r>
            <a:endParaRPr sz="2400" dirty="0"/>
          </a:p>
        </p:txBody>
      </p:sp>
    </p:spTree>
    <p:extLst>
      <p:ext uri="{BB962C8B-B14F-4D97-AF65-F5344CB8AC3E}">
        <p14:creationId xmlns:p14="http://schemas.microsoft.com/office/powerpoint/2010/main" val="17408991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0" name="Google Shape;950;g1e7e9fd5ab1_0_8"/>
          <p:cNvSpPr txBox="1">
            <a:spLocks noGrp="1"/>
          </p:cNvSpPr>
          <p:nvPr>
            <p:ph type="title"/>
          </p:nvPr>
        </p:nvSpPr>
        <p:spPr>
          <a:xfrm>
            <a:off x="113075" y="107050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Desenho organizacional - Fordismo</a:t>
            </a:r>
            <a:endParaRPr/>
          </a:p>
        </p:txBody>
      </p:sp>
      <p:pic>
        <p:nvPicPr>
          <p:cNvPr id="951" name="Google Shape;951;g1e7e9fd5ab1_0_8"/>
          <p:cNvPicPr preferRelativeResize="0"/>
          <p:nvPr/>
        </p:nvPicPr>
        <p:blipFill rotWithShape="1">
          <a:blip r:embed="rId3">
            <a:alphaModFix/>
          </a:blip>
          <a:srcRect b="15640"/>
          <a:stretch/>
        </p:blipFill>
        <p:spPr>
          <a:xfrm>
            <a:off x="1922200" y="1864650"/>
            <a:ext cx="6214000" cy="3579975"/>
          </a:xfrm>
          <a:prstGeom prst="rect">
            <a:avLst/>
          </a:prstGeom>
          <a:noFill/>
          <a:ln>
            <a:noFill/>
          </a:ln>
        </p:spPr>
      </p:pic>
      <p:sp>
        <p:nvSpPr>
          <p:cNvPr id="953" name="Google Shape;953;g1e7e9fd5ab1_0_8"/>
          <p:cNvSpPr txBox="1"/>
          <p:nvPr/>
        </p:nvSpPr>
        <p:spPr>
          <a:xfrm>
            <a:off x="2696525" y="1204150"/>
            <a:ext cx="3846900" cy="51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Produzir</a:t>
            </a:r>
            <a:r>
              <a:rPr lang="en-US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em</a:t>
            </a:r>
            <a:r>
              <a:rPr lang="en-US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massa</a:t>
            </a:r>
            <a:r>
              <a:rPr lang="en-US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padronização</a:t>
            </a:r>
            <a:r>
              <a:rPr lang="en-US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para </a:t>
            </a:r>
            <a:r>
              <a:rPr lang="en-US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redução</a:t>
            </a:r>
            <a:r>
              <a:rPr lang="en-US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custo</a:t>
            </a:r>
            <a:r>
              <a:rPr lang="en-US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e </a:t>
            </a:r>
            <a:r>
              <a:rPr lang="en-US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maior</a:t>
            </a:r>
            <a:r>
              <a:rPr lang="en-US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volume de </a:t>
            </a:r>
            <a:r>
              <a:rPr lang="en-US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vendas</a:t>
            </a:r>
            <a:endParaRPr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4" name="Google Shape;954;g1e7e9fd5ab1_0_8"/>
          <p:cNvSpPr txBox="1"/>
          <p:nvPr/>
        </p:nvSpPr>
        <p:spPr>
          <a:xfrm>
            <a:off x="7932175" y="3170850"/>
            <a:ext cx="2391600" cy="51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Hierarquica</a:t>
            </a:r>
            <a:endParaRPr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Departamentos</a:t>
            </a:r>
            <a:endParaRPr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Separação entre planejamento e execução</a:t>
            </a:r>
            <a:endParaRPr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5" name="Google Shape;955;g1e7e9fd5ab1_0_8"/>
          <p:cNvSpPr txBox="1"/>
          <p:nvPr/>
        </p:nvSpPr>
        <p:spPr>
          <a:xfrm>
            <a:off x="5452075" y="5252950"/>
            <a:ext cx="2480100" cy="51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Linha de produção/ritmo dado pela linha/ padronização do trabalho/ Trabalhos repetitivos</a:t>
            </a:r>
            <a:endParaRPr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6" name="Google Shape;956;g1e7e9fd5ab1_0_8"/>
          <p:cNvSpPr txBox="1"/>
          <p:nvPr/>
        </p:nvSpPr>
        <p:spPr>
          <a:xfrm>
            <a:off x="2317925" y="5252950"/>
            <a:ext cx="2880900" cy="51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Pagamento pelo dia de trabalho</a:t>
            </a:r>
            <a:endParaRPr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(Não havia a ideia de motivação no sentido atual). A motivação era financeira.</a:t>
            </a:r>
            <a:endParaRPr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7" name="Google Shape;957;g1e7e9fd5ab1_0_8"/>
          <p:cNvSpPr txBox="1"/>
          <p:nvPr/>
        </p:nvSpPr>
        <p:spPr>
          <a:xfrm>
            <a:off x="7457775" y="1128250"/>
            <a:ext cx="3846900" cy="104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CONTEXTO: </a:t>
            </a:r>
            <a:r>
              <a:rPr lang="en-US" dirty="0" err="1">
                <a:latin typeface="Calibri"/>
                <a:ea typeface="Calibri"/>
                <a:cs typeface="Calibri"/>
                <a:sym typeface="Calibri"/>
              </a:rPr>
              <a:t>Indústria</a:t>
            </a: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latin typeface="Calibri"/>
                <a:ea typeface="Calibri"/>
                <a:cs typeface="Calibri"/>
                <a:sym typeface="Calibri"/>
              </a:rPr>
              <a:t>em</a:t>
            </a: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latin typeface="Calibri"/>
                <a:ea typeface="Calibri"/>
                <a:cs typeface="Calibri"/>
                <a:sym typeface="Calibri"/>
              </a:rPr>
              <a:t>crescimento</a:t>
            </a: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; </a:t>
            </a:r>
            <a:r>
              <a:rPr lang="en-US" dirty="0" err="1">
                <a:latin typeface="Calibri"/>
                <a:ea typeface="Calibri"/>
                <a:cs typeface="Calibri"/>
                <a:sym typeface="Calibri"/>
              </a:rPr>
              <a:t>eletricidade</a:t>
            </a: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 e </a:t>
            </a:r>
            <a:r>
              <a:rPr lang="en-US" dirty="0" err="1">
                <a:latin typeface="Calibri"/>
                <a:ea typeface="Calibri"/>
                <a:cs typeface="Calibri"/>
                <a:sym typeface="Calibri"/>
              </a:rPr>
              <a:t>maquinário</a:t>
            </a: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latin typeface="Calibri"/>
                <a:ea typeface="Calibri"/>
                <a:cs typeface="Calibri"/>
                <a:sym typeface="Calibri"/>
              </a:rPr>
              <a:t>mais</a:t>
            </a: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latin typeface="Calibri"/>
                <a:ea typeface="Calibri"/>
                <a:cs typeface="Calibri"/>
                <a:sym typeface="Calibri"/>
              </a:rPr>
              <a:t>eficiente</a:t>
            </a: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; </a:t>
            </a:r>
            <a:r>
              <a:rPr lang="en-US" dirty="0" err="1">
                <a:latin typeface="Calibri"/>
                <a:ea typeface="Calibri"/>
                <a:cs typeface="Calibri"/>
                <a:sym typeface="Calibri"/>
              </a:rPr>
              <a:t>oferta</a:t>
            </a: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latin typeface="Calibri"/>
                <a:ea typeface="Calibri"/>
                <a:cs typeface="Calibri"/>
                <a:sym typeface="Calibri"/>
              </a:rPr>
              <a:t>mão</a:t>
            </a: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latin typeface="Calibri"/>
                <a:ea typeface="Calibri"/>
                <a:cs typeface="Calibri"/>
                <a:sym typeface="Calibri"/>
              </a:rPr>
              <a:t>obra</a:t>
            </a: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en-US" dirty="0" err="1">
                <a:latin typeface="Calibri"/>
                <a:ea typeface="Calibri"/>
                <a:cs typeface="Calibri"/>
                <a:sym typeface="Calibri"/>
              </a:rPr>
              <a:t>urbanização</a:t>
            </a: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).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8" name="Google Shape;958;g1e7e9fd5ab1_0_8"/>
          <p:cNvSpPr txBox="1"/>
          <p:nvPr/>
        </p:nvSpPr>
        <p:spPr>
          <a:xfrm>
            <a:off x="860225" y="3396488"/>
            <a:ext cx="2880900" cy="51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Substituíveis</a:t>
            </a:r>
            <a:endParaRPr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Intercambiáveis</a:t>
            </a:r>
            <a:endParaRPr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"Otimizável"</a:t>
            </a:r>
            <a:endParaRPr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155;g275d867ebc3_0_179">
            <a:extLst>
              <a:ext uri="{FF2B5EF4-FFF2-40B4-BE49-F238E27FC236}">
                <a16:creationId xmlns:a16="http://schemas.microsoft.com/office/drawing/2014/main" id="{74F2C797-9CD1-8642-BD01-1F2D7B516678}"/>
              </a:ext>
            </a:extLst>
          </p:cNvPr>
          <p:cNvSpPr txBox="1"/>
          <p:nvPr/>
        </p:nvSpPr>
        <p:spPr>
          <a:xfrm>
            <a:off x="8997704" y="5827836"/>
            <a:ext cx="3052500" cy="81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Galbraith, J. R. (1977). </a:t>
            </a:r>
            <a:r>
              <a:rPr lang="en-US" sz="1800" i="1" dirty="0">
                <a:latin typeface="Calibri"/>
                <a:ea typeface="Calibri"/>
                <a:cs typeface="Calibri"/>
                <a:sym typeface="Calibri"/>
              </a:rPr>
              <a:t>Organization design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. Reading: Addison-Wesley.</a:t>
            </a:r>
            <a:endParaRPr sz="8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10849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4" name="Google Shape;964;g1e7e9fd5ab1_0_160"/>
          <p:cNvSpPr/>
          <p:nvPr/>
        </p:nvSpPr>
        <p:spPr>
          <a:xfrm>
            <a:off x="396825" y="155800"/>
            <a:ext cx="11599500" cy="20730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5" name="Google Shape;965;g1e7e9fd5ab1_0_160"/>
          <p:cNvSpPr txBox="1"/>
          <p:nvPr/>
        </p:nvSpPr>
        <p:spPr>
          <a:xfrm>
            <a:off x="468050" y="824850"/>
            <a:ext cx="22692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Sistema de manufatura Americana (ASM)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6" name="Google Shape;966;g1e7e9fd5ab1_0_160"/>
          <p:cNvSpPr txBox="1"/>
          <p:nvPr/>
        </p:nvSpPr>
        <p:spPr>
          <a:xfrm>
            <a:off x="3561050" y="932550"/>
            <a:ext cx="12111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Produção em massa 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7" name="Google Shape;967;g1e7e9fd5ab1_0_160"/>
          <p:cNvSpPr txBox="1"/>
          <p:nvPr/>
        </p:nvSpPr>
        <p:spPr>
          <a:xfrm>
            <a:off x="5796613" y="911225"/>
            <a:ext cx="13842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Just in time/TQC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8" name="Google Shape;968;g1e7e9fd5ab1_0_160"/>
          <p:cNvSpPr txBox="1"/>
          <p:nvPr/>
        </p:nvSpPr>
        <p:spPr>
          <a:xfrm>
            <a:off x="8093250" y="911225"/>
            <a:ext cx="16953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Just in time/ TQC / Lean/ Agile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9" name="Google Shape;969;g1e7e9fd5ab1_0_160"/>
          <p:cNvSpPr txBox="1"/>
          <p:nvPr/>
        </p:nvSpPr>
        <p:spPr>
          <a:xfrm>
            <a:off x="732600" y="214575"/>
            <a:ext cx="1491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1600 - 1900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0" name="Google Shape;970;g1e7e9fd5ab1_0_160"/>
          <p:cNvSpPr txBox="1"/>
          <p:nvPr/>
        </p:nvSpPr>
        <p:spPr>
          <a:xfrm>
            <a:off x="3561050" y="234475"/>
            <a:ext cx="1491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1900 - 1940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1" name="Google Shape;971;g1e7e9fd5ab1_0_160"/>
          <p:cNvSpPr txBox="1"/>
          <p:nvPr/>
        </p:nvSpPr>
        <p:spPr>
          <a:xfrm>
            <a:off x="5689225" y="234475"/>
            <a:ext cx="1491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1940-1980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2" name="Google Shape;972;g1e7e9fd5ab1_0_160"/>
          <p:cNvSpPr txBox="1"/>
          <p:nvPr/>
        </p:nvSpPr>
        <p:spPr>
          <a:xfrm>
            <a:off x="8195100" y="234475"/>
            <a:ext cx="1491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1980 - 2000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3" name="Google Shape;973;g1e7e9fd5ab1_0_160"/>
          <p:cNvSpPr txBox="1"/>
          <p:nvPr/>
        </p:nvSpPr>
        <p:spPr>
          <a:xfrm>
            <a:off x="10168925" y="234475"/>
            <a:ext cx="1491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2000 - 2020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4" name="Google Shape;974;g1e7e9fd5ab1_0_160"/>
          <p:cNvSpPr txBox="1"/>
          <p:nvPr/>
        </p:nvSpPr>
        <p:spPr>
          <a:xfrm>
            <a:off x="10146425" y="932550"/>
            <a:ext cx="16953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Indústria 4.0 / sustentabilidade 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5" name="Google Shape;975;g1e7e9fd5ab1_0_160"/>
          <p:cNvSpPr/>
          <p:nvPr/>
        </p:nvSpPr>
        <p:spPr>
          <a:xfrm>
            <a:off x="4154425" y="1934500"/>
            <a:ext cx="7447500" cy="11676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976" name="Google Shape;976;g1e7e9fd5ab1_0_160"/>
          <p:cNvSpPr txBox="1"/>
          <p:nvPr/>
        </p:nvSpPr>
        <p:spPr>
          <a:xfrm>
            <a:off x="7694950" y="2375950"/>
            <a:ext cx="3267300" cy="2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Ciência da administração</a:t>
            </a:r>
            <a:endParaRPr sz="17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7" name="Google Shape;977;g1e7e9fd5ab1_0_160"/>
          <p:cNvSpPr txBox="1"/>
          <p:nvPr/>
        </p:nvSpPr>
        <p:spPr>
          <a:xfrm>
            <a:off x="569800" y="6420250"/>
            <a:ext cx="10246200" cy="36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Correa, H. L. (2003). Teoria Geral da Administração: Abordagem histórica da gestão de Produção e Operações. São Paulo: Editora Atlas SA.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8" name="Google Shape;978;g1e7e9fd5ab1_0_160"/>
          <p:cNvSpPr/>
          <p:nvPr/>
        </p:nvSpPr>
        <p:spPr>
          <a:xfrm>
            <a:off x="3083700" y="214150"/>
            <a:ext cx="2269200" cy="1613100"/>
          </a:xfrm>
          <a:prstGeom prst="ellipse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515191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" name="Google Shape;984;g1e7e9fd5ab1_0_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 escola das Relações Humanas</a:t>
            </a:r>
            <a:endParaRPr/>
          </a:p>
        </p:txBody>
      </p:sp>
      <p:pic>
        <p:nvPicPr>
          <p:cNvPr id="985" name="Google Shape;985;g1e7e9fd5ab1_0_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843225"/>
            <a:ext cx="8781430" cy="4862374"/>
          </a:xfrm>
          <a:prstGeom prst="rect">
            <a:avLst/>
          </a:prstGeom>
          <a:noFill/>
          <a:ln>
            <a:noFill/>
          </a:ln>
        </p:spPr>
      </p:pic>
      <p:sp>
        <p:nvSpPr>
          <p:cNvPr id="986" name="Google Shape;986;g1e7e9fd5ab1_0_27"/>
          <p:cNvSpPr txBox="1"/>
          <p:nvPr/>
        </p:nvSpPr>
        <p:spPr>
          <a:xfrm>
            <a:off x="6673650" y="3490450"/>
            <a:ext cx="5174100" cy="148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374151"/>
                </a:solidFill>
                <a:highlight>
                  <a:srgbClr val="F7F7F8"/>
                </a:highlight>
                <a:latin typeface="Roboto"/>
                <a:ea typeface="Roboto"/>
                <a:cs typeface="Roboto"/>
                <a:sym typeface="Roboto"/>
              </a:rPr>
              <a:t>"Para inspirar a lealdade dos funcionários à empresa, desencorajar a </a:t>
            </a:r>
            <a:r>
              <a:rPr lang="en-US" sz="1500" b="1">
                <a:solidFill>
                  <a:srgbClr val="374151"/>
                </a:solidFill>
                <a:highlight>
                  <a:srgbClr val="F7F7F8"/>
                </a:highlight>
                <a:latin typeface="Roboto"/>
                <a:ea typeface="Roboto"/>
                <a:cs typeface="Roboto"/>
                <a:sym typeface="Roboto"/>
              </a:rPr>
              <a:t>alta rotatividade de funcionários e a sindicalização,</a:t>
            </a:r>
            <a:r>
              <a:rPr lang="en-US" sz="1500">
                <a:solidFill>
                  <a:srgbClr val="374151"/>
                </a:solidFill>
                <a:highlight>
                  <a:srgbClr val="F7F7F8"/>
                </a:highlight>
                <a:latin typeface="Roboto"/>
                <a:ea typeface="Roboto"/>
                <a:cs typeface="Roboto"/>
                <a:sym typeface="Roboto"/>
              </a:rPr>
              <a:t> e apresentar uma boa imagem perante o público, os gestores corporativos começaram a concentrar-se </a:t>
            </a:r>
            <a:r>
              <a:rPr lang="en-US" sz="1500" b="1">
                <a:solidFill>
                  <a:srgbClr val="374151"/>
                </a:solidFill>
                <a:highlight>
                  <a:srgbClr val="F7F7F8"/>
                </a:highlight>
                <a:latin typeface="Roboto"/>
                <a:ea typeface="Roboto"/>
                <a:cs typeface="Roboto"/>
                <a:sym typeface="Roboto"/>
              </a:rPr>
              <a:t>no bem-estar dos funcionários por meio da prática do capitalismo de bem-estar.</a:t>
            </a:r>
            <a:r>
              <a:rPr lang="en-US" sz="1500">
                <a:solidFill>
                  <a:srgbClr val="374151"/>
                </a:solidFill>
                <a:highlight>
                  <a:srgbClr val="F7F7F8"/>
                </a:highlight>
                <a:latin typeface="Roboto"/>
                <a:ea typeface="Roboto"/>
                <a:cs typeface="Roboto"/>
                <a:sym typeface="Roboto"/>
              </a:rPr>
              <a:t>" Harvard Business Review - Coleção sobre história</a:t>
            </a:r>
            <a:endParaRPr sz="1500">
              <a:solidFill>
                <a:srgbClr val="374151"/>
              </a:solidFill>
              <a:highlight>
                <a:srgbClr val="F7F7F8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rgbClr val="374151"/>
              </a:solidFill>
              <a:highlight>
                <a:srgbClr val="F7F7F8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29583150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2" name="Google Shape;992;g1e7e9fd5ab1_0_4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 escola das relações humanas</a:t>
            </a:r>
            <a:endParaRPr/>
          </a:p>
        </p:txBody>
      </p:sp>
      <p:sp>
        <p:nvSpPr>
          <p:cNvPr id="993" name="Google Shape;993;g1e7e9fd5ab1_0_41"/>
          <p:cNvSpPr txBox="1"/>
          <p:nvPr/>
        </p:nvSpPr>
        <p:spPr>
          <a:xfrm>
            <a:off x="958650" y="1791950"/>
            <a:ext cx="9992100" cy="36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just" rtl="0">
              <a:spcBef>
                <a:spcPts val="0"/>
              </a:spcBef>
              <a:spcAft>
                <a:spcPts val="0"/>
              </a:spcAft>
              <a:buSzPts val="2000"/>
              <a:buFont typeface="Calibri"/>
              <a:buChar char="●"/>
            </a:pP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Experimento de Howthorne - Fábrica da Western Eletric: Como as condições de trabalho influenciam o desempenho do trabalhador?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 algn="just" rtl="0">
              <a:spcBef>
                <a:spcPts val="0"/>
              </a:spcBef>
              <a:spcAft>
                <a:spcPts val="0"/>
              </a:spcAft>
              <a:buSzPts val="2000"/>
              <a:buFont typeface="Calibri"/>
              <a:buChar char="●"/>
            </a:pP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Efeito Howthorne: a simples atenção dada aos trabalhadores e a sensação de serem observados e valorizados como parte da pesquisa contribuíam para esse aumento temporário na produtividade.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55600" algn="just" rtl="0">
              <a:spcBef>
                <a:spcPts val="0"/>
              </a:spcBef>
              <a:spcAft>
                <a:spcPts val="0"/>
              </a:spcAft>
              <a:buSzPts val="2000"/>
              <a:buFont typeface="Calibri"/>
              <a:buChar char="○"/>
            </a:pP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O Experimento de Hawthorne ilustrou a complexidade do comportamento humano no ambiente de trabalho e destacou que não se pode simplesmente atribuir o desempenho dos funcionários a fatores puramente físicos ou econômicos.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 algn="just" rtl="0">
              <a:spcBef>
                <a:spcPts val="0"/>
              </a:spcBef>
              <a:spcAft>
                <a:spcPts val="0"/>
              </a:spcAft>
              <a:buSzPts val="2000"/>
              <a:buFont typeface="Calibri"/>
              <a:buChar char="●"/>
            </a:pP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Influenciou as discussões subsequentes sobre a relação entre a produtividade e as necessidades e motivações do trabalhador industrial.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 algn="just" rtl="0">
              <a:spcBef>
                <a:spcPts val="0"/>
              </a:spcBef>
              <a:spcAft>
                <a:spcPts val="0"/>
              </a:spcAft>
              <a:buSzPts val="2000"/>
              <a:buFont typeface="Calibri"/>
              <a:buChar char="●"/>
            </a:pP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Novos estudos: motivação; comunicação; liderancas; dinâmica de grupo. 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911783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9" name="Google Shape;999;g1e7e9fd5ab1_0_5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Hierarquia das necessidades de Maslow</a:t>
            </a:r>
            <a:endParaRPr/>
          </a:p>
        </p:txBody>
      </p:sp>
      <p:pic>
        <p:nvPicPr>
          <p:cNvPr id="1000" name="Google Shape;1000;g1e7e9fd5ab1_0_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39513" y="3147900"/>
            <a:ext cx="5077537" cy="2822499"/>
          </a:xfrm>
          <a:prstGeom prst="rect">
            <a:avLst/>
          </a:prstGeom>
          <a:noFill/>
          <a:ln>
            <a:noFill/>
          </a:ln>
        </p:spPr>
      </p:pic>
      <p:sp>
        <p:nvSpPr>
          <p:cNvPr id="1001" name="Google Shape;1001;g1e7e9fd5ab1_0_51"/>
          <p:cNvSpPr txBox="1"/>
          <p:nvPr/>
        </p:nvSpPr>
        <p:spPr>
          <a:xfrm>
            <a:off x="838200" y="6218900"/>
            <a:ext cx="10114800" cy="3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>
                <a:solidFill>
                  <a:schemeClr val="dk1"/>
                </a:solidFill>
              </a:rPr>
              <a:t>Maslow, A. (1943). A Theory of Human Motivation. </a:t>
            </a:r>
            <a:r>
              <a:rPr lang="en-US" sz="1350" i="1">
                <a:solidFill>
                  <a:schemeClr val="dk1"/>
                </a:solidFill>
              </a:rPr>
              <a:t>Psycological Review</a:t>
            </a:r>
            <a:r>
              <a:rPr lang="en-US" sz="1350">
                <a:solidFill>
                  <a:schemeClr val="dk1"/>
                </a:solidFill>
              </a:rPr>
              <a:t>, 50(40), 370-396.</a:t>
            </a:r>
            <a:endParaRPr sz="200"/>
          </a:p>
        </p:txBody>
      </p:sp>
      <p:pic>
        <p:nvPicPr>
          <p:cNvPr id="1002" name="Google Shape;1002;g1e7e9fd5ab1_0_5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52175" y="3581625"/>
            <a:ext cx="3643826" cy="2271299"/>
          </a:xfrm>
          <a:prstGeom prst="rect">
            <a:avLst/>
          </a:prstGeom>
          <a:noFill/>
          <a:ln>
            <a:noFill/>
          </a:ln>
        </p:spPr>
      </p:pic>
      <p:sp>
        <p:nvSpPr>
          <p:cNvPr id="1003" name="Google Shape;1003;g1e7e9fd5ab1_0_51"/>
          <p:cNvSpPr txBox="1"/>
          <p:nvPr/>
        </p:nvSpPr>
        <p:spPr>
          <a:xfrm>
            <a:off x="1448984" y="2090755"/>
            <a:ext cx="9233883" cy="6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>
                <a:latin typeface="Calibri"/>
                <a:ea typeface="Calibri"/>
                <a:cs typeface="Calibri"/>
                <a:sym typeface="Calibri"/>
              </a:rPr>
              <a:t>Críticas</a:t>
            </a: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: A </a:t>
            </a:r>
            <a:r>
              <a:rPr lang="en-US" dirty="0" err="1">
                <a:latin typeface="Calibri"/>
                <a:ea typeface="Calibri"/>
                <a:cs typeface="Calibri"/>
                <a:sym typeface="Calibri"/>
              </a:rPr>
              <a:t>importância</a:t>
            </a: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latin typeface="Calibri"/>
                <a:ea typeface="Calibri"/>
                <a:cs typeface="Calibri"/>
                <a:sym typeface="Calibri"/>
              </a:rPr>
              <a:t>relativa</a:t>
            </a: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 das </a:t>
            </a:r>
            <a:r>
              <a:rPr lang="en-US" dirty="0" err="1">
                <a:latin typeface="Calibri"/>
                <a:ea typeface="Calibri"/>
                <a:cs typeface="Calibri"/>
                <a:sym typeface="Calibri"/>
              </a:rPr>
              <a:t>necessidades</a:t>
            </a: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latin typeface="Calibri"/>
                <a:ea typeface="Calibri"/>
                <a:cs typeface="Calibri"/>
                <a:sym typeface="Calibri"/>
              </a:rPr>
              <a:t>pode</a:t>
            </a: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latin typeface="Calibri"/>
                <a:ea typeface="Calibri"/>
                <a:cs typeface="Calibri"/>
                <a:sym typeface="Calibri"/>
              </a:rPr>
              <a:t>variar</a:t>
            </a: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 entre as </a:t>
            </a:r>
            <a:r>
              <a:rPr lang="en-US" dirty="0" err="1">
                <a:latin typeface="Calibri"/>
                <a:ea typeface="Calibri"/>
                <a:cs typeface="Calibri"/>
                <a:sym typeface="Calibri"/>
              </a:rPr>
              <a:t>pessoas</a:t>
            </a: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 e </a:t>
            </a:r>
            <a:r>
              <a:rPr lang="en-US" dirty="0" err="1">
                <a:latin typeface="Calibri"/>
                <a:ea typeface="Calibri"/>
                <a:cs typeface="Calibri"/>
                <a:sym typeface="Calibri"/>
              </a:rPr>
              <a:t>culturas</a:t>
            </a: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4" name="Google Shape;1004;g1e7e9fd5ab1_0_51"/>
          <p:cNvSpPr txBox="1"/>
          <p:nvPr/>
        </p:nvSpPr>
        <p:spPr>
          <a:xfrm>
            <a:off x="1404150" y="2813299"/>
            <a:ext cx="5862600" cy="17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>
                <a:latin typeface="Calibri"/>
                <a:ea typeface="Calibri"/>
                <a:cs typeface="Calibri"/>
                <a:sym typeface="Calibri"/>
              </a:rPr>
              <a:t>Baseado</a:t>
            </a: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latin typeface="Calibri"/>
                <a:ea typeface="Calibri"/>
                <a:cs typeface="Calibri"/>
                <a:sym typeface="Calibri"/>
              </a:rPr>
              <a:t>em</a:t>
            </a: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latin typeface="Calibri"/>
                <a:ea typeface="Calibri"/>
                <a:cs typeface="Calibri"/>
                <a:sym typeface="Calibri"/>
              </a:rPr>
              <a:t>observações</a:t>
            </a: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latin typeface="Calibri"/>
                <a:ea typeface="Calibri"/>
                <a:cs typeface="Calibri"/>
                <a:sym typeface="Calibri"/>
              </a:rPr>
              <a:t>clínicas</a:t>
            </a: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 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5" name="Google Shape;1005;g1e7e9fd5ab1_0_51"/>
          <p:cNvSpPr txBox="1"/>
          <p:nvPr/>
        </p:nvSpPr>
        <p:spPr>
          <a:xfrm>
            <a:off x="1404150" y="1424500"/>
            <a:ext cx="9615300" cy="61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As </a:t>
            </a:r>
            <a:r>
              <a:rPr lang="en-US" dirty="0" err="1">
                <a:latin typeface="Calibri"/>
                <a:ea typeface="Calibri"/>
                <a:cs typeface="Calibri"/>
                <a:sym typeface="Calibri"/>
              </a:rPr>
              <a:t>pessoas</a:t>
            </a: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latin typeface="Calibri"/>
                <a:ea typeface="Calibri"/>
                <a:cs typeface="Calibri"/>
                <a:sym typeface="Calibri"/>
              </a:rPr>
              <a:t>tendem</a:t>
            </a: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latin typeface="Calibri"/>
                <a:ea typeface="Calibri"/>
                <a:cs typeface="Calibri"/>
                <a:sym typeface="Calibri"/>
              </a:rPr>
              <a:t>buscar</a:t>
            </a: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latin typeface="Calibri"/>
                <a:ea typeface="Calibri"/>
                <a:cs typeface="Calibri"/>
                <a:sym typeface="Calibri"/>
              </a:rPr>
              <a:t>satisfação</a:t>
            </a: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 das </a:t>
            </a:r>
            <a:r>
              <a:rPr lang="en-US" dirty="0" err="1">
                <a:latin typeface="Calibri"/>
                <a:ea typeface="Calibri"/>
                <a:cs typeface="Calibri"/>
                <a:sym typeface="Calibri"/>
              </a:rPr>
              <a:t>necessidades</a:t>
            </a: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latin typeface="Calibri"/>
                <a:ea typeface="Calibri"/>
                <a:cs typeface="Calibri"/>
                <a:sym typeface="Calibri"/>
              </a:rPr>
              <a:t>mais</a:t>
            </a: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latin typeface="Calibri"/>
                <a:ea typeface="Calibri"/>
                <a:cs typeface="Calibri"/>
                <a:sym typeface="Calibri"/>
              </a:rPr>
              <a:t>básicas</a:t>
            </a: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 antes de se </a:t>
            </a:r>
            <a:r>
              <a:rPr lang="en-US" dirty="0" err="1">
                <a:latin typeface="Calibri"/>
                <a:ea typeface="Calibri"/>
                <a:cs typeface="Calibri"/>
                <a:sym typeface="Calibri"/>
              </a:rPr>
              <a:t>preocupar</a:t>
            </a: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 com </a:t>
            </a:r>
            <a:r>
              <a:rPr lang="en-US" dirty="0" err="1">
                <a:latin typeface="Calibri"/>
                <a:ea typeface="Calibri"/>
                <a:cs typeface="Calibri"/>
                <a:sym typeface="Calibri"/>
              </a:rPr>
              <a:t>necessidades</a:t>
            </a: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latin typeface="Calibri"/>
                <a:ea typeface="Calibri"/>
                <a:cs typeface="Calibri"/>
                <a:sym typeface="Calibri"/>
              </a:rPr>
              <a:t>mais</a:t>
            </a: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latin typeface="Calibri"/>
                <a:ea typeface="Calibri"/>
                <a:cs typeface="Calibri"/>
                <a:sym typeface="Calibri"/>
              </a:rPr>
              <a:t>elevadas</a:t>
            </a: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709301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1403</Words>
  <Application>Microsoft Macintosh PowerPoint</Application>
  <PresentationFormat>Widescreen</PresentationFormat>
  <Paragraphs>185</Paragraphs>
  <Slides>25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Calibri</vt:lpstr>
      <vt:lpstr>Calibri Light</vt:lpstr>
      <vt:lpstr>Roboto</vt:lpstr>
      <vt:lpstr>Office Theme</vt:lpstr>
      <vt:lpstr>Introdução à administração Aula 2 - Módulo Organização </vt:lpstr>
      <vt:lpstr>Agenda</vt:lpstr>
      <vt:lpstr>O desenho da organização  - Relação dinâmica entre os elementos </vt:lpstr>
      <vt:lpstr>Fábrica Ford - Modelo Ford T  (Analise as dimensões organizacionais  do Fordismo com base no Modelo Estrela – Galbraith, 1977 ) </vt:lpstr>
      <vt:lpstr>Desenho organizacional - Fordismo</vt:lpstr>
      <vt:lpstr>PowerPoint Presentation</vt:lpstr>
      <vt:lpstr>A escola das Relações Humanas</vt:lpstr>
      <vt:lpstr>A escola das relações humanas</vt:lpstr>
      <vt:lpstr>Hierarquia das necessidades de Maslow</vt:lpstr>
      <vt:lpstr>Teoria X e Y - Douglas McGregor</vt:lpstr>
      <vt:lpstr>A Teoria X</vt:lpstr>
      <vt:lpstr>A Teoria Y (mais alinhada com o que McGregor acreditava)</vt:lpstr>
      <vt:lpstr>Logo, considerando a crença na Teoria Y, o foco deixa de ser o controle para ser:  como organizar os times, como premiar, como conversar com os times para que as pessoas possam gostar do trabalho e fazer um bom trabalho.</vt:lpstr>
      <vt:lpstr>PowerPoint Presentation</vt:lpstr>
      <vt:lpstr>Teorias da Administração</vt:lpstr>
      <vt:lpstr>Fábrica Toyota - Just in Time/Lean</vt:lpstr>
      <vt:lpstr>Desenho organizacional - Toyotismo</vt:lpstr>
      <vt:lpstr>Mudanças no contexto e nas organizações</vt:lpstr>
      <vt:lpstr>PowerPoint Presentation</vt:lpstr>
      <vt:lpstr>PowerPoint Presentation</vt:lpstr>
      <vt:lpstr>PowerPoint Presentation</vt:lpstr>
      <vt:lpstr>E como seria o modelo atual (ou um dos modelos)? 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Introdução à administração Aula 2 - Módulo Organização </dc:title>
  <dc:creator>Ana Paula Paes Leme</dc:creator>
  <cp:lastModifiedBy>Ana Paula Paes Leme</cp:lastModifiedBy>
  <cp:revision>3</cp:revision>
  <dcterms:created xsi:type="dcterms:W3CDTF">2023-10-04T23:06:19Z</dcterms:created>
  <dcterms:modified xsi:type="dcterms:W3CDTF">2023-10-04T23:14:12Z</dcterms:modified>
</cp:coreProperties>
</file>