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sz="5400" b="1" dirty="0"/>
              <a:t>Chapter 10</a:t>
            </a:r>
            <a:br>
              <a:rPr lang="en-GB" altLang="en-US" sz="5400" b="1" dirty="0"/>
            </a:br>
            <a:r>
              <a:rPr lang="en-GB" altLang="en-US" b="1" dirty="0"/>
              <a:t>Competitive Advantage in Mature Industries</a:t>
            </a:r>
            <a:r>
              <a:rPr lang="en-GB" altLang="en-US" b="1" dirty="0">
                <a:solidFill>
                  <a:srgbClr val="4F86B2"/>
                </a:solidFill>
              </a:rPr>
              <a:t/>
            </a:r>
            <a:br>
              <a:rPr lang="en-GB" altLang="en-US" b="1" dirty="0">
                <a:solidFill>
                  <a:srgbClr val="4F86B2"/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31BCC-DA43-4ABE-A8AA-53AEA96DAD3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833820" y="16033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Strategy Options in Declining Industries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55575" y="568576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809" y="869293"/>
            <a:ext cx="79248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+mn-cs"/>
              </a:rPr>
              <a:t>Leadership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/>
              <a:t>Establish dominant market position by acquiring capacity and takeovers of rivals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/>
              <a:t>Encourage exit of rivals by demonstrating commitment, dispelling optimism about the industry’s future, and raising the stakes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+mn-cs"/>
              </a:rPr>
              <a:t>Niche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/>
              <a:t>Identify an attractive segment and dominate it</a:t>
            </a:r>
            <a:endParaRPr lang="en-GB" sz="2400" dirty="0">
              <a:latin typeface="+mj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+mn-cs"/>
              </a:rPr>
              <a:t>Harvest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/>
              <a:t>Maximize cash flow from existing market position</a:t>
            </a:r>
            <a:endParaRPr lang="en-GB" sz="2400" dirty="0">
              <a:latin typeface="+mj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+mn-cs"/>
              </a:rPr>
              <a:t>Divest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/>
              <a:t>Get out while it is still possible to find a buyer for the business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F5F62-C810-4460-B590-C2BC6719D506}" type="slidenum">
              <a:rPr lang="en-GB" sz="1000" smtClean="0">
                <a:solidFill>
                  <a:srgbClr val="4F86B2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  <a:latin typeface="+mj-lt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67188" y="206429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Strategy Alternatives for a </a:t>
            </a:r>
          </a:p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Declining Industry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09988" y="566967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© 2013 Robert M. Grant</a:t>
            </a:r>
          </a:p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www.contemporarystrategyanalysis.com</a:t>
            </a:r>
          </a:p>
        </p:txBody>
      </p:sp>
      <p:pic>
        <p:nvPicPr>
          <p:cNvPr id="1126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1" y="1863507"/>
            <a:ext cx="7896225" cy="359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83BD2-3138-4007-A63B-A96BCAD9D3C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900112" y="27152"/>
            <a:ext cx="79565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4F86B2"/>
                </a:solidFill>
              </a:rPr>
              <a:t>Competitive Advantage in </a:t>
            </a:r>
          </a:p>
          <a:p>
            <a:pPr algn="ctr"/>
            <a:r>
              <a:rPr lang="en-GB" altLang="en-US" sz="3600" b="1">
                <a:solidFill>
                  <a:srgbClr val="4F86B2"/>
                </a:solidFill>
              </a:rPr>
              <a:t>Mature Industries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07950" y="560524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CB41C2-CA1A-44E2-8442-2C924D023E3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695521" y="1227303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288451" y="1597573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900112" y="2602734"/>
            <a:ext cx="77755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pitchFamily="34" charset="0"/>
              <a:buChar char="•"/>
            </a:pPr>
            <a:r>
              <a:rPr lang="en-GB" altLang="en-US" sz="2600"/>
              <a:t>Competitive advantage in mature industries</a:t>
            </a:r>
          </a:p>
          <a:p>
            <a:pPr>
              <a:buClr>
                <a:srgbClr val="4F86B2"/>
              </a:buClr>
              <a:buFont typeface="Arial" pitchFamily="34" charset="0"/>
              <a:buChar char="•"/>
            </a:pPr>
            <a:endParaRPr lang="en-GB" altLang="en-US" sz="2600"/>
          </a:p>
          <a:p>
            <a:pPr>
              <a:buClr>
                <a:srgbClr val="4F86B2"/>
              </a:buClr>
              <a:buFont typeface="Arial" pitchFamily="34" charset="0"/>
              <a:buChar char="•"/>
            </a:pPr>
            <a:r>
              <a:rPr lang="en-GB" altLang="en-US" sz="2600"/>
              <a:t>Strategic implementation in mature industries: Structure, Systems, Style</a:t>
            </a:r>
          </a:p>
          <a:p>
            <a:pPr>
              <a:buClr>
                <a:srgbClr val="4F86B2"/>
              </a:buClr>
              <a:buFont typeface="Arial" pitchFamily="34" charset="0"/>
              <a:buChar char="•"/>
            </a:pPr>
            <a:endParaRPr lang="en-GB" altLang="en-US" sz="2600"/>
          </a:p>
          <a:p>
            <a:pPr>
              <a:buClr>
                <a:srgbClr val="4F86B2"/>
              </a:buClr>
              <a:buFont typeface="Arial" pitchFamily="34" charset="0"/>
              <a:buChar char="•"/>
            </a:pPr>
            <a:r>
              <a:rPr lang="en-GB" altLang="en-US" sz="2600"/>
              <a:t>Strategies for declining industries</a:t>
            </a:r>
            <a:endParaRPr lang="en-GB" altLang="en-US" sz="2200"/>
          </a:p>
        </p:txBody>
      </p:sp>
    </p:spTree>
    <p:extLst>
      <p:ext uri="{BB962C8B-B14F-4D97-AF65-F5344CB8AC3E}">
        <p14:creationId xmlns:p14="http://schemas.microsoft.com/office/powerpoint/2010/main" val="14938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CA184-43F6-4DAE-82D8-02F93F4F55C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436" y="615950"/>
            <a:ext cx="79248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Opportunities for sustainable competitive advantage are limited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/>
              <a:t>Limited potential for differentiation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/>
              <a:t>technology stable and well diffused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/>
              <a:t>ease of entry due to well developed industry structure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Sources of cost advantage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kern="0" dirty="0"/>
              <a:t>Economies of scale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kern="0" dirty="0"/>
              <a:t>Low-cost inputs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kern="0" dirty="0"/>
              <a:t>Low overheads</a:t>
            </a:r>
            <a:endParaRPr lang="en-GB" sz="2000" dirty="0">
              <a:latin typeface="+mj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Segment and customer selection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kern="0" dirty="0"/>
              <a:t>As overall industry profitability declines, important to focus on attractive segments </a:t>
            </a:r>
            <a:r>
              <a:rPr lang="en-GB" sz="2000" kern="0" dirty="0"/>
              <a:t>and </a:t>
            </a:r>
            <a:r>
              <a:rPr lang="en-US" sz="2000" kern="0" dirty="0"/>
              <a:t>customers</a:t>
            </a:r>
          </a:p>
          <a:p>
            <a:pPr marL="447675" lvl="1" indent="-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latin typeface="+mj-lt"/>
              </a:rPr>
              <a:t>Source of differentiation advantage</a:t>
            </a:r>
          </a:p>
          <a:p>
            <a:pPr marL="904875" lvl="2" indent="-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kern="0" dirty="0"/>
              <a:t>Emphasis on image differentiation and differentiation through complementary services</a:t>
            </a:r>
          </a:p>
          <a:p>
            <a:pPr marL="450850" lvl="2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kern="0" dirty="0"/>
              <a:t>Sources of innovation</a:t>
            </a:r>
          </a:p>
          <a:p>
            <a:pPr marL="908050" lvl="3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kern="0" dirty="0"/>
              <a:t>Even if scope for product and process innovation limited, potential for strategic innovation</a:t>
            </a:r>
            <a:endParaRPr lang="en-GB" sz="2000" dirty="0">
              <a:latin typeface="+mj-lt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Key Success Factors in Mature Industries</a:t>
            </a:r>
          </a:p>
        </p:txBody>
      </p:sp>
    </p:spTree>
    <p:extLst>
      <p:ext uri="{BB962C8B-B14F-4D97-AF65-F5344CB8AC3E}">
        <p14:creationId xmlns:p14="http://schemas.microsoft.com/office/powerpoint/2010/main" val="30671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6612B0-4293-4448-95A7-980218E435F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168" y="1382713"/>
            <a:ext cx="7924800" cy="427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Embracing new customer groups: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/>
              <a:t>Harley-Davidson in motorcycles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/>
              <a:t>Nintendo in video games consoles (Wii)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Augmenting, bundling and theming: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/>
              <a:t>Barnes &amp; Noble bookstores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/>
              <a:t>Amazon in online book &amp; music retailing</a:t>
            </a:r>
            <a:endParaRPr lang="en-US" sz="2200" kern="0" dirty="0"/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/>
              <a:t>Themed restaurants (Hard Rock Café)</a:t>
            </a:r>
            <a:endParaRPr lang="en-GB" sz="2200" dirty="0">
              <a:latin typeface="+mj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Customer solutions: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/>
              <a:t>Alstom in rail transport</a:t>
            </a:r>
            <a:endParaRPr lang="en-US" sz="2200" kern="0" dirty="0"/>
          </a:p>
          <a:p>
            <a:pPr marL="447675" lvl="1" indent="-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/>
              <a:t>Liberation from the maturity mind-set</a:t>
            </a:r>
            <a:endParaRPr lang="en-US" sz="2400" kern="0" dirty="0">
              <a:latin typeface="+mj-lt"/>
              <a:cs typeface="+mn-cs"/>
            </a:endParaRPr>
          </a:p>
          <a:p>
            <a:pPr marL="904875" lvl="2" indent="-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/>
              <a:t>Virgin in air travel</a:t>
            </a:r>
          </a:p>
          <a:p>
            <a:pPr marL="904875" lvl="2" indent="-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/>
              <a:t>Nestle’s Nespresso in home coffee makers</a:t>
            </a:r>
            <a:endParaRPr lang="en-US" sz="2200" kern="0" dirty="0"/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853418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Sources of Strategic Innovation in Mature Industries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55575" y="57010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1826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B4CAD-4134-4379-ABFC-80A0BBB45F9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451" y="1151047"/>
            <a:ext cx="7924800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400" dirty="0">
                <a:latin typeface="+mj-lt"/>
                <a:cs typeface="+mn-cs"/>
              </a:rPr>
              <a:t>Who are the strategic innovators?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New entrants: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/>
              <a:t>CNN in news broadcasting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/>
              <a:t>Dyson in domestic appliances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Existing firms on the periphery: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/>
              <a:t>Sun Records in rock ’n’ roll music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Firms from adjacent industries: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/>
              <a:t>Fuji Film in cosmetics</a:t>
            </a:r>
            <a:endParaRPr lang="en-US" sz="2200" kern="0" dirty="0"/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200" kern="0" dirty="0"/>
          </a:p>
          <a:p>
            <a:pPr>
              <a:spcBef>
                <a:spcPts val="0"/>
              </a:spcBef>
              <a:buSzPct val="125000"/>
              <a:defRPr/>
            </a:pPr>
            <a:r>
              <a:rPr lang="en-US" sz="2400" kern="0" dirty="0">
                <a:latin typeface="+mj-lt"/>
              </a:rPr>
              <a:t>Why not </a:t>
            </a:r>
            <a:r>
              <a:rPr lang="en-US" sz="2400" b="1" kern="0" dirty="0">
                <a:latin typeface="+mj-lt"/>
              </a:rPr>
              <a:t>leading incumbents</a:t>
            </a:r>
            <a:r>
              <a:rPr lang="en-US" sz="2400" kern="0" dirty="0">
                <a:latin typeface="+mj-lt"/>
              </a:rPr>
              <a:t>?  They are </a:t>
            </a:r>
            <a:r>
              <a:rPr lang="en-GB" sz="2400" dirty="0">
                <a:latin typeface="+mj-lt"/>
              </a:rPr>
              <a:t>constrained by</a:t>
            </a:r>
            <a:r>
              <a:rPr lang="en-US" sz="2400" dirty="0">
                <a:latin typeface="+mj-lt"/>
              </a:rPr>
              <a:t>  conventional thinking (“industry recipes”), </a:t>
            </a:r>
            <a:r>
              <a:rPr lang="en-GB" sz="2400" dirty="0">
                <a:latin typeface="+mj-lt"/>
              </a:rPr>
              <a:t> relationships with existing  customers, resources &amp; capabilities that support past strategies</a:t>
            </a:r>
            <a:endParaRPr lang="en-US" sz="2400" kern="0" dirty="0">
              <a:latin typeface="+mj-lt"/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671786" y="9415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Sources of Strategic Innovation in Mature Industries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581588" y="569129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9058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60488-8721-4AC6-BCEC-76B63C7C6B9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593725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Product, Process and Strategic Innovation over the Life Cycle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20103" y="570613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1714500" y="1873907"/>
            <a:ext cx="5715000" cy="3422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1682283" y="1791357"/>
            <a:ext cx="0" cy="349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1987083" y="5296557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4120683" y="5372757"/>
            <a:ext cx="666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US" altLang="en-US" sz="1600" b="1">
                <a:latin typeface="Arial" pitchFamily="34" charset="0"/>
              </a:rPr>
              <a:t>TIME</a:t>
            </a: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 rot="-5400000">
            <a:off x="35252" y="3281226"/>
            <a:ext cx="24050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en-US" sz="1600" b="1">
                <a:latin typeface="Arial" pitchFamily="34" charset="0"/>
              </a:rPr>
              <a:t>RATE OF INNOVATION</a:t>
            </a:r>
          </a:p>
        </p:txBody>
      </p:sp>
      <p:sp>
        <p:nvSpPr>
          <p:cNvPr id="7180" name="Arc 10"/>
          <p:cNvSpPr>
            <a:spLocks/>
          </p:cNvSpPr>
          <p:nvPr/>
        </p:nvSpPr>
        <p:spPr bwMode="auto">
          <a:xfrm>
            <a:off x="1693396" y="3859870"/>
            <a:ext cx="3194050" cy="9032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40"/>
                </a:moveTo>
                <a:cubicBezTo>
                  <a:pt x="33" y="9638"/>
                  <a:pt x="9687" y="6"/>
                  <a:pt x="21589" y="0"/>
                </a:cubicBezTo>
              </a:path>
              <a:path w="21600" h="21600" stroke="0" extrusionOk="0">
                <a:moveTo>
                  <a:pt x="0" y="21540"/>
                </a:moveTo>
                <a:cubicBezTo>
                  <a:pt x="33" y="9638"/>
                  <a:pt x="9687" y="6"/>
                  <a:pt x="21589" y="0"/>
                </a:cubicBezTo>
                <a:lnTo>
                  <a:pt x="21600" y="21600"/>
                </a:lnTo>
                <a:lnTo>
                  <a:pt x="0" y="21540"/>
                </a:lnTo>
                <a:close/>
              </a:path>
            </a:pathLst>
          </a:custGeom>
          <a:noFill/>
          <a:ln w="28575" cap="rnd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1" name="Arc 11"/>
          <p:cNvSpPr>
            <a:spLocks/>
          </p:cNvSpPr>
          <p:nvPr/>
        </p:nvSpPr>
        <p:spPr bwMode="auto">
          <a:xfrm>
            <a:off x="6863883" y="3162957"/>
            <a:ext cx="5334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15" y="0"/>
                </a:moveTo>
                <a:cubicBezTo>
                  <a:pt x="11939" y="8"/>
                  <a:pt x="21600" y="9676"/>
                  <a:pt x="21600" y="21600"/>
                </a:cubicBezTo>
              </a:path>
              <a:path w="21600" h="21600" stroke="0" extrusionOk="0">
                <a:moveTo>
                  <a:pt x="15" y="0"/>
                </a:moveTo>
                <a:cubicBezTo>
                  <a:pt x="11939" y="8"/>
                  <a:pt x="21600" y="9676"/>
                  <a:pt x="21600" y="21600"/>
                </a:cubicBezTo>
                <a:lnTo>
                  <a:pt x="0" y="21600"/>
                </a:lnTo>
                <a:lnTo>
                  <a:pt x="15" y="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2215683" y="4229757"/>
            <a:ext cx="1208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en-US" sz="1600" b="1">
                <a:solidFill>
                  <a:srgbClr val="4F0E12"/>
                </a:solidFill>
                <a:latin typeface="Arial" pitchFamily="34" charset="0"/>
              </a:rPr>
              <a:t>Process</a:t>
            </a:r>
          </a:p>
          <a:p>
            <a:pPr defTabSz="762000"/>
            <a:r>
              <a:rPr lang="en-US" altLang="en-US" sz="1600" b="1">
                <a:solidFill>
                  <a:srgbClr val="4F0E12"/>
                </a:solidFill>
                <a:latin typeface="Arial" pitchFamily="34" charset="0"/>
              </a:rPr>
              <a:t>innovation</a:t>
            </a:r>
            <a:endParaRPr lang="en-US" altLang="en-US" sz="1600" b="1">
              <a:solidFill>
                <a:srgbClr val="993366"/>
              </a:solidFill>
              <a:latin typeface="Arial" pitchFamily="34" charset="0"/>
            </a:endParaRPr>
          </a:p>
        </p:txBody>
      </p:sp>
      <p:sp>
        <p:nvSpPr>
          <p:cNvPr id="7183" name="Arc 13"/>
          <p:cNvSpPr>
            <a:spLocks/>
          </p:cNvSpPr>
          <p:nvPr/>
        </p:nvSpPr>
        <p:spPr bwMode="auto">
          <a:xfrm rot="480000">
            <a:off x="1829921" y="3159782"/>
            <a:ext cx="3897312" cy="2195513"/>
          </a:xfrm>
          <a:custGeom>
            <a:avLst/>
            <a:gdLst>
              <a:gd name="T0" fmla="*/ 2147483647 w 21643"/>
              <a:gd name="T1" fmla="*/ 2147483647 h 21600"/>
              <a:gd name="T2" fmla="*/ 0 w 21643"/>
              <a:gd name="T3" fmla="*/ 2147483647 h 21600"/>
              <a:gd name="T4" fmla="*/ 2147483647 w 21643"/>
              <a:gd name="T5" fmla="*/ 0 h 21600"/>
              <a:gd name="T6" fmla="*/ 0 60000 65536"/>
              <a:gd name="T7" fmla="*/ 0 60000 65536"/>
              <a:gd name="T8" fmla="*/ 0 60000 65536"/>
              <a:gd name="T9" fmla="*/ 0 w 21643"/>
              <a:gd name="T10" fmla="*/ 0 h 21600"/>
              <a:gd name="T11" fmla="*/ 21643 w 216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3" h="21600" fill="none" extrusionOk="0">
                <a:moveTo>
                  <a:pt x="21643" y="648"/>
                </a:moveTo>
                <a:cubicBezTo>
                  <a:pt x="21292" y="12319"/>
                  <a:pt x="11730" y="21599"/>
                  <a:pt x="53" y="21600"/>
                </a:cubicBezTo>
                <a:cubicBezTo>
                  <a:pt x="35" y="21600"/>
                  <a:pt x="17" y="21599"/>
                  <a:pt x="0" y="21599"/>
                </a:cubicBezTo>
              </a:path>
              <a:path w="21643" h="21600" stroke="0" extrusionOk="0">
                <a:moveTo>
                  <a:pt x="21643" y="648"/>
                </a:moveTo>
                <a:cubicBezTo>
                  <a:pt x="21292" y="12319"/>
                  <a:pt x="11730" y="21599"/>
                  <a:pt x="53" y="21600"/>
                </a:cubicBezTo>
                <a:cubicBezTo>
                  <a:pt x="35" y="21600"/>
                  <a:pt x="17" y="21599"/>
                  <a:pt x="0" y="21599"/>
                </a:cubicBezTo>
                <a:lnTo>
                  <a:pt x="53" y="0"/>
                </a:lnTo>
                <a:lnTo>
                  <a:pt x="21643" y="648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4" name="Arc 14"/>
          <p:cNvSpPr>
            <a:spLocks/>
          </p:cNvSpPr>
          <p:nvPr/>
        </p:nvSpPr>
        <p:spPr bwMode="auto">
          <a:xfrm rot="-10500000">
            <a:off x="5873283" y="3121682"/>
            <a:ext cx="990600" cy="498475"/>
          </a:xfrm>
          <a:custGeom>
            <a:avLst/>
            <a:gdLst>
              <a:gd name="T0" fmla="*/ 2147483647 w 21600"/>
              <a:gd name="T1" fmla="*/ 0 h 22704"/>
              <a:gd name="T2" fmla="*/ 0 w 21600"/>
              <a:gd name="T3" fmla="*/ 2147483647 h 22704"/>
              <a:gd name="T4" fmla="*/ 0 w 21600"/>
              <a:gd name="T5" fmla="*/ 2147483647 h 22704"/>
              <a:gd name="T6" fmla="*/ 0 60000 65536"/>
              <a:gd name="T7" fmla="*/ 0 60000 65536"/>
              <a:gd name="T8" fmla="*/ 0 60000 65536"/>
              <a:gd name="T9" fmla="*/ 0 w 21600"/>
              <a:gd name="T10" fmla="*/ 0 h 22704"/>
              <a:gd name="T11" fmla="*/ 21600 w 21600"/>
              <a:gd name="T12" fmla="*/ 22704 h 22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704" fill="none" extrusionOk="0">
                <a:moveTo>
                  <a:pt x="21571" y="0"/>
                </a:moveTo>
                <a:cubicBezTo>
                  <a:pt x="21590" y="367"/>
                  <a:pt x="21600" y="735"/>
                  <a:pt x="21600" y="1104"/>
                </a:cubicBezTo>
                <a:cubicBezTo>
                  <a:pt x="21600" y="13033"/>
                  <a:pt x="11929" y="22703"/>
                  <a:pt x="0" y="22704"/>
                </a:cubicBezTo>
              </a:path>
              <a:path w="21600" h="22704" stroke="0" extrusionOk="0">
                <a:moveTo>
                  <a:pt x="21571" y="0"/>
                </a:moveTo>
                <a:cubicBezTo>
                  <a:pt x="21590" y="367"/>
                  <a:pt x="21600" y="735"/>
                  <a:pt x="21600" y="1104"/>
                </a:cubicBezTo>
                <a:cubicBezTo>
                  <a:pt x="21600" y="13033"/>
                  <a:pt x="11929" y="22703"/>
                  <a:pt x="0" y="22704"/>
                </a:cubicBezTo>
                <a:lnTo>
                  <a:pt x="0" y="1104"/>
                </a:lnTo>
                <a:lnTo>
                  <a:pt x="21571" y="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6254283" y="2477157"/>
            <a:ext cx="1208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en-US" sz="1600" b="1">
                <a:latin typeface="Arial" pitchFamily="34" charset="0"/>
              </a:rPr>
              <a:t>Strategic</a:t>
            </a:r>
          </a:p>
          <a:p>
            <a:pPr defTabSz="762000"/>
            <a:r>
              <a:rPr lang="en-US" altLang="en-US" sz="1600" b="1">
                <a:latin typeface="Arial" pitchFamily="34" charset="0"/>
              </a:rPr>
              <a:t>innovation</a:t>
            </a:r>
          </a:p>
        </p:txBody>
      </p:sp>
      <p:sp>
        <p:nvSpPr>
          <p:cNvPr id="7186" name="Arc 16"/>
          <p:cNvSpPr>
            <a:spLocks/>
          </p:cNvSpPr>
          <p:nvPr/>
        </p:nvSpPr>
        <p:spPr bwMode="auto">
          <a:xfrm>
            <a:off x="1682283" y="2716870"/>
            <a:ext cx="2660650" cy="151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12" y="0"/>
                </a:moveTo>
                <a:cubicBezTo>
                  <a:pt x="11937" y="7"/>
                  <a:pt x="21600" y="9675"/>
                  <a:pt x="21600" y="21600"/>
                </a:cubicBezTo>
              </a:path>
              <a:path w="21600" h="21600" stroke="0" extrusionOk="0">
                <a:moveTo>
                  <a:pt x="12" y="0"/>
                </a:moveTo>
                <a:cubicBezTo>
                  <a:pt x="11937" y="7"/>
                  <a:pt x="21600" y="9675"/>
                  <a:pt x="21600" y="21600"/>
                </a:cubicBezTo>
                <a:lnTo>
                  <a:pt x="0" y="21600"/>
                </a:lnTo>
                <a:lnTo>
                  <a:pt x="12" y="0"/>
                </a:lnTo>
                <a:close/>
              </a:path>
            </a:pathLst>
          </a:custGeom>
          <a:noFill/>
          <a:ln w="38100" cap="rnd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7" name="Arc 17"/>
          <p:cNvSpPr>
            <a:spLocks/>
          </p:cNvSpPr>
          <p:nvPr/>
        </p:nvSpPr>
        <p:spPr bwMode="auto">
          <a:xfrm rot="-10740000">
            <a:off x="4344521" y="4242457"/>
            <a:ext cx="3067050" cy="984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12" y="0"/>
                </a:moveTo>
                <a:cubicBezTo>
                  <a:pt x="11937" y="7"/>
                  <a:pt x="21600" y="9675"/>
                  <a:pt x="21600" y="21600"/>
                </a:cubicBezTo>
              </a:path>
              <a:path w="21600" h="21600" stroke="0" extrusionOk="0">
                <a:moveTo>
                  <a:pt x="12" y="0"/>
                </a:moveTo>
                <a:cubicBezTo>
                  <a:pt x="11937" y="7"/>
                  <a:pt x="21600" y="9675"/>
                  <a:pt x="21600" y="21600"/>
                </a:cubicBezTo>
                <a:lnTo>
                  <a:pt x="0" y="21600"/>
                </a:lnTo>
                <a:lnTo>
                  <a:pt x="12" y="0"/>
                </a:lnTo>
                <a:close/>
              </a:path>
            </a:pathLst>
          </a:custGeom>
          <a:noFill/>
          <a:ln w="38100" cap="rnd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1820396" y="2019957"/>
            <a:ext cx="12080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en-US" sz="1600" b="1">
                <a:solidFill>
                  <a:srgbClr val="006600"/>
                </a:solidFill>
                <a:latin typeface="Arial" pitchFamily="34" charset="0"/>
              </a:rPr>
              <a:t>Product</a:t>
            </a:r>
          </a:p>
          <a:p>
            <a:pPr defTabSz="762000"/>
            <a:r>
              <a:rPr lang="en-US" altLang="en-US" sz="1600" b="1">
                <a:solidFill>
                  <a:srgbClr val="006600"/>
                </a:solidFill>
                <a:latin typeface="Arial" pitchFamily="34" charset="0"/>
              </a:rPr>
              <a:t>innovation</a:t>
            </a:r>
          </a:p>
        </p:txBody>
      </p:sp>
      <p:sp>
        <p:nvSpPr>
          <p:cNvPr id="7189" name="Arc 19"/>
          <p:cNvSpPr>
            <a:spLocks/>
          </p:cNvSpPr>
          <p:nvPr/>
        </p:nvSpPr>
        <p:spPr bwMode="auto">
          <a:xfrm>
            <a:off x="4885858" y="3848757"/>
            <a:ext cx="2513013" cy="1295400"/>
          </a:xfrm>
          <a:custGeom>
            <a:avLst/>
            <a:gdLst>
              <a:gd name="T0" fmla="*/ 0 w 22977"/>
              <a:gd name="T1" fmla="*/ 2147483647 h 21600"/>
              <a:gd name="T2" fmla="*/ 2147483647 w 22977"/>
              <a:gd name="T3" fmla="*/ 2147483647 h 21600"/>
              <a:gd name="T4" fmla="*/ 2147483647 w 22977"/>
              <a:gd name="T5" fmla="*/ 2147483647 h 21600"/>
              <a:gd name="T6" fmla="*/ 0 60000 65536"/>
              <a:gd name="T7" fmla="*/ 0 60000 65536"/>
              <a:gd name="T8" fmla="*/ 0 60000 65536"/>
              <a:gd name="T9" fmla="*/ 0 w 22977"/>
              <a:gd name="T10" fmla="*/ 0 h 21600"/>
              <a:gd name="T11" fmla="*/ 22977 w 229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77" h="21600" fill="none" extrusionOk="0">
                <a:moveTo>
                  <a:pt x="-1" y="43"/>
                </a:moveTo>
                <a:cubicBezTo>
                  <a:pt x="458" y="14"/>
                  <a:pt x="917" y="-1"/>
                  <a:pt x="1377" y="0"/>
                </a:cubicBezTo>
                <a:cubicBezTo>
                  <a:pt x="13306" y="0"/>
                  <a:pt x="22977" y="9670"/>
                  <a:pt x="22977" y="21600"/>
                </a:cubicBezTo>
              </a:path>
              <a:path w="22977" h="21600" stroke="0" extrusionOk="0">
                <a:moveTo>
                  <a:pt x="-1" y="43"/>
                </a:moveTo>
                <a:cubicBezTo>
                  <a:pt x="458" y="14"/>
                  <a:pt x="917" y="-1"/>
                  <a:pt x="1377" y="0"/>
                </a:cubicBezTo>
                <a:cubicBezTo>
                  <a:pt x="13306" y="0"/>
                  <a:pt x="22977" y="9670"/>
                  <a:pt x="22977" y="21600"/>
                </a:cubicBezTo>
                <a:lnTo>
                  <a:pt x="1377" y="21600"/>
                </a:lnTo>
                <a:lnTo>
                  <a:pt x="-1" y="43"/>
                </a:lnTo>
                <a:close/>
              </a:path>
            </a:pathLst>
          </a:custGeom>
          <a:noFill/>
          <a:ln w="28575" cap="rnd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0" name="Rectangle 3"/>
          <p:cNvSpPr>
            <a:spLocks noChangeArrowheads="1"/>
          </p:cNvSpPr>
          <p:nvPr/>
        </p:nvSpPr>
        <p:spPr bwMode="auto">
          <a:xfrm>
            <a:off x="2749083" y="5296557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1600" b="1">
              <a:latin typeface="Univers"/>
            </a:endParaRPr>
          </a:p>
        </p:txBody>
      </p:sp>
      <p:sp>
        <p:nvSpPr>
          <p:cNvPr id="7191" name="Rectangle 3"/>
          <p:cNvSpPr>
            <a:spLocks noChangeArrowheads="1"/>
          </p:cNvSpPr>
          <p:nvPr/>
        </p:nvSpPr>
        <p:spPr bwMode="auto">
          <a:xfrm>
            <a:off x="2749083" y="5296557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 b="1">
              <a:latin typeface="Arial" pitchFamily="34" charset="0"/>
            </a:endParaRPr>
          </a:p>
        </p:txBody>
      </p:sp>
      <p:sp>
        <p:nvSpPr>
          <p:cNvPr id="7192" name="Rectangle 3"/>
          <p:cNvSpPr>
            <a:spLocks noChangeArrowheads="1"/>
          </p:cNvSpPr>
          <p:nvPr/>
        </p:nvSpPr>
        <p:spPr bwMode="auto">
          <a:xfrm>
            <a:off x="2749083" y="5296557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b="1">
              <a:latin typeface="Arial" pitchFamily="34" charset="0"/>
            </a:endParaRPr>
          </a:p>
        </p:txBody>
      </p:sp>
      <p:sp>
        <p:nvSpPr>
          <p:cNvPr id="7193" name="Rectangle 3"/>
          <p:cNvSpPr>
            <a:spLocks noChangeArrowheads="1"/>
          </p:cNvSpPr>
          <p:nvPr/>
        </p:nvSpPr>
        <p:spPr bwMode="auto">
          <a:xfrm>
            <a:off x="2749083" y="5296557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2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4BA3B-B2AB-4496-80FE-C97FFAF63A8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793312" y="11046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Strategy Implementation in Mature Industries: The Traditional Model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312" y="1177925"/>
            <a:ext cx="792480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latin typeface="+mj-lt"/>
                <a:cs typeface="+mn-cs"/>
              </a:rPr>
              <a:t>Strategy</a:t>
            </a:r>
            <a:r>
              <a:rPr lang="en-GB" sz="2200" dirty="0">
                <a:latin typeface="+mj-lt"/>
                <a:cs typeface="+mn-cs"/>
              </a:rPr>
              <a:t> - </a:t>
            </a:r>
            <a:r>
              <a:rPr lang="en-US" sz="2200" dirty="0">
                <a:latin typeface="+mj-lt"/>
                <a:cs typeface="Times New Roman" pitchFamily="18" charset="0"/>
              </a:rPr>
              <a:t>Cost advantage through scale economies  &amp; capital-intensive production of standardized products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Structure</a:t>
            </a:r>
            <a:r>
              <a:rPr lang="en-US" sz="2200" dirty="0">
                <a:latin typeface="+mj-lt"/>
                <a:cs typeface="Times New Roman" pitchFamily="18" charset="0"/>
              </a:rPr>
              <a:t> - Functional departments ;  line and staff distinction;  clearly defined job roles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Controls</a:t>
            </a:r>
            <a:r>
              <a:rPr lang="en-US" sz="2200" dirty="0">
                <a:latin typeface="+mj-lt"/>
                <a:cs typeface="Times New Roman" pitchFamily="18" charset="0"/>
              </a:rPr>
              <a:t> - Quantitative , short-term performance targets , hierarchically monitored,  formalized reporting.  Emphasis on financial controls—budgets and profit targets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Incentives</a:t>
            </a:r>
            <a:r>
              <a:rPr lang="en-US" sz="2200" dirty="0">
                <a:latin typeface="+mj-lt"/>
                <a:cs typeface="Times New Roman" pitchFamily="18" charset="0"/>
              </a:rPr>
              <a:t> - Financial incentives  linked to individual targets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Communication</a:t>
            </a:r>
            <a:r>
              <a:rPr lang="en-US" sz="2200" dirty="0">
                <a:latin typeface="+mj-lt"/>
                <a:cs typeface="Times New Roman" pitchFamily="18" charset="0"/>
              </a:rPr>
              <a:t> - Primarily vertical for the purposes of delegation and reporting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Leadership </a:t>
            </a:r>
            <a:r>
              <a:rPr lang="en-US" sz="2200" dirty="0">
                <a:latin typeface="+mj-lt"/>
                <a:cs typeface="Times New Roman" pitchFamily="18" charset="0"/>
              </a:rPr>
              <a:t>- Top management  responsible for control and strategic direction. Typical CEO profiles:  the </a:t>
            </a:r>
            <a:r>
              <a:rPr lang="en-US" sz="2200" i="1" dirty="0">
                <a:latin typeface="+mj-lt"/>
                <a:cs typeface="Times New Roman" pitchFamily="18" charset="0"/>
              </a:rPr>
              <a:t>administrator</a:t>
            </a:r>
            <a:r>
              <a:rPr lang="en-US" sz="2200" dirty="0">
                <a:latin typeface="+mj-lt"/>
                <a:cs typeface="Times New Roman" pitchFamily="18" charset="0"/>
              </a:rPr>
              <a:t>  (e.g., Alfred Sloan of General Motors), the </a:t>
            </a:r>
            <a:r>
              <a:rPr lang="en-US" sz="2200" i="1" dirty="0">
                <a:latin typeface="+mj-lt"/>
                <a:cs typeface="Times New Roman" pitchFamily="18" charset="0"/>
              </a:rPr>
              <a:t>autocrat  (</a:t>
            </a:r>
            <a:r>
              <a:rPr lang="en-US" sz="2200" dirty="0">
                <a:latin typeface="+mj-lt"/>
                <a:cs typeface="Times New Roman" pitchFamily="18" charset="0"/>
              </a:rPr>
              <a:t>e.g. Lee Iacocca of Chrysler , Al Dunlap of Sunbeam);, and the </a:t>
            </a:r>
            <a:r>
              <a:rPr lang="en-US" sz="2200" i="1" dirty="0">
                <a:latin typeface="+mj-lt"/>
                <a:cs typeface="Times New Roman" pitchFamily="18" charset="0"/>
              </a:rPr>
              <a:t>strategic leader  (</a:t>
            </a:r>
            <a:r>
              <a:rPr lang="en-US" sz="2200" dirty="0">
                <a:latin typeface="+mj-lt"/>
                <a:cs typeface="Times New Roman" pitchFamily="18" charset="0"/>
              </a:rPr>
              <a:t>John Browne at BP, Carlos Ghosn at Nissan, Jack Welch at GE)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US" sz="22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71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808F3C-B6CA-4336-8AA8-48A73E00D90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966732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Strategy Implementation in Mature Industries: The Traditional Model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55575" y="568407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04883"/>
              </p:ext>
            </p:extLst>
          </p:nvPr>
        </p:nvGraphicFramePr>
        <p:xfrm>
          <a:off x="817453" y="1463731"/>
          <a:ext cx="7732712" cy="4064000"/>
        </p:xfrm>
        <a:graphic>
          <a:graphicData uri="http://schemas.openxmlformats.org/drawingml/2006/table">
            <a:tbl>
              <a:tblPr/>
              <a:tblGrid>
                <a:gridCol w="3717650"/>
                <a:gridCol w="4015062"/>
              </a:tblGrid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Features of declining industries</a:t>
                      </a: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Excess capacity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Lack of technological change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Consolidation (but some new entry as new firms exit)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Old machines and employees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Smooth adjustment of capacity depends upon</a:t>
                      </a: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Predictability of decline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Barriers to exit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-Strategies of surviving firms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34" name="Rectangle 6"/>
          <p:cNvSpPr>
            <a:spLocks noChangeArrowheads="1"/>
          </p:cNvSpPr>
          <p:nvPr/>
        </p:nvSpPr>
        <p:spPr bwMode="auto">
          <a:xfrm>
            <a:off x="6948488" y="3771900"/>
            <a:ext cx="6746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US" altLang="en-US" sz="9600">
                <a:latin typeface="Arial" pitchFamily="34" charset="0"/>
              </a:rPr>
              <a:t>{</a:t>
            </a:r>
          </a:p>
        </p:txBody>
      </p:sp>
      <p:sp>
        <p:nvSpPr>
          <p:cNvPr id="9235" name="Text Box 46"/>
          <p:cNvSpPr txBox="1">
            <a:spLocks noChangeArrowheads="1"/>
          </p:cNvSpPr>
          <p:nvPr/>
        </p:nvSpPr>
        <p:spPr bwMode="auto">
          <a:xfrm>
            <a:off x="7546975" y="4105275"/>
            <a:ext cx="15398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>
                <a:latin typeface="Arial" pitchFamily="34" charset="0"/>
              </a:rPr>
              <a:t>Durable assets</a:t>
            </a:r>
          </a:p>
          <a:p>
            <a:r>
              <a:rPr lang="en-US" altLang="en-US" sz="1600">
                <a:latin typeface="Arial" pitchFamily="34" charset="0"/>
              </a:rPr>
              <a:t>Cost of closure</a:t>
            </a:r>
          </a:p>
          <a:p>
            <a:r>
              <a:rPr lang="en-US" altLang="en-US" sz="1600">
                <a:latin typeface="Arial" pitchFamily="34" charset="0"/>
              </a:rPr>
              <a:t>Management</a:t>
            </a:r>
          </a:p>
          <a:p>
            <a:r>
              <a:rPr lang="en-US" altLang="en-US" sz="1600">
                <a:latin typeface="Arial" pitchFamily="34" charset="0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30273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631</Words>
  <Application>Microsoft Office PowerPoint</Application>
  <PresentationFormat>Apresentação na tela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 Chapter 10 Competitive Advantage in Mature Industries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58</cp:revision>
  <dcterms:created xsi:type="dcterms:W3CDTF">2015-02-26T17:46:44Z</dcterms:created>
  <dcterms:modified xsi:type="dcterms:W3CDTF">2016-02-12T16:59:46Z</dcterms:modified>
</cp:coreProperties>
</file>