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1F5380-8369-44C9-A322-49C0BB97F176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1F5380-8369-44C9-A322-49C0BB97F176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1F5380-8369-44C9-A322-49C0BB97F176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.br/url?sa=i&amp;rct=j&amp;q=&amp;esrc=s&amp;source=images&amp;cd=&amp;cad=rja&amp;uact=8&amp;ved=0ahUKEwjW7vXljo3PAhUKmJAKHaLPDEMQjRwIBw&amp;url=http%3A%2F%2Fwww.simers.org.br%2F2015%2F04%2Fdia-mundial-da-saude-8-propostas-para-avancar-na-assistencia%2F&amp;psig=AFQjCNGpdz80uMhvIMzaUtE_Qa0J3pFdCQ&amp;ust=147388262570577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ocustaobrasil.com.br/Soneg&#244;metro" TargetMode="External"/><Relationship Id="rId2" Type="http://schemas.openxmlformats.org/officeDocument/2006/relationships/hyperlink" Target="http://www.quantocustaobrasil.com.b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>
          <a:xfrm>
            <a:off x="539552" y="620713"/>
            <a:ext cx="8229600" cy="2487612"/>
          </a:xfrm>
        </p:spPr>
        <p:txBody>
          <a:bodyPr/>
          <a:lstStyle/>
          <a:p>
            <a:pPr algn="ctr"/>
            <a:r>
              <a:rPr lang="pt-BR" altLang="pt-BR" sz="4800" b="1" dirty="0" smtClean="0">
                <a:solidFill>
                  <a:schemeClr val="accent2"/>
                </a:solidFill>
              </a:rPr>
              <a:t>Quem </a:t>
            </a:r>
            <a:r>
              <a:rPr lang="pt-BR" altLang="pt-BR" sz="4800" b="1" dirty="0" smtClean="0">
                <a:solidFill>
                  <a:schemeClr val="accent2"/>
                </a:solidFill>
              </a:rPr>
              <a:t>paga </a:t>
            </a:r>
            <a:r>
              <a:rPr lang="pt-BR" altLang="pt-BR" sz="4800" b="1" dirty="0" smtClean="0">
                <a:solidFill>
                  <a:schemeClr val="accent2"/>
                </a:solidFill>
              </a:rPr>
              <a:t>e quanto </a:t>
            </a:r>
            <a:r>
              <a:rPr lang="pt-BR" altLang="pt-BR" sz="4800" b="1" dirty="0" smtClean="0">
                <a:solidFill>
                  <a:schemeClr val="accent2"/>
                </a:solidFill>
              </a:rPr>
              <a:t>estamos dispostos a pagar pelo </a:t>
            </a:r>
            <a:r>
              <a:rPr lang="pt-BR" altLang="pt-BR" sz="4800" b="1" dirty="0" smtClean="0">
                <a:solidFill>
                  <a:schemeClr val="accent2"/>
                </a:solidFill>
              </a:rPr>
              <a:t>SUS</a:t>
            </a:r>
            <a:endParaRPr lang="pt-BR" altLang="pt-BR" sz="4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tângulo 1"/>
          <p:cNvSpPr>
            <a:spLocks noChangeArrowheads="1"/>
          </p:cNvSpPr>
          <p:nvPr/>
        </p:nvSpPr>
        <p:spPr bwMode="auto">
          <a:xfrm>
            <a:off x="1763688" y="692696"/>
            <a:ext cx="6840760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pt-BR" b="1" dirty="0">
                <a:solidFill>
                  <a:schemeClr val="accent2"/>
                </a:solidFill>
              </a:rPr>
              <a:t>Em 2011, a </a:t>
            </a:r>
            <a:r>
              <a:rPr lang="pt-BR" altLang="pt-BR" sz="2400" b="1" dirty="0">
                <a:solidFill>
                  <a:schemeClr val="accent2"/>
                </a:solidFill>
              </a:rPr>
              <a:t>renúncia fiscal </a:t>
            </a:r>
            <a:r>
              <a:rPr lang="pt-BR" altLang="pt-BR" b="1" dirty="0">
                <a:solidFill>
                  <a:schemeClr val="accent2"/>
                </a:solidFill>
              </a:rPr>
              <a:t>na saúde foi de R$ 15,8 bilhões, sendo R$ 7,7 bilhões apenas de planos de saúde. Neste mesmo ano, o lucro líquido das operadoras de planos privados de saúde foi de R$ 4,9 bilhões, ou seja, mais da metade dos lucros dessas empresas foram decorrentes de renúncia fiscal. </a:t>
            </a:r>
          </a:p>
          <a:p>
            <a:pPr eaLnBrk="1" hangingPunct="1">
              <a:lnSpc>
                <a:spcPct val="150000"/>
              </a:lnSpc>
            </a:pPr>
            <a:endParaRPr lang="pt-BR" altLang="pt-BR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pt-BR" b="1" dirty="0">
                <a:solidFill>
                  <a:schemeClr val="accent1"/>
                </a:solidFill>
                <a:latin typeface="Source Sans Pro"/>
              </a:rPr>
              <a:t>PERGUNTA-SE: </a:t>
            </a:r>
            <a:r>
              <a:rPr lang="pt-BR" altLang="pt-BR" dirty="0">
                <a:solidFill>
                  <a:schemeClr val="accent1"/>
                </a:solidFill>
                <a:latin typeface="Source Sans Pro"/>
              </a:rPr>
              <a:t>Se há necessidade de redução de gastos públicos para as áreas sociais, por que manter os subsídios para o setor privado de saúde? Por que fortalecer um setor que beneficia apenas 25% dos brasileiros e retirar recursos indispensáveis para que  financiar a saúde de todos os brasileiros?</a:t>
            </a:r>
          </a:p>
          <a:p>
            <a:pPr>
              <a:lnSpc>
                <a:spcPct val="150000"/>
              </a:lnSpc>
            </a:pPr>
            <a:endParaRPr lang="pt-BR" altLang="pt-BR" sz="1400" dirty="0">
              <a:solidFill>
                <a:schemeClr val="accent1"/>
              </a:solidFill>
              <a:latin typeface="Source Sans Pro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pt-BR" alt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aixaDeTexto 1"/>
          <p:cNvSpPr txBox="1">
            <a:spLocks noChangeArrowheads="1"/>
          </p:cNvSpPr>
          <p:nvPr/>
        </p:nvSpPr>
        <p:spPr bwMode="auto">
          <a:xfrm>
            <a:off x="2916238" y="2565400"/>
            <a:ext cx="3486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pt-BR" sz="4000">
                <a:solidFill>
                  <a:schemeClr val="accent2"/>
                </a:solidFill>
              </a:rPr>
              <a:t>BASTIDORES</a:t>
            </a:r>
          </a:p>
        </p:txBody>
      </p:sp>
    </p:spTree>
    <p:extLst>
      <p:ext uri="{BB962C8B-B14F-4D97-AF65-F5344CB8AC3E}">
        <p14:creationId xmlns:p14="http://schemas.microsoft.com/office/powerpoint/2010/main" val="30079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727280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9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tângulo 1"/>
          <p:cNvSpPr>
            <a:spLocks noChangeArrowheads="1"/>
          </p:cNvSpPr>
          <p:nvPr/>
        </p:nvSpPr>
        <p:spPr bwMode="auto">
          <a:xfrm>
            <a:off x="539552" y="548680"/>
            <a:ext cx="835292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altLang="pt-BR" sz="2000" b="1" dirty="0">
                <a:solidFill>
                  <a:schemeClr val="accent1"/>
                </a:solidFill>
              </a:rPr>
              <a:t> </a:t>
            </a:r>
            <a:r>
              <a:rPr lang="pt-BR" altLang="pt-BR" sz="2000" dirty="0" smtClean="0">
                <a:solidFill>
                  <a:schemeClr val="accent1"/>
                </a:solidFill>
              </a:rPr>
              <a:t>- </a:t>
            </a:r>
            <a:r>
              <a:rPr lang="pt-BR" altLang="pt-BR" sz="2000" dirty="0">
                <a:solidFill>
                  <a:schemeClr val="accent1"/>
                </a:solidFill>
              </a:rPr>
              <a:t>Dos R$ 14 milhões usados para financiar candidaturas em 2014, a Bradesco Saúde destinou R$ 105,6 mil para o deputado federal eleito Manoel Junior (PMDB/PB), autor da emenda que incluiu na MP 656/1 a autorização para a entrada do capital estrangeiro na saúde. </a:t>
            </a:r>
          </a:p>
          <a:p>
            <a:pPr>
              <a:lnSpc>
                <a:spcPct val="150000"/>
              </a:lnSpc>
            </a:pPr>
            <a:r>
              <a:rPr lang="pt-BR" altLang="pt-BR" sz="2000" dirty="0">
                <a:solidFill>
                  <a:schemeClr val="accent1"/>
                </a:solidFill>
              </a:rPr>
              <a:t>“[...] Se considerarmos a presença constante de representantes dessas empresas em cargos diretivos da Agência Nacional de Saúde Suplementar (ANS) e a aprovação de diversas medidas que beneficiam economicamente essas empresas, podemos dizer que tem sido um investimento lucrativo” Mario </a:t>
            </a:r>
            <a:r>
              <a:rPr lang="pt-BR" altLang="pt-BR" sz="2000" dirty="0" err="1">
                <a:solidFill>
                  <a:schemeClr val="accent1"/>
                </a:solidFill>
              </a:rPr>
              <a:t>Scheffer</a:t>
            </a:r>
            <a:r>
              <a:rPr lang="pt-BR" altLang="pt-BR" sz="2000" dirty="0">
                <a:solidFill>
                  <a:schemeClr val="accent1"/>
                </a:solidFill>
              </a:rPr>
              <a:t> e Ligia Bahia, na pesquisa ‘Representação política e interesses particulares na saúde’, que mapeou as doações das empresas de saúde suplementar a candidatos do legislativo e do executivo, estadual e federal, nas eleições de 2014.</a:t>
            </a:r>
          </a:p>
        </p:txBody>
      </p:sp>
    </p:spTree>
    <p:extLst>
      <p:ext uri="{BB962C8B-B14F-4D97-AF65-F5344CB8AC3E}">
        <p14:creationId xmlns:p14="http://schemas.microsoft.com/office/powerpoint/2010/main" val="11797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tângulo 1"/>
          <p:cNvSpPr>
            <a:spLocks noChangeArrowheads="1"/>
          </p:cNvSpPr>
          <p:nvPr/>
        </p:nvSpPr>
        <p:spPr bwMode="auto">
          <a:xfrm>
            <a:off x="546244" y="504334"/>
            <a:ext cx="82089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altLang="pt-BR" sz="2000" dirty="0">
                <a:solidFill>
                  <a:schemeClr val="accent1"/>
                </a:solidFill>
              </a:rPr>
              <a:t> </a:t>
            </a:r>
            <a:r>
              <a:rPr lang="pt-BR" altLang="pt-BR" sz="2000" dirty="0" smtClean="0">
                <a:solidFill>
                  <a:schemeClr val="accent1"/>
                </a:solidFill>
              </a:rPr>
              <a:t>A </a:t>
            </a:r>
            <a:r>
              <a:rPr lang="pt-BR" altLang="pt-BR" sz="2000" dirty="0">
                <a:solidFill>
                  <a:schemeClr val="accent1"/>
                </a:solidFill>
              </a:rPr>
              <a:t>Amil, maior operadora de planos de saúde do Brasil, foi vendida à  </a:t>
            </a:r>
            <a:r>
              <a:rPr lang="pt-BR" altLang="pt-BR" sz="2000" dirty="0" err="1">
                <a:solidFill>
                  <a:schemeClr val="accent1"/>
                </a:solidFill>
              </a:rPr>
              <a:t>Unitedhealth</a:t>
            </a:r>
            <a:r>
              <a:rPr lang="pt-BR" altLang="pt-BR" sz="2000" dirty="0">
                <a:solidFill>
                  <a:schemeClr val="accent1"/>
                </a:solidFill>
              </a:rPr>
              <a:t> em 2012, por R$ 6,5 bilhões, numa operação considerada por muitos analistas como inconstitucional. Em janeiro de 2015, o Congresso Nacional aprovou a Lei 13.079, para a participação do capital estrangeiro na saúde. </a:t>
            </a:r>
            <a:r>
              <a:rPr lang="pt-BR" altLang="pt-BR" sz="2000" dirty="0" smtClean="0">
                <a:solidFill>
                  <a:schemeClr val="accent1"/>
                </a:solidFill>
              </a:rPr>
              <a:t>Nas </a:t>
            </a:r>
            <a:r>
              <a:rPr lang="pt-BR" altLang="pt-BR" sz="2000" dirty="0">
                <a:solidFill>
                  <a:schemeClr val="accent1"/>
                </a:solidFill>
              </a:rPr>
              <a:t>eleições do ano passado, </a:t>
            </a:r>
            <a:r>
              <a:rPr lang="pt-BR" altLang="pt-BR" sz="2000" dirty="0" smtClean="0">
                <a:solidFill>
                  <a:schemeClr val="accent1"/>
                </a:solidFill>
              </a:rPr>
              <a:t>sozinha</a:t>
            </a:r>
            <a:r>
              <a:rPr lang="pt-BR" altLang="pt-BR" sz="2000" dirty="0">
                <a:solidFill>
                  <a:schemeClr val="accent1"/>
                </a:solidFill>
              </a:rPr>
              <a:t>, doou mais de R$ 26 milhões para diversos candidatos.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altLang="pt-BR" sz="2000" dirty="0" smtClean="0">
                <a:solidFill>
                  <a:schemeClr val="accent1"/>
                </a:solidFill>
              </a:rPr>
              <a:t> Eduardo </a:t>
            </a:r>
            <a:r>
              <a:rPr lang="pt-BR" altLang="pt-BR" sz="2000" dirty="0">
                <a:solidFill>
                  <a:schemeClr val="accent1"/>
                </a:solidFill>
              </a:rPr>
              <a:t>Cunha, beneficiado com uma doação </a:t>
            </a:r>
            <a:r>
              <a:rPr lang="pt-BR" altLang="pt-BR" sz="2000" dirty="0" smtClean="0">
                <a:solidFill>
                  <a:schemeClr val="accent1"/>
                </a:solidFill>
              </a:rPr>
              <a:t>oficial </a:t>
            </a:r>
            <a:r>
              <a:rPr lang="pt-BR" altLang="pt-BR" sz="2000" dirty="0">
                <a:solidFill>
                  <a:schemeClr val="accent1"/>
                </a:solidFill>
              </a:rPr>
              <a:t>de R$ 250 mil da Bradesco Saúde S.A. na </a:t>
            </a:r>
            <a:r>
              <a:rPr lang="pt-BR" altLang="pt-BR" sz="2000" dirty="0" smtClean="0">
                <a:solidFill>
                  <a:schemeClr val="accent1"/>
                </a:solidFill>
              </a:rPr>
              <a:t>campanha</a:t>
            </a:r>
            <a:r>
              <a:rPr lang="pt-BR" altLang="pt-BR" sz="2000" dirty="0">
                <a:solidFill>
                  <a:schemeClr val="accent1"/>
                </a:solidFill>
              </a:rPr>
              <a:t>, impediu a instalação de uma (CPI) </a:t>
            </a:r>
            <a:r>
              <a:rPr lang="pt-BR" altLang="pt-BR" sz="2000" dirty="0" smtClean="0">
                <a:solidFill>
                  <a:schemeClr val="accent1"/>
                </a:solidFill>
              </a:rPr>
              <a:t>sobre os </a:t>
            </a:r>
            <a:r>
              <a:rPr lang="pt-BR" altLang="pt-BR" sz="2000" dirty="0">
                <a:solidFill>
                  <a:schemeClr val="accent1"/>
                </a:solidFill>
              </a:rPr>
              <a:t>planos de saúde requerida por Ivan </a:t>
            </a:r>
            <a:r>
              <a:rPr lang="pt-BR" altLang="pt-BR" sz="2000" dirty="0" smtClean="0">
                <a:solidFill>
                  <a:schemeClr val="accent1"/>
                </a:solidFill>
              </a:rPr>
              <a:t>Valente (PSOL-SP</a:t>
            </a:r>
            <a:r>
              <a:rPr lang="pt-BR" altLang="pt-BR" sz="2000" dirty="0">
                <a:solidFill>
                  <a:schemeClr val="accent1"/>
                </a:solidFill>
              </a:rPr>
              <a:t>) em março de 2015. No ano passado, </a:t>
            </a:r>
            <a:r>
              <a:rPr lang="pt-BR" altLang="pt-BR" sz="2000" dirty="0" smtClean="0">
                <a:solidFill>
                  <a:schemeClr val="accent1"/>
                </a:solidFill>
              </a:rPr>
              <a:t>Cunha </a:t>
            </a:r>
            <a:r>
              <a:rPr lang="pt-BR" altLang="pt-BR" sz="2000" dirty="0">
                <a:solidFill>
                  <a:schemeClr val="accent1"/>
                </a:solidFill>
              </a:rPr>
              <a:t>ainda foi relator da Medida Provisória 627 </a:t>
            </a:r>
            <a:r>
              <a:rPr lang="pt-BR" altLang="pt-BR" sz="2000" dirty="0" smtClean="0">
                <a:solidFill>
                  <a:schemeClr val="accent1"/>
                </a:solidFill>
              </a:rPr>
              <a:t>que </a:t>
            </a:r>
            <a:r>
              <a:rPr lang="pt-BR" altLang="pt-BR" sz="2000" dirty="0">
                <a:solidFill>
                  <a:schemeClr val="accent1"/>
                </a:solidFill>
              </a:rPr>
              <a:t>anistiava cerca de R$ 2 bilhões da dívida de </a:t>
            </a:r>
            <a:r>
              <a:rPr lang="pt-BR" altLang="pt-BR" sz="2000" dirty="0" smtClean="0">
                <a:solidFill>
                  <a:schemeClr val="accent1"/>
                </a:solidFill>
              </a:rPr>
              <a:t>empresas </a:t>
            </a:r>
            <a:r>
              <a:rPr lang="pt-BR" altLang="pt-BR" sz="2000" dirty="0">
                <a:solidFill>
                  <a:schemeClr val="accent1"/>
                </a:solidFill>
              </a:rPr>
              <a:t>de planos de saúde com os cofres públicos</a:t>
            </a:r>
          </a:p>
        </p:txBody>
      </p:sp>
    </p:spTree>
    <p:extLst>
      <p:ext uri="{BB962C8B-B14F-4D97-AF65-F5344CB8AC3E}">
        <p14:creationId xmlns:p14="http://schemas.microsoft.com/office/powerpoint/2010/main" val="39709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tângulo 1"/>
          <p:cNvSpPr>
            <a:spLocks noChangeArrowheads="1"/>
          </p:cNvSpPr>
          <p:nvPr/>
        </p:nvSpPr>
        <p:spPr bwMode="auto">
          <a:xfrm>
            <a:off x="1835150" y="549275"/>
            <a:ext cx="66976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pt-BR" sz="2000">
                <a:solidFill>
                  <a:schemeClr val="accent1"/>
                </a:solidFill>
              </a:rPr>
              <a:t>- Em 2014, 4 candidatos ao Senado receberam doações de planos de saúde. Lasier Costa Martins (PDT-RS) ficou com R$ 1 mil doados pela Unimed/RS e Rogério Carvalho (PT-SE), não se elegeu, mas recebeu R$ 290 mil da Amil. A Bradesco Saúde doou R$ 300 mil a Fernando Collor de Mello (PTB-AL) e a Unimed do Brasil destinou R$ 100 mil ao senador Ronaldo Caiado (DEM-GO)</a:t>
            </a:r>
          </a:p>
          <a:p>
            <a:r>
              <a:rPr lang="pt-BR" altLang="pt-BR" sz="2000">
                <a:solidFill>
                  <a:schemeClr val="accent1"/>
                </a:solidFill>
              </a:rPr>
              <a:t>- Qualicorp, cresceu no mercado depois de duas Resoluções Normativas (nº 195 e 196) da ANS e se tornou a maior administradora de benefícios do país. Em 4 anos aumentou também o investimento campanhas políticas: foram R$ 1,9 milhão em 2010 contra R$ 6 milhões em 2014. </a:t>
            </a:r>
          </a:p>
          <a:p>
            <a:r>
              <a:rPr lang="pt-BR" altLang="pt-BR" sz="2000">
                <a:solidFill>
                  <a:schemeClr val="accent1"/>
                </a:solidFill>
              </a:rPr>
              <a:t>- “Porta giratória” na ANS. O diretor presidente da Qualicorp, Maurício Ceschin, presidiu a ANS de novembro de 2008 a fevereiro de 2009. Lá ocupou os cargos de diretor de desenvolvimento setorial e diretor presidente. </a:t>
            </a:r>
          </a:p>
        </p:txBody>
      </p:sp>
    </p:spTree>
    <p:extLst>
      <p:ext uri="{BB962C8B-B14F-4D97-AF65-F5344CB8AC3E}">
        <p14:creationId xmlns:p14="http://schemas.microsoft.com/office/powerpoint/2010/main" val="15506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tângulo 1"/>
          <p:cNvSpPr>
            <a:spLocks noChangeArrowheads="1"/>
          </p:cNvSpPr>
          <p:nvPr/>
        </p:nvSpPr>
        <p:spPr bwMode="auto">
          <a:xfrm>
            <a:off x="1835150" y="1438275"/>
            <a:ext cx="6553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pt-BR" sz="2000">
                <a:solidFill>
                  <a:schemeClr val="accent1"/>
                </a:solidFill>
              </a:rPr>
              <a:t>“O próprio Tribunal de Contas da União aponta que o calote ao SUS é imenso: do que foi cobrado, nem 40% chegou aos cofres públicos, mas o pior é aquilo que nem se cobrou. A ANS nunca cobrou, por exemplo, por nenhum atendimento ambulatorial”.</a:t>
            </a:r>
          </a:p>
        </p:txBody>
      </p:sp>
    </p:spTree>
    <p:extLst>
      <p:ext uri="{BB962C8B-B14F-4D97-AF65-F5344CB8AC3E}">
        <p14:creationId xmlns:p14="http://schemas.microsoft.com/office/powerpoint/2010/main" val="29663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Rfwlctd5xP7RgzQKF4c00b9OUsNMdgjRZOPk075nALx2c2HG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549400"/>
            <a:ext cx="3971925" cy="404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-27384"/>
            <a:ext cx="4541589" cy="3906837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pt-BR" altLang="pt-BR" sz="2400" b="1" dirty="0" smtClean="0">
                <a:solidFill>
                  <a:srgbClr val="325949"/>
                </a:solidFill>
              </a:rPr>
              <a:t>PEC 451/2014 de Eduardo Cunha</a:t>
            </a:r>
            <a:r>
              <a:rPr lang="pt-BR" altLang="pt-BR" sz="2400" b="1" dirty="0" smtClean="0">
                <a:solidFill>
                  <a:srgbClr val="325949"/>
                </a:solidFill>
                <a:sym typeface="Wingdings" pitchFamily="2" charset="2"/>
              </a:rPr>
              <a:t>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pt-BR" altLang="pt-BR" sz="2400" b="1" dirty="0" smtClean="0">
                <a:solidFill>
                  <a:srgbClr val="325949"/>
                </a:solidFill>
              </a:rPr>
              <a:t>altera o art. 7º da Constituição Federal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à"/>
            </a:pPr>
            <a:r>
              <a:rPr lang="pt-BR" altLang="pt-BR" sz="2400" b="1" dirty="0" smtClean="0">
                <a:solidFill>
                  <a:srgbClr val="325949"/>
                </a:solidFill>
              </a:rPr>
              <a:t>obriga todos os empregadores brasileiros a garantirem aos seus empregados serviços de assistência à saúde, excetuados </a:t>
            </a:r>
            <a:r>
              <a:rPr lang="pt-BR" altLang="pt-BR" sz="2400" b="1" dirty="0" smtClean="0">
                <a:solidFill>
                  <a:srgbClr val="325949"/>
                </a:solidFill>
              </a:rPr>
              <a:t>os trabalhadores  domésticos</a:t>
            </a:r>
            <a:endParaRPr lang="pt-BR" altLang="pt-BR" sz="2400" b="1" dirty="0" smtClean="0">
              <a:solidFill>
                <a:srgbClr val="325949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lang="pt-BR" altLang="pt-BR" sz="2400" b="1" dirty="0" smtClean="0">
              <a:solidFill>
                <a:srgbClr val="325949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pt-BR" altLang="pt-BR" sz="2400" b="1" dirty="0" smtClean="0">
              <a:solidFill>
                <a:srgbClr val="325949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pt-BR" altLang="pt-BR" sz="2400" b="1" dirty="0" smtClean="0">
              <a:solidFill>
                <a:srgbClr val="325949"/>
              </a:solidFill>
            </a:endParaRPr>
          </a:p>
        </p:txBody>
      </p:sp>
      <p:sp>
        <p:nvSpPr>
          <p:cNvPr id="74756" name="CaixaDeTexto 3"/>
          <p:cNvSpPr txBox="1">
            <a:spLocks noChangeArrowheads="1"/>
          </p:cNvSpPr>
          <p:nvPr/>
        </p:nvSpPr>
        <p:spPr bwMode="auto">
          <a:xfrm>
            <a:off x="2705100" y="5378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27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m.vermelho.org.br/biblioteca/palestina63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3667125" cy="388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27538" y="1412875"/>
            <a:ext cx="4608512" cy="4681538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pt-BR" altLang="pt-BR" sz="900" b="1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pt-BR" altLang="pt-BR" sz="1600" b="1" dirty="0" smtClean="0">
                <a:solidFill>
                  <a:schemeClr val="accent1"/>
                </a:solidFill>
              </a:rPr>
              <a:t>1- EC 86/2015 </a:t>
            </a:r>
            <a:r>
              <a:rPr lang="pt-BR" altLang="pt-BR" sz="1600" b="1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pt-BR" altLang="pt-BR" sz="1600" b="1" dirty="0" smtClean="0">
                <a:solidFill>
                  <a:schemeClr val="accent1"/>
                </a:solidFill>
              </a:rPr>
              <a:t>orçamento impositivo </a:t>
            </a:r>
            <a:endParaRPr lang="pt-BR" altLang="pt-BR" sz="1200" b="1" dirty="0" smtClean="0">
              <a:solidFill>
                <a:schemeClr val="accent1"/>
              </a:solidFill>
            </a:endParaRPr>
          </a:p>
          <a:p>
            <a:pPr marL="0" indent="0" eaLnBrk="1" hangingPunct="1">
              <a:buFontTx/>
              <a:buNone/>
            </a:pPr>
            <a:endParaRPr lang="pt-BR" altLang="pt-BR" sz="1200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pt-BR" altLang="pt-BR" sz="1600" b="1" dirty="0" smtClean="0">
                <a:solidFill>
                  <a:srgbClr val="1A1F0D"/>
                </a:solidFill>
              </a:rPr>
              <a:t>Estabelece o % de recursos da União vinculado à saúde em 15% das receitas correntes </a:t>
            </a:r>
            <a:r>
              <a:rPr lang="pt-BR" altLang="pt-BR" sz="1400" b="1" dirty="0" smtClean="0">
                <a:solidFill>
                  <a:schemeClr val="accent1"/>
                </a:solidFill>
              </a:rPr>
              <a:t>líquidas</a:t>
            </a:r>
            <a:r>
              <a:rPr lang="pt-BR" altLang="pt-BR" sz="900" dirty="0" smtClean="0">
                <a:solidFill>
                  <a:srgbClr val="FF0000"/>
                </a:solidFill>
              </a:rPr>
              <a:t> </a:t>
            </a:r>
            <a:r>
              <a:rPr lang="pt-BR" altLang="pt-BR" sz="1600" b="1" dirty="0" smtClean="0"/>
              <a:t>(</a:t>
            </a:r>
            <a:r>
              <a:rPr lang="pt-BR" altLang="pt-BR" sz="1600" b="1" dirty="0" smtClean="0">
                <a:solidFill>
                  <a:srgbClr val="1A1F0D"/>
                </a:solidFill>
              </a:rPr>
              <a:t>em cinco anos), menos </a:t>
            </a:r>
          </a:p>
          <a:p>
            <a:pPr marL="0" indent="0" eaLnBrk="1" hangingPunct="1">
              <a:buFontTx/>
              <a:buNone/>
            </a:pPr>
            <a:r>
              <a:rPr lang="pt-BR" altLang="pt-BR" sz="1600" b="1" dirty="0" smtClean="0">
                <a:solidFill>
                  <a:srgbClr val="1A1F0D"/>
                </a:solidFill>
              </a:rPr>
              <a:t>de 7 bi. </a:t>
            </a:r>
          </a:p>
          <a:p>
            <a:pPr marL="0" indent="0" eaLnBrk="1" hangingPunct="1">
              <a:buFontTx/>
              <a:buNone/>
            </a:pPr>
            <a:r>
              <a:rPr lang="pt-BR" altLang="pt-BR" sz="1400" b="1" dirty="0" smtClean="0">
                <a:solidFill>
                  <a:srgbClr val="1A1F0D"/>
                </a:solidFill>
              </a:rPr>
              <a:t>Perda de 35 bilhões para o orçamento da saúde </a:t>
            </a:r>
          </a:p>
          <a:p>
            <a:pPr marL="0" indent="0" eaLnBrk="1" hangingPunct="1">
              <a:buFontTx/>
              <a:buNone/>
            </a:pPr>
            <a:r>
              <a:rPr lang="pt-BR" altLang="pt-BR" sz="1400" b="1" dirty="0" smtClean="0">
                <a:solidFill>
                  <a:srgbClr val="1A1F0D"/>
                </a:solidFill>
              </a:rPr>
              <a:t>Saúde + 10, com 2,2 milhões de assinaturas pedia o equivalente a 10% de suas receitas correntes </a:t>
            </a:r>
            <a:r>
              <a:rPr lang="pt-BR" altLang="pt-BR" sz="1400" b="1" dirty="0" smtClean="0">
                <a:solidFill>
                  <a:schemeClr val="accent1"/>
                </a:solidFill>
              </a:rPr>
              <a:t>brutas </a:t>
            </a:r>
            <a:r>
              <a:rPr lang="pt-BR" altLang="pt-BR" sz="1200" b="1" dirty="0" smtClean="0">
                <a:solidFill>
                  <a:schemeClr val="accent1"/>
                </a:solidFill>
              </a:rPr>
              <a:t>(42 bilhões a mais), voltando ao patamar dos anos 90</a:t>
            </a:r>
          </a:p>
          <a:p>
            <a:pPr marL="0" indent="0" eaLnBrk="1" hangingPunct="1">
              <a:buFontTx/>
              <a:buNone/>
            </a:pPr>
            <a:r>
              <a:rPr lang="pt-BR" altLang="pt-BR" sz="1400" b="1" dirty="0" smtClean="0">
                <a:solidFill>
                  <a:srgbClr val="1A1F0D"/>
                </a:solidFill>
              </a:rPr>
              <a:t>Rebaixa o valor e o que era para ser transferido automaticamente aos municípios e estados cabe aos parlamentares o poder de devolver de acordo com seus interesses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92150"/>
            <a:ext cx="9132888" cy="5143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3200" b="1" smtClean="0">
                <a:solidFill>
                  <a:schemeClr val="accent1"/>
                </a:solidFill>
              </a:rPr>
              <a:t>ASFIXIA FINANCEIRA</a:t>
            </a:r>
            <a:r>
              <a:rPr lang="pt-BR" altLang="pt-BR" sz="3200" smtClean="0">
                <a:solidFill>
                  <a:schemeClr val="accent1"/>
                </a:solidFill>
              </a:rPr>
              <a:t/>
            </a:r>
            <a:br>
              <a:rPr lang="pt-BR" altLang="pt-BR" sz="3200" smtClean="0">
                <a:solidFill>
                  <a:schemeClr val="accent1"/>
                </a:solidFill>
              </a:rPr>
            </a:br>
            <a:endParaRPr lang="pt-BR" altLang="pt-BR" sz="3200" smtClean="0">
              <a:solidFill>
                <a:schemeClr val="accent1"/>
              </a:solidFill>
            </a:endParaRPr>
          </a:p>
        </p:txBody>
      </p:sp>
      <p:sp>
        <p:nvSpPr>
          <p:cNvPr id="75781" name="CaixaDeTexto 4"/>
          <p:cNvSpPr txBox="1">
            <a:spLocks noChangeArrowheads="1"/>
          </p:cNvSpPr>
          <p:nvPr/>
        </p:nvSpPr>
        <p:spPr bwMode="auto">
          <a:xfrm>
            <a:off x="1116013" y="5876925"/>
            <a:ext cx="7848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1500" b="1">
                <a:solidFill>
                  <a:schemeClr val="accent2"/>
                </a:solidFill>
              </a:rPr>
              <a:t>Força ao clientelismo, força ao voto de cabresto, desrespeito à participação, ao Controle Social e à CF88</a:t>
            </a:r>
          </a:p>
          <a:p>
            <a:pPr algn="ctr"/>
            <a:endParaRPr lang="pt-BR" altLang="pt-BR" sz="15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1187450" y="404813"/>
            <a:ext cx="7705725" cy="64801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pt-BR" altLang="pt-BR" b="1" smtClean="0">
                <a:solidFill>
                  <a:srgbClr val="0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PEC 87/2015 – </a:t>
            </a:r>
            <a:r>
              <a:rPr lang="pt-BR" altLang="pt-BR" smtClean="0">
                <a:solidFill>
                  <a:srgbClr val="0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PEC DRU (hoje cada esfera de gestão tem que destinar uma parte da sua arrecadação para as áreas sociais. A PEC permite que até 30% dos recursos que seriam para a Previdência  Social sejam aplicados em outras despesas. Pode retirar até 120 bilhões da Seguridade Social. Orçamento da Saúde em 2016 é de R$ 109 bilhões. Com a DRU pode cair em até R$ 32 bilhões </a:t>
            </a:r>
          </a:p>
          <a:p>
            <a:pPr>
              <a:lnSpc>
                <a:spcPct val="150000"/>
              </a:lnSpc>
            </a:pPr>
            <a:r>
              <a:rPr lang="pt-BR" altLang="pt-BR" b="1" smtClean="0">
                <a:solidFill>
                  <a:srgbClr val="0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Planos de saúde populares</a:t>
            </a:r>
            <a:r>
              <a:rPr lang="pt-BR" altLang="pt-BR" smtClean="0">
                <a:solidFill>
                  <a:srgbClr val="0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, proposto pelo Ministro financiado por planos privados, infringindo a CF </a:t>
            </a:r>
          </a:p>
          <a:p>
            <a:pPr>
              <a:lnSpc>
                <a:spcPct val="150000"/>
              </a:lnSpc>
            </a:pPr>
            <a:r>
              <a:rPr lang="pt-BR" altLang="pt-BR" b="1" smtClean="0">
                <a:solidFill>
                  <a:srgbClr val="000000"/>
                </a:solidFill>
                <a:sym typeface="Calibri" pitchFamily="34" charset="0"/>
              </a:rPr>
              <a:t>Projeto LC 257/16 </a:t>
            </a:r>
            <a:r>
              <a:rPr lang="pt-BR" altLang="pt-BR" smtClean="0">
                <a:solidFill>
                  <a:srgbClr val="000000"/>
                </a:solidFill>
                <a:sym typeface="Calibri" pitchFamily="34" charset="0"/>
              </a:rPr>
              <a:t>– Na renegociação da dívida dos Estados, obriga que os governos estaduais tb aprovem a DR e o congelamento dos orçamentos, não façam concursos públicos, não concedam aumento aos servidores e aumentem as terceirizações.</a:t>
            </a:r>
          </a:p>
          <a:p>
            <a:pPr>
              <a:lnSpc>
                <a:spcPct val="150000"/>
              </a:lnSpc>
            </a:pPr>
            <a:endParaRPr lang="pt-BR" altLang="pt-BR" smtClean="0">
              <a:solidFill>
                <a:srgbClr val="000000"/>
              </a:solidFill>
              <a:sym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t-BR" altLang="pt-BR" smtClean="0">
                <a:solidFill>
                  <a:srgbClr val="000000"/>
                </a:solidFill>
                <a:sym typeface="Calibri" pitchFamily="34" charset="0"/>
              </a:rPr>
              <a:t>Privatização do Pré-sal:  R$ 170 bilhões a menos da Saúde e Educação em 10 anos</a:t>
            </a: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216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esultado de imagem para gastos com saúde no brasil 20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765175"/>
            <a:ext cx="64833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0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ítulo 1"/>
          <p:cNvSpPr>
            <a:spLocks noGrp="1"/>
          </p:cNvSpPr>
          <p:nvPr>
            <p:ph type="title"/>
          </p:nvPr>
        </p:nvSpPr>
        <p:spPr>
          <a:xfrm>
            <a:off x="1944688" y="1128713"/>
            <a:ext cx="6589712" cy="417195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200" b="1" dirty="0" smtClean="0">
                <a:solidFill>
                  <a:schemeClr val="accent2"/>
                </a:solidFill>
              </a:rPr>
              <a:t>PEC 241/2016: </a:t>
            </a:r>
            <a:br>
              <a:rPr lang="pt-BR" altLang="pt-BR" sz="3200" b="1" dirty="0" smtClean="0">
                <a:solidFill>
                  <a:schemeClr val="accent2"/>
                </a:solidFill>
              </a:rPr>
            </a:br>
            <a:r>
              <a:rPr lang="pt-BR" altLang="pt-BR" sz="3200" b="1" dirty="0" smtClean="0">
                <a:solidFill>
                  <a:schemeClr val="accent2"/>
                </a:solidFill>
              </a:rPr>
              <a:t>“Estado de Sítio Fiscal”. Congela os investimentos federais nas áreas sociais por 20 anos, permitindo apenas o reajuste pela inflação do ano anterior</a:t>
            </a:r>
            <a:r>
              <a:rPr lang="pt-BR" altLang="pt-BR" sz="3200" b="1" dirty="0" smtClean="0">
                <a:solidFill>
                  <a:schemeClr val="accent2"/>
                </a:solidFill>
              </a:rPr>
              <a:t>.</a:t>
            </a:r>
            <a:br>
              <a:rPr lang="pt-BR" altLang="pt-BR" sz="3200" b="1" dirty="0" smtClean="0">
                <a:solidFill>
                  <a:schemeClr val="accent2"/>
                </a:solidFill>
              </a:rPr>
            </a:br>
            <a:r>
              <a:rPr lang="pt-BR" altLang="pt-BR" sz="3200" b="1" dirty="0" smtClean="0">
                <a:solidFill>
                  <a:schemeClr val="accent2"/>
                </a:solidFill>
              </a:rPr>
              <a:t/>
            </a:r>
            <a:br>
              <a:rPr lang="pt-BR" altLang="pt-BR" sz="3200" b="1" dirty="0" smtClean="0">
                <a:solidFill>
                  <a:schemeClr val="accent2"/>
                </a:solidFill>
              </a:rPr>
            </a:br>
            <a:r>
              <a:rPr lang="pt-BR" altLang="pt-BR" sz="3200" dirty="0" smtClean="0">
                <a:solidFill>
                  <a:srgbClr val="FF0000"/>
                </a:solidFill>
              </a:rPr>
              <a:t>ALERTA: EM VOTAÇÃO NO MÊS DE OUTUBRO</a:t>
            </a:r>
            <a:r>
              <a:rPr lang="pt-BR" altLang="pt-BR" sz="3200" b="1" dirty="0" smtClean="0">
                <a:solidFill>
                  <a:schemeClr val="accent2"/>
                </a:solidFill>
              </a:rPr>
              <a:t/>
            </a:r>
            <a:br>
              <a:rPr lang="pt-BR" altLang="pt-BR" sz="3200" b="1" dirty="0" smtClean="0">
                <a:solidFill>
                  <a:schemeClr val="accent2"/>
                </a:solidFill>
              </a:rPr>
            </a:br>
            <a:endParaRPr lang="pt-BR" altLang="pt-BR" sz="3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vovó carminha\Pictures\PEC 2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72009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-459432"/>
            <a:ext cx="8353177" cy="5256584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endParaRPr lang="pt-BR" altLang="pt-BR" sz="16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altLang="pt-BR" sz="16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sz="1600" b="1" dirty="0" smtClean="0">
                <a:solidFill>
                  <a:schemeClr val="accent1"/>
                </a:solidFill>
              </a:rPr>
              <a:t>A soma do lucro registrado por quatro bancos brasileiros em 2013, que chegou a cerca de US$ 20,5 bilhões, é maior que o Produto Interno Bruto (PIB) de 83 países no mesmo ano, segundo levantamento baseado em dados do FMI . Na soma, foi considerado o lucro do BB, Itaú, Bradesco e Santander.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1600" b="1" dirty="0" smtClean="0">
                <a:solidFill>
                  <a:schemeClr val="accent1"/>
                </a:solidFill>
              </a:rPr>
              <a:t>500 </a:t>
            </a:r>
            <a:r>
              <a:rPr lang="pt-BR" altLang="pt-BR" sz="1600" b="1" dirty="0" smtClean="0">
                <a:solidFill>
                  <a:schemeClr val="accent1"/>
                </a:solidFill>
              </a:rPr>
              <a:t>bilhões sonegados em 2014, sendo que mais de R$ 400 bilhões passaram por operações sofisticadas de lavagem de dinheiro. Isso representa 3546 vezes o valor declarado do Mensalão (R$141 milhões); 240 vezes o custo da operação Lava-Jato (R$2,1 bilhões) e 26 vezes o que se descobriu na operação Zelotes (até agora avaliado em R$19 bilhões). Deixar de cobrar de quem deve e pode pagar, e optar pela comodidade de repassar a conta ao cidadão em forma de impostos. A União espera cortar R$80 bilhões de seu orçamento. 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pt-BR" altLang="pt-BR" sz="1600" b="1" dirty="0" smtClean="0">
                <a:solidFill>
                  <a:schemeClr val="accent1"/>
                </a:solidFill>
              </a:rPr>
              <a:t>        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pt-BR" altLang="pt-BR" sz="1600" b="1" dirty="0" smtClean="0">
                <a:solidFill>
                  <a:schemeClr val="accent1"/>
                </a:solidFill>
              </a:rPr>
              <a:t>            Fonte: A lavanderia Brasil e esquizofrenia fiscal </a:t>
            </a:r>
            <a:r>
              <a:rPr lang="pt-BR" altLang="pt-BR" sz="1600" b="1" dirty="0" smtClean="0">
                <a:solidFill>
                  <a:schemeClr val="accent1"/>
                </a:solidFill>
                <a:hlinkClick r:id="rId2"/>
              </a:rPr>
              <a:t>http://www.quantocustaobrasil.com.br</a:t>
            </a:r>
            <a:r>
              <a:rPr lang="pt-BR" altLang="pt-BR" sz="1600" b="1" dirty="0" smtClean="0">
                <a:solidFill>
                  <a:schemeClr val="accent1"/>
                </a:solidFill>
              </a:rPr>
              <a:t>, </a:t>
            </a:r>
            <a:r>
              <a:rPr lang="pt-BR" altLang="pt-BR" sz="1600" b="1" dirty="0" err="1" smtClean="0">
                <a:solidFill>
                  <a:schemeClr val="accent1"/>
                </a:solidFill>
                <a:hlinkClick r:id="rId3"/>
              </a:rPr>
              <a:t>Sonegômetro</a:t>
            </a:r>
            <a:endParaRPr lang="pt-BR" altLang="pt-BR" sz="16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pt-BR" altLang="pt-BR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/>
          <p:cNvSpPr>
            <a:spLocks noGrp="1"/>
          </p:cNvSpPr>
          <p:nvPr>
            <p:ph type="title"/>
          </p:nvPr>
        </p:nvSpPr>
        <p:spPr>
          <a:xfrm>
            <a:off x="755650" y="9715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 smtClean="0">
                <a:solidFill>
                  <a:schemeClr val="accent1"/>
                </a:solidFill>
              </a:rPr>
              <a:t/>
            </a:r>
            <a:br>
              <a:rPr lang="pt-BR" altLang="pt-BR" b="1" dirty="0" smtClean="0">
                <a:solidFill>
                  <a:schemeClr val="accent1"/>
                </a:solidFill>
              </a:rPr>
            </a:br>
            <a:r>
              <a:rPr lang="pt-BR" altLang="pt-BR" b="1" dirty="0" smtClean="0">
                <a:solidFill>
                  <a:schemeClr val="accent1"/>
                </a:solidFill>
              </a:rPr>
              <a:t>Quais </a:t>
            </a:r>
            <a:r>
              <a:rPr lang="pt-BR" altLang="pt-BR" b="1" dirty="0" smtClean="0">
                <a:solidFill>
                  <a:schemeClr val="accent1"/>
                </a:solidFill>
              </a:rPr>
              <a:t>são das perspectivas para o SUS</a:t>
            </a:r>
            <a:r>
              <a:rPr lang="pt-BR" altLang="pt-BR" b="1" dirty="0" smtClean="0">
                <a:solidFill>
                  <a:schemeClr val="accent1"/>
                </a:solidFill>
              </a:rPr>
              <a:t>?</a:t>
            </a:r>
            <a:r>
              <a:rPr lang="pt-BR" altLang="pt-BR" b="1" dirty="0" smtClean="0">
                <a:solidFill>
                  <a:schemeClr val="accent1"/>
                </a:solidFill>
              </a:rPr>
              <a:t/>
            </a:r>
            <a:br>
              <a:rPr lang="pt-BR" altLang="pt-BR" b="1" dirty="0" smtClean="0">
                <a:solidFill>
                  <a:schemeClr val="accent1"/>
                </a:solidFill>
              </a:rPr>
            </a:br>
            <a:endParaRPr lang="pt-BR" altLang="pt-BR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rondonoticias.com.br/Upload/Noticias/Materia/30-07-2014-12-08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02897" cy="492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ítulo 1"/>
          <p:cNvSpPr>
            <a:spLocks noGrp="1"/>
          </p:cNvSpPr>
          <p:nvPr>
            <p:ph type="title"/>
          </p:nvPr>
        </p:nvSpPr>
        <p:spPr>
          <a:xfrm>
            <a:off x="323529" y="115888"/>
            <a:ext cx="8541072" cy="9937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2400" b="1" dirty="0" smtClean="0">
                <a:solidFill>
                  <a:schemeClr val="accent1"/>
                </a:solidFill>
              </a:rPr>
              <a:t>Qual será nossa escolha</a:t>
            </a:r>
            <a:r>
              <a:rPr lang="pt-BR" altLang="pt-BR" sz="2400" b="1" dirty="0" smtClean="0">
                <a:solidFill>
                  <a:schemeClr val="accent1"/>
                </a:solidFill>
              </a:rPr>
              <a:t>? Qual </a:t>
            </a:r>
            <a:r>
              <a:rPr lang="pt-BR" altLang="pt-BR" sz="2400" b="1" dirty="0" smtClean="0">
                <a:solidFill>
                  <a:schemeClr val="accent1"/>
                </a:solidFill>
              </a:rPr>
              <a:t>será nossa atitude?</a:t>
            </a:r>
          </a:p>
        </p:txBody>
      </p:sp>
      <p:sp>
        <p:nvSpPr>
          <p:cNvPr id="81924" name="CaixaDeTexto 4"/>
          <p:cNvSpPr txBox="1">
            <a:spLocks noChangeArrowheads="1"/>
          </p:cNvSpPr>
          <p:nvPr/>
        </p:nvSpPr>
        <p:spPr bwMode="auto">
          <a:xfrm>
            <a:off x="3228975" y="4708525"/>
            <a:ext cx="801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SUS ???</a:t>
            </a:r>
          </a:p>
        </p:txBody>
      </p:sp>
    </p:spTree>
    <p:extLst>
      <p:ext uri="{BB962C8B-B14F-4D97-AF65-F5344CB8AC3E}">
        <p14:creationId xmlns:p14="http://schemas.microsoft.com/office/powerpoint/2010/main" val="28058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7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" y="1773039"/>
            <a:ext cx="2653308" cy="388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948" name="Espaço Reservado para Conteúdo 2"/>
          <p:cNvSpPr>
            <a:spLocks noGrp="1"/>
          </p:cNvSpPr>
          <p:nvPr>
            <p:ph idx="1"/>
          </p:nvPr>
        </p:nvSpPr>
        <p:spPr>
          <a:xfrm>
            <a:off x="2627784" y="1628800"/>
            <a:ext cx="6192688" cy="4586287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000" dirty="0" smtClean="0">
                <a:solidFill>
                  <a:schemeClr val="accent1"/>
                </a:solidFill>
              </a:rPr>
              <a:t>Não há dinheiro para ações de cunho social: saúde, educação, salários, previdência, transporte, assistência social, habitação digna, creches, alimentação de qualidade e </a:t>
            </a:r>
            <a:r>
              <a:rPr lang="pt-BR" altLang="pt-BR" sz="2000" dirty="0" smtClean="0">
                <a:solidFill>
                  <a:schemeClr val="accent1"/>
                </a:solidFill>
              </a:rPr>
              <a:t>acessível;</a:t>
            </a:r>
          </a:p>
          <a:p>
            <a:pPr eaLnBrk="1" hangingPunct="1"/>
            <a:endParaRPr lang="pt-BR" altLang="pt-BR" sz="20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pt-BR" altLang="pt-BR" sz="2000" dirty="0" smtClean="0">
                <a:solidFill>
                  <a:schemeClr val="accent1"/>
                </a:solidFill>
              </a:rPr>
              <a:t>O Brasil deixou de arrecadar R$ 58,8 bilhões de reais entre janeiro e julho de 2014 devido a isenções fiscais dadas pelo governo. A renúncia fiscal é quase 40% superior ao que foi deixado de arrecadar no mesmo período de 2013 e compromete a arrecadação de tributos</a:t>
            </a:r>
          </a:p>
          <a:p>
            <a:pPr eaLnBrk="1" hangingPunct="1"/>
            <a:endParaRPr lang="pt-BR" altLang="pt-BR" sz="2000" dirty="0" smtClean="0">
              <a:solidFill>
                <a:schemeClr val="accent1"/>
              </a:solidFill>
            </a:endParaRPr>
          </a:p>
        </p:txBody>
      </p:sp>
      <p:sp>
        <p:nvSpPr>
          <p:cNvPr id="41987" name="Título 1"/>
          <p:cNvSpPr>
            <a:spLocks noGrp="1"/>
          </p:cNvSpPr>
          <p:nvPr>
            <p:ph type="title"/>
          </p:nvPr>
        </p:nvSpPr>
        <p:spPr>
          <a:xfrm>
            <a:off x="190500" y="620688"/>
            <a:ext cx="8701980" cy="993775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altLang="pt-BR" sz="2400" dirty="0" smtClean="0"/>
              <a:t>Qual é o Caminho</a:t>
            </a:r>
            <a:r>
              <a:rPr lang="pt-BR" altLang="pt-BR" sz="2400" dirty="0" smtClean="0"/>
              <a:t>: s</a:t>
            </a:r>
            <a:r>
              <a:rPr lang="pt-BR" altLang="pt-BR" sz="2400" dirty="0" smtClean="0"/>
              <a:t>olidariedade </a:t>
            </a:r>
            <a:r>
              <a:rPr lang="pt-BR" altLang="pt-BR" sz="2400" dirty="0" smtClean="0"/>
              <a:t>e proteção </a:t>
            </a:r>
            <a:r>
              <a:rPr lang="pt-BR" altLang="pt-BR" sz="2400" dirty="0" smtClean="0"/>
              <a:t>social ou </a:t>
            </a:r>
            <a:r>
              <a:rPr lang="pt-BR" altLang="pt-BR" sz="2400" dirty="0" smtClean="0"/>
              <a:t>mercado e cada um por </a:t>
            </a:r>
            <a:r>
              <a:rPr lang="pt-BR" altLang="pt-BR" sz="2400" dirty="0" smtClean="0"/>
              <a:t>si?</a:t>
            </a: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5581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ixaDeTexto 1"/>
          <p:cNvSpPr txBox="1">
            <a:spLocks noChangeArrowheads="1"/>
          </p:cNvSpPr>
          <p:nvPr/>
        </p:nvSpPr>
        <p:spPr bwMode="auto">
          <a:xfrm>
            <a:off x="683568" y="332656"/>
            <a:ext cx="8460432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chemeClr val="accent1"/>
                </a:solidFill>
              </a:rPr>
              <a:t>Enfrentar as desigualdades e iniquidades na saúde e consolidar o SUS constitucional</a:t>
            </a:r>
          </a:p>
          <a:p>
            <a:r>
              <a:rPr lang="pt-BR" altLang="pt-BR" sz="1600" b="1" dirty="0">
                <a:solidFill>
                  <a:schemeClr val="accent1"/>
                </a:solidFill>
              </a:rPr>
              <a:t>  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1- Fortalecendo a vida e a saúde: Saúde no centro, eixo de todas as demais politicas sociais;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2- Fortalecendo o SUS: acabar com os subsídios dos planos privados de saúde; . não financiar planos privados para servidores públicos com recursos públicos; . proibir anulação ou perdão das  dívidas dos planos com o Estado;  . proibir subsídios diretos aos planos; 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3- Aplicando esses recursos dos subsídios em especial na atenção primária (ESF),  promoção e prevenção à saúde e média complexidade  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4- Taxando as grandes fortunas para aplicar os  recursos na saúde. As 15 maiores fortunas brasileiras são de grandes empresas como a Rede Globo e Grupo Abril, do agronegócio e de bancos (bancada BBB)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5- Impedindo retrocessos no direito à saúde. Barrar projetos em curso no Congresso Nacional que atuam contra o SUS,  como PEC 451 e 241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 6- Flexibilizando a Lei de Responsabilidade Fiscal (LRF) para a contratação de trabalhadores da saúde (investir no quadro próprios e diminuir a contratação de Organizações Sociais) 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7- Investindo 10% da Receita Corrente Bruta  da União na saúde pública, 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8- Consolidando o SUS como um sistema universal, com financiamento estatal estável e  gestão pública  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9- Repudiando a Cobertura Universal de Saúde, que não produz cobertura a todos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10- Respeitando o povo, as </a:t>
            </a:r>
            <a:r>
              <a:rPr lang="pt-BR" altLang="pt-BR" sz="1600" dirty="0" smtClean="0">
                <a:solidFill>
                  <a:schemeClr val="accent1"/>
                </a:solidFill>
              </a:rPr>
              <a:t>instâncias </a:t>
            </a:r>
            <a:r>
              <a:rPr lang="pt-BR" altLang="pt-BR" sz="1600" dirty="0">
                <a:solidFill>
                  <a:schemeClr val="accent1"/>
                </a:solidFill>
              </a:rPr>
              <a:t>do controle social e </a:t>
            </a:r>
            <a:r>
              <a:rPr lang="pt-BR" altLang="pt-BR" sz="1600">
                <a:solidFill>
                  <a:schemeClr val="accent1"/>
                </a:solidFill>
              </a:rPr>
              <a:t>a </a:t>
            </a:r>
            <a:r>
              <a:rPr lang="pt-BR" altLang="pt-BR" sz="1600" smtClean="0">
                <a:solidFill>
                  <a:schemeClr val="accent1"/>
                </a:solidFill>
              </a:rPr>
              <a:t>Constituição Federal. </a:t>
            </a:r>
            <a:endParaRPr lang="pt-BR" altLang="pt-BR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GILSON CARVALHOGILSON CARVALHO&#10;1010&#10;ESTIMATIVA GASTO SAÚDE BRASIL - 2009&#10;FONTES R$ BI % TOT %PIB&#10;FEDERAL 58 22 1,9&#10;ESTADU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6551613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articipação % no gasto públicos com ASPS&#10;por esfera no Brasil 2002 a 2013&#10;Ano Federal Estadual (a) Municipal (b) (a) + (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5" y="869370"/>
            <a:ext cx="7488832" cy="516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5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aixaDeTexto 3"/>
          <p:cNvSpPr txBox="1">
            <a:spLocks noChangeArrowheads="1"/>
          </p:cNvSpPr>
          <p:nvPr/>
        </p:nvSpPr>
        <p:spPr bwMode="auto">
          <a:xfrm>
            <a:off x="1443038" y="333375"/>
            <a:ext cx="71485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accent2"/>
                </a:solidFill>
              </a:rPr>
              <a:t>QUANTO ESTAMOS DISPOSTOS A GASTAR COM SAÚDE</a:t>
            </a:r>
          </a:p>
          <a:p>
            <a:pPr algn="ctr"/>
            <a:r>
              <a:rPr lang="pt-BR" altLang="pt-BR" b="1">
                <a:solidFill>
                  <a:schemeClr val="accent2"/>
                </a:solidFill>
              </a:rPr>
              <a:t>DEPENDE DA IMPORTÂNCIA E DO VALOR QUE DAMOS A ELA.</a:t>
            </a:r>
          </a:p>
          <a:p>
            <a:pPr algn="ctr"/>
            <a:r>
              <a:rPr lang="pt-BR" altLang="pt-BR" b="1">
                <a:solidFill>
                  <a:schemeClr val="accent2"/>
                </a:solidFill>
              </a:rPr>
              <a:t>QUEREMOS O SUS DE FATO?</a:t>
            </a:r>
          </a:p>
        </p:txBody>
      </p:sp>
      <p:sp>
        <p:nvSpPr>
          <p:cNvPr id="57347" name="CaixaDeTexto 4"/>
          <p:cNvSpPr txBox="1">
            <a:spLocks noChangeArrowheads="1"/>
          </p:cNvSpPr>
          <p:nvPr/>
        </p:nvSpPr>
        <p:spPr bwMode="auto">
          <a:xfrm>
            <a:off x="1763713" y="1341438"/>
            <a:ext cx="6408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2000" b="1"/>
              <a:t>Gastos com Saúde. BRASIL, 2014</a:t>
            </a:r>
          </a:p>
        </p:txBody>
      </p:sp>
      <p:sp>
        <p:nvSpPr>
          <p:cNvPr id="6" name="Elipse 5"/>
          <p:cNvSpPr/>
          <p:nvPr/>
        </p:nvSpPr>
        <p:spPr>
          <a:xfrm>
            <a:off x="1619250" y="1989138"/>
            <a:ext cx="2520950" cy="1201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PÚBLICO</a:t>
            </a:r>
          </a:p>
          <a:p>
            <a:pPr algn="ctr">
              <a:defRPr/>
            </a:pPr>
            <a:r>
              <a:rPr lang="pt-BR" b="1" dirty="0"/>
              <a:t>$ 216,2 BI</a:t>
            </a:r>
          </a:p>
        </p:txBody>
      </p:sp>
      <p:sp>
        <p:nvSpPr>
          <p:cNvPr id="7" name="Elipse 6"/>
          <p:cNvSpPr/>
          <p:nvPr/>
        </p:nvSpPr>
        <p:spPr>
          <a:xfrm>
            <a:off x="1763713" y="3860800"/>
            <a:ext cx="2447925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PRIVADO</a:t>
            </a:r>
          </a:p>
          <a:p>
            <a:pPr algn="ctr">
              <a:defRPr/>
            </a:pPr>
            <a:r>
              <a:rPr lang="pt-BR" b="1" dirty="0"/>
              <a:t>$ 231,9 BI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4319588" y="4365625"/>
            <a:ext cx="46831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806604">
            <a:off x="4148138" y="4879975"/>
            <a:ext cx="48260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20157702">
            <a:off x="4122738" y="3925888"/>
            <a:ext cx="46831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4270375" y="2503488"/>
            <a:ext cx="46831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1074119">
            <a:off x="4125913" y="2951163"/>
            <a:ext cx="4667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20157702">
            <a:off x="4129088" y="2068513"/>
            <a:ext cx="46831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702175" y="1946992"/>
            <a:ext cx="2124075" cy="359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$ 91,9 Bi - União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851396" y="2526704"/>
            <a:ext cx="2304504" cy="34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$ 57,3 Bi - Estado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679950" y="3076346"/>
            <a:ext cx="241300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$ 67 Bi - Município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728780" y="3854356"/>
            <a:ext cx="352901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$ 127,2 Bi – Planos e Seguros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934630" y="4399416"/>
            <a:ext cx="3205162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$ 72,5 Bi - Medicamentos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751388" y="4941888"/>
            <a:ext cx="3421062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$ 32,2 Bi – Outros Gastos</a:t>
            </a:r>
          </a:p>
        </p:txBody>
      </p:sp>
      <p:sp>
        <p:nvSpPr>
          <p:cNvPr id="57362" name="CaixaDeTexto 24"/>
          <p:cNvSpPr txBox="1">
            <a:spLocks noChangeArrowheads="1"/>
          </p:cNvSpPr>
          <p:nvPr/>
        </p:nvSpPr>
        <p:spPr bwMode="auto">
          <a:xfrm>
            <a:off x="1619250" y="5661025"/>
            <a:ext cx="655320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PÚBLICO + PRIVADO = 448,1 BILHÕES</a:t>
            </a:r>
          </a:p>
        </p:txBody>
      </p:sp>
    </p:spTree>
    <p:extLst>
      <p:ext uri="{BB962C8B-B14F-4D97-AF65-F5344CB8AC3E}">
        <p14:creationId xmlns:p14="http://schemas.microsoft.com/office/powerpoint/2010/main" val="12178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4065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400" b="1" dirty="0" smtClean="0">
                <a:solidFill>
                  <a:schemeClr val="accent1"/>
                </a:solidFill>
              </a:rPr>
              <a:t/>
            </a:r>
            <a:br>
              <a:rPr lang="pt-BR" altLang="pt-BR" sz="4400" b="1" dirty="0" smtClean="0">
                <a:solidFill>
                  <a:schemeClr val="accent1"/>
                </a:solidFill>
              </a:rPr>
            </a:br>
            <a:r>
              <a:rPr lang="pt-BR" altLang="pt-BR" sz="4400" dirty="0">
                <a:solidFill>
                  <a:schemeClr val="accent1"/>
                </a:solidFill>
              </a:rPr>
              <a:t/>
            </a:r>
            <a:br>
              <a:rPr lang="pt-BR" altLang="pt-BR" sz="4400" dirty="0">
                <a:solidFill>
                  <a:schemeClr val="accent1"/>
                </a:solidFill>
              </a:rPr>
            </a:br>
            <a:r>
              <a:rPr lang="pt-BR" altLang="pt-BR" sz="4400" dirty="0" smtClean="0">
                <a:solidFill>
                  <a:schemeClr val="accent1"/>
                </a:solidFill>
              </a:rPr>
              <a:t/>
            </a:r>
            <a:br>
              <a:rPr lang="pt-BR" altLang="pt-BR" sz="4400" dirty="0" smtClean="0">
                <a:solidFill>
                  <a:schemeClr val="accent1"/>
                </a:solidFill>
              </a:rPr>
            </a:br>
            <a:r>
              <a:rPr lang="pt-BR" altLang="pt-BR" sz="4400" b="1" dirty="0" smtClean="0">
                <a:solidFill>
                  <a:schemeClr val="accent1"/>
                </a:solidFill>
              </a:rPr>
              <a:t>Principais </a:t>
            </a:r>
            <a:r>
              <a:rPr lang="pt-BR" altLang="pt-BR" sz="4400" b="1" dirty="0" smtClean="0">
                <a:solidFill>
                  <a:schemeClr val="accent1"/>
                </a:solidFill>
              </a:rPr>
              <a:t>ameaças ao </a:t>
            </a:r>
            <a:r>
              <a:rPr lang="pt-BR" altLang="pt-BR" sz="4400" b="1" dirty="0" smtClean="0">
                <a:solidFill>
                  <a:schemeClr val="accent1"/>
                </a:solidFill>
              </a:rPr>
              <a:t>SUS</a:t>
            </a:r>
            <a:br>
              <a:rPr lang="pt-BR" altLang="pt-BR" sz="4400" b="1" dirty="0" smtClean="0">
                <a:solidFill>
                  <a:schemeClr val="accent1"/>
                </a:solidFill>
              </a:rPr>
            </a:br>
            <a:r>
              <a:rPr lang="pt-BR" altLang="pt-BR" sz="4400" b="1" dirty="0" smtClean="0">
                <a:solidFill>
                  <a:schemeClr val="accent1"/>
                </a:solidFill>
              </a:rPr>
              <a:t/>
            </a:r>
            <a:br>
              <a:rPr lang="pt-BR" altLang="pt-BR" sz="4400" b="1" dirty="0" smtClean="0">
                <a:solidFill>
                  <a:schemeClr val="accent1"/>
                </a:solidFill>
              </a:rPr>
            </a:br>
            <a:r>
              <a:rPr lang="pt-BR" altLang="pt-BR" sz="4400" b="1" dirty="0" smtClean="0">
                <a:solidFill>
                  <a:schemeClr val="accent1"/>
                </a:solidFill>
              </a:rPr>
              <a:t> </a:t>
            </a:r>
            <a:br>
              <a:rPr lang="pt-BR" altLang="pt-BR" sz="4400" b="1" dirty="0" smtClean="0">
                <a:solidFill>
                  <a:schemeClr val="accent1"/>
                </a:solidFill>
              </a:rPr>
            </a:br>
            <a:endParaRPr lang="pt-BR" altLang="pt-BR" sz="4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tângulo 1"/>
          <p:cNvSpPr>
            <a:spLocks noChangeArrowheads="1"/>
          </p:cNvSpPr>
          <p:nvPr/>
        </p:nvSpPr>
        <p:spPr bwMode="auto">
          <a:xfrm>
            <a:off x="2051050" y="1265238"/>
            <a:ext cx="5400675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pt-BR" altLang="pt-BR" sz="2400" b="1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PRIVATIZAÇÃO</a:t>
            </a:r>
          </a:p>
          <a:p>
            <a:pPr algn="just">
              <a:lnSpc>
                <a:spcPct val="115000"/>
              </a:lnSpc>
            </a:pPr>
            <a:endParaRPr lang="pt-BR" altLang="pt-BR" sz="2400" b="1">
              <a:solidFill>
                <a:schemeClr val="accent1"/>
              </a:solidFill>
              <a:latin typeface="Tahoma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pt-BR" sz="240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A maior privatização do SUS se realiza pelos estímulos  do Estado aos planos e seguros privados de saúde, pelo subfinanciamento do SUS e pela insuficiente regulação do setor privado pelo Estado, especialmente através do Ministério da Saúde e da  ANS.”</a:t>
            </a:r>
            <a:endParaRPr lang="pt-BR" altLang="pt-BR" sz="3200" b="1">
              <a:solidFill>
                <a:schemeClr val="accent1"/>
              </a:solidFill>
              <a:cs typeface="Arial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pt-BR" sz="200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 Jairnilson Paim</a:t>
            </a:r>
            <a:endParaRPr lang="pt-BR" altLang="pt-BR" sz="3200" b="1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827584" y="764704"/>
            <a:ext cx="7632848" cy="486457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pt-BR" altLang="pt-BR" sz="3600" b="1" dirty="0">
                <a:solidFill>
                  <a:schemeClr val="accent1"/>
                </a:solidFill>
                <a:latin typeface="Source Sans Pro"/>
              </a:rPr>
              <a:t>Renúncia fiscal</a:t>
            </a:r>
          </a:p>
          <a:p>
            <a:pPr algn="just"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pt-BR" altLang="pt-BR" sz="1700" b="1" dirty="0" smtClean="0">
                <a:solidFill>
                  <a:schemeClr val="accent2"/>
                </a:solidFill>
                <a:latin typeface="Century Gothic" pitchFamily="34" charset="0"/>
              </a:rPr>
              <a:t>	No Imposto de Renda </a:t>
            </a:r>
            <a:r>
              <a:rPr lang="pt-BR" altLang="pt-BR" sz="1700" b="1" dirty="0">
                <a:solidFill>
                  <a:schemeClr val="accent2"/>
                </a:solidFill>
                <a:latin typeface="Century Gothic" pitchFamily="34" charset="0"/>
              </a:rPr>
              <a:t>há dedução de gastos com planos e profissionais de saúde, hospitais, exames lab. e radiológicos, aparelhos ortopédicos e próteses ortopédicas e dentárias, sem teto para o abatimento (renúncia fiscal). Educação tem limite de </a:t>
            </a:r>
            <a:r>
              <a:rPr lang="pt-BR" altLang="pt-BR" sz="1700" b="1" dirty="0" smtClean="0">
                <a:solidFill>
                  <a:schemeClr val="accent2"/>
                </a:solidFill>
                <a:latin typeface="Century Gothic" pitchFamily="34" charset="0"/>
              </a:rPr>
              <a:t>R</a:t>
            </a:r>
            <a:r>
              <a:rPr lang="pt-BR" altLang="pt-BR" sz="1700" b="1" dirty="0">
                <a:solidFill>
                  <a:schemeClr val="accent2"/>
                </a:solidFill>
                <a:latin typeface="Century Gothic" pitchFamily="34" charset="0"/>
              </a:rPr>
              <a:t>$ 3.375,83. </a:t>
            </a:r>
          </a:p>
          <a:p>
            <a:pPr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pt-BR" altLang="pt-BR" sz="1700" b="1" dirty="0" smtClean="0">
                <a:solidFill>
                  <a:schemeClr val="accent2"/>
                </a:solidFill>
                <a:latin typeface="Century Gothic" pitchFamily="34" charset="0"/>
              </a:rPr>
              <a:t>	A </a:t>
            </a:r>
            <a:r>
              <a:rPr lang="pt-BR" altLang="pt-BR" sz="1700" b="1" dirty="0">
                <a:solidFill>
                  <a:schemeClr val="accent2"/>
                </a:solidFill>
                <a:latin typeface="Century Gothic" pitchFamily="34" charset="0"/>
              </a:rPr>
              <a:t>renúncia fiscal se aplica também aos empregadores que fornecem assistência à saúde a seus funcionários, considerando este gasto como “despesa operacional” e abatendo do lucro tributável. </a:t>
            </a:r>
          </a:p>
          <a:p>
            <a:pPr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pt-BR" altLang="pt-BR" sz="1700" b="1" dirty="0" smtClean="0">
                <a:solidFill>
                  <a:schemeClr val="accent2"/>
                </a:solidFill>
                <a:latin typeface="Century Gothic" pitchFamily="34" charset="0"/>
              </a:rPr>
              <a:t>	Ainda </a:t>
            </a:r>
            <a:r>
              <a:rPr lang="pt-BR" altLang="pt-BR" sz="1700" b="1" dirty="0">
                <a:solidFill>
                  <a:schemeClr val="accent2"/>
                </a:solidFill>
                <a:latin typeface="Century Gothic" pitchFamily="34" charset="0"/>
              </a:rPr>
              <a:t>há as desonerações fiscais para a indústria farmacêutica, hospitais filantrópicos, subsídios diretos por meio de incentivos fiscais e desonerações, além de subsídios a funcionários públicos, cujos planos de saúde são pagos com recursos públicos.</a:t>
            </a:r>
          </a:p>
          <a:p>
            <a:pPr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</a:pPr>
            <a:endParaRPr lang="pt-BR" altLang="pt-BR" sz="17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pt-BR" altLang="pt-BR" sz="17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pt-BR" altLang="pt-BR" sz="17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</a:pPr>
            <a:endParaRPr lang="pt-BR" altLang="pt-BR" sz="1700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tângulo 1"/>
          <p:cNvSpPr>
            <a:spLocks noChangeArrowheads="1"/>
          </p:cNvSpPr>
          <p:nvPr/>
        </p:nvSpPr>
        <p:spPr bwMode="auto">
          <a:xfrm>
            <a:off x="1259632" y="1125538"/>
            <a:ext cx="7345363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altLang="pt-BR" sz="2800" b="1" dirty="0">
                <a:solidFill>
                  <a:schemeClr val="accent1"/>
                </a:solidFill>
                <a:latin typeface="Source Sans Pro"/>
              </a:rPr>
              <a:t>Renúncia fiscal</a:t>
            </a:r>
          </a:p>
          <a:p>
            <a:pPr>
              <a:lnSpc>
                <a:spcPct val="150000"/>
              </a:lnSpc>
            </a:pPr>
            <a:r>
              <a:rPr lang="pt-BR" altLang="pt-BR" dirty="0">
                <a:solidFill>
                  <a:schemeClr val="accent1"/>
                </a:solidFill>
                <a:latin typeface="Source Sans Pro"/>
              </a:rPr>
              <a:t>Favorece o setor privado de saúde no Brasil há 50 </a:t>
            </a:r>
            <a:r>
              <a:rPr lang="pt-BR" altLang="pt-BR" dirty="0" smtClean="0">
                <a:solidFill>
                  <a:schemeClr val="accent1"/>
                </a:solidFill>
                <a:latin typeface="Source Sans Pro"/>
              </a:rPr>
              <a:t>anos (</a:t>
            </a:r>
            <a:r>
              <a:rPr lang="pt-BR" altLang="pt-BR" dirty="0">
                <a:solidFill>
                  <a:schemeClr val="accent1"/>
                </a:solidFill>
                <a:latin typeface="Source Sans Pro"/>
              </a:rPr>
              <a:t>RODRIGUES, 2014, p. 48), decisiva para sua expansão. Para Carlos Otávio </a:t>
            </a:r>
            <a:r>
              <a:rPr lang="pt-BR" altLang="pt-BR" dirty="0" err="1">
                <a:solidFill>
                  <a:schemeClr val="accent1"/>
                </a:solidFill>
                <a:latin typeface="Source Sans Pro"/>
              </a:rPr>
              <a:t>Ocké</a:t>
            </a:r>
            <a:r>
              <a:rPr lang="pt-BR" altLang="pt-BR" dirty="0">
                <a:solidFill>
                  <a:schemeClr val="accent1"/>
                </a:solidFill>
                <a:latin typeface="Source Sans Pro"/>
              </a:rPr>
              <a:t>-Reis (2013, p. 3) “a renúncia fiscal em saúde alcançou aproximadamente R$ 16 bilhões em 2011, equivalente a 22,5% do gasto público federal em saúde”.</a:t>
            </a:r>
          </a:p>
          <a:p>
            <a:pPr>
              <a:lnSpc>
                <a:spcPct val="150000"/>
              </a:lnSpc>
            </a:pPr>
            <a:r>
              <a:rPr lang="pt-BR" altLang="pt-BR" dirty="0">
                <a:solidFill>
                  <a:schemeClr val="accent1"/>
                </a:solidFill>
                <a:latin typeface="Source Sans Pro"/>
              </a:rPr>
              <a:t>Esse percentual, se aplicado à proposta orçamentária do governo federal para 2015 para a função saúde, que é de R$ 101 bilhões (BRASIL, 2014, p. 181), equivale a R$ 22,7 bilhões de reais.</a:t>
            </a:r>
          </a:p>
          <a:p>
            <a:pPr>
              <a:lnSpc>
                <a:spcPct val="150000"/>
              </a:lnSpc>
            </a:pPr>
            <a:endParaRPr lang="pt-BR" altLang="pt-BR" dirty="0">
              <a:solidFill>
                <a:schemeClr val="accent1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510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</TotalTime>
  <Words>1234</Words>
  <Application>Microsoft Office PowerPoint</Application>
  <PresentationFormat>Apresentação na tela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Concurso</vt:lpstr>
      <vt:lpstr>Quem paga e quanto estamos dispostos a pagar pelo SUS</vt:lpstr>
      <vt:lpstr>Apresentação do PowerPoint</vt:lpstr>
      <vt:lpstr>Apresentação do PowerPoint</vt:lpstr>
      <vt:lpstr>Apresentação do PowerPoint</vt:lpstr>
      <vt:lpstr>Apresentação do PowerPoint</vt:lpstr>
      <vt:lpstr>   Principais ameaças ao SUS   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ASFIXIA FINANCEIRA </vt:lpstr>
      <vt:lpstr>Apresentação do PowerPoint</vt:lpstr>
      <vt:lpstr>PEC 241/2016:  “Estado de Sítio Fiscal”. Congela os investimentos federais nas áreas sociais por 20 anos, permitindo apenas o reajuste pela inflação do ano anterior.  ALERTA: EM VOTAÇÃO NO MÊS DE OUTUBRO </vt:lpstr>
      <vt:lpstr>Apresentação do PowerPoint</vt:lpstr>
      <vt:lpstr>Apresentação do PowerPoint</vt:lpstr>
      <vt:lpstr> Quais são das perspectivas para o SUS? </vt:lpstr>
      <vt:lpstr>Qual será nossa escolha? Qual será nossa atitude?</vt:lpstr>
      <vt:lpstr>Qual é o Caminho: solidariedade e proteção social ou mercado e cada um por si?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paga e quanto estamos dispostos a pagar pelo SUS</dc:title>
  <dc:creator>tulio</dc:creator>
  <cp:lastModifiedBy>tulio</cp:lastModifiedBy>
  <cp:revision>4</cp:revision>
  <dcterms:created xsi:type="dcterms:W3CDTF">2016-09-22T22:55:06Z</dcterms:created>
  <dcterms:modified xsi:type="dcterms:W3CDTF">2016-09-22T23:24:40Z</dcterms:modified>
</cp:coreProperties>
</file>