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6" r:id="rId3"/>
    <p:sldId id="278" r:id="rId4"/>
    <p:sldId id="257" r:id="rId5"/>
    <p:sldId id="260" r:id="rId6"/>
    <p:sldId id="261" r:id="rId7"/>
    <p:sldId id="264" r:id="rId8"/>
    <p:sldId id="263" r:id="rId9"/>
    <p:sldId id="262" r:id="rId10"/>
    <p:sldId id="265" r:id="rId11"/>
    <p:sldId id="272" r:id="rId12"/>
    <p:sldId id="266" r:id="rId13"/>
    <p:sldId id="271" r:id="rId14"/>
    <p:sldId id="273" r:id="rId15"/>
    <p:sldId id="277" r:id="rId16"/>
    <p:sldId id="279" r:id="rId17"/>
    <p:sldId id="280" r:id="rId18"/>
    <p:sldId id="281" r:id="rId19"/>
    <p:sldId id="274" r:id="rId20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cos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" y="-10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383" tIns="50191" rIns="100383" bIns="5019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383" tIns="50191" rIns="100383" bIns="5019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383" tIns="50191" rIns="100383" bIns="5019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383" tIns="50191" rIns="100383" bIns="5019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00FCF85A-D0FC-478D-AD52-1BC5BC4A6BF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FC9E0-5539-4EC6-8C94-D59C074B62E7}" type="datetimeFigureOut">
              <a:rPr lang="pt-BR" smtClean="0"/>
              <a:pPr/>
              <a:t>30/09/2016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A2CD5-6F79-400B-929B-D53DE2C67B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v.</a:t>
            </a:r>
            <a:r>
              <a:rPr lang="en-US" baseline="0" dirty="0" smtClean="0"/>
              <a:t> p. 227 </a:t>
            </a:r>
            <a:r>
              <a:rPr lang="en-US" baseline="0" dirty="0" err="1" smtClean="0"/>
              <a:t>Zar</a:t>
            </a:r>
            <a:r>
              <a:rPr lang="en-US" baseline="0" dirty="0" smtClean="0"/>
              <a:t> 3.ed. </a:t>
            </a:r>
            <a:r>
              <a:rPr lang="en-US" baseline="0" dirty="0" err="1" smtClean="0"/>
              <a:t>Ou</a:t>
            </a:r>
            <a:r>
              <a:rPr lang="en-US" baseline="0" dirty="0" smtClean="0"/>
              <a:t> p. 240 </a:t>
            </a:r>
            <a:r>
              <a:rPr lang="en-US" baseline="0" dirty="0" err="1" smtClean="0"/>
              <a:t>Zar</a:t>
            </a:r>
            <a:r>
              <a:rPr lang="en-US" baseline="0" dirty="0" smtClean="0"/>
              <a:t> 5.ed.: O </a:t>
            </a:r>
            <a:r>
              <a:rPr lang="en-US" baseline="0" dirty="0" err="1" smtClean="0"/>
              <a:t>teste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Nemenyi</a:t>
            </a:r>
            <a:r>
              <a:rPr lang="en-US" baseline="0" dirty="0" smtClean="0"/>
              <a:t> é um </a:t>
            </a:r>
            <a:r>
              <a:rPr lang="en-US" baseline="0" dirty="0" err="1" smtClean="0"/>
              <a:t>teste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tipo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Tukey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n’s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iguais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diferentes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grupos</a:t>
            </a:r>
            <a:r>
              <a:rPr lang="en-US" baseline="0" dirty="0" smtClean="0"/>
              <a:t>. O </a:t>
            </a:r>
            <a:r>
              <a:rPr lang="en-US" baseline="0" dirty="0" err="1" smtClean="0"/>
              <a:t>teste</a:t>
            </a:r>
            <a:r>
              <a:rPr lang="en-US" baseline="0" dirty="0" smtClean="0"/>
              <a:t> de Dunn (eq. 11.24 5.ed </a:t>
            </a:r>
            <a:r>
              <a:rPr lang="en-US" baseline="0" dirty="0" err="1" smtClean="0"/>
              <a:t>ou</a:t>
            </a:r>
            <a:r>
              <a:rPr lang="en-US" baseline="0" dirty="0" smtClean="0"/>
              <a:t> 11.26 3.ed. </a:t>
            </a:r>
            <a:r>
              <a:rPr lang="en-US" baseline="0" dirty="0" err="1" smtClean="0"/>
              <a:t>Zar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considera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tamanhos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dieferentes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amostras</a:t>
            </a:r>
            <a:r>
              <a:rPr lang="en-US" baseline="0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A2CD5-6F79-400B-929B-D53DE2C67BB5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Elipse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6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5E9D4E-8E36-4749-B1E8-0D0D114D0C2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0E26D-A89A-4CCB-8940-AB65C8D5B00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34900-96DE-44D1-BA0C-975A95AB141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6CE14-2A14-4859-AABE-49CB91A16C5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16C7A0-BF2F-4492-86F7-1166FDB5EAE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6FF64-0244-4151-B592-ECC51E5CDBA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634AF1-7E62-4F36-B9BF-AB2FADE46C5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6613E-3F8E-4CEF-9126-86CB0E99117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tângulo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6C2C2C-4245-4A78-A666-CFF3ACDFA46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1BE5E4-B518-4078-9D66-35BA5583553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uxograma: Processo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uxograma: Processo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13CC1E-022D-4FD6-83BB-FC16222D670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tângulo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6153" name="Espaço Reservado para Texto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fld id="{947882DE-873F-4DF7-9F72-07843B76595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5" name="Retângulo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35" r:id="rId2"/>
    <p:sldLayoutId id="2147483741" r:id="rId3"/>
    <p:sldLayoutId id="2147483736" r:id="rId4"/>
    <p:sldLayoutId id="2147483742" r:id="rId5"/>
    <p:sldLayoutId id="2147483737" r:id="rId6"/>
    <p:sldLayoutId id="2147483743" r:id="rId7"/>
    <p:sldLayoutId id="2147483744" r:id="rId8"/>
    <p:sldLayoutId id="2147483745" r:id="rId9"/>
    <p:sldLayoutId id="2147483738" r:id="rId10"/>
    <p:sldLayoutId id="21474837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Comparando k amostras (k&gt;2)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3200" dirty="0" smtClean="0"/>
              <a:t>Abordagem não-paramétrica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>
                <a:solidFill>
                  <a:schemeClr val="tx2">
                    <a:satMod val="130000"/>
                  </a:schemeClr>
                </a:solidFill>
              </a:rPr>
              <a:t>Saída do Minitab</a:t>
            </a:r>
            <a:endParaRPr lang="en-US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2531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39863" y="2349500"/>
            <a:ext cx="7704137" cy="3741738"/>
          </a:xfrm>
          <a:noFill/>
        </p:spPr>
      </p:pic>
      <p:sp>
        <p:nvSpPr>
          <p:cNvPr id="22532" name="Oval 6"/>
          <p:cNvSpPr>
            <a:spLocks noChangeArrowheads="1"/>
          </p:cNvSpPr>
          <p:nvPr/>
        </p:nvSpPr>
        <p:spPr bwMode="auto">
          <a:xfrm>
            <a:off x="3275013" y="5589588"/>
            <a:ext cx="1081087" cy="431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Interpretação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 um nível de significância </a:t>
            </a:r>
            <a:r>
              <a:rPr lang="en-US" smtClean="0">
                <a:latin typeface="Symbol" pitchFamily="18" charset="2"/>
              </a:rPr>
              <a:t>a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=5%, </a:t>
            </a:r>
            <a:r>
              <a:rPr lang="en-US" smtClean="0"/>
              <a:t>como valor de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p=0,092=9,2% é superior a 5%</a:t>
            </a:r>
            <a:r>
              <a:rPr lang="en-US" smtClean="0"/>
              <a:t>,  não temos evidência para rejeitar a hipótese nula.  Assim, concluímos que não há diferença no IMC dos três grupos.</a:t>
            </a:r>
          </a:p>
          <a:p>
            <a:pPr eaLnBrk="1" hangingPunct="1">
              <a:buFont typeface="Wingdings 2" pitchFamily="18" charset="2"/>
              <a:buNone/>
            </a:pPr>
            <a:endParaRPr lang="pt-BR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>
                <a:solidFill>
                  <a:schemeClr val="tx2">
                    <a:satMod val="130000"/>
                  </a:schemeClr>
                </a:solidFill>
              </a:rPr>
              <a:t>Curiosidade</a:t>
            </a:r>
            <a:endParaRPr lang="en-US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403350" y="1844675"/>
          <a:ext cx="7010400" cy="3860800"/>
        </p:xfrm>
        <a:graphic>
          <a:graphicData uri="http://schemas.openxmlformats.org/presentationml/2006/ole">
            <p:oleObj spid="_x0000_s3074" name="Equação" r:id="rId3" imgW="3504960" imgH="193032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>
                <a:solidFill>
                  <a:schemeClr val="tx2">
                    <a:satMod val="130000"/>
                  </a:schemeClr>
                </a:solidFill>
              </a:rPr>
              <a:t>Comparações Múltiplas </a:t>
            </a:r>
            <a:endParaRPr lang="en-US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96646" indent="-514350" eaLnBrk="1" fontAlgn="auto" hangingPunct="1">
              <a:lnSpc>
                <a:spcPct val="120000"/>
              </a:lnSpc>
              <a:spcAft>
                <a:spcPts val="0"/>
              </a:spcAft>
              <a:buFont typeface="+mj-lt"/>
              <a:buAutoNum type="arabicParenR"/>
              <a:defRPr/>
            </a:pPr>
            <a:r>
              <a:rPr lang="pt-BR" dirty="0"/>
              <a:t>Utilizar teste semelhante ao de </a:t>
            </a:r>
            <a:r>
              <a:rPr lang="pt-BR" dirty="0" err="1"/>
              <a:t>Tukey</a:t>
            </a:r>
            <a:r>
              <a:rPr lang="pt-BR" dirty="0"/>
              <a:t>, </a:t>
            </a:r>
            <a:r>
              <a:rPr lang="pt-BR" i="1" dirty="0"/>
              <a:t>teste de </a:t>
            </a:r>
            <a:r>
              <a:rPr lang="pt-BR" i="1" dirty="0" err="1" smtClean="0"/>
              <a:t>Nemenyi</a:t>
            </a:r>
            <a:r>
              <a:rPr lang="pt-BR" dirty="0" smtClean="0"/>
              <a:t>, ou o </a:t>
            </a:r>
            <a:r>
              <a:rPr lang="pt-BR" i="1" dirty="0" smtClean="0"/>
              <a:t>teste de </a:t>
            </a:r>
            <a:r>
              <a:rPr lang="pt-BR" i="1" dirty="0" err="1" smtClean="0"/>
              <a:t>Dunn</a:t>
            </a:r>
            <a:r>
              <a:rPr lang="pt-BR" dirty="0" smtClean="0"/>
              <a:t>. </a:t>
            </a:r>
            <a:r>
              <a:rPr lang="pt-BR" dirty="0" err="1"/>
              <a:t>Minitab</a:t>
            </a:r>
            <a:r>
              <a:rPr lang="pt-BR" dirty="0"/>
              <a:t> não realiza essa comparação. </a:t>
            </a:r>
            <a:r>
              <a:rPr lang="pt-BR" dirty="0" smtClean="0"/>
              <a:t> Veja </a:t>
            </a:r>
            <a:r>
              <a:rPr lang="pt-BR" dirty="0"/>
              <a:t>como realizar o teste no livro “</a:t>
            </a:r>
            <a:r>
              <a:rPr lang="pt-BR" dirty="0" err="1"/>
              <a:t>Biostatistical</a:t>
            </a:r>
            <a:r>
              <a:rPr lang="pt-BR" dirty="0"/>
              <a:t> </a:t>
            </a:r>
            <a:r>
              <a:rPr lang="pt-BR" dirty="0" err="1"/>
              <a:t>Analysis</a:t>
            </a:r>
            <a:r>
              <a:rPr lang="pt-BR" dirty="0"/>
              <a:t>” </a:t>
            </a:r>
            <a:r>
              <a:rPr lang="pt-BR" dirty="0" smtClean="0"/>
              <a:t>de J</a:t>
            </a:r>
            <a:r>
              <a:rPr lang="pt-BR" dirty="0"/>
              <a:t>. H. </a:t>
            </a:r>
            <a:r>
              <a:rPr lang="pt-BR" dirty="0" err="1"/>
              <a:t>Zar</a:t>
            </a:r>
            <a:r>
              <a:rPr lang="pt-BR" dirty="0"/>
              <a:t>, </a:t>
            </a:r>
            <a:r>
              <a:rPr lang="pt-BR" dirty="0" smtClean="0"/>
              <a:t>3.ed.,p. </a:t>
            </a:r>
            <a:r>
              <a:rPr lang="pt-BR" dirty="0"/>
              <a:t>226</a:t>
            </a:r>
            <a:r>
              <a:rPr lang="pt-BR" dirty="0" smtClean="0"/>
              <a:t>.</a:t>
            </a:r>
          </a:p>
          <a:p>
            <a:pPr marL="596646" indent="-514350" eaLnBrk="1" fontAlgn="auto" hangingPunct="1">
              <a:lnSpc>
                <a:spcPct val="120000"/>
              </a:lnSpc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 err="1" smtClean="0"/>
              <a:t>Fazer</a:t>
            </a:r>
            <a:r>
              <a:rPr lang="en-US" dirty="0" smtClean="0"/>
              <a:t> as </a:t>
            </a:r>
            <a:r>
              <a:rPr lang="en-US" dirty="0" err="1" smtClean="0"/>
              <a:t>comparações</a:t>
            </a:r>
            <a:r>
              <a:rPr lang="en-US" dirty="0" smtClean="0"/>
              <a:t> 2 a 2 </a:t>
            </a:r>
            <a:r>
              <a:rPr lang="en-US" dirty="0" err="1" smtClean="0"/>
              <a:t>utilizando</a:t>
            </a:r>
            <a:r>
              <a:rPr lang="en-US" dirty="0" smtClean="0"/>
              <a:t> o </a:t>
            </a:r>
            <a:r>
              <a:rPr lang="en-US" dirty="0" err="1" smtClean="0"/>
              <a:t>teste</a:t>
            </a:r>
            <a:r>
              <a:rPr lang="en-US" dirty="0" smtClean="0"/>
              <a:t> de Mann-Whitney, com o </a:t>
            </a:r>
            <a:r>
              <a:rPr lang="en-US" dirty="0" err="1" smtClean="0"/>
              <a:t>critério</a:t>
            </a:r>
            <a:r>
              <a:rPr lang="en-US" dirty="0" smtClean="0"/>
              <a:t> de </a:t>
            </a:r>
            <a:r>
              <a:rPr lang="en-US" dirty="0" err="1" smtClean="0"/>
              <a:t>Bonferroni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nível</a:t>
            </a:r>
            <a:r>
              <a:rPr lang="en-US" dirty="0" smtClean="0"/>
              <a:t> de </a:t>
            </a:r>
            <a:r>
              <a:rPr lang="en-US" dirty="0" err="1" smtClean="0"/>
              <a:t>significância</a:t>
            </a:r>
            <a:r>
              <a:rPr lang="en-US" dirty="0" smtClean="0"/>
              <a:t> 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comparação</a:t>
            </a:r>
            <a:r>
              <a:rPr lang="en-US" dirty="0" smtClean="0"/>
              <a:t> (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/c, </a:t>
            </a:r>
            <a:r>
              <a:rPr lang="en-US" dirty="0" err="1" smtClean="0"/>
              <a:t>onde</a:t>
            </a:r>
            <a:r>
              <a:rPr lang="en-US" dirty="0" smtClean="0"/>
              <a:t> c é o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comparações</a:t>
            </a:r>
            <a:r>
              <a:rPr lang="en-US" dirty="0" smtClean="0"/>
              <a:t> a </a:t>
            </a:r>
            <a:r>
              <a:rPr lang="en-US" dirty="0" err="1" smtClean="0"/>
              <a:t>serem</a:t>
            </a:r>
            <a:r>
              <a:rPr lang="en-US" dirty="0" smtClean="0"/>
              <a:t> </a:t>
            </a:r>
            <a:r>
              <a:rPr lang="en-US" dirty="0" err="1" smtClean="0"/>
              <a:t>feitas</a:t>
            </a:r>
            <a:r>
              <a:rPr lang="en-US" dirty="0" smtClean="0"/>
              <a:t>). </a:t>
            </a:r>
            <a:r>
              <a:rPr lang="en-US" dirty="0" err="1" smtClean="0"/>
              <a:t>Veja</a:t>
            </a:r>
            <a:r>
              <a:rPr lang="en-US" dirty="0" smtClean="0"/>
              <a:t> o </a:t>
            </a:r>
            <a:r>
              <a:rPr lang="en-US" dirty="0" err="1" smtClean="0"/>
              <a:t>livro</a:t>
            </a:r>
            <a:r>
              <a:rPr lang="en-US" dirty="0" smtClean="0"/>
              <a:t> “Statistics for Health Professionals”, de Susan </a:t>
            </a:r>
            <a:r>
              <a:rPr lang="en-US" dirty="0" err="1" smtClean="0"/>
              <a:t>Shott</a:t>
            </a:r>
            <a:r>
              <a:rPr lang="en-US" dirty="0" smtClean="0"/>
              <a:t>, Saunders, 1990.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Variável qualitativa ordinal</a:t>
            </a:r>
          </a:p>
        </p:txBody>
      </p:sp>
      <p:sp>
        <p:nvSpPr>
          <p:cNvPr id="25603" name="Rectangle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 teste de Kruskal-Wallis também pode ser utilizado para comparar k amostras (k&gt;2) para variável qualitativa ordinal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pt-BR" sz="3900" smtClean="0">
                <a:effectLst/>
              </a:rPr>
              <a:t>Exemplo 2: variável qualitativa ordinal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1331913" y="1447800"/>
            <a:ext cx="7602537" cy="4800600"/>
          </a:xfrm>
        </p:spPr>
        <p:txBody>
          <a:bodyPr/>
          <a:lstStyle/>
          <a:p>
            <a:pPr eaLnBrk="1" hangingPunct="1"/>
            <a:r>
              <a:rPr lang="pt-BR" sz="2800" smtClean="0"/>
              <a:t>Comparação do nível de conhecimento sobre febre aftosa em proprietários de fazendas de diferentes tamanhos. O nível de conhecimento foi aferido com base em questionário aplicado aos fazendeiros e que permitiu categorizá-lo em: nenhum (0), baixo (1), médio (2) e elevado (3). Existe diferença no grau de conhecimento sobre febre aftosa entre proprietários de fazendas de pequeno, médio e grande porte?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smtClean="0">
                <a:effectLst/>
              </a:rPr>
              <a:t>Hipóteses do teste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</a:t>
            </a:r>
            <a:r>
              <a:rPr lang="pt-BR" baseline="-25000" smtClean="0"/>
              <a:t>0</a:t>
            </a:r>
            <a:r>
              <a:rPr lang="pt-BR" smtClean="0"/>
              <a:t>: Não existe diferença no grau de conhecimento</a:t>
            </a:r>
            <a:br>
              <a:rPr lang="pt-BR" smtClean="0"/>
            </a:br>
            <a:r>
              <a:rPr lang="pt-BR" smtClean="0"/>
              <a:t>H</a:t>
            </a:r>
            <a:r>
              <a:rPr lang="pt-BR" baseline="-25000" smtClean="0"/>
              <a:t>1</a:t>
            </a:r>
            <a:r>
              <a:rPr lang="pt-BR" smtClean="0"/>
              <a:t>: Existe diferença no grau de conhecimento</a:t>
            </a: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pt-BR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smtClean="0">
                <a:effectLst/>
              </a:rPr>
              <a:t>Teste de Kruskal-Wallis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xfrm>
            <a:off x="1187450" y="1447800"/>
            <a:ext cx="7747000" cy="4068763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t-BR" sz="2000" b="1" smtClean="0">
                <a:latin typeface="Courier New" pitchFamily="49" charset="0"/>
              </a:rPr>
              <a:t>Kruskal-Wallis Test: Conhecimento versus Tamanho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pt-BR" sz="20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t-BR" sz="2000" smtClean="0">
                <a:latin typeface="Courier New" pitchFamily="49" charset="0"/>
              </a:rPr>
              <a:t>Kruskal-Wallis Test on Conhecimento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pt-BR" sz="20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t-BR" sz="2000" smtClean="0">
                <a:latin typeface="Courier New" pitchFamily="49" charset="0"/>
              </a:rPr>
              <a:t>Tamanho   N  Median  Ave Rank      Z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t-BR" sz="2000" smtClean="0">
                <a:latin typeface="Courier New" pitchFamily="49" charset="0"/>
              </a:rPr>
              <a:t>Grande   27   2.000      39.1   3.46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t-BR" sz="2000" smtClean="0">
                <a:latin typeface="Courier New" pitchFamily="49" charset="0"/>
              </a:rPr>
              <a:t>Média    18   1.000      25.2  -1.53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t-BR" sz="2000" smtClean="0">
                <a:latin typeface="Courier New" pitchFamily="49" charset="0"/>
              </a:rPr>
              <a:t>Pequena  15   1.000      21.3  -2.36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t-BR" sz="2000" smtClean="0">
                <a:latin typeface="Courier New" pitchFamily="49" charset="0"/>
              </a:rPr>
              <a:t>Overall  60              30.5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pt-BR" sz="20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t-BR" sz="2000" smtClean="0">
                <a:latin typeface="Courier New" pitchFamily="49" charset="0"/>
              </a:rPr>
              <a:t>H = 12.40  DF = 2  P = 0.002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t-BR" sz="2000" smtClean="0">
                <a:latin typeface="Courier New" pitchFamily="49" charset="0"/>
              </a:rPr>
              <a:t>H = 13.38  DF = 2  P = 0.001  (adjusted for ties)</a:t>
            </a:r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4140200" y="4941888"/>
            <a:ext cx="1655763" cy="3603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77" name="CaixaDeTexto 4"/>
          <p:cNvSpPr txBox="1">
            <a:spLocks noChangeArrowheads="1"/>
          </p:cNvSpPr>
          <p:nvPr/>
        </p:nvSpPr>
        <p:spPr bwMode="auto">
          <a:xfrm>
            <a:off x="2124075" y="5805488"/>
            <a:ext cx="4968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Vejam os dados no roteiro da aula prática (Aftosa.mtw)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smtClean="0">
                <a:effectLst/>
              </a:rPr>
              <a:t>Interpretação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 valor de p=0,001=0,1% obtido é inferior ao nível de significância de 5%. Portanto, rejeitamos a hipótese nula e concluímos que há diferença no nível de conhecimento dos proprietários de fazendas de diferentes tamanhos (pequena, média e grande).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Referências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789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Noether GE. Introdução à Estatística: Uma abordagem não-paramétrica.  2.ed., Guanabara Dois, 1976.</a:t>
            </a:r>
          </a:p>
          <a:p>
            <a:pPr eaLnBrk="1" hangingPunct="1"/>
            <a:r>
              <a:rPr lang="en-US" smtClean="0"/>
              <a:t>Shott S. Statistics for Health Professionals. Saunders, 1990.</a:t>
            </a:r>
          </a:p>
          <a:p>
            <a:pPr eaLnBrk="1" hangingPunct="1"/>
            <a:r>
              <a:rPr lang="en-US" smtClean="0"/>
              <a:t>Zar JH. Biostatistical Analysis. 3.ed. Prentice-Hall, 1996.</a:t>
            </a:r>
            <a:endParaRPr lang="pt-BR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58490"/>
          </a:xfrm>
        </p:spPr>
        <p:txBody>
          <a:bodyPr/>
          <a:lstStyle/>
          <a:p>
            <a:r>
              <a:rPr lang="pt-BR" dirty="0" smtClean="0"/>
              <a:t>Aula de hoje</a:t>
            </a:r>
            <a:endParaRPr lang="pt-BR" dirty="0"/>
          </a:p>
        </p:txBody>
      </p:sp>
      <p:pic>
        <p:nvPicPr>
          <p:cNvPr id="52226" name="Picture 2" descr="C:\Users\ze\Downloads\tabela_trech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8393386" cy="4876749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395536" y="4797152"/>
            <a:ext cx="8424936" cy="50405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331913" y="0"/>
            <a:ext cx="7499350" cy="1143000"/>
          </a:xfr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smtClean="0">
                <a:effectLst/>
              </a:rPr>
              <a:t>k Amostras  (k&gt;2)</a:t>
            </a:r>
            <a:endParaRPr lang="en-US" smtClean="0">
              <a:effectLst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0" y="1196975"/>
          <a:ext cx="9144000" cy="5678488"/>
        </p:xfrm>
        <a:graphic>
          <a:graphicData uri="http://schemas.openxmlformats.org/presentationml/2006/ole">
            <p:oleObj spid="_x0000_s1026" name="Visio" r:id="rId3" imgW="8363102" imgH="519348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>
                <a:solidFill>
                  <a:schemeClr val="tx2">
                    <a:satMod val="130000"/>
                  </a:schemeClr>
                </a:solidFill>
              </a:rPr>
              <a:t>Quando </a:t>
            </a:r>
            <a:r>
              <a:rPr lang="pt-BR" sz="2800" dirty="0" smtClean="0">
                <a:solidFill>
                  <a:schemeClr val="tx2">
                    <a:satMod val="130000"/>
                  </a:schemeClr>
                </a:solidFill>
              </a:rPr>
              <a:t>utilizar a comparação de k amostras na abordagem não-paramétrica?</a:t>
            </a:r>
            <a:endParaRPr lang="en-US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ANOVA paramétrica não pode ser utilizada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Dados não tem distribuição normal e/ou as variâncias não são iguais (Teste de Kruskal Wallis) 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Quando as variáveis medidas são do tipo qualitativo nominal (Teste de </a:t>
            </a:r>
            <a:r>
              <a:rPr lang="pt-BR" smtClean="0">
                <a:latin typeface="Symbol" pitchFamily="18" charset="2"/>
              </a:rPr>
              <a:t>c</a:t>
            </a:r>
            <a:r>
              <a:rPr lang="pt-BR" baseline="30000" smtClean="0"/>
              <a:t>2</a:t>
            </a:r>
            <a:r>
              <a:rPr lang="pt-BR" smtClean="0"/>
              <a:t>) ou ordinal (Teste de Kruskal Wallis)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>
                <a:solidFill>
                  <a:schemeClr val="tx2">
                    <a:satMod val="130000"/>
                  </a:schemeClr>
                </a:solidFill>
              </a:rPr>
              <a:t>Princípio do Teste de Kruskal Wallis</a:t>
            </a:r>
            <a:endParaRPr lang="en-US" sz="400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800" smtClean="0"/>
              <a:t>A prova de Kruskal-Wallis é útil para decidir se as k amostras provêm da mesma população</a:t>
            </a:r>
          </a:p>
          <a:p>
            <a:pPr eaLnBrk="1" hangingPunct="1"/>
            <a:r>
              <a:rPr lang="pt-BR" sz="2800" smtClean="0"/>
              <a:t>Realização da prova:</a:t>
            </a:r>
          </a:p>
          <a:p>
            <a:pPr lvl="1" eaLnBrk="1" hangingPunct="1"/>
            <a:r>
              <a:rPr lang="pt-BR" sz="2400" smtClean="0"/>
              <a:t>Cada uma das observações é substituída pelo seu posto, isto é, as observações são dispostas em ordem crescente atribuindo-se ao menor valor o posto 1 e ao maior o posto N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>
                <a:solidFill>
                  <a:schemeClr val="tx2">
                    <a:satMod val="130000"/>
                  </a:schemeClr>
                </a:solidFill>
              </a:rPr>
              <a:t>Princípio do Teste de Kruskal Wallis</a:t>
            </a:r>
            <a:endParaRPr lang="en-US" sz="400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pt-BR" dirty="0" smtClean="0"/>
              <a:t>Feito isto, realiza-se a soma dos postos para cada uma das amostras. O teste de </a:t>
            </a:r>
            <a:r>
              <a:rPr lang="pt-BR" dirty="0" err="1" smtClean="0"/>
              <a:t>Kruskal-Wallis</a:t>
            </a:r>
            <a:r>
              <a:rPr lang="pt-BR" dirty="0" smtClean="0"/>
              <a:t> determina se estas somas são tão dispares que não seja provável que elas se originem da mesma população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2">
                    <a:satMod val="130000"/>
                  </a:schemeClr>
                </a:solidFill>
              </a:rPr>
              <a:t>Estatística de </a:t>
            </a:r>
            <a:r>
              <a:rPr lang="pt-BR" dirty="0" err="1" smtClean="0">
                <a:solidFill>
                  <a:schemeClr val="tx2">
                    <a:satMod val="130000"/>
                  </a:schemeClr>
                </a:solidFill>
              </a:rPr>
              <a:t>Kruskal-Wallis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idx="1"/>
          </p:nvPr>
        </p:nvGraphicFramePr>
        <p:xfrm>
          <a:off x="2195513" y="1557338"/>
          <a:ext cx="5834062" cy="2292350"/>
        </p:xfrm>
        <a:graphic>
          <a:graphicData uri="http://schemas.openxmlformats.org/presentationml/2006/ole">
            <p:oleObj spid="_x0000_s2050" name="Equação" r:id="rId3" imgW="2908080" imgH="1143000" progId="Equation.3">
              <p:embed/>
            </p:oleObj>
          </a:graphicData>
        </a:graphic>
      </p:graphicFrame>
      <p:sp>
        <p:nvSpPr>
          <p:cNvPr id="2052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232275"/>
            <a:ext cx="8229600" cy="1933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Desde que os tamanhos das</a:t>
            </a:r>
            <a:r>
              <a:rPr lang="pt-BR" i="1" smtClean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pt-BR" smtClean="0"/>
              <a:t>amostras não sejam muito pequenos, a estatística </a:t>
            </a:r>
            <a:r>
              <a:rPr lang="pt-BR" i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mtClean="0"/>
              <a:t> tem distribuição </a:t>
            </a:r>
            <a:r>
              <a:rPr lang="pt-BR" smtClean="0">
                <a:latin typeface="Symbol" pitchFamily="18" charset="2"/>
              </a:rPr>
              <a:t>c</a:t>
            </a:r>
            <a:r>
              <a:rPr lang="pt-BR" baseline="30000" smtClean="0"/>
              <a:t>2</a:t>
            </a:r>
            <a:r>
              <a:rPr lang="pt-BR" smtClean="0"/>
              <a:t> com </a:t>
            </a:r>
            <a:r>
              <a:rPr lang="pt-BR" i="1" smtClean="0">
                <a:latin typeface="Times New Roman" pitchFamily="18" charset="0"/>
                <a:cs typeface="Times New Roman" pitchFamily="18" charset="0"/>
              </a:rPr>
              <a:t>gl=k-</a:t>
            </a:r>
            <a:r>
              <a:rPr lang="pt-BR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mtClean="0"/>
              <a:t> graus de liberdade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pt-B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Exemplo 1</a:t>
            </a:r>
            <a:r>
              <a:rPr lang="pt-B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(FSP – </a:t>
            </a:r>
            <a:r>
              <a:rPr lang="pt-B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Profa</a:t>
            </a:r>
            <a:r>
              <a:rPr lang="pt-B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Maria do Rosário D O </a:t>
            </a:r>
            <a:r>
              <a:rPr lang="pt-B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Latorre</a:t>
            </a:r>
            <a:r>
              <a:rPr lang="pt-B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800" dirty="0" smtClean="0"/>
              <a:t>Um pesquisador deseja comparar o valor do índice de massa corporal entre homens casados (grupo 1), solteiros (grupo 2) e viúvos ou separados (grupo 3). Para tanto analisou uma amostra de 19 indivíduos descritos abaixo. </a:t>
            </a:r>
          </a:p>
          <a:p>
            <a:pPr eaLnBrk="1" hangingPunct="1"/>
            <a:r>
              <a:rPr lang="pt-BR" sz="2800" dirty="0" smtClean="0"/>
              <a:t>H</a:t>
            </a:r>
            <a:r>
              <a:rPr lang="pt-BR" sz="2800" baseline="-25000" dirty="0" smtClean="0"/>
              <a:t>0</a:t>
            </a:r>
            <a:r>
              <a:rPr lang="pt-BR" sz="2800" dirty="0" smtClean="0"/>
              <a:t>: IMC são iguais para os três grupos</a:t>
            </a:r>
            <a:br>
              <a:rPr lang="pt-BR" sz="2800" dirty="0" smtClean="0"/>
            </a:br>
            <a:r>
              <a:rPr lang="pt-BR" sz="2800" dirty="0" smtClean="0"/>
              <a:t>H</a:t>
            </a:r>
            <a:r>
              <a:rPr lang="pt-BR" sz="2800" baseline="-25000" dirty="0" smtClean="0"/>
              <a:t>1</a:t>
            </a:r>
            <a:r>
              <a:rPr lang="pt-BR" sz="2800" dirty="0" smtClean="0"/>
              <a:t>: IMC para os três grupos não são iguais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>
                <a:solidFill>
                  <a:schemeClr val="tx2">
                    <a:satMod val="130000"/>
                  </a:schemeClr>
                </a:solidFill>
              </a:rPr>
              <a:t>Exemplo</a:t>
            </a:r>
            <a:endParaRPr lang="en-US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1507" name="Picture 63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46475" y="1125538"/>
            <a:ext cx="4238625" cy="5138737"/>
          </a:xfr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663</TotalTime>
  <Words>742</Words>
  <Application>Microsoft Office PowerPoint</Application>
  <PresentationFormat>Apresentação na tela (4:3)</PresentationFormat>
  <Paragraphs>55</Paragraphs>
  <Slides>19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Solstício</vt:lpstr>
      <vt:lpstr>Visio</vt:lpstr>
      <vt:lpstr>Equação</vt:lpstr>
      <vt:lpstr>Comparando k amostras (k&gt;2)</vt:lpstr>
      <vt:lpstr>Aula de hoje</vt:lpstr>
      <vt:lpstr>k Amostras  (k&gt;2)</vt:lpstr>
      <vt:lpstr>Quando utilizar a comparação de k amostras na abordagem não-paramétrica?</vt:lpstr>
      <vt:lpstr>Princípio do Teste de Kruskal Wallis</vt:lpstr>
      <vt:lpstr>Princípio do Teste de Kruskal Wallis</vt:lpstr>
      <vt:lpstr>Estatística de Kruskal-Wallis</vt:lpstr>
      <vt:lpstr>Exemplo 1(FSP – Profa. Maria do Rosário D O Latorre)</vt:lpstr>
      <vt:lpstr>Exemplo</vt:lpstr>
      <vt:lpstr>Saída do Minitab</vt:lpstr>
      <vt:lpstr>Interpretação</vt:lpstr>
      <vt:lpstr>Curiosidade</vt:lpstr>
      <vt:lpstr>Comparações Múltiplas </vt:lpstr>
      <vt:lpstr>Variável qualitativa ordinal</vt:lpstr>
      <vt:lpstr>Exemplo 2: variável qualitativa ordinal</vt:lpstr>
      <vt:lpstr>Hipóteses do teste</vt:lpstr>
      <vt:lpstr>Teste de Kruskal-Wallis</vt:lpstr>
      <vt:lpstr>Interpretação</vt:lpstr>
      <vt:lpstr>Referências</vt:lpstr>
    </vt:vector>
  </TitlesOfParts>
  <Company>USP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Comparando k amostras</dc:title>
  <dc:creator>LEB</dc:creator>
  <cp:lastModifiedBy>ze</cp:lastModifiedBy>
  <cp:revision>74</cp:revision>
  <cp:lastPrinted>1601-01-01T00:00:00Z</cp:lastPrinted>
  <dcterms:created xsi:type="dcterms:W3CDTF">2002-11-13T16:50:02Z</dcterms:created>
  <dcterms:modified xsi:type="dcterms:W3CDTF">2016-09-30T23:15:32Z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