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5" r:id="rId2"/>
    <p:sldId id="397" r:id="rId3"/>
    <p:sldId id="256" r:id="rId4"/>
    <p:sldId id="298" r:id="rId5"/>
    <p:sldId id="371" r:id="rId6"/>
    <p:sldId id="375" r:id="rId7"/>
    <p:sldId id="398" r:id="rId8"/>
    <p:sldId id="399" r:id="rId9"/>
    <p:sldId id="400" r:id="rId10"/>
    <p:sldId id="401" r:id="rId11"/>
    <p:sldId id="402" r:id="rId12"/>
    <p:sldId id="387" r:id="rId13"/>
    <p:sldId id="373" r:id="rId14"/>
    <p:sldId id="377" r:id="rId15"/>
    <p:sldId id="376" r:id="rId16"/>
    <p:sldId id="388" r:id="rId17"/>
    <p:sldId id="384" r:id="rId18"/>
    <p:sldId id="407" r:id="rId19"/>
    <p:sldId id="385" r:id="rId20"/>
    <p:sldId id="392" r:id="rId21"/>
    <p:sldId id="393" r:id="rId22"/>
    <p:sldId id="394" r:id="rId23"/>
    <p:sldId id="405" r:id="rId24"/>
    <p:sldId id="406" r:id="rId25"/>
    <p:sldId id="403" r:id="rId26"/>
  </p:sldIdLst>
  <p:sldSz cx="9906000" cy="6858000" type="A4"/>
  <p:notesSz cx="7086600" cy="9428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1" autoAdjust="0"/>
    <p:restoredTop sz="91595" autoAdjust="0"/>
  </p:normalViewPr>
  <p:slideViewPr>
    <p:cSldViewPr>
      <p:cViewPr varScale="1">
        <p:scale>
          <a:sx n="61" d="100"/>
          <a:sy n="61" d="100"/>
        </p:scale>
        <p:origin x="72" y="1314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BD9A-D1DE-42C9-AC29-7B890D31A810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7367BF0A-4659-4FBE-A596-058BE19C3438}">
      <dgm:prSet phldrT="[Texto]"/>
      <dgm:spPr/>
      <dgm:t>
        <a:bodyPr/>
        <a:lstStyle/>
        <a:p>
          <a:r>
            <a:rPr lang="pt-BR" dirty="0"/>
            <a:t>Qualidade de conteúdo</a:t>
          </a:r>
        </a:p>
      </dgm:t>
    </dgm:pt>
    <dgm:pt modelId="{DBCD8641-E796-4088-B8B0-0467D60E9940}" type="parTrans" cxnId="{30B9A06A-21E2-4D00-94D3-987C9AEE7380}">
      <dgm:prSet/>
      <dgm:spPr/>
      <dgm:t>
        <a:bodyPr/>
        <a:lstStyle/>
        <a:p>
          <a:endParaRPr lang="pt-BR"/>
        </a:p>
      </dgm:t>
    </dgm:pt>
    <dgm:pt modelId="{72A8EEAC-55B0-4174-92EF-1D1625C6204D}" type="sibTrans" cxnId="{30B9A06A-21E2-4D00-94D3-987C9AEE7380}">
      <dgm:prSet/>
      <dgm:spPr/>
      <dgm:t>
        <a:bodyPr/>
        <a:lstStyle/>
        <a:p>
          <a:endParaRPr lang="pt-BR"/>
        </a:p>
      </dgm:t>
    </dgm:pt>
    <dgm:pt modelId="{763F1C2A-CA41-46D3-8CE2-5391EE3839A7}">
      <dgm:prSet phldrT="[Texto]"/>
      <dgm:spPr/>
      <dgm:t>
        <a:bodyPr/>
        <a:lstStyle/>
        <a:p>
          <a:r>
            <a:rPr lang="pt-BR" dirty="0"/>
            <a:t>Qualidade de procedimento </a:t>
          </a:r>
        </a:p>
      </dgm:t>
    </dgm:pt>
    <dgm:pt modelId="{FC4F3111-1871-46A1-9684-25A9C2457B3D}" type="parTrans" cxnId="{F3653A7C-04C1-4F56-AF35-A443F5EA94A8}">
      <dgm:prSet/>
      <dgm:spPr/>
      <dgm:t>
        <a:bodyPr/>
        <a:lstStyle/>
        <a:p>
          <a:endParaRPr lang="pt-BR"/>
        </a:p>
      </dgm:t>
    </dgm:pt>
    <dgm:pt modelId="{B8455B44-96C9-453B-84F8-2FFB2DCE444D}" type="sibTrans" cxnId="{F3653A7C-04C1-4F56-AF35-A443F5EA94A8}">
      <dgm:prSet/>
      <dgm:spPr/>
      <dgm:t>
        <a:bodyPr/>
        <a:lstStyle/>
        <a:p>
          <a:endParaRPr lang="pt-BR"/>
        </a:p>
      </dgm:t>
    </dgm:pt>
    <dgm:pt modelId="{EF431FE5-7B83-419E-A37F-ED1E1FC9D761}">
      <dgm:prSet phldrT="[Texto]"/>
      <dgm:spPr/>
      <dgm:t>
        <a:bodyPr/>
        <a:lstStyle/>
        <a:p>
          <a:r>
            <a:rPr lang="pt-BR" dirty="0"/>
            <a:t>Qualidade de resultados </a:t>
          </a:r>
        </a:p>
      </dgm:t>
    </dgm:pt>
    <dgm:pt modelId="{E611AE90-B208-4AC5-A068-F68A14208640}" type="parTrans" cxnId="{C1E4B70D-696A-4E49-974F-9C8528C53705}">
      <dgm:prSet/>
      <dgm:spPr/>
      <dgm:t>
        <a:bodyPr/>
        <a:lstStyle/>
        <a:p>
          <a:endParaRPr lang="pt-BR"/>
        </a:p>
      </dgm:t>
    </dgm:pt>
    <dgm:pt modelId="{813BA8B9-D9A6-4C7D-96D4-85DF9AD4D04A}" type="sibTrans" cxnId="{C1E4B70D-696A-4E49-974F-9C8528C53705}">
      <dgm:prSet/>
      <dgm:spPr/>
      <dgm:t>
        <a:bodyPr/>
        <a:lstStyle/>
        <a:p>
          <a:endParaRPr lang="pt-BR"/>
        </a:p>
      </dgm:t>
    </dgm:pt>
    <dgm:pt modelId="{A6CDD9F6-5DBE-48D9-9D67-5C0D876CA88D}" type="pres">
      <dgm:prSet presAssocID="{52C2BD9A-D1DE-42C9-AC29-7B890D31A810}" presName="compositeShape" presStyleCnt="0">
        <dgm:presLayoutVars>
          <dgm:chMax val="7"/>
          <dgm:dir/>
          <dgm:resizeHandles val="exact"/>
        </dgm:presLayoutVars>
      </dgm:prSet>
      <dgm:spPr/>
    </dgm:pt>
    <dgm:pt modelId="{ACFDA903-B603-45D3-8256-5BDC12795367}" type="pres">
      <dgm:prSet presAssocID="{52C2BD9A-D1DE-42C9-AC29-7B890D31A810}" presName="wedge1" presStyleLbl="node1" presStyleIdx="0" presStyleCnt="3"/>
      <dgm:spPr/>
      <dgm:t>
        <a:bodyPr/>
        <a:lstStyle/>
        <a:p>
          <a:endParaRPr lang="pt-BR"/>
        </a:p>
      </dgm:t>
    </dgm:pt>
    <dgm:pt modelId="{09654C8E-C3B1-4A55-BF2D-FE355CE7F0DA}" type="pres">
      <dgm:prSet presAssocID="{52C2BD9A-D1DE-42C9-AC29-7B890D31A810}" presName="dummy1a" presStyleCnt="0"/>
      <dgm:spPr/>
    </dgm:pt>
    <dgm:pt modelId="{B18E3965-A7C6-492F-89B7-AA981F9CC1B9}" type="pres">
      <dgm:prSet presAssocID="{52C2BD9A-D1DE-42C9-AC29-7B890D31A810}" presName="dummy1b" presStyleCnt="0"/>
      <dgm:spPr/>
    </dgm:pt>
    <dgm:pt modelId="{8B9BCCFA-AD94-4A8E-8393-3FDC8EE89264}" type="pres">
      <dgm:prSet presAssocID="{52C2BD9A-D1DE-42C9-AC29-7B890D31A81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F584ED-AFBF-4817-9936-EA476F942566}" type="pres">
      <dgm:prSet presAssocID="{52C2BD9A-D1DE-42C9-AC29-7B890D31A810}" presName="wedge2" presStyleLbl="node1" presStyleIdx="1" presStyleCnt="3"/>
      <dgm:spPr/>
      <dgm:t>
        <a:bodyPr/>
        <a:lstStyle/>
        <a:p>
          <a:endParaRPr lang="pt-BR"/>
        </a:p>
      </dgm:t>
    </dgm:pt>
    <dgm:pt modelId="{069D3247-EBA5-4285-845D-E518B615B8D3}" type="pres">
      <dgm:prSet presAssocID="{52C2BD9A-D1DE-42C9-AC29-7B890D31A810}" presName="dummy2a" presStyleCnt="0"/>
      <dgm:spPr/>
    </dgm:pt>
    <dgm:pt modelId="{DCF13BBD-1431-4C4F-9035-A667D59F9AD6}" type="pres">
      <dgm:prSet presAssocID="{52C2BD9A-D1DE-42C9-AC29-7B890D31A810}" presName="dummy2b" presStyleCnt="0"/>
      <dgm:spPr/>
    </dgm:pt>
    <dgm:pt modelId="{52E6FD1B-C67D-432A-BD32-A9062E369702}" type="pres">
      <dgm:prSet presAssocID="{52C2BD9A-D1DE-42C9-AC29-7B890D31A81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2E56E-8A66-433C-9EBF-7B5C80CC3E52}" type="pres">
      <dgm:prSet presAssocID="{52C2BD9A-D1DE-42C9-AC29-7B890D31A810}" presName="wedge3" presStyleLbl="node1" presStyleIdx="2" presStyleCnt="3" custScaleX="104213"/>
      <dgm:spPr/>
      <dgm:t>
        <a:bodyPr/>
        <a:lstStyle/>
        <a:p>
          <a:endParaRPr lang="pt-BR"/>
        </a:p>
      </dgm:t>
    </dgm:pt>
    <dgm:pt modelId="{D0EF2F6E-F3CD-4E33-AF80-6323D435F93B}" type="pres">
      <dgm:prSet presAssocID="{52C2BD9A-D1DE-42C9-AC29-7B890D31A810}" presName="dummy3a" presStyleCnt="0"/>
      <dgm:spPr/>
    </dgm:pt>
    <dgm:pt modelId="{B2FC0CD3-A418-48F4-9B96-29816CB4646C}" type="pres">
      <dgm:prSet presAssocID="{52C2BD9A-D1DE-42C9-AC29-7B890D31A810}" presName="dummy3b" presStyleCnt="0"/>
      <dgm:spPr/>
    </dgm:pt>
    <dgm:pt modelId="{F42F60FF-BF6D-448E-B2D7-BCB8EA1AD6FC}" type="pres">
      <dgm:prSet presAssocID="{52C2BD9A-D1DE-42C9-AC29-7B890D31A81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551BB-C920-4BBF-9A8C-EA8963F0DF47}" type="pres">
      <dgm:prSet presAssocID="{72A8EEAC-55B0-4174-92EF-1D1625C6204D}" presName="arrowWedge1" presStyleLbl="fgSibTrans2D1" presStyleIdx="0" presStyleCnt="3"/>
      <dgm:spPr/>
    </dgm:pt>
    <dgm:pt modelId="{EA3930E8-6069-4C5D-8064-8A05EC7A3AEA}" type="pres">
      <dgm:prSet presAssocID="{B8455B44-96C9-453B-84F8-2FFB2DCE444D}" presName="arrowWedge2" presStyleLbl="fgSibTrans2D1" presStyleIdx="1" presStyleCnt="3"/>
      <dgm:spPr/>
    </dgm:pt>
    <dgm:pt modelId="{1FD340CE-5219-4380-883B-A78C9CE5BD82}" type="pres">
      <dgm:prSet presAssocID="{813BA8B9-D9A6-4C7D-96D4-85DF9AD4D04A}" presName="arrowWedge3" presStyleLbl="fgSibTrans2D1" presStyleIdx="2" presStyleCnt="3"/>
      <dgm:spPr/>
    </dgm:pt>
  </dgm:ptLst>
  <dgm:cxnLst>
    <dgm:cxn modelId="{4D46CD35-ADCE-4A5A-BE0C-1F32AEB5CBBD}" type="presOf" srcId="{52C2BD9A-D1DE-42C9-AC29-7B890D31A810}" destId="{A6CDD9F6-5DBE-48D9-9D67-5C0D876CA88D}" srcOrd="0" destOrd="0" presId="urn:microsoft.com/office/officeart/2005/8/layout/cycle8"/>
    <dgm:cxn modelId="{2A206402-938C-4401-8AC9-A61B4D9F477B}" type="presOf" srcId="{EF431FE5-7B83-419E-A37F-ED1E1FC9D761}" destId="{F42F60FF-BF6D-448E-B2D7-BCB8EA1AD6FC}" srcOrd="1" destOrd="0" presId="urn:microsoft.com/office/officeart/2005/8/layout/cycle8"/>
    <dgm:cxn modelId="{30B9A06A-21E2-4D00-94D3-987C9AEE7380}" srcId="{52C2BD9A-D1DE-42C9-AC29-7B890D31A810}" destId="{7367BF0A-4659-4FBE-A596-058BE19C3438}" srcOrd="0" destOrd="0" parTransId="{DBCD8641-E796-4088-B8B0-0467D60E9940}" sibTransId="{72A8EEAC-55B0-4174-92EF-1D1625C6204D}"/>
    <dgm:cxn modelId="{58A57B89-0690-40BE-A5BD-0F25AA8E7D10}" type="presOf" srcId="{7367BF0A-4659-4FBE-A596-058BE19C3438}" destId="{ACFDA903-B603-45D3-8256-5BDC12795367}" srcOrd="0" destOrd="0" presId="urn:microsoft.com/office/officeart/2005/8/layout/cycle8"/>
    <dgm:cxn modelId="{F3653A7C-04C1-4F56-AF35-A443F5EA94A8}" srcId="{52C2BD9A-D1DE-42C9-AC29-7B890D31A810}" destId="{763F1C2A-CA41-46D3-8CE2-5391EE3839A7}" srcOrd="1" destOrd="0" parTransId="{FC4F3111-1871-46A1-9684-25A9C2457B3D}" sibTransId="{B8455B44-96C9-453B-84F8-2FFB2DCE444D}"/>
    <dgm:cxn modelId="{5FD9C00F-FD6F-4759-BA80-BF0757966113}" type="presOf" srcId="{7367BF0A-4659-4FBE-A596-058BE19C3438}" destId="{8B9BCCFA-AD94-4A8E-8393-3FDC8EE89264}" srcOrd="1" destOrd="0" presId="urn:microsoft.com/office/officeart/2005/8/layout/cycle8"/>
    <dgm:cxn modelId="{2C11DE59-5068-4489-B763-FA21DB27B02B}" type="presOf" srcId="{763F1C2A-CA41-46D3-8CE2-5391EE3839A7}" destId="{52E6FD1B-C67D-432A-BD32-A9062E369702}" srcOrd="1" destOrd="0" presId="urn:microsoft.com/office/officeart/2005/8/layout/cycle8"/>
    <dgm:cxn modelId="{446022AA-2AAD-474A-ACD4-541AF9D31198}" type="presOf" srcId="{EF431FE5-7B83-419E-A37F-ED1E1FC9D761}" destId="{EA02E56E-8A66-433C-9EBF-7B5C80CC3E52}" srcOrd="0" destOrd="0" presId="urn:microsoft.com/office/officeart/2005/8/layout/cycle8"/>
    <dgm:cxn modelId="{0F2369F3-D420-4216-A3ED-6E3DAA0951C5}" type="presOf" srcId="{763F1C2A-CA41-46D3-8CE2-5391EE3839A7}" destId="{EDF584ED-AFBF-4817-9936-EA476F942566}" srcOrd="0" destOrd="0" presId="urn:microsoft.com/office/officeart/2005/8/layout/cycle8"/>
    <dgm:cxn modelId="{C1E4B70D-696A-4E49-974F-9C8528C53705}" srcId="{52C2BD9A-D1DE-42C9-AC29-7B890D31A810}" destId="{EF431FE5-7B83-419E-A37F-ED1E1FC9D761}" srcOrd="2" destOrd="0" parTransId="{E611AE90-B208-4AC5-A068-F68A14208640}" sibTransId="{813BA8B9-D9A6-4C7D-96D4-85DF9AD4D04A}"/>
    <dgm:cxn modelId="{C6009B02-12AF-4710-ACF1-9A690227EF01}" type="presParOf" srcId="{A6CDD9F6-5DBE-48D9-9D67-5C0D876CA88D}" destId="{ACFDA903-B603-45D3-8256-5BDC12795367}" srcOrd="0" destOrd="0" presId="urn:microsoft.com/office/officeart/2005/8/layout/cycle8"/>
    <dgm:cxn modelId="{B205EC10-99A0-4698-8550-C9FB4A8275E9}" type="presParOf" srcId="{A6CDD9F6-5DBE-48D9-9D67-5C0D876CA88D}" destId="{09654C8E-C3B1-4A55-BF2D-FE355CE7F0DA}" srcOrd="1" destOrd="0" presId="urn:microsoft.com/office/officeart/2005/8/layout/cycle8"/>
    <dgm:cxn modelId="{0AEA0303-1838-4019-A075-CE818D91A634}" type="presParOf" srcId="{A6CDD9F6-5DBE-48D9-9D67-5C0D876CA88D}" destId="{B18E3965-A7C6-492F-89B7-AA981F9CC1B9}" srcOrd="2" destOrd="0" presId="urn:microsoft.com/office/officeart/2005/8/layout/cycle8"/>
    <dgm:cxn modelId="{2223FA10-E693-4071-AA33-34744153DE2F}" type="presParOf" srcId="{A6CDD9F6-5DBE-48D9-9D67-5C0D876CA88D}" destId="{8B9BCCFA-AD94-4A8E-8393-3FDC8EE89264}" srcOrd="3" destOrd="0" presId="urn:microsoft.com/office/officeart/2005/8/layout/cycle8"/>
    <dgm:cxn modelId="{DFD9ABE3-2B9F-4B4E-A0EE-6ABAE5264330}" type="presParOf" srcId="{A6CDD9F6-5DBE-48D9-9D67-5C0D876CA88D}" destId="{EDF584ED-AFBF-4817-9936-EA476F942566}" srcOrd="4" destOrd="0" presId="urn:microsoft.com/office/officeart/2005/8/layout/cycle8"/>
    <dgm:cxn modelId="{C7365B41-790A-44B4-A8E8-9103055B3A19}" type="presParOf" srcId="{A6CDD9F6-5DBE-48D9-9D67-5C0D876CA88D}" destId="{069D3247-EBA5-4285-845D-E518B615B8D3}" srcOrd="5" destOrd="0" presId="urn:microsoft.com/office/officeart/2005/8/layout/cycle8"/>
    <dgm:cxn modelId="{71D43D98-37AE-49CF-ABED-D14F8929A9C3}" type="presParOf" srcId="{A6CDD9F6-5DBE-48D9-9D67-5C0D876CA88D}" destId="{DCF13BBD-1431-4C4F-9035-A667D59F9AD6}" srcOrd="6" destOrd="0" presId="urn:microsoft.com/office/officeart/2005/8/layout/cycle8"/>
    <dgm:cxn modelId="{0DACC19E-B321-4483-B1D4-B6FB5A7C7D97}" type="presParOf" srcId="{A6CDD9F6-5DBE-48D9-9D67-5C0D876CA88D}" destId="{52E6FD1B-C67D-432A-BD32-A9062E369702}" srcOrd="7" destOrd="0" presId="urn:microsoft.com/office/officeart/2005/8/layout/cycle8"/>
    <dgm:cxn modelId="{5423485B-8A21-4970-9580-C8CA20A60234}" type="presParOf" srcId="{A6CDD9F6-5DBE-48D9-9D67-5C0D876CA88D}" destId="{EA02E56E-8A66-433C-9EBF-7B5C80CC3E52}" srcOrd="8" destOrd="0" presId="urn:microsoft.com/office/officeart/2005/8/layout/cycle8"/>
    <dgm:cxn modelId="{02354E21-AB9D-41F0-9340-ED0D3996E5A6}" type="presParOf" srcId="{A6CDD9F6-5DBE-48D9-9D67-5C0D876CA88D}" destId="{D0EF2F6E-F3CD-4E33-AF80-6323D435F93B}" srcOrd="9" destOrd="0" presId="urn:microsoft.com/office/officeart/2005/8/layout/cycle8"/>
    <dgm:cxn modelId="{26A958D2-864C-4EEE-8E5E-5E659CAEDDC2}" type="presParOf" srcId="{A6CDD9F6-5DBE-48D9-9D67-5C0D876CA88D}" destId="{B2FC0CD3-A418-48F4-9B96-29816CB4646C}" srcOrd="10" destOrd="0" presId="urn:microsoft.com/office/officeart/2005/8/layout/cycle8"/>
    <dgm:cxn modelId="{953EA2A6-F75B-4107-8A80-D920B8AA1155}" type="presParOf" srcId="{A6CDD9F6-5DBE-48D9-9D67-5C0D876CA88D}" destId="{F42F60FF-BF6D-448E-B2D7-BCB8EA1AD6FC}" srcOrd="11" destOrd="0" presId="urn:microsoft.com/office/officeart/2005/8/layout/cycle8"/>
    <dgm:cxn modelId="{4B75A0CE-5911-42E5-9D00-10FE907A3B86}" type="presParOf" srcId="{A6CDD9F6-5DBE-48D9-9D67-5C0D876CA88D}" destId="{D0E551BB-C920-4BBF-9A8C-EA8963F0DF47}" srcOrd="12" destOrd="0" presId="urn:microsoft.com/office/officeart/2005/8/layout/cycle8"/>
    <dgm:cxn modelId="{C5D8E73D-68EB-4F2E-8FE1-94D409D6E8C3}" type="presParOf" srcId="{A6CDD9F6-5DBE-48D9-9D67-5C0D876CA88D}" destId="{EA3930E8-6069-4C5D-8064-8A05EC7A3AEA}" srcOrd="13" destOrd="0" presId="urn:microsoft.com/office/officeart/2005/8/layout/cycle8"/>
    <dgm:cxn modelId="{282994D1-8756-41B2-AA7B-B081A3518F9F}" type="presParOf" srcId="{A6CDD9F6-5DBE-48D9-9D67-5C0D876CA88D}" destId="{1FD340CE-5219-4380-883B-A78C9CE5BD8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18E1-7F54-4738-B6C5-13663D25B5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789BE79-8EE5-4F20-893F-B75EF472D33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pt-BR" b="1" dirty="0"/>
            <a:t>Formular</a:t>
          </a:r>
        </a:p>
        <a:p>
          <a:pPr rtl="0"/>
          <a:r>
            <a:rPr lang="pt-BR" b="1" dirty="0"/>
            <a:t>preferencias </a:t>
          </a:r>
          <a:endParaRPr lang="pt-BR" dirty="0"/>
        </a:p>
      </dgm:t>
    </dgm:pt>
    <dgm:pt modelId="{123D7632-4C33-4597-BC24-B9CB92C18851}" type="parTrans" cxnId="{C010A28F-9773-46EE-BE1D-35CBC18097F9}">
      <dgm:prSet/>
      <dgm:spPr/>
      <dgm:t>
        <a:bodyPr/>
        <a:lstStyle/>
        <a:p>
          <a:endParaRPr lang="pt-BR"/>
        </a:p>
      </dgm:t>
    </dgm:pt>
    <dgm:pt modelId="{77ECD66A-3FF8-46C8-9C29-8D683B59C777}" type="sibTrans" cxnId="{C010A28F-9773-46EE-BE1D-35CBC18097F9}">
      <dgm:prSet/>
      <dgm:spPr/>
      <dgm:t>
        <a:bodyPr/>
        <a:lstStyle/>
        <a:p>
          <a:endParaRPr lang="pt-BR"/>
        </a:p>
      </dgm:t>
    </dgm:pt>
    <dgm:pt modelId="{C3018EBF-D909-4B10-8C7B-809E68F3F79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pt-BR" b="1" dirty="0"/>
            <a:t>Manifestar</a:t>
          </a:r>
        </a:p>
        <a:p>
          <a:pPr rtl="0"/>
          <a:r>
            <a:rPr lang="pt-BR" b="1" dirty="0"/>
            <a:t>preferencias</a:t>
          </a:r>
          <a:endParaRPr lang="pt-BR" dirty="0"/>
        </a:p>
      </dgm:t>
    </dgm:pt>
    <dgm:pt modelId="{4406BB95-6D9D-4F5C-8444-41238C915529}" type="parTrans" cxnId="{4FF33C2A-0F3A-4859-8790-76185CEF9EB0}">
      <dgm:prSet/>
      <dgm:spPr/>
      <dgm:t>
        <a:bodyPr/>
        <a:lstStyle/>
        <a:p>
          <a:endParaRPr lang="pt-BR"/>
        </a:p>
      </dgm:t>
    </dgm:pt>
    <dgm:pt modelId="{43CCDDE8-5909-49A0-A9C9-8A60DCA18BA2}" type="sibTrans" cxnId="{4FF33C2A-0F3A-4859-8790-76185CEF9EB0}">
      <dgm:prSet/>
      <dgm:spPr/>
      <dgm:t>
        <a:bodyPr/>
        <a:lstStyle/>
        <a:p>
          <a:endParaRPr lang="pt-BR"/>
        </a:p>
      </dgm:t>
    </dgm:pt>
    <dgm:pt modelId="{15B0B5C1-3679-4E77-A4D8-8EA7EAB81E8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pt-BR" b="1" dirty="0"/>
            <a:t>Preferencias levadas em conta </a:t>
          </a:r>
          <a:endParaRPr lang="pt-BR" dirty="0"/>
        </a:p>
      </dgm:t>
    </dgm:pt>
    <dgm:pt modelId="{1E3C7657-B02B-4305-9258-29A899867BDE}" type="parTrans" cxnId="{494AD3FE-3278-4D78-ADBF-53855B954642}">
      <dgm:prSet/>
      <dgm:spPr/>
      <dgm:t>
        <a:bodyPr/>
        <a:lstStyle/>
        <a:p>
          <a:endParaRPr lang="pt-BR"/>
        </a:p>
      </dgm:t>
    </dgm:pt>
    <dgm:pt modelId="{96D4D493-E588-40FF-AAA7-37B4CCB0B895}" type="sibTrans" cxnId="{494AD3FE-3278-4D78-ADBF-53855B954642}">
      <dgm:prSet/>
      <dgm:spPr/>
      <dgm:t>
        <a:bodyPr/>
        <a:lstStyle/>
        <a:p>
          <a:endParaRPr lang="pt-BR"/>
        </a:p>
      </dgm:t>
    </dgm:pt>
    <dgm:pt modelId="{F671C5CF-CFDD-4E32-BE87-A825596D1DCA}" type="pres">
      <dgm:prSet presAssocID="{D7E618E1-7F54-4738-B6C5-13663D25B5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C42428-FC7C-4771-89F3-9AE51319860F}" type="pres">
      <dgm:prSet presAssocID="{D7E618E1-7F54-4738-B6C5-13663D25B501}" presName="arrow" presStyleLbl="bgShp" presStyleIdx="0" presStyleCnt="1"/>
      <dgm:spPr/>
    </dgm:pt>
    <dgm:pt modelId="{61E5E887-A97D-442E-8355-0ABD94AD7DB8}" type="pres">
      <dgm:prSet presAssocID="{D7E618E1-7F54-4738-B6C5-13663D25B501}" presName="linearProcess" presStyleCnt="0"/>
      <dgm:spPr/>
    </dgm:pt>
    <dgm:pt modelId="{C4A2727E-8950-459D-8454-0DF7D1CE8779}" type="pres">
      <dgm:prSet presAssocID="{E789BE79-8EE5-4F20-893F-B75EF472D33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3B918E-BD6A-44F9-A48D-41DC20F337F8}" type="pres">
      <dgm:prSet presAssocID="{77ECD66A-3FF8-46C8-9C29-8D683B59C777}" presName="sibTrans" presStyleCnt="0"/>
      <dgm:spPr/>
    </dgm:pt>
    <dgm:pt modelId="{40C48AD2-4A55-4301-92FC-5D2B625E2A6D}" type="pres">
      <dgm:prSet presAssocID="{C3018EBF-D909-4B10-8C7B-809E68F3F7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BBD7AF-1F81-499E-B402-3E011E38E588}" type="pres">
      <dgm:prSet presAssocID="{43CCDDE8-5909-49A0-A9C9-8A60DCA18BA2}" presName="sibTrans" presStyleCnt="0"/>
      <dgm:spPr/>
    </dgm:pt>
    <dgm:pt modelId="{9F9601E2-5435-4237-9B3A-567EB444D440}" type="pres">
      <dgm:prSet presAssocID="{15B0B5C1-3679-4E77-A4D8-8EA7EAB81E82}" presName="textNode" presStyleLbl="node1" presStyleIdx="2" presStyleCnt="3" custLinFactNeighborX="11276" custLinFactNeighborY="-18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F33C2A-0F3A-4859-8790-76185CEF9EB0}" srcId="{D7E618E1-7F54-4738-B6C5-13663D25B501}" destId="{C3018EBF-D909-4B10-8C7B-809E68F3F79D}" srcOrd="1" destOrd="0" parTransId="{4406BB95-6D9D-4F5C-8444-41238C915529}" sibTransId="{43CCDDE8-5909-49A0-A9C9-8A60DCA18BA2}"/>
    <dgm:cxn modelId="{C010A28F-9773-46EE-BE1D-35CBC18097F9}" srcId="{D7E618E1-7F54-4738-B6C5-13663D25B501}" destId="{E789BE79-8EE5-4F20-893F-B75EF472D33D}" srcOrd="0" destOrd="0" parTransId="{123D7632-4C33-4597-BC24-B9CB92C18851}" sibTransId="{77ECD66A-3FF8-46C8-9C29-8D683B59C777}"/>
    <dgm:cxn modelId="{77FA8650-C979-4702-879E-1D474410E972}" type="presOf" srcId="{D7E618E1-7F54-4738-B6C5-13663D25B501}" destId="{F671C5CF-CFDD-4E32-BE87-A825596D1DCA}" srcOrd="0" destOrd="0" presId="urn:microsoft.com/office/officeart/2005/8/layout/hProcess9"/>
    <dgm:cxn modelId="{494AD3FE-3278-4D78-ADBF-53855B954642}" srcId="{D7E618E1-7F54-4738-B6C5-13663D25B501}" destId="{15B0B5C1-3679-4E77-A4D8-8EA7EAB81E82}" srcOrd="2" destOrd="0" parTransId="{1E3C7657-B02B-4305-9258-29A899867BDE}" sibTransId="{96D4D493-E588-40FF-AAA7-37B4CCB0B895}"/>
    <dgm:cxn modelId="{9E67C2D3-2411-4D2C-A97C-0332FF7ECF1B}" type="presOf" srcId="{15B0B5C1-3679-4E77-A4D8-8EA7EAB81E82}" destId="{9F9601E2-5435-4237-9B3A-567EB444D440}" srcOrd="0" destOrd="0" presId="urn:microsoft.com/office/officeart/2005/8/layout/hProcess9"/>
    <dgm:cxn modelId="{159B110F-58EC-44DF-89DB-8C306457F8F6}" type="presOf" srcId="{C3018EBF-D909-4B10-8C7B-809E68F3F79D}" destId="{40C48AD2-4A55-4301-92FC-5D2B625E2A6D}" srcOrd="0" destOrd="0" presId="urn:microsoft.com/office/officeart/2005/8/layout/hProcess9"/>
    <dgm:cxn modelId="{6306136B-B3CF-4714-88FC-D2EB534FE394}" type="presOf" srcId="{E789BE79-8EE5-4F20-893F-B75EF472D33D}" destId="{C4A2727E-8950-459D-8454-0DF7D1CE8779}" srcOrd="0" destOrd="0" presId="urn:microsoft.com/office/officeart/2005/8/layout/hProcess9"/>
    <dgm:cxn modelId="{7433002D-3DEF-4022-86F9-EF8841E260ED}" type="presParOf" srcId="{F671C5CF-CFDD-4E32-BE87-A825596D1DCA}" destId="{46C42428-FC7C-4771-89F3-9AE51319860F}" srcOrd="0" destOrd="0" presId="urn:microsoft.com/office/officeart/2005/8/layout/hProcess9"/>
    <dgm:cxn modelId="{00CABB04-67AD-4ACF-BD54-718CE477BDEE}" type="presParOf" srcId="{F671C5CF-CFDD-4E32-BE87-A825596D1DCA}" destId="{61E5E887-A97D-442E-8355-0ABD94AD7DB8}" srcOrd="1" destOrd="0" presId="urn:microsoft.com/office/officeart/2005/8/layout/hProcess9"/>
    <dgm:cxn modelId="{1A2569A2-5045-4070-B4B7-ED0FF20D7EF1}" type="presParOf" srcId="{61E5E887-A97D-442E-8355-0ABD94AD7DB8}" destId="{C4A2727E-8950-459D-8454-0DF7D1CE8779}" srcOrd="0" destOrd="0" presId="urn:microsoft.com/office/officeart/2005/8/layout/hProcess9"/>
    <dgm:cxn modelId="{A93F5FD4-8FE9-4D3B-8E1B-399F311D4A20}" type="presParOf" srcId="{61E5E887-A97D-442E-8355-0ABD94AD7DB8}" destId="{863B918E-BD6A-44F9-A48D-41DC20F337F8}" srcOrd="1" destOrd="0" presId="urn:microsoft.com/office/officeart/2005/8/layout/hProcess9"/>
    <dgm:cxn modelId="{1560E581-73D2-4847-91F9-2CB8C898DCB0}" type="presParOf" srcId="{61E5E887-A97D-442E-8355-0ABD94AD7DB8}" destId="{40C48AD2-4A55-4301-92FC-5D2B625E2A6D}" srcOrd="2" destOrd="0" presId="urn:microsoft.com/office/officeart/2005/8/layout/hProcess9"/>
    <dgm:cxn modelId="{A87BCC43-4694-4746-ADCB-B0DCE8AD373E}" type="presParOf" srcId="{61E5E887-A97D-442E-8355-0ABD94AD7DB8}" destId="{16BBD7AF-1F81-499E-B402-3E011E38E588}" srcOrd="3" destOrd="0" presId="urn:microsoft.com/office/officeart/2005/8/layout/hProcess9"/>
    <dgm:cxn modelId="{4675D60C-BCA7-467C-8189-B70DC4BE22F9}" type="presParOf" srcId="{61E5E887-A97D-442E-8355-0ABD94AD7DB8}" destId="{9F9601E2-5435-4237-9B3A-567EB444D440}" srcOrd="4" destOrd="0" presId="urn:microsoft.com/office/officeart/2005/8/layout/hProcess9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D9958-E411-4A77-A467-813F40B6EF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0763" y="744538"/>
            <a:ext cx="5046662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62463"/>
            <a:ext cx="51974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307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24925"/>
            <a:ext cx="307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BD789-6E4F-435A-A6A3-97DB6ED14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777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1A495F-8DAF-4645-92FE-D326B9CC5BD1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825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C9E9B-3B41-4235-984A-3D708D6421F2}" type="slidenum">
              <a:rPr lang="pt-BR" altLang="pt-BR"/>
              <a:pPr eaLnBrk="1" hangingPunct="1"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2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A037A1-2A0F-423B-8371-75675F2CA83B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661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1563-893F-4198-8E50-6DADD3500042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79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1563-893F-4198-8E50-6DADD3500042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34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1563-893F-4198-8E50-6DADD3500042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357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8935C8-CC58-48C8-BCF6-3CF01F641FC2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509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80BA35-5B04-4D74-A91C-8360331224F2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707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C9E9B-3B41-4235-984A-3D708D6421F2}" type="slidenum">
              <a:rPr lang="pt-BR" altLang="pt-BR"/>
              <a:pPr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074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48064-2FBC-4295-85D8-CE6C4B80D982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3711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48064-2FBC-4295-85D8-CE6C4B80D982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8451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48064-2FBC-4295-85D8-CE6C4B80D982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07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48064-2FBC-4295-85D8-CE6C4B80D982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6663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848064-2FBC-4295-85D8-CE6C4B80D982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439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A737-7F67-45E3-A287-F8B7334046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3763-FFAC-4109-AFE5-2FD79CB887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6740-0BA1-4F08-B37B-AD5ADB97FC0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66CB-F64B-4444-99E3-96272AEE615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D674-8878-45E6-9EE2-797D6F53193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8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99F3-0D38-4854-AF76-D8AA1297DEB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5984-80DE-4C86-AE1E-D17995B711F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59C72-1AFB-4ACD-B78C-9CDE3D0E25E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9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9438-52ED-4805-8FC2-C23E2801012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9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264F-D8BF-45DC-A972-6CFFED17E0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9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AF48-C5EC-4ADB-A496-981DC043F73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os estilos do texto mestre</a:t>
            </a:r>
          </a:p>
          <a:p>
            <a:pPr lvl="1"/>
            <a:r>
              <a:rPr lang="en-GB" altLang="pt-BR"/>
              <a:t>Segundo nível</a:t>
            </a:r>
          </a:p>
          <a:p>
            <a:pPr lvl="2"/>
            <a:r>
              <a:rPr lang="en-GB" altLang="pt-BR"/>
              <a:t>Terceiro nível</a:t>
            </a:r>
          </a:p>
          <a:p>
            <a:pPr lvl="3"/>
            <a:r>
              <a:rPr lang="en-GB" altLang="pt-BR"/>
              <a:t>Quarto nível</a:t>
            </a:r>
          </a:p>
          <a:p>
            <a:pPr lvl="4"/>
            <a:r>
              <a:rPr lang="en-GB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D94A82-A2DC-445C-8701-45E9662C748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Democracia:  melhor forma de governo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 Agosto 2022: 75</a:t>
            </a:r>
            <a:r>
              <a:rPr lang="pt-BR" dirty="0"/>
              <a:t>% (3 a cada 4 pessoas) concordam que a democracia é sempre melhor que qualquer outra forma de </a:t>
            </a:r>
            <a:r>
              <a:rPr lang="pt-BR" dirty="0" smtClean="0"/>
              <a:t>governo</a:t>
            </a:r>
          </a:p>
          <a:p>
            <a:endParaRPr lang="pt-BR" dirty="0"/>
          </a:p>
          <a:p>
            <a:r>
              <a:rPr lang="pt-BR" dirty="0" smtClean="0"/>
              <a:t>BR Junho 2020 - 70%</a:t>
            </a:r>
          </a:p>
          <a:p>
            <a:pPr algn="r"/>
            <a:r>
              <a:rPr lang="pt-BR" sz="2400" dirty="0" smtClean="0"/>
              <a:t>Datafolha 19/08/22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           1ª Onda   x  1ª Contra Onda </a:t>
            </a: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-123710" y="1196752"/>
            <a:ext cx="8716187" cy="523220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52400" y="116631"/>
          <a:ext cx="9553128" cy="6588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0050"/>
                <a:gridCol w="3984686"/>
                <a:gridCol w="3228392"/>
              </a:tblGrid>
              <a:tr h="132663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2ª. Onda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 1943/1962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2ª. Contra onda</a:t>
                      </a:r>
                    </a:p>
                    <a:p>
                      <a:pPr algn="ctr"/>
                      <a:r>
                        <a:rPr lang="pt-BR" sz="2400" dirty="0" smtClean="0"/>
                        <a:t>1958 / 1975</a:t>
                      </a:r>
                      <a:endParaRPr lang="pt-BR" sz="2400" dirty="0"/>
                    </a:p>
                  </a:txBody>
                  <a:tcPr/>
                </a:tc>
              </a:tr>
              <a:tr h="852464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Origem</a:t>
                      </a:r>
                      <a:r>
                        <a:rPr lang="pt-BR" b="1" i="1" baseline="0" dirty="0" smtClean="0"/>
                        <a:t>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Final II Guerra Mundial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Regimes de transição adquirem matiz autoritário</a:t>
                      </a:r>
                      <a:endParaRPr lang="pt-BR" dirty="0"/>
                    </a:p>
                  </a:txBody>
                  <a:tcPr/>
                </a:tc>
              </a:tr>
              <a:tr h="1362793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Características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+ 50%</a:t>
                      </a:r>
                      <a:r>
                        <a:rPr lang="pt-BR" baseline="0" dirty="0" smtClean="0"/>
                        <a:t> dos homens votam</a:t>
                      </a:r>
                    </a:p>
                    <a:p>
                      <a:r>
                        <a:rPr lang="pt-BR" baseline="0" dirty="0" smtClean="0"/>
                        <a:t>Executivo responsável</a:t>
                      </a:r>
                    </a:p>
                    <a:p>
                      <a:r>
                        <a:rPr lang="pt-BR" baseline="0" dirty="0" smtClean="0"/>
                        <a:t>Parlamento  eleito</a:t>
                      </a:r>
                    </a:p>
                    <a:p>
                      <a:r>
                        <a:rPr lang="pt-BR" baseline="0" dirty="0" smtClean="0"/>
                        <a:t>Eleições periódicas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306322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i="1" dirty="0" smtClean="0"/>
                        <a:t>           Início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     </a:t>
                      </a:r>
                    </a:p>
                    <a:p>
                      <a:pPr algn="ctr"/>
                      <a:r>
                        <a:rPr lang="pt-BR" dirty="0" smtClean="0"/>
                        <a:t>ocupação aliada na Alemanha</a:t>
                      </a:r>
                      <a:r>
                        <a:rPr lang="pt-BR" baseline="0" dirty="0" smtClean="0"/>
                        <a:t> Ocidental, Itália, Áustria, Japão e Coreia</a:t>
                      </a:r>
                      <a:r>
                        <a:rPr lang="pt-BR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América Latina – Peru 1962</a:t>
                      </a:r>
                    </a:p>
                    <a:p>
                      <a:pPr algn="ctr"/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1740760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i="1" dirty="0" smtClean="0"/>
                    </a:p>
                    <a:p>
                      <a:pPr algn="ctr"/>
                      <a:r>
                        <a:rPr lang="pt-BR" b="1" i="1" dirty="0" smtClean="0"/>
                        <a:t>         Estados</a:t>
                      </a:r>
                    </a:p>
                    <a:p>
                      <a:pPr algn="ctr"/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51</a:t>
                      </a:r>
                      <a:r>
                        <a:rPr lang="pt-BR" b="0" baseline="0" dirty="0" smtClean="0"/>
                        <a:t> -</a:t>
                      </a:r>
                      <a:r>
                        <a:rPr lang="pt-BR" dirty="0" smtClean="0"/>
                        <a:t> Austrália, Áustria,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Canadá, </a:t>
                      </a:r>
                      <a:r>
                        <a:rPr lang="pt-BR" u="none" dirty="0" smtClean="0"/>
                        <a:t>Suíça , Grã-Bretanha, França, Itália, Japão,</a:t>
                      </a:r>
                      <a:r>
                        <a:rPr lang="pt-BR" u="none" baseline="0" dirty="0" smtClean="0"/>
                        <a:t>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Argentina</a:t>
                      </a:r>
                      <a:r>
                        <a:rPr lang="pt-BR" u="none" dirty="0" smtClean="0"/>
                        <a:t>, Irlanda, Islândia, Chile,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Grécia</a:t>
                      </a:r>
                      <a:r>
                        <a:rPr lang="pt-BR" u="none" dirty="0" smtClean="0"/>
                        <a:t>, Alemanha Ocidental, Grécia,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Brasil</a:t>
                      </a:r>
                      <a:r>
                        <a:rPr lang="pt-BR" u="none" dirty="0" smtClean="0"/>
                        <a:t> etc.</a:t>
                      </a:r>
                      <a:r>
                        <a:rPr lang="pt-BR" u="none" baseline="0" dirty="0" smtClean="0"/>
                        <a:t> </a:t>
                      </a:r>
                      <a:r>
                        <a:rPr lang="pt-BR" u="none" dirty="0" smtClean="0"/>
                        <a:t> </a:t>
                      </a:r>
                      <a:endParaRPr lang="pt-BR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29- </a:t>
                      </a:r>
                      <a:r>
                        <a:rPr lang="pt-BR" dirty="0" smtClean="0"/>
                        <a:t>Lituânia, Polônia, Letônia, Estônia, Portugal (1926), Alemanha</a:t>
                      </a:r>
                      <a:r>
                        <a:rPr lang="pt-BR" baseline="0" dirty="0" smtClean="0"/>
                        <a:t> Oriental, Espanha (1939), 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Argentina </a:t>
                      </a:r>
                      <a:r>
                        <a:rPr lang="pt-BR" baseline="0" dirty="0" smtClean="0"/>
                        <a:t>(1966), Peru (1962), 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Brasil </a:t>
                      </a:r>
                      <a:r>
                        <a:rPr lang="pt-BR" baseline="0" dirty="0" smtClean="0"/>
                        <a:t>(1964), 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Grécia</a:t>
                      </a:r>
                      <a:r>
                        <a:rPr lang="pt-BR" baseline="0" dirty="0" smtClean="0"/>
                        <a:t> (1967) etc.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9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           1ª Onda   x  1ª Contra Onda </a:t>
            </a: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-123710" y="1196752"/>
            <a:ext cx="8716187" cy="523220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72481" y="116633"/>
          <a:ext cx="9429800" cy="65889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1998"/>
                <a:gridCol w="4910096"/>
                <a:gridCol w="2277706"/>
              </a:tblGrid>
              <a:tr h="8256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3ª. Onda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 1974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3ª. Contra onda</a:t>
                      </a:r>
                    </a:p>
                    <a:p>
                      <a:pPr algn="ctr"/>
                      <a:r>
                        <a:rPr lang="pt-BR" sz="2400" dirty="0" smtClean="0"/>
                        <a:t>?</a:t>
                      </a:r>
                    </a:p>
                  </a:txBody>
                  <a:tcPr/>
                </a:tc>
              </a:tr>
              <a:tr h="1743015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Origem</a:t>
                      </a:r>
                      <a:r>
                        <a:rPr lang="pt-BR" b="1" i="1" baseline="0" dirty="0" smtClean="0"/>
                        <a:t>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Dificuldades de legitimação do autoritarismo em contexto internacional de ampliação de valores democráticos  democracia; crescimento econômico mundial; </a:t>
                      </a:r>
                      <a:r>
                        <a:rPr lang="pt-BR" baseline="0" dirty="0" smtClean="0"/>
                        <a:t> Concílio Vaticano II (1963/65); ampliação membros Comunidade Europeia; efeito “bola de neve”.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Pós- Primavera Árabe?</a:t>
                      </a:r>
                      <a:endParaRPr lang="pt-BR" dirty="0"/>
                    </a:p>
                  </a:txBody>
                  <a:tcPr/>
                </a:tc>
              </a:tr>
              <a:tr h="1743015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Características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“maré democrática”</a:t>
                      </a:r>
                    </a:p>
                    <a:p>
                      <a:pPr algn="ctr"/>
                      <a:r>
                        <a:rPr lang="pt-BR" dirty="0" smtClean="0"/>
                        <a:t>1970</a:t>
                      </a:r>
                      <a:r>
                        <a:rPr lang="pt-BR" baseline="0" dirty="0" smtClean="0"/>
                        <a:t> – EUROPA</a:t>
                      </a:r>
                    </a:p>
                    <a:p>
                      <a:pPr algn="ctr"/>
                      <a:r>
                        <a:rPr lang="pt-BR" baseline="0" dirty="0" smtClean="0"/>
                        <a:t>1980 início – América Latina;</a:t>
                      </a:r>
                    </a:p>
                    <a:p>
                      <a:pPr algn="ctr"/>
                      <a:r>
                        <a:rPr lang="pt-BR" baseline="0" dirty="0" smtClean="0"/>
                        <a:t>fim colonialismo</a:t>
                      </a:r>
                    </a:p>
                    <a:p>
                      <a:pPr algn="ctr"/>
                      <a:r>
                        <a:rPr lang="pt-BR" baseline="0" dirty="0" smtClean="0"/>
                        <a:t>1980 – final – Países comunistas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051147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i="1" dirty="0" smtClean="0"/>
                        <a:t>           Início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     </a:t>
                      </a:r>
                    </a:p>
                    <a:p>
                      <a:pPr algn="ctr"/>
                      <a:r>
                        <a:rPr lang="pt-BR" dirty="0" smtClean="0"/>
                        <a:t>Queda da ditadura portuguesa</a:t>
                      </a:r>
                    </a:p>
                    <a:p>
                      <a:pPr algn="ctr"/>
                      <a:r>
                        <a:rPr lang="pt-BR" dirty="0" smtClean="0"/>
                        <a:t>“Revolução dos Cravos”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algn="ctr"/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1226151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i="1" dirty="0" smtClean="0"/>
                    </a:p>
                    <a:p>
                      <a:pPr algn="ctr"/>
                      <a:r>
                        <a:rPr lang="pt-BR" b="1" i="1" dirty="0" smtClean="0"/>
                        <a:t>         Estados</a:t>
                      </a:r>
                    </a:p>
                    <a:p>
                      <a:pPr algn="ctr"/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u="none" dirty="0" smtClean="0"/>
                        <a:t>62</a:t>
                      </a:r>
                      <a:r>
                        <a:rPr lang="pt-BR" u="none" dirty="0" smtClean="0"/>
                        <a:t>- Europa mediterrânea; Europa oriental; América Latina; </a:t>
                      </a:r>
                      <a:r>
                        <a:rPr lang="pt-BR" u="none" baseline="0" dirty="0" smtClean="0"/>
                        <a:t>Líbano, Turquia, Israel, Índia etc. </a:t>
                      </a:r>
                      <a:endParaRPr lang="pt-BR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0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76288" y="260350"/>
            <a:ext cx="9129712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Sistema democrático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Requisitos mínimos: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1- voto universal adulto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2- eleições periódicas, livres, competitivas e justas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3- mais de um partido político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4-fontes alternativas de informação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1628800"/>
            <a:ext cx="7115200" cy="46672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QUALIDADE DA DEMOCRACIA 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 correntes teóricas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Democratização / consolidação crises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Robert Dahl – </a:t>
            </a:r>
            <a:r>
              <a:rPr lang="pt-BR" i="1" dirty="0"/>
              <a:t>Poliarquia</a:t>
            </a:r>
          </a:p>
          <a:p>
            <a:pPr marL="0" indent="0">
              <a:buNone/>
            </a:pPr>
            <a:r>
              <a:rPr lang="pt-BR" dirty="0"/>
              <a:t>+ Larry Diamond e L. </a:t>
            </a:r>
            <a:r>
              <a:rPr lang="pt-BR" dirty="0" err="1"/>
              <a:t>Morlino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Arendt </a:t>
            </a:r>
            <a:r>
              <a:rPr lang="pt-BR" dirty="0" err="1"/>
              <a:t>Lijphart</a:t>
            </a:r>
            <a:r>
              <a:rPr lang="pt-BR" dirty="0"/>
              <a:t> –</a:t>
            </a:r>
            <a:r>
              <a:rPr lang="pt-BR" i="1" dirty="0" err="1"/>
              <a:t>Patterns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Democracy</a:t>
            </a:r>
            <a:endParaRPr lang="pt-BR" i="1" dirty="0"/>
          </a:p>
          <a:p>
            <a:pPr marL="0" indent="0">
              <a:buNone/>
            </a:pPr>
            <a:r>
              <a:rPr lang="pt-BR" dirty="0"/>
              <a:t> superioridade da democracia consensual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Dados sobre a performance da democracia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err="1"/>
              <a:t>Freedom</a:t>
            </a:r>
            <a:r>
              <a:rPr lang="pt-BR" dirty="0"/>
              <a:t> </a:t>
            </a:r>
            <a:r>
              <a:rPr lang="pt-BR" dirty="0" err="1"/>
              <a:t>House</a:t>
            </a:r>
            <a:endParaRPr lang="pt-BR" dirty="0"/>
          </a:p>
          <a:p>
            <a:r>
              <a:rPr lang="pt-BR" dirty="0" err="1"/>
              <a:t>Polity</a:t>
            </a:r>
            <a:r>
              <a:rPr lang="pt-BR" dirty="0"/>
              <a:t> IV</a:t>
            </a:r>
          </a:p>
          <a:p>
            <a:r>
              <a:rPr lang="pt-BR" dirty="0" err="1"/>
              <a:t>Economist</a:t>
            </a:r>
            <a:r>
              <a:rPr lang="pt-BR" dirty="0"/>
              <a:t> </a:t>
            </a:r>
            <a:r>
              <a:rPr lang="pt-BR" dirty="0" err="1"/>
              <a:t>Inteligence</a:t>
            </a:r>
            <a:r>
              <a:rPr lang="pt-BR" dirty="0"/>
              <a:t> Unit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5984-80DE-4C86-AE1E-D17995B711F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1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(Boas) Democracias</a:t>
            </a:r>
            <a:br>
              <a:rPr lang="pt-BR" dirty="0" smtClean="0"/>
            </a:br>
            <a:r>
              <a:rPr lang="pt-BR" sz="3200" dirty="0" smtClean="0"/>
              <a:t>Várias modalidades de democracia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480" y="1981200"/>
            <a:ext cx="9361040" cy="411480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Deve assegurar </a:t>
            </a:r>
            <a:r>
              <a:rPr lang="pt-BR" b="1" dirty="0" err="1" smtClean="0">
                <a:solidFill>
                  <a:srgbClr val="FF0000"/>
                </a:solidFill>
              </a:rPr>
              <a:t>simultanea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articuladamente: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b="1" dirty="0"/>
              <a:t>1- soberania popular / regra da maioria</a:t>
            </a:r>
          </a:p>
          <a:p>
            <a:pPr marL="0" indent="0">
              <a:buNone/>
            </a:pPr>
            <a:r>
              <a:rPr lang="pt-BR" sz="2800" b="1" dirty="0"/>
              <a:t>2- ampla liberdade e igualdade política</a:t>
            </a:r>
          </a:p>
          <a:p>
            <a:pPr marL="0" indent="0">
              <a:buNone/>
            </a:pPr>
            <a:r>
              <a:rPr lang="pt-BR" sz="2800" b="1" dirty="0"/>
              <a:t>3- boa governança: respeito ao estado de direito; </a:t>
            </a:r>
          </a:p>
          <a:p>
            <a:pPr marL="0" indent="0">
              <a:buNone/>
            </a:pPr>
            <a:r>
              <a:rPr lang="pt-BR" sz="2800" b="1" dirty="0"/>
              <a:t>instituições estáveis, funcionando de forma legítima e correta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7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Boa Democracia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28454"/>
              </p:ext>
            </p:extLst>
          </p:nvPr>
        </p:nvGraphicFramePr>
        <p:xfrm>
          <a:off x="273050" y="1981200"/>
          <a:ext cx="9504486" cy="45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8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301A8B19-7FEC-4C5F-9F3D-4399CE9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7B8EEFDC-22E5-4B8C-8365-D9702157A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95504"/>
              </p:ext>
            </p:extLst>
          </p:nvPr>
        </p:nvGraphicFramePr>
        <p:xfrm>
          <a:off x="992560" y="1227666"/>
          <a:ext cx="8170491" cy="4021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3497">
                  <a:extLst>
                    <a:ext uri="{9D8B030D-6E8A-4147-A177-3AD203B41FA5}">
                      <a16:colId xmlns="" xmlns:a16="http://schemas.microsoft.com/office/drawing/2014/main" val="1459103365"/>
                    </a:ext>
                  </a:extLst>
                </a:gridCol>
                <a:gridCol w="2723497">
                  <a:extLst>
                    <a:ext uri="{9D8B030D-6E8A-4147-A177-3AD203B41FA5}">
                      <a16:colId xmlns="" xmlns:a16="http://schemas.microsoft.com/office/drawing/2014/main" val="3084671425"/>
                    </a:ext>
                  </a:extLst>
                </a:gridCol>
                <a:gridCol w="2723497">
                  <a:extLst>
                    <a:ext uri="{9D8B030D-6E8A-4147-A177-3AD203B41FA5}">
                      <a16:colId xmlns="" xmlns:a16="http://schemas.microsoft.com/office/drawing/2014/main" val="2637632701"/>
                    </a:ext>
                  </a:extLst>
                </a:gridCol>
              </a:tblGrid>
              <a:tr h="548481">
                <a:tc>
                  <a:txBody>
                    <a:bodyPr/>
                    <a:lstStyle/>
                    <a:p>
                      <a:r>
                        <a:rPr lang="pt-BR" dirty="0"/>
                        <a:t>Qualidade de </a:t>
                      </a:r>
                    </a:p>
                    <a:p>
                      <a:r>
                        <a:rPr lang="pt-BR" dirty="0"/>
                        <a:t>RESULTADOS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Qualidade de </a:t>
                      </a:r>
                    </a:p>
                    <a:p>
                      <a:r>
                        <a:rPr lang="pt-BR" dirty="0"/>
                        <a:t>CONTEÚDO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Qualidade de </a:t>
                      </a:r>
                    </a:p>
                    <a:p>
                      <a:r>
                        <a:rPr lang="pt-BR" dirty="0"/>
                        <a:t>PROCEDIMENTO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798513"/>
                  </a:ext>
                </a:extLst>
              </a:tr>
              <a:tr h="3381045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b="1" dirty="0"/>
                        <a:t>A DEMOCRACIA CUMPRE AS EXPECTATIVAS DOS CIDADÃOS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/>
                        <a:t>CIDADÃOS ASSOCIAÇÕES, SINDICATOS </a:t>
                      </a:r>
                    </a:p>
                    <a:p>
                      <a:pPr algn="just"/>
                      <a:r>
                        <a:rPr lang="pt-BR" b="1" dirty="0"/>
                        <a:t>ETC </a:t>
                      </a:r>
                    </a:p>
                    <a:p>
                      <a:pPr algn="just"/>
                      <a:r>
                        <a:rPr lang="pt-BR" b="1" dirty="0"/>
                        <a:t>DESFRUTAM DE:  </a:t>
                      </a:r>
                    </a:p>
                    <a:p>
                      <a:pPr algn="just"/>
                      <a:endParaRPr lang="pt-BR" b="1" dirty="0"/>
                    </a:p>
                    <a:p>
                      <a:pPr algn="just"/>
                      <a:r>
                        <a:rPr lang="pt-BR" b="1" dirty="0"/>
                        <a:t>LIBERDADE </a:t>
                      </a:r>
                    </a:p>
                    <a:p>
                      <a:pPr algn="just"/>
                      <a:endParaRPr lang="pt-BR" b="1" dirty="0"/>
                    </a:p>
                    <a:p>
                      <a:pPr algn="just"/>
                      <a:r>
                        <a:rPr lang="pt-BR" b="1" dirty="0"/>
                        <a:t>IGUALDADE POLÍTICA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ESTADO DE DIREITO</a:t>
                      </a:r>
                    </a:p>
                    <a:p>
                      <a:endParaRPr lang="pt-BR" b="1" dirty="0"/>
                    </a:p>
                    <a:p>
                      <a:r>
                        <a:rPr lang="pt-BR" b="1" dirty="0"/>
                        <a:t>ACCOUNTABILITY</a:t>
                      </a:r>
                    </a:p>
                    <a:p>
                      <a:endParaRPr lang="pt-BR" b="1" dirty="0"/>
                    </a:p>
                    <a:p>
                      <a:r>
                        <a:rPr lang="pt-BR" b="1" dirty="0"/>
                        <a:t>RESPONSABILIDADE E COMPROMETIMENTO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244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8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BAD017-882D-4C6E-9323-D8460ACC8042}" type="slidenum">
              <a:rPr lang="en-GB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pt-BR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31775" y="404813"/>
            <a:ext cx="89154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     Qualidade               </a:t>
            </a:r>
            <a:endParaRPr lang="pt-BR" altLang="pt-BR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        Robert A. Dahl (1915-2014)         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Para garantir que os membros da associação política sejam iguais, são necessárias 5 condições: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Participação efetiva + igualdade de voto + entendimento esclarecido + controle do programa de planejamento + inclusão de adultos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Sobre a democracia, Brasília, Ed. UnB, 2009, p. 48/49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125538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2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3" y="1019502"/>
            <a:ext cx="5490740" cy="44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1EA214-6B30-48FC-A82D-5EFB77ADA47A}" type="slidenum">
              <a:rPr lang="en-GB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pt-BR" sz="140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err="1"/>
              <a:t>Poliarquia</a:t>
            </a:r>
            <a:endParaRPr lang="pt-BR" altLang="pt-BR" sz="24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 </a:t>
            </a:r>
            <a:r>
              <a:rPr lang="pt-BR" altLang="pt-BR" sz="2400" dirty="0"/>
              <a:t>  </a:t>
            </a:r>
            <a:endParaRPr lang="pt-BR" altLang="pt-BR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R. Dahl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44488" y="1196975"/>
            <a:ext cx="8915400" cy="46672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71917"/>
              </p:ext>
            </p:extLst>
          </p:nvPr>
        </p:nvGraphicFramePr>
        <p:xfrm>
          <a:off x="4572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95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Defesa da ditadura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 Agosto 2022: </a:t>
            </a:r>
            <a:r>
              <a:rPr lang="pt-BR" dirty="0"/>
              <a:t>7</a:t>
            </a:r>
            <a:r>
              <a:rPr lang="pt-BR" dirty="0" smtClean="0"/>
              <a:t>%</a:t>
            </a:r>
          </a:p>
          <a:p>
            <a:pPr marL="0" indent="0">
              <a:buNone/>
            </a:pPr>
            <a:r>
              <a:rPr lang="pt-BR" dirty="0" smtClean="0"/>
              <a:t>                            </a:t>
            </a:r>
            <a:endParaRPr lang="pt-BR" dirty="0"/>
          </a:p>
          <a:p>
            <a:r>
              <a:rPr lang="pt-BR" dirty="0" smtClean="0"/>
              <a:t>BR Setembro 2021 - 9%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279135" y="6237312"/>
            <a:ext cx="2063750" cy="457200"/>
          </a:xfrm>
        </p:spPr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tângulo 5"/>
          <p:cNvSpPr/>
          <p:nvPr/>
        </p:nvSpPr>
        <p:spPr>
          <a:xfrm>
            <a:off x="5817096" y="3198168"/>
            <a:ext cx="1440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800" dirty="0" smtClean="0"/>
              <a:t>Datafolha </a:t>
            </a:r>
            <a:r>
              <a:rPr lang="pt-BR" sz="1800" dirty="0"/>
              <a:t>19/08/22</a:t>
            </a:r>
          </a:p>
        </p:txBody>
      </p:sp>
    </p:spTree>
    <p:extLst>
      <p:ext uri="{BB962C8B-B14F-4D97-AF65-F5344CB8AC3E}">
        <p14:creationId xmlns:p14="http://schemas.microsoft.com/office/powerpoint/2010/main" val="297385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1EA214-6B30-48FC-A82D-5EFB77ADA47A}" type="slidenum">
              <a:rPr lang="en-GB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pt-BR" sz="140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/>
              <a:t>   Crises da Democracia </a:t>
            </a:r>
            <a:endParaRPr lang="pt-BR" altLang="pt-BR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Novas agendas de pesquisa: </a:t>
            </a:r>
            <a:endParaRPr lang="pt-BR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Como a democracia continua a funcionar?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O sistema democrático pode chegar ao fim?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Retrocesso /recaída (</a:t>
            </a:r>
            <a:r>
              <a:rPr lang="pt-BR" altLang="pt-BR" sz="2400" i="1" dirty="0" err="1" smtClean="0"/>
              <a:t>backsliding</a:t>
            </a:r>
            <a:r>
              <a:rPr lang="pt-BR" altLang="pt-BR" sz="2400" dirty="0" smtClean="0"/>
              <a:t>) da democracia?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Quais os sintomas?</a:t>
            </a: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Estudos comparativos das circunstancias do presente</a:t>
            </a: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9385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1EA214-6B30-48FC-A82D-5EFB77ADA47A}" type="slidenum">
              <a:rPr lang="en-GB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pt-BR" sz="140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   Crises da Democracia </a:t>
            </a:r>
            <a:endParaRPr lang="pt-BR" altLang="pt-B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6" y="3717578"/>
            <a:ext cx="1885950" cy="2857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44" y="1484785"/>
            <a:ext cx="2962275" cy="20162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44" y="1340768"/>
            <a:ext cx="3436366" cy="3436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36" y="3708474"/>
            <a:ext cx="1998890" cy="29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 hidden="1">
            <a:extLst>
              <a:ext uri="{FF2B5EF4-FFF2-40B4-BE49-F238E27FC236}">
                <a16:creationId xmlns="" xmlns:a16="http://schemas.microsoft.com/office/drawing/2014/main" id="{A40BBF59-B0AD-4D5B-8B66-D377EA1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07766CB-F64B-4444-99E3-96272AEE6153}" type="slidenum">
              <a:rPr lang="en-GB" smtClean="0"/>
              <a:pPr>
                <a:spcAft>
                  <a:spcPts val="600"/>
                </a:spcAft>
                <a:defRPr/>
              </a:pPr>
              <a:t>22</a:t>
            </a:fld>
            <a:endParaRPr lang="en-GB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2420888"/>
            <a:ext cx="934065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Varieties of Democracies</a:t>
            </a:r>
          </a:p>
          <a:p>
            <a:pPr marL="0" indent="0">
              <a:buNone/>
            </a:pPr>
            <a:r>
              <a:rPr lang="en-US" dirty="0" smtClean="0"/>
              <a:t>V-Dem Institute</a:t>
            </a:r>
          </a:p>
          <a:p>
            <a:pPr marL="0" indent="0">
              <a:buNone/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Gothenburg</a:t>
            </a:r>
          </a:p>
          <a:p>
            <a:pPr marL="0" indent="0">
              <a:buNone/>
            </a:pPr>
            <a:r>
              <a:rPr lang="pt-BR" dirty="0"/>
              <a:t>https://v-dem.net/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84" y="0"/>
            <a:ext cx="485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/>
              <a:t>Graus de democracia em 2021</a:t>
            </a:r>
            <a:br>
              <a:rPr lang="pt-BR" sz="3200" b="1" dirty="0"/>
            </a:br>
            <a:r>
              <a:rPr lang="pt-BR" sz="2800" dirty="0" smtClean="0"/>
              <a:t>Escala: 0 a 1 (cor mais forte) V-</a:t>
            </a:r>
            <a:r>
              <a:rPr lang="pt-BR" sz="2800" dirty="0" err="1" smtClean="0"/>
              <a:t>Dem</a:t>
            </a:r>
            <a:endParaRPr lang="pt-BR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420" y="1981200"/>
            <a:ext cx="6995160" cy="41148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3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V- </a:t>
            </a:r>
            <a:r>
              <a:rPr lang="pt-BR" dirty="0" err="1" smtClean="0"/>
              <a:t>Dem</a:t>
            </a:r>
            <a:r>
              <a:rPr lang="pt-BR" dirty="0" smtClean="0"/>
              <a:t> Indicadores (473)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https://v-dem.net/static/website/img/refs/codebookv12.pdf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5500"/>
              </p:ext>
            </p:extLst>
          </p:nvPr>
        </p:nvGraphicFramePr>
        <p:xfrm>
          <a:off x="2072680" y="1905000"/>
          <a:ext cx="5472608" cy="325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40652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45668"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Elections</a:t>
                      </a:r>
                    </a:p>
                    <a:p>
                      <a:r>
                        <a:rPr lang="en-US" dirty="0" smtClean="0"/>
                        <a:t>Political Parties</a:t>
                      </a:r>
                    </a:p>
                    <a:p>
                      <a:r>
                        <a:rPr lang="en-US" dirty="0" smtClean="0"/>
                        <a:t>Direct Democracy</a:t>
                      </a:r>
                    </a:p>
                    <a:p>
                      <a:r>
                        <a:rPr lang="en-US" dirty="0" smtClean="0"/>
                        <a:t>The Executive</a:t>
                      </a:r>
                    </a:p>
                    <a:p>
                      <a:r>
                        <a:rPr lang="en-US" dirty="0" smtClean="0"/>
                        <a:t>The Legislature</a:t>
                      </a:r>
                    </a:p>
                    <a:p>
                      <a:r>
                        <a:rPr lang="en-US" dirty="0" smtClean="0"/>
                        <a:t>Deliberation</a:t>
                      </a:r>
                    </a:p>
                    <a:p>
                      <a:r>
                        <a:rPr lang="en-US" dirty="0" smtClean="0"/>
                        <a:t>The Judiciary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 Liberty</a:t>
                      </a:r>
                    </a:p>
                    <a:p>
                      <a:r>
                        <a:rPr lang="en-US" dirty="0" smtClean="0"/>
                        <a:t>Sovereignty/State</a:t>
                      </a:r>
                    </a:p>
                    <a:p>
                      <a:r>
                        <a:rPr lang="en-US" dirty="0" smtClean="0"/>
                        <a:t>Civil Society</a:t>
                      </a:r>
                    </a:p>
                    <a:p>
                      <a:r>
                        <a:rPr lang="en-US" dirty="0" smtClean="0"/>
                        <a:t>The Media</a:t>
                      </a:r>
                    </a:p>
                    <a:p>
                      <a:r>
                        <a:rPr lang="en-US" dirty="0" smtClean="0"/>
                        <a:t>Political Equality</a:t>
                      </a:r>
                    </a:p>
                    <a:p>
                      <a:r>
                        <a:rPr lang="en-US" dirty="0" smtClean="0"/>
                        <a:t>Exclusion</a:t>
                      </a:r>
                    </a:p>
                    <a:p>
                      <a:r>
                        <a:rPr lang="en-US" dirty="0" smtClean="0"/>
                        <a:t>Legitimation</a:t>
                      </a:r>
                    </a:p>
                    <a:p>
                      <a:r>
                        <a:rPr lang="en-US" dirty="0" smtClean="0"/>
                        <a:t>Civic and Academic Space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859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Aula – </a:t>
            </a:r>
            <a:r>
              <a:rPr lang="pt-BR" dirty="0" err="1" smtClean="0"/>
              <a:t>Univesp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Democracia – Profa. Nina</a:t>
            </a:r>
          </a:p>
          <a:p>
            <a:r>
              <a:rPr lang="pt-BR" dirty="0" smtClean="0"/>
              <a:t>https</a:t>
            </a:r>
            <a:r>
              <a:rPr lang="pt-BR" dirty="0"/>
              <a:t>://www.youtube.com/watch?v=Re7hc--d4Ts&amp;t=373s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766CB-F64B-4444-99E3-96272AEE615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33400" y="685800"/>
            <a:ext cx="8458200" cy="1682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sz="3600" b="1" dirty="0"/>
              <a:t>O ESTADO DEMOCRÁTICO DE </a:t>
            </a:r>
            <a:br>
              <a:rPr lang="pt-BR" altLang="pt-BR" sz="3600" b="1" dirty="0"/>
            </a:br>
            <a:r>
              <a:rPr lang="pt-BR" altLang="pt-BR" sz="3600" b="1" dirty="0"/>
              <a:t>DIREITO </a:t>
            </a:r>
            <a:br>
              <a:rPr lang="pt-BR" altLang="pt-BR" sz="3600" b="1" dirty="0"/>
            </a:br>
            <a:r>
              <a:rPr lang="pt-BR" altLang="pt-BR" sz="3600" b="1" dirty="0"/>
              <a:t>e a </a:t>
            </a:r>
            <a:br>
              <a:rPr lang="pt-BR" altLang="pt-BR" sz="3600" b="1" dirty="0"/>
            </a:br>
            <a:r>
              <a:rPr lang="pt-BR" altLang="pt-BR" sz="3600" b="1" dirty="0"/>
              <a:t>QUALIDADE DA DEMOCRACIA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6934200" cy="1752600"/>
          </a:xfrm>
        </p:spPr>
        <p:txBody>
          <a:bodyPr/>
          <a:lstStyle/>
          <a:p>
            <a:pPr eaLnBrk="1" hangingPunct="1"/>
            <a:endParaRPr lang="pt-BR" altLang="pt-BR" sz="2800" dirty="0"/>
          </a:p>
          <a:p>
            <a:pPr eaLnBrk="1" hangingPunct="1"/>
            <a:endParaRPr lang="pt-BR" altLang="pt-BR" sz="2800" dirty="0"/>
          </a:p>
          <a:p>
            <a:pPr eaLnBrk="1" hangingPunct="1"/>
            <a:r>
              <a:rPr lang="pt-BR" altLang="pt-BR" sz="2800" dirty="0"/>
              <a:t>TGE II</a:t>
            </a:r>
          </a:p>
          <a:p>
            <a:pPr eaLnBrk="1" hangingPunct="1"/>
            <a:r>
              <a:rPr lang="pt-BR" altLang="pt-BR" sz="2800" dirty="0"/>
              <a:t>Nina Ranieri</a:t>
            </a:r>
          </a:p>
          <a:p>
            <a:pPr eaLnBrk="1" hangingPunct="1"/>
            <a:r>
              <a:rPr lang="pt-BR" altLang="pt-BR" sz="2800" dirty="0" smtClean="0"/>
              <a:t>2023</a:t>
            </a:r>
            <a:endParaRPr lang="pt-BR" altLang="pt-B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57768" y="395288"/>
            <a:ext cx="8915400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Plano de Aula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I- </a:t>
            </a:r>
            <a:r>
              <a:rPr lang="pt-BR" altLang="pt-BR" b="1" dirty="0" smtClean="0"/>
              <a:t>O Estado Democrático de Direito</a:t>
            </a: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Premissas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Ondas de democracia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Sistemas democráticos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II </a:t>
            </a:r>
            <a:r>
              <a:rPr lang="pt-BR" altLang="pt-BR" b="1" dirty="0" smtClean="0"/>
              <a:t>– A qualidade da democracia: porque isso importa?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488" y="1196975"/>
            <a:ext cx="8915400" cy="46672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73050" y="188913"/>
            <a:ext cx="927417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Estado </a:t>
            </a:r>
            <a:r>
              <a:rPr lang="pt-BR" altLang="pt-BR" b="1" dirty="0"/>
              <a:t>Democrático de Direito: </a:t>
            </a:r>
            <a:r>
              <a:rPr lang="pt-BR" altLang="pt-BR" sz="2400" b="1" dirty="0"/>
              <a:t>Definição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Estado Moderno constitucional e internacional de direito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Objetivo</a:t>
            </a:r>
            <a:r>
              <a:rPr lang="pt-BR" altLang="pt-BR" sz="2400" dirty="0"/>
              <a:t>: promover e assegurar a mais ampla proteção dos direitos fundamentais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Fundamentos:</a:t>
            </a:r>
            <a:r>
              <a:rPr lang="pt-BR" altLang="pt-BR" sz="2400" dirty="0"/>
              <a:t> soberania popular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                       democracia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                       justiça social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                        dignidade humana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Garantias jurídico-processuais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49734" y="1379550"/>
            <a:ext cx="8104909" cy="10157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260350"/>
            <a:ext cx="99060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Estado democrático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                  </a:t>
            </a:r>
            <a:r>
              <a:rPr lang="pt-BR" altLang="pt-BR" sz="2800" b="1" dirty="0">
                <a:solidFill>
                  <a:srgbClr val="FF0000"/>
                </a:solidFill>
              </a:rPr>
              <a:t> </a:t>
            </a:r>
            <a:r>
              <a:rPr lang="pt-BR" altLang="pt-BR" sz="2800" b="1" dirty="0"/>
              <a:t>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Premissa básica</a:t>
            </a:r>
            <a:r>
              <a:rPr lang="pt-BR" altLang="pt-BR" sz="2800" b="1" dirty="0"/>
              <a:t> - </a:t>
            </a:r>
            <a:r>
              <a:rPr lang="pt-BR" altLang="pt-BR" sz="2400" dirty="0"/>
              <a:t>sistema político no qual: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i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i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/>
              <a:t>todos os indivíduos</a:t>
            </a:r>
            <a:r>
              <a:rPr lang="pt-BR" altLang="pt-BR" sz="2800" i="1" dirty="0"/>
              <a:t>,</a:t>
            </a:r>
            <a:r>
              <a:rPr lang="pt-BR" altLang="pt-BR" sz="2800" dirty="0"/>
              <a:t> para quem estão voltadas as decisões coletivas,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/>
              <a:t>participam</a:t>
            </a:r>
            <a:r>
              <a:rPr lang="pt-BR" altLang="pt-BR" sz="2800" dirty="0"/>
              <a:t> direta ou indiretamente,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i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/>
              <a:t>em igualdade de condições</a:t>
            </a:r>
            <a:r>
              <a:rPr lang="pt-BR" altLang="pt-BR" sz="2800" dirty="0"/>
              <a:t>, da tomada dessas decisões</a:t>
            </a: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22573" y="1465184"/>
            <a:ext cx="8915400" cy="46672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9553128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          A  </a:t>
            </a:r>
            <a:r>
              <a:rPr lang="pt-BR" altLang="pt-BR" b="1" dirty="0"/>
              <a:t>3ª. Onda </a:t>
            </a:r>
            <a:r>
              <a:rPr lang="pt-BR" altLang="pt-BR" b="1" dirty="0" smtClean="0"/>
              <a:t>- Samuel </a:t>
            </a:r>
            <a:r>
              <a:rPr lang="pt-BR" altLang="pt-BR" b="1" dirty="0"/>
              <a:t>P. Huntington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/>
              <a:t>Onda de democratização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pt-BR" altLang="pt-BR" sz="2400" b="1" dirty="0" smtClean="0"/>
              <a:t>Conjunto de mudanças políticas, jurídicas e institucionais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pt-BR" altLang="pt-BR" sz="2400" b="1" dirty="0" smtClean="0"/>
              <a:t>de um regime não democrático para o democrático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pt-BR" altLang="pt-BR" sz="2400" b="1" dirty="0" smtClean="0"/>
              <a:t>ocorrem em um determinado período de tempo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pt-BR" altLang="pt-BR" sz="2400" b="1" dirty="0" smtClean="0"/>
              <a:t>superam eventuais mudanças em sentido contrário, no mesmo período  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2400" b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 smtClean="0"/>
              <a:t>Implica a liberalização do sistema político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2400" b="1" dirty="0" smtClean="0"/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chemeClr val="accent6"/>
                </a:solidFill>
              </a:rPr>
              <a:t>Nem todos os processos de democratização ocorrem em ondas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chemeClr val="accent6"/>
                </a:solidFill>
              </a:rPr>
              <a:t>As 3 ondas de democracia alcançaram número pequeno de Estados   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chemeClr val="accent6"/>
                </a:solidFill>
              </a:rPr>
              <a:t>A cada onda, corresponde uma contra onda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0" y="260648"/>
            <a:ext cx="15049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955312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          A  </a:t>
            </a:r>
            <a:r>
              <a:rPr lang="pt-BR" altLang="pt-BR" b="1" dirty="0"/>
              <a:t>3ª. Onda </a:t>
            </a:r>
            <a:r>
              <a:rPr lang="pt-BR" altLang="pt-BR" b="1" dirty="0" smtClean="0"/>
              <a:t>- Samuel </a:t>
            </a:r>
            <a:r>
              <a:rPr lang="pt-BR" altLang="pt-BR" b="1" dirty="0"/>
              <a:t>P. Huntington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576736" y="1268758"/>
          <a:ext cx="4248472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/>
              </a:tblGrid>
              <a:tr h="45307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Ondas</a:t>
                      </a:r>
                      <a:r>
                        <a:rPr lang="pt-BR" sz="2400" baseline="0" dirty="0" smtClean="0"/>
                        <a:t> de democratização </a:t>
                      </a:r>
                      <a:endParaRPr lang="pt-BR" sz="2400" dirty="0"/>
                    </a:p>
                  </a:txBody>
                  <a:tcPr/>
                </a:tc>
              </a:tr>
              <a:tr h="996754"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1ª onda –  extensa -   1828 / 1926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</a:tr>
              <a:tr h="996754"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1ª</a:t>
                      </a:r>
                      <a:r>
                        <a:rPr lang="pt-BR" sz="2000" baseline="0" dirty="0" smtClean="0"/>
                        <a:t> contra onda </a:t>
                      </a:r>
                      <a:r>
                        <a:rPr lang="pt-BR" sz="2000" baseline="0" smtClean="0"/>
                        <a:t>–  1922 / </a:t>
                      </a:r>
                      <a:r>
                        <a:rPr lang="pt-BR" sz="2000" baseline="0" dirty="0" smtClean="0"/>
                        <a:t>1942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</a:tr>
              <a:tr h="996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2ª</a:t>
                      </a:r>
                      <a:r>
                        <a:rPr lang="pt-BR" sz="2000" baseline="0" dirty="0" smtClean="0"/>
                        <a:t> onda -  breve  -  1943 / 1962</a:t>
                      </a:r>
                      <a:endParaRPr lang="pt-BR" sz="2000" dirty="0" smtClean="0"/>
                    </a:p>
                    <a:p>
                      <a:endParaRPr lang="pt-BR" sz="2000" dirty="0"/>
                    </a:p>
                  </a:txBody>
                  <a:tcPr/>
                </a:tc>
              </a:tr>
              <a:tr h="996754"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2ª</a:t>
                      </a:r>
                      <a:r>
                        <a:rPr lang="pt-BR" sz="2000" baseline="0" dirty="0" smtClean="0"/>
                        <a:t> contra onda – 1958 /1975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</a:tr>
              <a:tr h="996754"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3ª</a:t>
                      </a:r>
                      <a:r>
                        <a:rPr lang="pt-BR" sz="2000" baseline="0" dirty="0" smtClean="0"/>
                        <a:t> onda – 1974 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8915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           1ª Onda   x  1ª Contra Onda </a:t>
            </a: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-123710" y="1196752"/>
            <a:ext cx="8716187" cy="523220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72480" y="395287"/>
          <a:ext cx="9433048" cy="65760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0636"/>
                <a:gridCol w="3934600"/>
                <a:gridCol w="3187812"/>
              </a:tblGrid>
              <a:tr h="132403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1ª. Onda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2400" b="1" u="none" dirty="0" smtClean="0"/>
                        <a:t> 1828/1926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1ª. Contra onda</a:t>
                      </a:r>
                    </a:p>
                    <a:p>
                      <a:pPr algn="ctr"/>
                      <a:r>
                        <a:rPr lang="pt-BR" sz="2400" dirty="0" smtClean="0"/>
                        <a:t>1922 / 1942</a:t>
                      </a:r>
                      <a:endParaRPr lang="pt-BR" sz="2400" dirty="0"/>
                    </a:p>
                  </a:txBody>
                  <a:tcPr/>
                </a:tc>
              </a:tr>
              <a:tr h="850798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Origem</a:t>
                      </a:r>
                      <a:r>
                        <a:rPr lang="pt-BR" b="1" i="1" baseline="0" dirty="0" smtClean="0"/>
                        <a:t>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Revoluções francesa</a:t>
                      </a:r>
                      <a:r>
                        <a:rPr lang="pt-BR" baseline="0" dirty="0" smtClean="0"/>
                        <a:t> e americana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Governos totalitários europeus </a:t>
                      </a:r>
                      <a:endParaRPr lang="pt-BR" dirty="0"/>
                    </a:p>
                  </a:txBody>
                  <a:tcPr/>
                </a:tc>
              </a:tr>
              <a:tr h="1360131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Características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+ 50%</a:t>
                      </a:r>
                      <a:r>
                        <a:rPr lang="pt-BR" baseline="0" dirty="0" smtClean="0"/>
                        <a:t> dos homens votam</a:t>
                      </a:r>
                    </a:p>
                    <a:p>
                      <a:r>
                        <a:rPr lang="pt-BR" baseline="0" dirty="0" smtClean="0"/>
                        <a:t>Executivo responsável</a:t>
                      </a:r>
                    </a:p>
                    <a:p>
                      <a:r>
                        <a:rPr lang="pt-BR" baseline="0" dirty="0" smtClean="0"/>
                        <a:t>Parlamento  eleito</a:t>
                      </a:r>
                    </a:p>
                    <a:p>
                      <a:r>
                        <a:rPr lang="pt-BR" baseline="0" dirty="0" smtClean="0"/>
                        <a:t>Eleições periódicas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303771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i="1" dirty="0" smtClean="0"/>
                        <a:t>           Início 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     EUA (1828)</a:t>
                      </a:r>
                    </a:p>
                    <a:p>
                      <a:pPr algn="ctr"/>
                      <a:r>
                        <a:rPr lang="pt-BR" dirty="0" smtClean="0"/>
                        <a:t>Eleição presidencial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Itália</a:t>
                      </a:r>
                      <a:r>
                        <a:rPr lang="pt-BR" baseline="0" dirty="0" smtClean="0"/>
                        <a:t> (1922) </a:t>
                      </a:r>
                    </a:p>
                    <a:p>
                      <a:pPr algn="ctr"/>
                      <a:r>
                        <a:rPr lang="pt-BR" baseline="0" dirty="0" smtClean="0"/>
                        <a:t>Marcha sobre Roma  </a:t>
                      </a:r>
                    </a:p>
                    <a:p>
                      <a:pPr algn="ctr"/>
                      <a:r>
                        <a:rPr lang="pt-BR" baseline="0" dirty="0" smtClean="0"/>
                        <a:t>Mussolini derrota democracia italiana </a:t>
                      </a:r>
                      <a:endParaRPr lang="pt-BR" dirty="0"/>
                    </a:p>
                  </a:txBody>
                  <a:tcPr/>
                </a:tc>
              </a:tr>
              <a:tr h="1520832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i="1" dirty="0" smtClean="0"/>
                    </a:p>
                    <a:p>
                      <a:pPr algn="ctr"/>
                      <a:r>
                        <a:rPr lang="pt-BR" b="1" i="1" dirty="0" smtClean="0"/>
                        <a:t>         Estados</a:t>
                      </a:r>
                    </a:p>
                    <a:p>
                      <a:pPr algn="ctr"/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33</a:t>
                      </a:r>
                      <a:r>
                        <a:rPr lang="pt-BR" b="0" baseline="0" dirty="0" smtClean="0"/>
                        <a:t> -</a:t>
                      </a:r>
                      <a:r>
                        <a:rPr lang="pt-BR" dirty="0" smtClean="0"/>
                        <a:t> Austrália,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 Alemanha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Canadá, EUA, </a:t>
                      </a:r>
                      <a:r>
                        <a:rPr lang="pt-BR" u="none" dirty="0" smtClean="0"/>
                        <a:t>Suíça, Grã-Bretanha, França,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Itália</a:t>
                      </a:r>
                      <a:r>
                        <a:rPr lang="pt-BR" u="none" dirty="0" smtClean="0"/>
                        <a:t>,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Argentina,</a:t>
                      </a:r>
                      <a:r>
                        <a:rPr lang="pt-BR" u="none" dirty="0" smtClean="0"/>
                        <a:t> Irlanda, Islândia, Espanha, Chile, Alemanha, Grécia, </a:t>
                      </a:r>
                      <a:r>
                        <a:rPr lang="pt-BR" u="none" dirty="0" smtClean="0">
                          <a:solidFill>
                            <a:srgbClr val="FF0000"/>
                          </a:solidFill>
                        </a:rPr>
                        <a:t>Portugal, Polônia, Brasil</a:t>
                      </a:r>
                      <a:r>
                        <a:rPr lang="pt-BR" u="none" dirty="0" smtClean="0"/>
                        <a:t> etc.</a:t>
                      </a:r>
                      <a:r>
                        <a:rPr lang="pt-BR" u="none" baseline="0" dirty="0" smtClean="0"/>
                        <a:t> </a:t>
                      </a:r>
                      <a:r>
                        <a:rPr lang="pt-BR" u="none" dirty="0" smtClean="0"/>
                        <a:t> </a:t>
                      </a:r>
                      <a:endParaRPr lang="pt-BR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22- </a:t>
                      </a:r>
                      <a:r>
                        <a:rPr lang="pt-BR" b="0" dirty="0" smtClean="0">
                          <a:solidFill>
                            <a:srgbClr val="FF0000"/>
                          </a:solidFill>
                        </a:rPr>
                        <a:t>Itália,</a:t>
                      </a:r>
                      <a:r>
                        <a:rPr lang="pt-BR" b="1" dirty="0" smtClean="0"/>
                        <a:t> </a:t>
                      </a:r>
                      <a:r>
                        <a:rPr lang="pt-BR" dirty="0" smtClean="0"/>
                        <a:t>Lituânia,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Polônia</a:t>
                      </a:r>
                      <a:r>
                        <a:rPr lang="pt-BR" dirty="0" smtClean="0"/>
                        <a:t>, Letônia, Estônia,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Portugal </a:t>
                      </a:r>
                      <a:r>
                        <a:rPr lang="pt-BR" dirty="0" smtClean="0"/>
                        <a:t>(1926), Grécia (1936),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Alemanha</a:t>
                      </a:r>
                      <a:r>
                        <a:rPr lang="pt-BR" baseline="0" dirty="0" smtClean="0"/>
                        <a:t> (1938), Espanha (1939), 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Argentina, Brasil</a:t>
                      </a:r>
                      <a:r>
                        <a:rPr lang="pt-BR" baseline="0" dirty="0" smtClean="0"/>
                        <a:t> (1930) etc.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9438-52ED-4805-8FC2-C23E2801012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69629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1068</Words>
  <Application>Microsoft Office PowerPoint</Application>
  <PresentationFormat>Papel A4 (210 x 297 mm)</PresentationFormat>
  <Paragraphs>338</Paragraphs>
  <Slides>25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Times New Roman</vt:lpstr>
      <vt:lpstr>Wingdings</vt:lpstr>
      <vt:lpstr>Estrutura padrão</vt:lpstr>
      <vt:lpstr>Democracia:  melhor forma de governo</vt:lpstr>
      <vt:lpstr>Defesa da ditadura</vt:lpstr>
      <vt:lpstr> O ESTADO DEMOCRÁTICO DE  DIREITO  e a  QUALIDADE DA DEMOCRACIA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QUALIDADE DA DEMOCRACIA   correntes teóricas</vt:lpstr>
      <vt:lpstr>(Boas) Democracias Várias modalidades de democracia</vt:lpstr>
      <vt:lpstr>Boa Democracia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Graus de democracia em 2021 Escala: 0 a 1 (cor mais forte) V-Dem</vt:lpstr>
      <vt:lpstr>V- Dem Indicadores (473) https://v-dem.net/static/website/img/refs/codebookv12.pdf</vt:lpstr>
      <vt:lpstr>Vídeo Aula – Univesp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mundo vive onda de “desdemocratização"</dc:title>
  <dc:creator>Nina Ranieri</dc:creator>
  <cp:lastModifiedBy>Marcelo Ranieri</cp:lastModifiedBy>
  <cp:revision>21</cp:revision>
  <dcterms:created xsi:type="dcterms:W3CDTF">2020-09-14T12:07:50Z</dcterms:created>
  <dcterms:modified xsi:type="dcterms:W3CDTF">2023-08-13T13:00:05Z</dcterms:modified>
</cp:coreProperties>
</file>