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4" r:id="rId4"/>
    <p:sldId id="258" r:id="rId5"/>
    <p:sldId id="265" r:id="rId6"/>
    <p:sldId id="266" r:id="rId7"/>
    <p:sldId id="259" r:id="rId8"/>
    <p:sldId id="267" r:id="rId9"/>
    <p:sldId id="268" r:id="rId10"/>
    <p:sldId id="269" r:id="rId11"/>
    <p:sldId id="261" r:id="rId12"/>
    <p:sldId id="262" r:id="rId13"/>
    <p:sldId id="263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aleway SemiBold" panose="020B0604020202020204" charset="0"/>
      <p:regular r:id="rId20"/>
      <p:bold r:id="rId21"/>
      <p:italic r:id="rId22"/>
      <p:boldItalic r:id="rId23"/>
    </p:embeddedFont>
    <p:embeddedFont>
      <p:font typeface="Raleway ExtraBold" panose="020B0604020202020204" charset="0"/>
      <p:bold r:id="rId24"/>
      <p:boldItalic r:id="rId25"/>
    </p:embeddedFont>
    <p:embeddedFont>
      <p:font typeface="Lato" panose="020B0604020202020204" charset="0"/>
      <p:regular r:id="rId26"/>
      <p:bold r:id="rId27"/>
      <p:italic r:id="rId28"/>
      <p:boldItalic r:id="rId29"/>
    </p:embeddedFont>
    <p:embeddedFont>
      <p:font typeface="Raleway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VkMM3tFAn9bUjjGfSqxFOHz/x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1236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3692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296618904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296618904_0_4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12296618904_0_4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2588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666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296618904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2296618904_0_5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12296618904_0_5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12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Caracteriza o varejo, remuneração estratégica, </a:t>
            </a:r>
            <a:endParaRPr dirty="0"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9777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5535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296618904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2296618904_0_4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12296618904_0_4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0758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296618904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2296618904_0_4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Problema/</a:t>
            </a:r>
            <a:r>
              <a:rPr lang="pt-BR" baseline="0" dirty="0" smtClean="0"/>
              <a:t> questões</a:t>
            </a:r>
            <a:endParaRPr dirty="0"/>
          </a:p>
        </p:txBody>
      </p:sp>
      <p:sp>
        <p:nvSpPr>
          <p:cNvPr id="114" name="Google Shape;114;g12296618904_0_4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5214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296618904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2296618904_0_5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12296618904_0_5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948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296618904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2296618904_0_5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12296618904_0_5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5408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296618904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2296618904_0_5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12296618904_0_5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4055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9408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4879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086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2296618904_0_188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g12296618904_0_188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7" name="Google Shape;27;g12296618904_0_18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EB998"/>
                </a:solidFill>
              </a:endParaRPr>
            </a:p>
          </p:txBody>
        </p:sp>
        <p:sp>
          <p:nvSpPr>
            <p:cNvPr id="28" name="Google Shape;28;g12296618904_0_18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EB998"/>
                </a:solidFill>
              </a:endParaRPr>
            </a:p>
          </p:txBody>
        </p:sp>
      </p:grpSp>
      <p:sp>
        <p:nvSpPr>
          <p:cNvPr id="29" name="Google Shape;29;g12296618904_0_188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10250700" cy="221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A393C"/>
              </a:buClr>
              <a:buSzPts val="5600"/>
              <a:buNone/>
              <a:defRPr sz="5600">
                <a:solidFill>
                  <a:srgbClr val="0A393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A393C"/>
              </a:buClr>
              <a:buSzPts val="5600"/>
              <a:buNone/>
              <a:defRPr sz="5600">
                <a:solidFill>
                  <a:srgbClr val="0A39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A393C"/>
              </a:buClr>
              <a:buSzPts val="5600"/>
              <a:buNone/>
              <a:defRPr sz="5600">
                <a:solidFill>
                  <a:srgbClr val="0A39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A393C"/>
              </a:buClr>
              <a:buSzPts val="5600"/>
              <a:buNone/>
              <a:defRPr sz="5600">
                <a:solidFill>
                  <a:srgbClr val="0A39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A393C"/>
              </a:buClr>
              <a:buSzPts val="5600"/>
              <a:buNone/>
              <a:defRPr sz="5600">
                <a:solidFill>
                  <a:srgbClr val="0A39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A393C"/>
              </a:buClr>
              <a:buSzPts val="5600"/>
              <a:buNone/>
              <a:defRPr sz="5600">
                <a:solidFill>
                  <a:srgbClr val="0A39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A393C"/>
              </a:buClr>
              <a:buSzPts val="5600"/>
              <a:buNone/>
              <a:defRPr sz="5600">
                <a:solidFill>
                  <a:srgbClr val="0A39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A393C"/>
              </a:buClr>
              <a:buSzPts val="5600"/>
              <a:buNone/>
              <a:defRPr sz="5600">
                <a:solidFill>
                  <a:srgbClr val="0A39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A393C"/>
              </a:buClr>
              <a:buSzPts val="5600"/>
              <a:buNone/>
              <a:defRPr sz="5600">
                <a:solidFill>
                  <a:srgbClr val="0A393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g12296618904_0_188"/>
          <p:cNvSpPr txBox="1">
            <a:spLocks noGrp="1"/>
          </p:cNvSpPr>
          <p:nvPr>
            <p:ph type="subTitle" idx="1"/>
          </p:nvPr>
        </p:nvSpPr>
        <p:spPr>
          <a:xfrm>
            <a:off x="972837" y="4230533"/>
            <a:ext cx="10250700" cy="721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g12296618904_0_188"/>
          <p:cNvSpPr txBox="1">
            <a:spLocks noGrp="1"/>
          </p:cNvSpPr>
          <p:nvPr>
            <p:ph type="sldNum" idx="12"/>
          </p:nvPr>
        </p:nvSpPr>
        <p:spPr>
          <a:xfrm>
            <a:off x="620376" y="6120775"/>
            <a:ext cx="3561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2500" lnSpcReduction="20000"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g12296618904_0_252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90" name="Google Shape;90;g12296618904_0_25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g12296618904_0_25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g12296618904_0_252"/>
          <p:cNvSpPr txBox="1">
            <a:spLocks noGrp="1"/>
          </p:cNvSpPr>
          <p:nvPr>
            <p:ph type="title" hasCustomPrompt="1"/>
          </p:nvPr>
        </p:nvSpPr>
        <p:spPr>
          <a:xfrm>
            <a:off x="972600" y="978600"/>
            <a:ext cx="10251300" cy="165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g12296618904_0_252"/>
          <p:cNvSpPr txBox="1">
            <a:spLocks noGrp="1"/>
          </p:cNvSpPr>
          <p:nvPr>
            <p:ph type="body" idx="1"/>
          </p:nvPr>
        </p:nvSpPr>
        <p:spPr>
          <a:xfrm>
            <a:off x="972600" y="3030517"/>
            <a:ext cx="10251300" cy="210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g12296618904_0_252"/>
          <p:cNvSpPr txBox="1">
            <a:spLocks noGrp="1"/>
          </p:cNvSpPr>
          <p:nvPr>
            <p:ph type="sldNum" idx="12"/>
          </p:nvPr>
        </p:nvSpPr>
        <p:spPr>
          <a:xfrm>
            <a:off x="620376" y="6120775"/>
            <a:ext cx="3561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2500" lnSpcReduction="20000"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296618904_0_259"/>
          <p:cNvSpPr txBox="1">
            <a:spLocks noGrp="1"/>
          </p:cNvSpPr>
          <p:nvPr>
            <p:ph type="sldNum" idx="12"/>
          </p:nvPr>
        </p:nvSpPr>
        <p:spPr>
          <a:xfrm>
            <a:off x="620376" y="6120775"/>
            <a:ext cx="3561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2500" lnSpcReduction="20000"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296618904_0_261"/>
          <p:cNvSpPr txBox="1">
            <a:spLocks noGrp="1"/>
          </p:cNvSpPr>
          <p:nvPr>
            <p:ph type="title"/>
          </p:nvPr>
        </p:nvSpPr>
        <p:spPr>
          <a:xfrm>
            <a:off x="723325" y="13071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12296618904_0_261"/>
          <p:cNvSpPr txBox="1">
            <a:spLocks noGrp="1"/>
          </p:cNvSpPr>
          <p:nvPr>
            <p:ph type="body" idx="1"/>
          </p:nvPr>
        </p:nvSpPr>
        <p:spPr>
          <a:xfrm>
            <a:off x="838200" y="2568300"/>
            <a:ext cx="10247100" cy="3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g12296618904_0_2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2296618904_0_2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12296618904_0_2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g12296618904_0_196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34" name="Google Shape;34;g12296618904_0_19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g12296618904_0_19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g12296618904_0_196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g12296618904_0_196"/>
          <p:cNvSpPr txBox="1">
            <a:spLocks noGrp="1"/>
          </p:cNvSpPr>
          <p:nvPr>
            <p:ph type="sldNum" idx="12"/>
          </p:nvPr>
        </p:nvSpPr>
        <p:spPr>
          <a:xfrm>
            <a:off x="620376" y="6120775"/>
            <a:ext cx="3561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2500" lnSpcReduction="20000"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2296618904_0_202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g12296618904_0_202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41" name="Google Shape;41;g12296618904_0_20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g12296618904_0_20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g12296618904_0_202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44" name="Google Shape;44;g12296618904_0_202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g12296618904_0_202"/>
          <p:cNvSpPr txBox="1">
            <a:spLocks noGrp="1"/>
          </p:cNvSpPr>
          <p:nvPr>
            <p:ph type="sldNum" idx="12"/>
          </p:nvPr>
        </p:nvSpPr>
        <p:spPr>
          <a:xfrm>
            <a:off x="620376" y="6120775"/>
            <a:ext cx="3561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2500" lnSpcReduction="20000"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2296618904_0_210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g12296618904_0_210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49" name="Google Shape;49;g12296618904_0_2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g12296618904_0_2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g12296618904_0_210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52" name="Google Shape;52;g12296618904_0_210"/>
          <p:cNvSpPr txBox="1">
            <a:spLocks noGrp="1"/>
          </p:cNvSpPr>
          <p:nvPr>
            <p:ph type="body" idx="1"/>
          </p:nvPr>
        </p:nvSpPr>
        <p:spPr>
          <a:xfrm>
            <a:off x="972434" y="2771833"/>
            <a:ext cx="5032500" cy="301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12296618904_0_210"/>
          <p:cNvSpPr txBox="1">
            <a:spLocks noGrp="1"/>
          </p:cNvSpPr>
          <p:nvPr>
            <p:ph type="body" idx="2"/>
          </p:nvPr>
        </p:nvSpPr>
        <p:spPr>
          <a:xfrm>
            <a:off x="6191471" y="2771833"/>
            <a:ext cx="5032500" cy="301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g12296618904_0_210"/>
          <p:cNvSpPr txBox="1">
            <a:spLocks noGrp="1"/>
          </p:cNvSpPr>
          <p:nvPr>
            <p:ph type="sldNum" idx="12"/>
          </p:nvPr>
        </p:nvSpPr>
        <p:spPr>
          <a:xfrm>
            <a:off x="620376" y="6120775"/>
            <a:ext cx="3561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2500" lnSpcReduction="20000"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2296618904_0_219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g12296618904_0_219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58" name="Google Shape;58;g12296618904_0_2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g12296618904_0_2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g12296618904_0_219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61" name="Google Shape;61;g12296618904_0_219"/>
          <p:cNvSpPr txBox="1">
            <a:spLocks noGrp="1"/>
          </p:cNvSpPr>
          <p:nvPr>
            <p:ph type="sldNum" idx="12"/>
          </p:nvPr>
        </p:nvSpPr>
        <p:spPr>
          <a:xfrm>
            <a:off x="620376" y="6120775"/>
            <a:ext cx="3561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2500" lnSpcReduction="20000"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296618904_0_22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64;g12296618904_0_226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65" name="Google Shape;65;g12296618904_0_2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g12296618904_0_2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g12296618904_0_226"/>
          <p:cNvSpPr txBox="1">
            <a:spLocks noGrp="1"/>
          </p:cNvSpPr>
          <p:nvPr>
            <p:ph type="title"/>
          </p:nvPr>
        </p:nvSpPr>
        <p:spPr>
          <a:xfrm>
            <a:off x="973325" y="1758200"/>
            <a:ext cx="4401300" cy="184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68" name="Google Shape;68;g12296618904_0_226"/>
          <p:cNvSpPr txBox="1">
            <a:spLocks noGrp="1"/>
          </p:cNvSpPr>
          <p:nvPr>
            <p:ph type="body" idx="1"/>
          </p:nvPr>
        </p:nvSpPr>
        <p:spPr>
          <a:xfrm>
            <a:off x="961633" y="3708967"/>
            <a:ext cx="4401300" cy="213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g12296618904_0_226"/>
          <p:cNvSpPr txBox="1">
            <a:spLocks noGrp="1"/>
          </p:cNvSpPr>
          <p:nvPr>
            <p:ph type="sldNum" idx="12"/>
          </p:nvPr>
        </p:nvSpPr>
        <p:spPr>
          <a:xfrm>
            <a:off x="620376" y="6120775"/>
            <a:ext cx="3561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2500" lnSpcReduction="20000"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g12296618904_0_234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72" name="Google Shape;72;g12296618904_0_2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g12296618904_0_23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g12296618904_0_234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500" cy="3980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g12296618904_0_234"/>
          <p:cNvSpPr txBox="1">
            <a:spLocks noGrp="1"/>
          </p:cNvSpPr>
          <p:nvPr>
            <p:ph type="sldNum" idx="12"/>
          </p:nvPr>
        </p:nvSpPr>
        <p:spPr>
          <a:xfrm>
            <a:off x="620376" y="6120775"/>
            <a:ext cx="3561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2500" lnSpcReduction="20000"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296618904_0_240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g12296618904_0_240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79" name="Google Shape;79;g12296618904_0_24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g12296618904_0_24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g12296618904_0_240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82" name="Google Shape;82;g12296618904_0_240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g12296618904_0_240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g12296618904_0_240"/>
          <p:cNvSpPr txBox="1">
            <a:spLocks noGrp="1"/>
          </p:cNvSpPr>
          <p:nvPr>
            <p:ph type="sldNum" idx="12"/>
          </p:nvPr>
        </p:nvSpPr>
        <p:spPr>
          <a:xfrm>
            <a:off x="620376" y="6120775"/>
            <a:ext cx="3561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2500" lnSpcReduction="20000"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296618904_0_249"/>
          <p:cNvSpPr txBox="1">
            <a:spLocks noGrp="1"/>
          </p:cNvSpPr>
          <p:nvPr>
            <p:ph type="body" idx="1"/>
          </p:nvPr>
        </p:nvSpPr>
        <p:spPr>
          <a:xfrm>
            <a:off x="966600" y="5830068"/>
            <a:ext cx="10263300" cy="614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87" name="Google Shape;87;g12296618904_0_249"/>
          <p:cNvSpPr txBox="1">
            <a:spLocks noGrp="1"/>
          </p:cNvSpPr>
          <p:nvPr>
            <p:ph type="sldNum" idx="12"/>
          </p:nvPr>
        </p:nvSpPr>
        <p:spPr>
          <a:xfrm>
            <a:off x="620376" y="6120775"/>
            <a:ext cx="3561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2500" lnSpcReduction="20000"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2296618904_0_184"/>
          <p:cNvSpPr txBox="1">
            <a:spLocks noGrp="1"/>
          </p:cNvSpPr>
          <p:nvPr>
            <p:ph type="title"/>
          </p:nvPr>
        </p:nvSpPr>
        <p:spPr>
          <a:xfrm>
            <a:off x="415650" y="154471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" name="Google Shape;11;g12296618904_0_184"/>
          <p:cNvSpPr txBox="1">
            <a:spLocks noGrp="1"/>
          </p:cNvSpPr>
          <p:nvPr>
            <p:ph type="body" idx="1"/>
          </p:nvPr>
        </p:nvSpPr>
        <p:spPr>
          <a:xfrm>
            <a:off x="620375" y="2308226"/>
            <a:ext cx="10590300" cy="4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  <a:defRPr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g12296618904_0_184"/>
          <p:cNvSpPr txBox="1">
            <a:spLocks noGrp="1"/>
          </p:cNvSpPr>
          <p:nvPr>
            <p:ph type="sldNum" idx="12"/>
          </p:nvPr>
        </p:nvSpPr>
        <p:spPr>
          <a:xfrm>
            <a:off x="620376" y="6120775"/>
            <a:ext cx="3561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 fontScale="92500" lnSpcReduction="20000"/>
          </a:bodyPr>
          <a:lstStyle>
            <a:lvl1pPr lvl="0" algn="ctr" rtl="0">
              <a:buNone/>
              <a:defRPr sz="13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buNone/>
              <a:defRPr sz="13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buNone/>
              <a:defRPr sz="13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buNone/>
              <a:defRPr sz="13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buNone/>
              <a:defRPr sz="13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buNone/>
              <a:defRPr sz="13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buNone/>
              <a:defRPr sz="13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buNone/>
              <a:defRPr sz="13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buNone/>
              <a:defRPr sz="13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3" name="Google Shape;13;g12296618904_0_18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82913" y="692325"/>
            <a:ext cx="1783974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g12296618904_0_184"/>
          <p:cNvSpPr txBox="1"/>
          <p:nvPr/>
        </p:nvSpPr>
        <p:spPr>
          <a:xfrm>
            <a:off x="9143488" y="608325"/>
            <a:ext cx="2565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aleway ExtraBold"/>
                <a:ea typeface="Raleway ExtraBold"/>
                <a:cs typeface="Raleway ExtraBold"/>
                <a:sym typeface="Raleway ExtraBold"/>
              </a:rPr>
              <a:t>XIV Congresso de Administração,</a:t>
            </a:r>
            <a:br>
              <a:rPr lang="pt-BR" sz="1100">
                <a:latin typeface="Raleway ExtraBold"/>
                <a:ea typeface="Raleway ExtraBold"/>
                <a:cs typeface="Raleway ExtraBold"/>
                <a:sym typeface="Raleway ExtraBold"/>
              </a:rPr>
            </a:br>
            <a:r>
              <a:rPr lang="pt-BR" sz="1100">
                <a:latin typeface="Raleway ExtraBold"/>
                <a:ea typeface="Raleway ExtraBold"/>
                <a:cs typeface="Raleway ExtraBold"/>
                <a:sym typeface="Raleway ExtraBold"/>
              </a:rPr>
              <a:t>Sociedade e Inovação</a:t>
            </a:r>
            <a:endParaRPr sz="1100"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0A393C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Volta Redonda -  RJ</a:t>
            </a:r>
            <a:endParaRPr sz="1100">
              <a:solidFill>
                <a:srgbClr val="0A393C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5" name="Google Shape;15;g12296618904_0_184"/>
          <p:cNvGrpSpPr/>
          <p:nvPr/>
        </p:nvGrpSpPr>
        <p:grpSpPr>
          <a:xfrm>
            <a:off x="10205700" y="4621313"/>
            <a:ext cx="3400925" cy="3400925"/>
            <a:chOff x="10205700" y="4621313"/>
            <a:chExt cx="3400925" cy="3400925"/>
          </a:xfrm>
        </p:grpSpPr>
        <p:pic>
          <p:nvPicPr>
            <p:cNvPr id="16" name="Google Shape;16;g12296618904_0_184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10205700" y="4621313"/>
              <a:ext cx="3400925" cy="3400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g12296618904_0_184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 rot="10800000">
              <a:off x="10535596" y="4993421"/>
              <a:ext cx="2698900" cy="26989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18;g12296618904_0_18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15650" y="5935175"/>
            <a:ext cx="731699" cy="731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g12296618904_0_184"/>
          <p:cNvGrpSpPr/>
          <p:nvPr/>
        </p:nvGrpSpPr>
        <p:grpSpPr>
          <a:xfrm>
            <a:off x="-2780550" y="1430663"/>
            <a:ext cx="3400925" cy="3400925"/>
            <a:chOff x="10205700" y="4621313"/>
            <a:chExt cx="3400925" cy="3400925"/>
          </a:xfrm>
        </p:grpSpPr>
        <p:pic>
          <p:nvPicPr>
            <p:cNvPr id="20" name="Google Shape;20;g12296618904_0_184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10205700" y="4621313"/>
              <a:ext cx="3400925" cy="3400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g12296618904_0_184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 rot="10800000">
              <a:off x="10535596" y="4993421"/>
              <a:ext cx="2698900" cy="26989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" name="Google Shape;22;g12296618904_0_18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1426400" y="1301016"/>
            <a:ext cx="959524" cy="95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g12296618904_0_18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502700" y="-594909"/>
            <a:ext cx="959524" cy="9595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296618904_0_491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pt-BR" sz="3600" dirty="0"/>
              <a:t>Sistema de remuneração tradicional versus estratégico: potencial minimização de gaps identificados em uma pequena rede varejista</a:t>
            </a:r>
            <a:endParaRPr sz="3600" dirty="0"/>
          </a:p>
        </p:txBody>
      </p:sp>
      <p:sp>
        <p:nvSpPr>
          <p:cNvPr id="109" name="Google Shape;109;g12296618904_0_491"/>
          <p:cNvSpPr txBox="1">
            <a:spLocks noGrp="1"/>
          </p:cNvSpPr>
          <p:nvPr>
            <p:ph type="sldNum" idx="12"/>
          </p:nvPr>
        </p:nvSpPr>
        <p:spPr>
          <a:xfrm>
            <a:off x="620376" y="6120775"/>
            <a:ext cx="3561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  <p:sp>
        <p:nvSpPr>
          <p:cNvPr id="110" name="Google Shape;110;g12296618904_0_491"/>
          <p:cNvSpPr txBox="1"/>
          <p:nvPr/>
        </p:nvSpPr>
        <p:spPr>
          <a:xfrm>
            <a:off x="1231924" y="3923929"/>
            <a:ext cx="64839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1800" i="1" dirty="0">
                <a:solidFill>
                  <a:srgbClr val="EDEDDD"/>
                </a:solidFill>
                <a:latin typeface="Calibri"/>
                <a:ea typeface="Calibri"/>
                <a:cs typeface="Calibri"/>
                <a:sym typeface="Calibri"/>
              </a:rPr>
              <a:t>Marília Nori de Menezes </a:t>
            </a:r>
            <a:r>
              <a:rPr lang="pt-BR" sz="1800" i="1" dirty="0" err="1" smtClean="0">
                <a:solidFill>
                  <a:srgbClr val="EDEDDD"/>
                </a:solidFill>
                <a:latin typeface="Calibri"/>
                <a:ea typeface="Calibri"/>
                <a:cs typeface="Calibri"/>
                <a:sym typeface="Calibri"/>
              </a:rPr>
              <a:t>Ravagnani</a:t>
            </a:r>
            <a:endParaRPr lang="pt-BR" sz="1800" i="1" dirty="0" smtClean="0">
              <a:solidFill>
                <a:srgbClr val="EDE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pt-BR" sz="1800" i="1" dirty="0" smtClean="0">
                <a:solidFill>
                  <a:srgbClr val="EDEDDD"/>
                </a:solidFill>
                <a:latin typeface="Calibri"/>
                <a:ea typeface="Calibri"/>
                <a:cs typeface="Calibri"/>
                <a:sym typeface="Calibri"/>
              </a:rPr>
              <a:t>Cristina </a:t>
            </a:r>
            <a:r>
              <a:rPr lang="pt-BR" sz="1800" i="1" dirty="0">
                <a:solidFill>
                  <a:srgbClr val="EDEDDD"/>
                </a:solidFill>
                <a:latin typeface="Calibri"/>
                <a:ea typeface="Calibri"/>
                <a:cs typeface="Calibri"/>
                <a:sym typeface="Calibri"/>
              </a:rPr>
              <a:t>Lourenço </a:t>
            </a:r>
            <a:r>
              <a:rPr lang="pt-BR" sz="1800" i="1" dirty="0" err="1" smtClean="0">
                <a:solidFill>
                  <a:srgbClr val="EDEDDD"/>
                </a:solidFill>
                <a:latin typeface="Calibri"/>
                <a:ea typeface="Calibri"/>
                <a:cs typeface="Calibri"/>
                <a:sym typeface="Calibri"/>
              </a:rPr>
              <a:t>Ubeda</a:t>
            </a:r>
            <a:endParaRPr lang="pt-BR" sz="1800" i="1" dirty="0" smtClean="0">
              <a:solidFill>
                <a:srgbClr val="EDE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pt-BR" sz="1800" i="1" dirty="0" smtClean="0">
                <a:solidFill>
                  <a:srgbClr val="EDEDDD"/>
                </a:solidFill>
                <a:latin typeface="Calibri"/>
                <a:ea typeface="Calibri"/>
                <a:cs typeface="Calibri"/>
                <a:sym typeface="Calibri"/>
              </a:rPr>
              <a:t>Fernando </a:t>
            </a:r>
            <a:r>
              <a:rPr lang="pt-BR" sz="1800" i="1" dirty="0">
                <a:solidFill>
                  <a:srgbClr val="EDEDDD"/>
                </a:solidFill>
                <a:latin typeface="Calibri"/>
                <a:ea typeface="Calibri"/>
                <a:cs typeface="Calibri"/>
                <a:sym typeface="Calibri"/>
              </a:rPr>
              <a:t>César Almada Santos</a:t>
            </a:r>
            <a:endParaRPr dirty="0">
              <a:solidFill>
                <a:srgbClr val="EDED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>
            <a:spLocks noGrp="1"/>
          </p:cNvSpPr>
          <p:nvPr>
            <p:ph type="sldNum" idx="12"/>
          </p:nvPr>
        </p:nvSpPr>
        <p:spPr>
          <a:xfrm>
            <a:off x="620376" y="6120775"/>
            <a:ext cx="3561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10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976476" y="1217659"/>
            <a:ext cx="10251300" cy="165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 smtClean="0"/>
              <a:t>Síntese dos principais resultados encontrados</a:t>
            </a:r>
            <a:endParaRPr sz="4000" dirty="0"/>
          </a:p>
        </p:txBody>
      </p:sp>
      <p:sp>
        <p:nvSpPr>
          <p:cNvPr id="4" name="Google Shape;133;p4"/>
          <p:cNvSpPr txBox="1">
            <a:spLocks/>
          </p:cNvSpPr>
          <p:nvPr/>
        </p:nvSpPr>
        <p:spPr>
          <a:xfrm>
            <a:off x="165380" y="3496057"/>
            <a:ext cx="3027986" cy="135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pt-BR" sz="4000" dirty="0" smtClean="0">
                <a:solidFill>
                  <a:schemeClr val="dk2"/>
                </a:solidFill>
              </a:rPr>
              <a:t>5</a:t>
            </a:r>
            <a:r>
              <a:rPr lang="pt-BR" sz="2400" dirty="0" smtClean="0">
                <a:solidFill>
                  <a:schemeClr val="dk2"/>
                </a:solidFill>
              </a:rPr>
              <a:t> </a:t>
            </a:r>
            <a:r>
              <a:rPr lang="pt-BR" sz="2400" i="1" dirty="0" smtClean="0">
                <a:solidFill>
                  <a:schemeClr val="dk2"/>
                </a:solidFill>
              </a:rPr>
              <a:t>gaps</a:t>
            </a:r>
            <a:r>
              <a:rPr lang="pt-BR" sz="2400" dirty="0" smtClean="0">
                <a:solidFill>
                  <a:schemeClr val="dk2"/>
                </a:solidFill>
              </a:rPr>
              <a:t> </a:t>
            </a:r>
            <a:endParaRPr lang="pt-BR" sz="2400" dirty="0">
              <a:solidFill>
                <a:schemeClr val="dk2"/>
              </a:solidFill>
            </a:endParaRPr>
          </a:p>
          <a:p>
            <a:pPr algn="ctr"/>
            <a:r>
              <a:rPr lang="pt-BR" sz="2000" dirty="0" smtClean="0">
                <a:solidFill>
                  <a:schemeClr val="dk2"/>
                </a:solidFill>
              </a:rPr>
              <a:t>“Muito evidentes”</a:t>
            </a:r>
            <a:endParaRPr lang="pt-BR" sz="2000" dirty="0">
              <a:solidFill>
                <a:schemeClr val="dk2"/>
              </a:solidFill>
            </a:endParaRPr>
          </a:p>
        </p:txBody>
      </p:sp>
      <p:sp>
        <p:nvSpPr>
          <p:cNvPr id="2" name="Chave esquerda 1"/>
          <p:cNvSpPr/>
          <p:nvPr/>
        </p:nvSpPr>
        <p:spPr>
          <a:xfrm>
            <a:off x="2862770" y="2809486"/>
            <a:ext cx="464234" cy="3713289"/>
          </a:xfrm>
          <a:prstGeom prst="leftBrace">
            <a:avLst>
              <a:gd name="adj1" fmla="val 8333"/>
              <a:gd name="adj2" fmla="val 363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547257" y="3742670"/>
            <a:ext cx="1519310" cy="455402"/>
          </a:xfrm>
          <a:prstGeom prst="roundRect">
            <a:avLst/>
          </a:prstGeom>
          <a:solidFill>
            <a:schemeClr val="accent6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Metodologia trabalhosa</a:t>
            </a:r>
            <a:endParaRPr lang="en-US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547257" y="4450571"/>
            <a:ext cx="1519310" cy="455402"/>
          </a:xfrm>
          <a:prstGeom prst="roundRect">
            <a:avLst/>
          </a:prstGeom>
          <a:solidFill>
            <a:schemeClr val="accent6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Privilegia a hierarquia</a:t>
            </a:r>
            <a:endParaRPr lang="en-US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547257" y="3034769"/>
            <a:ext cx="1519310" cy="455402"/>
          </a:xfrm>
          <a:prstGeom prst="roundRect">
            <a:avLst/>
          </a:prstGeom>
          <a:solidFill>
            <a:schemeClr val="accent6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Inflexibilidade</a:t>
            </a:r>
            <a:endParaRPr lang="en-US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547257" y="5158472"/>
            <a:ext cx="1519310" cy="455402"/>
          </a:xfrm>
          <a:prstGeom prst="roundRect">
            <a:avLst/>
          </a:prstGeom>
          <a:solidFill>
            <a:schemeClr val="accent6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Divergência</a:t>
            </a:r>
            <a:endParaRPr lang="en-US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547257" y="5866373"/>
            <a:ext cx="1519310" cy="455402"/>
          </a:xfrm>
          <a:prstGeom prst="roundRect">
            <a:avLst/>
          </a:prstGeom>
          <a:solidFill>
            <a:schemeClr val="accent6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Jornadas intensas</a:t>
            </a:r>
            <a:endParaRPr lang="en-US" dirty="0"/>
          </a:p>
        </p:txBody>
      </p:sp>
      <p:sp>
        <p:nvSpPr>
          <p:cNvPr id="5" name="Retângulo 4"/>
          <p:cNvSpPr/>
          <p:nvPr/>
        </p:nvSpPr>
        <p:spPr>
          <a:xfrm>
            <a:off x="5206269" y="5832464"/>
            <a:ext cx="4767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“Em média, 8h diárias de segunda a sábado. As lojas que abrem de domingo, [o funcionário] tem folga um dia da semana.” (E4)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206269" y="3816482"/>
            <a:ext cx="6016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“[...] já tentamos fazer algumas vezes, mas sempre tem casos complicados.” (E1)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06269" y="512456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“Não fazemos planejamento estratégico formal, [...] as visões e decisões estratégicas não são compartilhadas com funcionários.” (E1)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206269" y="4524383"/>
            <a:ext cx="5743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“[...] basicamente, tem o gerente, o supervisor, o encarregado, e a base.” (E5)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211066" y="300085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“Justamente por não ter um plano definido,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 simples dar bonificação e aumento, [...]” (E5)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85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2296618904_0_526"/>
          <p:cNvSpPr txBox="1">
            <a:spLocks noGrp="1"/>
          </p:cNvSpPr>
          <p:nvPr>
            <p:ph type="title"/>
          </p:nvPr>
        </p:nvSpPr>
        <p:spPr>
          <a:xfrm>
            <a:off x="723325" y="130710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</a:t>
            </a:r>
            <a:endParaRPr/>
          </a:p>
        </p:txBody>
      </p:sp>
      <p:sp>
        <p:nvSpPr>
          <p:cNvPr id="148" name="Google Shape;148;g12296618904_0_526"/>
          <p:cNvSpPr txBox="1">
            <a:spLocks noGrp="1"/>
          </p:cNvSpPr>
          <p:nvPr>
            <p:ph type="body" idx="1"/>
          </p:nvPr>
        </p:nvSpPr>
        <p:spPr>
          <a:xfrm>
            <a:off x="987072" y="2413537"/>
            <a:ext cx="10070134" cy="36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lvl="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30000"/>
              <a:buFont typeface="Wingdings" panose="05000000000000000000" pitchFamily="2" charset="2"/>
              <a:buChar char="ü"/>
            </a:pPr>
            <a:r>
              <a:rPr lang="pt-BR" dirty="0"/>
              <a:t>A revisão do modelo de remuneração </a:t>
            </a:r>
            <a:r>
              <a:rPr lang="pt-BR" dirty="0" smtClean="0"/>
              <a:t>atual para um estratégico </a:t>
            </a:r>
            <a:r>
              <a:rPr lang="pt-BR" b="1" dirty="0"/>
              <a:t>poderia trazer vantagens </a:t>
            </a:r>
            <a:r>
              <a:rPr lang="pt-BR" dirty="0"/>
              <a:t>à </a:t>
            </a:r>
            <a:r>
              <a:rPr lang="pt-BR" dirty="0" smtClean="0"/>
              <a:t>empresa estudada e </a:t>
            </a:r>
            <a:r>
              <a:rPr lang="pt-BR" dirty="0"/>
              <a:t>aos seus </a:t>
            </a:r>
            <a:r>
              <a:rPr lang="pt-BR" dirty="0" smtClean="0"/>
              <a:t>funcionários</a:t>
            </a:r>
            <a:endParaRPr lang="pt-BR" dirty="0"/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30000"/>
              <a:buFont typeface="Wingdings" panose="05000000000000000000" pitchFamily="2" charset="2"/>
              <a:buChar char="ü"/>
            </a:pPr>
            <a:r>
              <a:rPr lang="pt-BR" dirty="0" smtClean="0"/>
              <a:t>Apesar de </a:t>
            </a:r>
            <a:r>
              <a:rPr lang="pt-BR" dirty="0"/>
              <a:t>ainda </a:t>
            </a:r>
            <a:r>
              <a:rPr lang="pt-BR" b="1" dirty="0"/>
              <a:t>não apresentar </a:t>
            </a:r>
            <a:r>
              <a:rPr lang="pt-BR" dirty="0"/>
              <a:t>altos níveis de </a:t>
            </a:r>
            <a:r>
              <a:rPr lang="pt-BR" b="1" dirty="0"/>
              <a:t>maturidade e prontidão </a:t>
            </a:r>
            <a:r>
              <a:rPr lang="pt-BR" dirty="0"/>
              <a:t>para elaborar, implementar e sustentar um sistema de remuneração </a:t>
            </a:r>
            <a:r>
              <a:rPr lang="pt-BR" dirty="0" smtClean="0"/>
              <a:t>estratégico </a:t>
            </a:r>
            <a:r>
              <a:rPr lang="pt-BR" dirty="0"/>
              <a:t>para 100% da organização, a temática ainda se faz </a:t>
            </a:r>
            <a:r>
              <a:rPr lang="pt-BR" b="1" dirty="0" smtClean="0"/>
              <a:t>relevante</a:t>
            </a:r>
            <a:r>
              <a:rPr lang="pt-BR" dirty="0" smtClean="0"/>
              <a:t> para a empresa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30000"/>
              <a:buFont typeface="Wingdings" panose="05000000000000000000" pitchFamily="2" charset="2"/>
              <a:buChar char="ü"/>
            </a:pPr>
            <a:r>
              <a:rPr lang="pt-BR" dirty="0" smtClean="0"/>
              <a:t>Sugestão da autora: o tema pode </a:t>
            </a:r>
            <a:r>
              <a:rPr lang="pt-BR" dirty="0"/>
              <a:t>ser </a:t>
            </a:r>
            <a:r>
              <a:rPr lang="pt-BR" dirty="0" smtClean="0"/>
              <a:t>trabalhado </a:t>
            </a:r>
            <a:r>
              <a:rPr lang="pt-BR" dirty="0"/>
              <a:t>na forma de </a:t>
            </a:r>
            <a:r>
              <a:rPr lang="pt-BR" b="1" dirty="0"/>
              <a:t>projeto-piloto</a:t>
            </a:r>
            <a:r>
              <a:rPr lang="pt-BR" dirty="0"/>
              <a:t>, a fim de proporcionar os aprendizados necessários para uma futura implementação geral de um novo modelo de </a:t>
            </a:r>
            <a:r>
              <a:rPr lang="pt-BR" dirty="0" smtClean="0"/>
              <a:t>remuneração estratégico</a:t>
            </a:r>
            <a:endParaRPr dirty="0"/>
          </a:p>
        </p:txBody>
      </p:sp>
      <p:sp>
        <p:nvSpPr>
          <p:cNvPr id="149" name="Google Shape;149;g12296618904_0_5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PRINCIPAIS REFERÊNCIAS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"/>
          <p:cNvSpPr txBox="1">
            <a:spLocks noGrp="1"/>
          </p:cNvSpPr>
          <p:nvPr>
            <p:ph type="sldNum" idx="12"/>
          </p:nvPr>
        </p:nvSpPr>
        <p:spPr>
          <a:xfrm>
            <a:off x="620376" y="6120775"/>
            <a:ext cx="3561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  <p:sp>
        <p:nvSpPr>
          <p:cNvPr id="156" name="Google Shape;156;p7"/>
          <p:cNvSpPr txBox="1">
            <a:spLocks noGrp="1"/>
          </p:cNvSpPr>
          <p:nvPr>
            <p:ph type="body" idx="1"/>
          </p:nvPr>
        </p:nvSpPr>
        <p:spPr>
          <a:xfrm>
            <a:off x="620375" y="2530426"/>
            <a:ext cx="10733425" cy="3531822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400" dirty="0"/>
              <a:t>BACH, K.; KALLOCH, S.; TON, Z. The Financial case for good retail jobs. </a:t>
            </a:r>
            <a:r>
              <a:rPr lang="pt-BR" sz="1400" b="1" dirty="0"/>
              <a:t>Harvard Business </a:t>
            </a:r>
            <a:r>
              <a:rPr lang="pt-BR" sz="1400" b="1" dirty="0" err="1"/>
              <a:t>Review</a:t>
            </a:r>
            <a:r>
              <a:rPr lang="pt-BR" sz="1400" dirty="0"/>
              <a:t>, 26 jun. 2019. Disponível em: &lt;https://hbr.org/2019/06/the-financial-case-for-good-retail-jobs&gt;. Acesso em: 22 jan. 2022</a:t>
            </a:r>
            <a:r>
              <a:rPr lang="pt-BR" sz="1400" dirty="0" smtClean="0"/>
              <a:t>.</a:t>
            </a:r>
          </a:p>
          <a:p>
            <a:r>
              <a:rPr lang="en-US" sz="1400" dirty="0"/>
              <a:t>BHATTACHARYYA, D. K. </a:t>
            </a:r>
            <a:r>
              <a:rPr lang="en-US" sz="1400" b="1" dirty="0"/>
              <a:t>Compensation Management</a:t>
            </a:r>
            <a:r>
              <a:rPr lang="en-US" sz="1400" dirty="0"/>
              <a:t>. New Delhi: Oxford University Press, 2014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DIAZ, F.; FARMER, T.; KELLNER, T. J.; KOPSCH, D.; LARRE, E.; NADEL, M.; SHIRAZI, V. </a:t>
            </a:r>
            <a:r>
              <a:rPr lang="en-US" sz="1400" dirty="0" err="1"/>
              <a:t>MarshMcLennan</a:t>
            </a:r>
            <a:r>
              <a:rPr lang="en-US" sz="1400" dirty="0"/>
              <a:t>, 2019. </a:t>
            </a:r>
            <a:r>
              <a:rPr lang="en-US" sz="1400" b="1" dirty="0"/>
              <a:t>Fighting for the future of the supermarket industry</a:t>
            </a:r>
            <a:r>
              <a:rPr lang="en-US" sz="1400" dirty="0"/>
              <a:t>. </a:t>
            </a:r>
            <a:r>
              <a:rPr lang="pt-BR" sz="1400" dirty="0"/>
              <a:t>Disponível em: &lt;https://www.marshmclennan.com/insights/publications/2019/dec/fighting-for-the-future-of-the-supermarket-industry.html&gt;. Acesso em: 06 mar. 2022.</a:t>
            </a:r>
            <a:endParaRPr lang="en-US" sz="1400" dirty="0"/>
          </a:p>
          <a:p>
            <a:r>
              <a:rPr lang="pt-BR" sz="1400" dirty="0"/>
              <a:t> IBGE – INSTITUTO BRASILEIRO DE GEOGRAFIA E ESTATÍSTICA. </a:t>
            </a:r>
            <a:r>
              <a:rPr lang="pt-BR" sz="1400" b="1" dirty="0"/>
              <a:t>Pesquisa anual de comércio 2018</a:t>
            </a:r>
            <a:r>
              <a:rPr lang="pt-BR" sz="1400" dirty="0"/>
              <a:t>. Rio de Janeiro: IBGE, 2020. Disponível em</a:t>
            </a:r>
            <a:r>
              <a:rPr lang="pt-BR" sz="1400" dirty="0">
                <a:solidFill>
                  <a:schemeClr val="accent2"/>
                </a:solidFill>
              </a:rPr>
              <a:t>: &lt;</a:t>
            </a:r>
            <a:r>
              <a:rPr lang="pt-BR" sz="1400" dirty="0"/>
              <a:t>https://biblioteca.ibge.gov.br/visualizacao/periodicos/55/pac_2018_v30_informativo.pdf</a:t>
            </a:r>
            <a:r>
              <a:rPr lang="pt-BR" sz="1400" dirty="0">
                <a:solidFill>
                  <a:schemeClr val="accent2"/>
                </a:solidFill>
              </a:rPr>
              <a:t>&gt;. </a:t>
            </a:r>
            <a:r>
              <a:rPr lang="en-US" sz="1400" dirty="0" err="1"/>
              <a:t>Acesso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: 22 </a:t>
            </a:r>
            <a:r>
              <a:rPr lang="en-US" sz="1400" dirty="0" err="1"/>
              <a:t>jan.</a:t>
            </a:r>
            <a:r>
              <a:rPr lang="en-US" sz="1400" dirty="0"/>
              <a:t> 2022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pt-BR" sz="1400" dirty="0"/>
              <a:t>MINISTÉRIO DA ECONOMIA. Gov.br, 2020. </a:t>
            </a:r>
            <a:r>
              <a:rPr lang="pt-BR" sz="1400" b="1" dirty="0"/>
              <a:t>A importância do setor terciário para a economia</a:t>
            </a:r>
            <a:r>
              <a:rPr lang="pt-BR" sz="1400" dirty="0"/>
              <a:t>. Disponível em: &lt;https://www.gov.br/produtividade-e-comercio-exterior/pt-br/assuntos/comercio-e-servicos/a-secretaria-de-comercio-e-servicos-scs/programas-e-acoes-scs&gt;. </a:t>
            </a:r>
            <a:r>
              <a:rPr lang="en-US" sz="1400" dirty="0" err="1"/>
              <a:t>Acesso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: 22 </a:t>
            </a:r>
            <a:r>
              <a:rPr lang="en-US" sz="1400" dirty="0" err="1"/>
              <a:t>jan.</a:t>
            </a:r>
            <a:r>
              <a:rPr lang="en-US" sz="1400" dirty="0"/>
              <a:t> 2022.</a:t>
            </a:r>
          </a:p>
          <a:p>
            <a:r>
              <a:rPr lang="pt-BR" sz="1400" dirty="0"/>
              <a:t>WOOD JR., T.; PICARELLI FILHO, V. </a:t>
            </a:r>
            <a:r>
              <a:rPr lang="pt-BR" sz="1400" b="1" dirty="0"/>
              <a:t>Remuneração estratégica: a nova vantagem competitiva</a:t>
            </a:r>
            <a:r>
              <a:rPr lang="pt-BR" sz="1400" dirty="0"/>
              <a:t>. São Paulo: Atlas, 1996</a:t>
            </a:r>
            <a:r>
              <a:rPr lang="pt-BR" sz="1400" dirty="0" smtClean="0"/>
              <a:t>.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972600" y="1912336"/>
            <a:ext cx="10409100" cy="781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 smtClean="0">
                <a:solidFill>
                  <a:srgbClr val="EDEDDD"/>
                </a:solidFill>
                <a:latin typeface="Calibri"/>
                <a:ea typeface="Calibri"/>
                <a:cs typeface="Calibri"/>
                <a:sym typeface="Calibri"/>
              </a:rPr>
              <a:t>Obrigada!</a:t>
            </a:r>
            <a:endParaRPr sz="2400" b="0" dirty="0">
              <a:solidFill>
                <a:srgbClr val="EDED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00" dirty="0">
              <a:solidFill>
                <a:srgbClr val="EDEDDD"/>
              </a:solidFill>
            </a:endParaRPr>
          </a:p>
        </p:txBody>
      </p:sp>
      <p:sp>
        <p:nvSpPr>
          <p:cNvPr id="163" name="Google Shape;163;p8"/>
          <p:cNvSpPr txBox="1">
            <a:spLocks noGrp="1"/>
          </p:cNvSpPr>
          <p:nvPr>
            <p:ph type="sldNum" idx="12"/>
          </p:nvPr>
        </p:nvSpPr>
        <p:spPr>
          <a:xfrm>
            <a:off x="620376" y="6120775"/>
            <a:ext cx="3561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13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64" name="Google Shape;164;p8"/>
          <p:cNvSpPr txBox="1"/>
          <p:nvPr/>
        </p:nvSpPr>
        <p:spPr>
          <a:xfrm>
            <a:off x="972600" y="3112650"/>
            <a:ext cx="79590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 smtClean="0">
                <a:latin typeface="Lato"/>
                <a:ea typeface="Lato"/>
                <a:cs typeface="Lato"/>
                <a:sym typeface="Lato"/>
              </a:rPr>
              <a:t>Contatos: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600" dirty="0" smtClean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 smtClean="0">
                <a:latin typeface="Lato"/>
                <a:ea typeface="Lato"/>
                <a:cs typeface="Lato"/>
                <a:sym typeface="Lato"/>
              </a:rPr>
              <a:t>                               </a:t>
            </a:r>
            <a:r>
              <a:rPr lang="pt-BR" sz="1600" dirty="0" smtClean="0">
                <a:latin typeface="Lato" panose="020B0604020202020204" charset="0"/>
                <a:ea typeface="Lato"/>
                <a:cs typeface="Lato"/>
                <a:sym typeface="Lato"/>
              </a:rPr>
              <a:t>marilianori@gmail.com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600" dirty="0" smtClean="0">
              <a:latin typeface="Lato" panose="020B0604020202020204" charset="0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en-US" sz="1600" dirty="0" smtClean="0">
                <a:latin typeface="Lato" panose="020B0604020202020204" charset="0"/>
                <a:ea typeface="Lato"/>
                <a:cs typeface="Lato"/>
                <a:sym typeface="Lato"/>
              </a:rPr>
              <a:t>                               almada@sc.usp.br</a:t>
            </a:r>
          </a:p>
          <a:p>
            <a:pPr lvl="0">
              <a:lnSpc>
                <a:spcPct val="150000"/>
              </a:lnSpc>
            </a:pPr>
            <a:endParaRPr lang="en-US" sz="1600" dirty="0" smtClean="0">
              <a:latin typeface="Lato" panose="020B0604020202020204" charset="0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en-US" sz="1600" dirty="0" smtClean="0">
                <a:latin typeface="Lato" panose="020B0604020202020204" charset="0"/>
              </a:rPr>
              <a:t>                               cristina-ubeda@ufscar.br</a:t>
            </a:r>
          </a:p>
          <a:p>
            <a:pPr lvl="0">
              <a:lnSpc>
                <a:spcPct val="150000"/>
              </a:lnSpc>
            </a:pPr>
            <a:endParaRPr sz="16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819" y="5366127"/>
            <a:ext cx="552527" cy="54300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818" y="4604193"/>
            <a:ext cx="552527" cy="55252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818" y="3872956"/>
            <a:ext cx="552527" cy="521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296618904_0_498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INTRODUÇÃO</a:t>
            </a:r>
            <a:endParaRPr dirty="0"/>
          </a:p>
        </p:txBody>
      </p:sp>
      <p:sp>
        <p:nvSpPr>
          <p:cNvPr id="117" name="Google Shape;117;g12296618904_0_498"/>
          <p:cNvSpPr txBox="1">
            <a:spLocks noGrp="1"/>
          </p:cNvSpPr>
          <p:nvPr>
            <p:ph type="sldNum" idx="12"/>
          </p:nvPr>
        </p:nvSpPr>
        <p:spPr>
          <a:xfrm>
            <a:off x="620376" y="6120775"/>
            <a:ext cx="3561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accent1"/>
                </a:solidFill>
              </a:rPr>
              <a:t>2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18" name="Google Shape;118;g12296618904_0_498"/>
          <p:cNvSpPr txBox="1">
            <a:spLocks noGrp="1"/>
          </p:cNvSpPr>
          <p:nvPr>
            <p:ph type="body" idx="1"/>
          </p:nvPr>
        </p:nvSpPr>
        <p:spPr>
          <a:xfrm>
            <a:off x="3281754" y="2851026"/>
            <a:ext cx="7942446" cy="165063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20650" lvl="0" indent="0">
              <a:buNone/>
            </a:pPr>
            <a:r>
              <a:rPr lang="pt-BR" dirty="0" smtClean="0"/>
              <a:t>VAREJO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pt-BR" dirty="0" smtClean="0"/>
              <a:t>Atividade econômica importante para a economia e sociedade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pt-BR" dirty="0" smtClean="0"/>
              <a:t>Movimenta quantidades monetárias expressivas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pt-BR" dirty="0" smtClean="0"/>
              <a:t>Gera e mantém de empregos 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pt-BR" dirty="0" smtClean="0"/>
              <a:t>Porém, a operação pode ser bastante desafiadora </a:t>
            </a:r>
          </a:p>
        </p:txBody>
      </p:sp>
      <p:pic>
        <p:nvPicPr>
          <p:cNvPr id="3074" name="Picture 2" descr="Varejo - ícones de comércio grá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818" y="2771833"/>
            <a:ext cx="1620936" cy="162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18;g12296618904_0_498"/>
          <p:cNvSpPr txBox="1">
            <a:spLocks/>
          </p:cNvSpPr>
          <p:nvPr/>
        </p:nvSpPr>
        <p:spPr>
          <a:xfrm>
            <a:off x="2105526" y="5021011"/>
            <a:ext cx="5669280" cy="130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  <a:defRPr sz="1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20650" indent="0" algn="r">
              <a:buFont typeface="Lato"/>
              <a:buNone/>
            </a:pPr>
            <a:r>
              <a:rPr lang="pt-BR" dirty="0" smtClean="0"/>
              <a:t>Dada a relevância do setor, buscar melhorias para as empresas varejistas pode impactar positivamente a economia e sociedade como um todo</a:t>
            </a:r>
          </a:p>
          <a:p>
            <a:pPr marL="120650" indent="0" algn="r">
              <a:buFont typeface="Lato"/>
              <a:buNone/>
            </a:pPr>
            <a:endParaRPr lang="pt-BR" dirty="0"/>
          </a:p>
        </p:txBody>
      </p:sp>
      <p:pic>
        <p:nvPicPr>
          <p:cNvPr id="3076" name="Picture 4" descr="Idéia - ícones de tecnologia grá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806" y="4879667"/>
            <a:ext cx="1241108" cy="124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296618904_0_498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OBJETIVO</a:t>
            </a:r>
            <a:endParaRPr dirty="0"/>
          </a:p>
        </p:txBody>
      </p:sp>
      <p:sp>
        <p:nvSpPr>
          <p:cNvPr id="117" name="Google Shape;117;g12296618904_0_498"/>
          <p:cNvSpPr txBox="1">
            <a:spLocks noGrp="1"/>
          </p:cNvSpPr>
          <p:nvPr>
            <p:ph type="sldNum" idx="12"/>
          </p:nvPr>
        </p:nvSpPr>
        <p:spPr>
          <a:xfrm>
            <a:off x="620376" y="6120775"/>
            <a:ext cx="3561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accent1"/>
                </a:solidFill>
              </a:rPr>
              <a:t>3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6" name="Google Shape;118;g12296618904_0_498"/>
          <p:cNvSpPr txBox="1">
            <a:spLocks/>
          </p:cNvSpPr>
          <p:nvPr/>
        </p:nvSpPr>
        <p:spPr>
          <a:xfrm>
            <a:off x="972600" y="2785403"/>
            <a:ext cx="9305521" cy="3010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  <a:defRPr sz="1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/>
              <a:t>Compreender os </a:t>
            </a:r>
            <a:r>
              <a:rPr lang="pt-BR" dirty="0"/>
              <a:t>desafios e oportunidades do varejo </a:t>
            </a:r>
            <a:endParaRPr lang="pt-BR" dirty="0" smtClean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/>
              <a:t>Identificar como </a:t>
            </a:r>
            <a:r>
              <a:rPr lang="pt-BR" dirty="0"/>
              <a:t>a remuneração estratégica poderia ser inserida nesse </a:t>
            </a:r>
            <a:r>
              <a:rPr lang="pt-BR" dirty="0" smtClean="0"/>
              <a:t>contexto </a:t>
            </a:r>
            <a:r>
              <a:rPr lang="pt-BR" dirty="0"/>
              <a:t>de forma a trazer melhorias para </a:t>
            </a:r>
            <a:r>
              <a:rPr lang="pt-BR" dirty="0" smtClean="0"/>
              <a:t>as empresas </a:t>
            </a:r>
            <a:r>
              <a:rPr lang="pt-BR" dirty="0"/>
              <a:t>do </a:t>
            </a:r>
            <a:r>
              <a:rPr lang="pt-BR" dirty="0" smtClean="0"/>
              <a:t>setor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smtClean="0"/>
              <a:t>Avaliar um caso real para concluir se </a:t>
            </a:r>
            <a:r>
              <a:rPr lang="pt-BR" dirty="0"/>
              <a:t>a remuneração estratégica poderia </a:t>
            </a:r>
            <a:r>
              <a:rPr lang="pt-BR" dirty="0" smtClean="0"/>
              <a:t>minimizar os </a:t>
            </a:r>
            <a:r>
              <a:rPr lang="pt-BR" i="1" dirty="0"/>
              <a:t>gaps</a:t>
            </a:r>
            <a:r>
              <a:rPr lang="pt-BR" dirty="0"/>
              <a:t> citados na literatura de tal maneira que, em última instância, a empresa pudesse obter </a:t>
            </a:r>
            <a:r>
              <a:rPr lang="pt-BR" dirty="0" smtClean="0"/>
              <a:t>benefícios</a:t>
            </a:r>
          </a:p>
        </p:txBody>
      </p:sp>
    </p:spTree>
    <p:extLst>
      <p:ext uri="{BB962C8B-B14F-4D97-AF65-F5344CB8AC3E}">
        <p14:creationId xmlns:p14="http://schemas.microsoft.com/office/powerpoint/2010/main" val="34753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296618904_0_505"/>
          <p:cNvSpPr txBox="1">
            <a:spLocks noGrp="1"/>
          </p:cNvSpPr>
          <p:nvPr>
            <p:ph type="title"/>
          </p:nvPr>
        </p:nvSpPr>
        <p:spPr>
          <a:xfrm>
            <a:off x="973325" y="1758200"/>
            <a:ext cx="4401300" cy="184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REFERENCIAL TEÓRICO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g12296618904_0_505"/>
          <p:cNvSpPr txBox="1">
            <a:spLocks noGrp="1"/>
          </p:cNvSpPr>
          <p:nvPr>
            <p:ph type="body" idx="1"/>
          </p:nvPr>
        </p:nvSpPr>
        <p:spPr>
          <a:xfrm>
            <a:off x="973325" y="3107828"/>
            <a:ext cx="10055746" cy="273026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520700" lvl="0" indent="-400050">
              <a:buFont typeface="+mj-lt"/>
              <a:buAutoNum type="romanUcPeriod"/>
            </a:pPr>
            <a:r>
              <a:rPr lang="pt-BR" dirty="0" smtClean="0"/>
              <a:t>O setor </a:t>
            </a:r>
            <a:r>
              <a:rPr lang="pt-BR" dirty="0"/>
              <a:t>varejista</a:t>
            </a:r>
          </a:p>
          <a:p>
            <a:pPr marL="120650" lvl="0" indent="0">
              <a:buNone/>
            </a:pPr>
            <a:endParaRPr lang="pt-BR" dirty="0" smtClean="0"/>
          </a:p>
          <a:p>
            <a:pPr marL="120650" lvl="0" indent="0">
              <a:buNone/>
            </a:pPr>
            <a:r>
              <a:rPr lang="pt-BR" dirty="0" smtClean="0"/>
              <a:t>Em 2018, o comércio varejista representava </a:t>
            </a:r>
            <a:r>
              <a:rPr lang="pt-BR" b="1" dirty="0"/>
              <a:t>13% </a:t>
            </a:r>
            <a:r>
              <a:rPr lang="pt-BR" b="1" dirty="0" smtClean="0"/>
              <a:t>do PIB brasileiro </a:t>
            </a:r>
            <a:r>
              <a:rPr lang="pt-BR" dirty="0" smtClean="0"/>
              <a:t>(MINISTÉRIO </a:t>
            </a:r>
            <a:r>
              <a:rPr lang="pt-BR" dirty="0"/>
              <a:t>DA ECONOMIA, 2020</a:t>
            </a:r>
            <a:r>
              <a:rPr lang="pt-BR" dirty="0" smtClean="0"/>
              <a:t>) e era responsável por empregar cerca </a:t>
            </a:r>
            <a:r>
              <a:rPr lang="pt-BR" dirty="0"/>
              <a:t>de </a:t>
            </a:r>
            <a:r>
              <a:rPr lang="pt-BR" b="1" dirty="0" smtClean="0"/>
              <a:t>7,6 </a:t>
            </a:r>
            <a:r>
              <a:rPr lang="pt-BR" b="1" dirty="0"/>
              <a:t>milhões</a:t>
            </a:r>
            <a:r>
              <a:rPr lang="pt-BR" dirty="0"/>
              <a:t> de </a:t>
            </a:r>
            <a:r>
              <a:rPr lang="pt-BR" dirty="0" smtClean="0"/>
              <a:t>brasileiros</a:t>
            </a:r>
            <a:r>
              <a:rPr lang="pt-BR" b="1" dirty="0" smtClean="0"/>
              <a:t> </a:t>
            </a:r>
            <a:r>
              <a:rPr lang="pt-BR" dirty="0"/>
              <a:t>(IBGE, 2020</a:t>
            </a:r>
            <a:r>
              <a:rPr lang="pt-BR" dirty="0" smtClean="0"/>
              <a:t>).</a:t>
            </a:r>
          </a:p>
          <a:p>
            <a:pPr marL="120650" lvl="0" indent="0">
              <a:buNone/>
            </a:pPr>
            <a:endParaRPr lang="pt-BR" dirty="0"/>
          </a:p>
          <a:p>
            <a:pPr marL="120650" lvl="0" indent="0">
              <a:buNone/>
            </a:pPr>
            <a:r>
              <a:rPr lang="pt-BR" dirty="0" smtClean="0"/>
              <a:t>Porém, muitas empresas desse setor é caracterizada por </a:t>
            </a:r>
            <a:r>
              <a:rPr lang="pt-BR" b="1" dirty="0" smtClean="0"/>
              <a:t>condições precárias de emprego</a:t>
            </a:r>
            <a:r>
              <a:rPr lang="pt-BR" dirty="0" smtClean="0"/>
              <a:t>, </a:t>
            </a:r>
            <a:r>
              <a:rPr lang="pt-BR" dirty="0"/>
              <a:t>alto </a:t>
            </a:r>
            <a:r>
              <a:rPr lang="pt-BR" b="1" i="1" dirty="0" err="1"/>
              <a:t>turnover</a:t>
            </a:r>
            <a:r>
              <a:rPr lang="pt-BR" b="1" dirty="0"/>
              <a:t> </a:t>
            </a:r>
            <a:r>
              <a:rPr lang="pt-BR" dirty="0"/>
              <a:t>de funcionários e um </a:t>
            </a:r>
            <a:r>
              <a:rPr lang="pt-BR" b="1" dirty="0"/>
              <a:t>mau atendimento </a:t>
            </a:r>
            <a:r>
              <a:rPr lang="pt-BR" dirty="0"/>
              <a:t>ao </a:t>
            </a:r>
            <a:r>
              <a:rPr lang="pt-BR" dirty="0" smtClean="0"/>
              <a:t>cliente (</a:t>
            </a:r>
            <a:r>
              <a:rPr lang="en-US" dirty="0" smtClean="0"/>
              <a:t>BACH </a:t>
            </a:r>
            <a:r>
              <a:rPr lang="en-US" i="1" dirty="0" smtClean="0"/>
              <a:t>et al</a:t>
            </a:r>
            <a:r>
              <a:rPr lang="en-US" dirty="0" smtClean="0"/>
              <a:t>., 2019)</a:t>
            </a:r>
            <a:endParaRPr lang="pt-BR" dirty="0"/>
          </a:p>
          <a:p>
            <a:pPr marL="120650" lvl="0" indent="0">
              <a:buNone/>
            </a:pPr>
            <a:endParaRPr lang="pt-BR" dirty="0" smtClean="0"/>
          </a:p>
        </p:txBody>
      </p:sp>
      <p:sp>
        <p:nvSpPr>
          <p:cNvPr id="126" name="Google Shape;126;g12296618904_0_505"/>
          <p:cNvSpPr txBox="1">
            <a:spLocks noGrp="1"/>
          </p:cNvSpPr>
          <p:nvPr>
            <p:ph type="sldNum" idx="12"/>
          </p:nvPr>
        </p:nvSpPr>
        <p:spPr>
          <a:xfrm>
            <a:off x="620376" y="6120775"/>
            <a:ext cx="3561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  <p:sp>
        <p:nvSpPr>
          <p:cNvPr id="2" name="Elipse 1"/>
          <p:cNvSpPr/>
          <p:nvPr/>
        </p:nvSpPr>
        <p:spPr>
          <a:xfrm>
            <a:off x="5688881" y="1594087"/>
            <a:ext cx="1440000" cy="1440000"/>
          </a:xfrm>
          <a:prstGeom prst="ellipse">
            <a:avLst/>
          </a:prstGeom>
          <a:noFill/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6756355" y="1594087"/>
            <a:ext cx="1440000" cy="14400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trela de 5 pontas 2"/>
          <p:cNvSpPr/>
          <p:nvPr/>
        </p:nvSpPr>
        <p:spPr>
          <a:xfrm>
            <a:off x="6809746" y="2170087"/>
            <a:ext cx="288000" cy="288000"/>
          </a:xfrm>
          <a:prstGeom prst="star5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3"/>
          <p:cNvSpPr/>
          <p:nvPr/>
        </p:nvSpPr>
        <p:spPr>
          <a:xfrm>
            <a:off x="5792926" y="2051071"/>
            <a:ext cx="936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0" lvl="0"/>
            <a:r>
              <a:rPr lang="pt-BR" sz="1600" b="1" dirty="0" smtClean="0">
                <a:solidFill>
                  <a:schemeClr val="accent4"/>
                </a:solidFill>
                <a:latin typeface="Lato" panose="020B0604020202020204" charset="0"/>
              </a:rPr>
              <a:t>Setor </a:t>
            </a:r>
          </a:p>
          <a:p>
            <a:pPr marL="120650" lvl="0"/>
            <a:r>
              <a:rPr lang="pt-BR" sz="1600" b="1" dirty="0" smtClean="0">
                <a:solidFill>
                  <a:schemeClr val="accent4"/>
                </a:solidFill>
                <a:latin typeface="Lato" panose="020B0604020202020204" charset="0"/>
              </a:rPr>
              <a:t>Varejo</a:t>
            </a:r>
            <a:endParaRPr lang="pt-BR" sz="1600" b="1" dirty="0">
              <a:solidFill>
                <a:schemeClr val="accent4"/>
              </a:solidFill>
              <a:latin typeface="Lato" panose="020B060402020202020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115554" y="2052477"/>
            <a:ext cx="1019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0" lvl="0"/>
            <a:r>
              <a:rPr lang="pt-BR" dirty="0" err="1" smtClean="0">
                <a:solidFill>
                  <a:schemeClr val="accent4"/>
                </a:solidFill>
                <a:latin typeface="Lato" panose="020B0604020202020204" charset="0"/>
              </a:rPr>
              <a:t>Remune</a:t>
            </a:r>
            <a:r>
              <a:rPr lang="pt-BR" dirty="0" smtClean="0">
                <a:solidFill>
                  <a:schemeClr val="accent4"/>
                </a:solidFill>
                <a:latin typeface="Lato" panose="020B0604020202020204" charset="0"/>
              </a:rPr>
              <a:t>-</a:t>
            </a:r>
          </a:p>
          <a:p>
            <a:pPr marL="120650" lvl="0"/>
            <a:r>
              <a:rPr lang="pt-BR" dirty="0" smtClean="0">
                <a:solidFill>
                  <a:schemeClr val="accent4"/>
                </a:solidFill>
                <a:latin typeface="Lato" panose="020B0604020202020204" charset="0"/>
              </a:rPr>
              <a:t>ração</a:t>
            </a:r>
            <a:endParaRPr lang="pt-BR" dirty="0">
              <a:solidFill>
                <a:schemeClr val="accent4"/>
              </a:solidFill>
              <a:latin typeface="Lato" panose="020B060402020202020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756355" y="1594087"/>
            <a:ext cx="1440000" cy="1440000"/>
          </a:xfrm>
          <a:prstGeom prst="ellipse">
            <a:avLst/>
          </a:prstGeom>
          <a:solidFill>
            <a:srgbClr val="EDEDDD">
              <a:alpha val="58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296618904_0_505"/>
          <p:cNvSpPr txBox="1">
            <a:spLocks noGrp="1"/>
          </p:cNvSpPr>
          <p:nvPr>
            <p:ph type="title"/>
          </p:nvPr>
        </p:nvSpPr>
        <p:spPr>
          <a:xfrm>
            <a:off x="973325" y="1758200"/>
            <a:ext cx="4401300" cy="184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REFERENCIAL TEÓRICO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g12296618904_0_505"/>
          <p:cNvSpPr txBox="1">
            <a:spLocks noGrp="1"/>
          </p:cNvSpPr>
          <p:nvPr>
            <p:ph type="body" idx="1"/>
          </p:nvPr>
        </p:nvSpPr>
        <p:spPr>
          <a:xfrm>
            <a:off x="973324" y="3107828"/>
            <a:ext cx="9816595" cy="320856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520700" lvl="0" indent="-400050">
              <a:buFont typeface="+mj-lt"/>
              <a:buAutoNum type="romanUcPeriod" startAt="2"/>
            </a:pPr>
            <a:r>
              <a:rPr lang="pt-BR" dirty="0" smtClean="0"/>
              <a:t>Sistemas de remuneração </a:t>
            </a:r>
          </a:p>
          <a:p>
            <a:pPr marL="520700" lvl="0" indent="-400050">
              <a:buFont typeface="+mj-lt"/>
              <a:buAutoNum type="romanUcPeriod" startAt="2"/>
            </a:pPr>
            <a:endParaRPr lang="pt-BR" dirty="0" smtClean="0"/>
          </a:p>
          <a:p>
            <a:pPr marL="120650" lvl="0" indent="0">
              <a:buNone/>
            </a:pPr>
            <a:r>
              <a:rPr lang="pt-BR" dirty="0"/>
              <a:t>Os </a:t>
            </a:r>
            <a:r>
              <a:rPr lang="pt-BR" b="1" dirty="0"/>
              <a:t>sistemas </a:t>
            </a:r>
            <a:r>
              <a:rPr lang="pt-BR" b="1" dirty="0" smtClean="0"/>
              <a:t>tradicionais </a:t>
            </a:r>
            <a:r>
              <a:rPr lang="pt-BR" dirty="0" smtClean="0"/>
              <a:t>são </a:t>
            </a:r>
            <a:r>
              <a:rPr lang="pt-BR" dirty="0"/>
              <a:t>aqueles que se baseiam exclusivamente na </a:t>
            </a:r>
            <a:r>
              <a:rPr lang="pt-BR" b="1" dirty="0"/>
              <a:t>descrição de atividades e responsabilidades</a:t>
            </a:r>
            <a:r>
              <a:rPr lang="pt-BR" dirty="0"/>
              <a:t> do </a:t>
            </a:r>
            <a:r>
              <a:rPr lang="pt-BR" dirty="0" smtClean="0"/>
              <a:t>funcionário. Já um sistema de </a:t>
            </a:r>
            <a:r>
              <a:rPr lang="pt-BR" b="1" dirty="0"/>
              <a:t>remuneração estratégica </a:t>
            </a:r>
            <a:r>
              <a:rPr lang="pt-BR" dirty="0"/>
              <a:t>considera o </a:t>
            </a:r>
            <a:r>
              <a:rPr lang="pt-BR" b="1" dirty="0"/>
              <a:t>contexto organizacional</a:t>
            </a:r>
            <a:r>
              <a:rPr lang="pt-BR" dirty="0"/>
              <a:t> e todos os fatores de </a:t>
            </a:r>
            <a:r>
              <a:rPr lang="pt-BR" b="1" dirty="0"/>
              <a:t>contribuição do funcionário </a:t>
            </a:r>
            <a:r>
              <a:rPr lang="pt-BR" dirty="0"/>
              <a:t>para o sucesso do negócio </a:t>
            </a:r>
            <a:r>
              <a:rPr lang="pt-BR" dirty="0" smtClean="0"/>
              <a:t>(WOOD </a:t>
            </a:r>
            <a:r>
              <a:rPr lang="pt-BR" dirty="0"/>
              <a:t>JR.; PICARELLI FILHO, 1996). </a:t>
            </a:r>
            <a:endParaRPr lang="pt-BR" dirty="0" smtClean="0"/>
          </a:p>
          <a:p>
            <a:pPr marL="120650" lvl="0" indent="0">
              <a:buNone/>
            </a:pPr>
            <a:endParaRPr lang="pt-BR" dirty="0" smtClean="0"/>
          </a:p>
          <a:p>
            <a:pPr marL="120650" lvl="0" indent="0">
              <a:buNone/>
            </a:pPr>
            <a:r>
              <a:rPr lang="pt-BR" dirty="0" smtClean="0"/>
              <a:t>Em </a:t>
            </a:r>
            <a:r>
              <a:rPr lang="pt-BR" dirty="0"/>
              <a:t>um contexto de </a:t>
            </a:r>
            <a:r>
              <a:rPr lang="pt-BR" b="1" dirty="0"/>
              <a:t>transformação das organizações</a:t>
            </a:r>
            <a:r>
              <a:rPr lang="pt-BR" dirty="0"/>
              <a:t>, os modelos tradicionais de remuneração e administração de salários vêm perdendo espaço nas organizações </a:t>
            </a:r>
            <a:r>
              <a:rPr lang="pt-BR" dirty="0" smtClean="0"/>
              <a:t>atuais (BHATTACHARYYA, </a:t>
            </a:r>
            <a:r>
              <a:rPr lang="pt-BR" dirty="0"/>
              <a:t>2014). </a:t>
            </a:r>
            <a:endParaRPr lang="pt-BR" dirty="0"/>
          </a:p>
          <a:p>
            <a:pPr marL="520700" lvl="0" indent="-400050">
              <a:buFont typeface="+mj-lt"/>
              <a:buAutoNum type="romanUcPeriod" startAt="2"/>
            </a:pPr>
            <a:endParaRPr lang="pt-BR" dirty="0" smtClean="0"/>
          </a:p>
        </p:txBody>
      </p:sp>
      <p:sp>
        <p:nvSpPr>
          <p:cNvPr id="126" name="Google Shape;126;g12296618904_0_505"/>
          <p:cNvSpPr txBox="1">
            <a:spLocks noGrp="1"/>
          </p:cNvSpPr>
          <p:nvPr>
            <p:ph type="sldNum" idx="12"/>
          </p:nvPr>
        </p:nvSpPr>
        <p:spPr>
          <a:xfrm>
            <a:off x="620376" y="6120775"/>
            <a:ext cx="3561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sp>
        <p:nvSpPr>
          <p:cNvPr id="10" name="Elipse 9"/>
          <p:cNvSpPr/>
          <p:nvPr/>
        </p:nvSpPr>
        <p:spPr>
          <a:xfrm>
            <a:off x="5688881" y="1594087"/>
            <a:ext cx="1440000" cy="14400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/>
          <p:cNvSpPr/>
          <p:nvPr/>
        </p:nvSpPr>
        <p:spPr>
          <a:xfrm>
            <a:off x="6756355" y="1594087"/>
            <a:ext cx="1440000" cy="1440000"/>
          </a:xfrm>
          <a:prstGeom prst="ellipse">
            <a:avLst/>
          </a:prstGeom>
          <a:noFill/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strela de 5 pontas 11"/>
          <p:cNvSpPr/>
          <p:nvPr/>
        </p:nvSpPr>
        <p:spPr>
          <a:xfrm>
            <a:off x="6809746" y="2170087"/>
            <a:ext cx="288000" cy="288000"/>
          </a:xfrm>
          <a:prstGeom prst="star5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ângulo 12"/>
          <p:cNvSpPr/>
          <p:nvPr/>
        </p:nvSpPr>
        <p:spPr>
          <a:xfrm>
            <a:off x="5803242" y="2053792"/>
            <a:ext cx="936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0" lvl="0"/>
            <a:r>
              <a:rPr lang="pt-BR" dirty="0" smtClean="0">
                <a:solidFill>
                  <a:schemeClr val="accent4"/>
                </a:solidFill>
                <a:latin typeface="Lato" panose="020B0604020202020204" charset="0"/>
              </a:rPr>
              <a:t>Setor </a:t>
            </a:r>
          </a:p>
          <a:p>
            <a:pPr marL="120650" lvl="0"/>
            <a:r>
              <a:rPr lang="pt-BR" dirty="0" smtClean="0">
                <a:solidFill>
                  <a:schemeClr val="accent4"/>
                </a:solidFill>
                <a:latin typeface="Lato" panose="020B0604020202020204" charset="0"/>
              </a:rPr>
              <a:t>Varejo</a:t>
            </a:r>
            <a:endParaRPr lang="pt-BR" dirty="0">
              <a:solidFill>
                <a:schemeClr val="accent4"/>
              </a:solidFill>
              <a:latin typeface="Lato" panose="020B060402020202020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025164" y="1992237"/>
            <a:ext cx="1140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0" lvl="0" algn="ctr"/>
            <a:r>
              <a:rPr lang="pt-BR" sz="1600" b="1" dirty="0" err="1" smtClean="0">
                <a:solidFill>
                  <a:schemeClr val="accent4"/>
                </a:solidFill>
                <a:latin typeface="Lato" panose="020B0604020202020204" charset="0"/>
              </a:rPr>
              <a:t>Remune</a:t>
            </a:r>
            <a:r>
              <a:rPr lang="pt-BR" sz="1600" b="1" dirty="0" smtClean="0">
                <a:solidFill>
                  <a:schemeClr val="accent4"/>
                </a:solidFill>
                <a:latin typeface="Lato" panose="020B0604020202020204" charset="0"/>
              </a:rPr>
              <a:t>-</a:t>
            </a:r>
          </a:p>
          <a:p>
            <a:pPr marL="120650" lvl="0" algn="ctr"/>
            <a:r>
              <a:rPr lang="pt-BR" sz="1600" b="1" dirty="0" smtClean="0">
                <a:solidFill>
                  <a:schemeClr val="accent4"/>
                </a:solidFill>
                <a:latin typeface="Lato" panose="020B0604020202020204" charset="0"/>
              </a:rPr>
              <a:t>ração</a:t>
            </a:r>
            <a:endParaRPr lang="pt-BR" sz="1600" b="1" dirty="0">
              <a:solidFill>
                <a:schemeClr val="accent4"/>
              </a:solidFill>
              <a:latin typeface="Lato" panose="020B0604020202020204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5688881" y="1594087"/>
            <a:ext cx="1440000" cy="1440000"/>
          </a:xfrm>
          <a:prstGeom prst="ellipse">
            <a:avLst/>
          </a:prstGeom>
          <a:solidFill>
            <a:srgbClr val="EDEDDD">
              <a:alpha val="58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296618904_0_505"/>
          <p:cNvSpPr txBox="1">
            <a:spLocks noGrp="1"/>
          </p:cNvSpPr>
          <p:nvPr>
            <p:ph type="title"/>
          </p:nvPr>
        </p:nvSpPr>
        <p:spPr>
          <a:xfrm>
            <a:off x="973325" y="1758200"/>
            <a:ext cx="4401300" cy="184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REFERENCIAL TEÓRICO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g12296618904_0_505"/>
          <p:cNvSpPr txBox="1">
            <a:spLocks noGrp="1"/>
          </p:cNvSpPr>
          <p:nvPr>
            <p:ph type="body" idx="1"/>
          </p:nvPr>
        </p:nvSpPr>
        <p:spPr>
          <a:xfrm>
            <a:off x="973325" y="3107828"/>
            <a:ext cx="10027610" cy="273026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520700" lvl="0" indent="-400050">
              <a:buFont typeface="+mj-lt"/>
              <a:buAutoNum type="romanUcPeriod" startAt="3"/>
            </a:pPr>
            <a:r>
              <a:rPr lang="pt-BR" dirty="0" smtClean="0"/>
              <a:t>Interface entre varejo e sistemas de remuneração </a:t>
            </a:r>
          </a:p>
          <a:p>
            <a:pPr marL="520700" lvl="0" indent="-400050">
              <a:buFont typeface="+mj-lt"/>
              <a:buAutoNum type="romanUcPeriod" startAt="3"/>
            </a:pPr>
            <a:endParaRPr lang="pt-BR" dirty="0" smtClean="0"/>
          </a:p>
          <a:p>
            <a:pPr marL="120650" lvl="0" indent="0">
              <a:buNone/>
            </a:pPr>
            <a:r>
              <a:rPr lang="pt-BR" dirty="0" smtClean="0"/>
              <a:t>Para quebrar o “ciclo vicioso do varejo”, é necessário investir </a:t>
            </a:r>
            <a:r>
              <a:rPr lang="pt-BR" dirty="0"/>
              <a:t>na </a:t>
            </a:r>
            <a:r>
              <a:rPr lang="pt-BR" b="1" dirty="0"/>
              <a:t>experiência do empregado</a:t>
            </a:r>
            <a:r>
              <a:rPr lang="pt-BR" dirty="0"/>
              <a:t>, </a:t>
            </a:r>
            <a:r>
              <a:rPr lang="pt-BR" dirty="0" smtClean="0"/>
              <a:t>pois dessa forma a </a:t>
            </a:r>
            <a:r>
              <a:rPr lang="pt-BR" dirty="0"/>
              <a:t>empresa </a:t>
            </a:r>
            <a:r>
              <a:rPr lang="pt-BR" dirty="0" smtClean="0"/>
              <a:t>estará investindo, </a:t>
            </a:r>
            <a:r>
              <a:rPr lang="pt-BR" dirty="0"/>
              <a:t>em última instância, na </a:t>
            </a:r>
            <a:r>
              <a:rPr lang="pt-BR" b="1" dirty="0"/>
              <a:t>experiência do seu </a:t>
            </a:r>
            <a:r>
              <a:rPr lang="pt-BR" b="1" dirty="0" smtClean="0"/>
              <a:t>cliente </a:t>
            </a:r>
            <a:r>
              <a:rPr lang="pt-BR" dirty="0" smtClean="0"/>
              <a:t>(</a:t>
            </a:r>
            <a:r>
              <a:rPr lang="en-US" dirty="0"/>
              <a:t>BACH </a:t>
            </a:r>
            <a:r>
              <a:rPr lang="en-US" i="1" dirty="0"/>
              <a:t>et al</a:t>
            </a:r>
            <a:r>
              <a:rPr lang="en-US" dirty="0"/>
              <a:t>., 2019</a:t>
            </a:r>
            <a:r>
              <a:rPr lang="en-US" dirty="0" smtClean="0"/>
              <a:t>).</a:t>
            </a:r>
          </a:p>
          <a:p>
            <a:pPr marL="120650" lvl="0" indent="0">
              <a:buNone/>
            </a:pPr>
            <a:endParaRPr lang="pt-BR" dirty="0"/>
          </a:p>
          <a:p>
            <a:pPr marL="120650" lvl="0" indent="0">
              <a:buNone/>
            </a:pPr>
            <a:r>
              <a:rPr lang="pt-BR" dirty="0" smtClean="0"/>
              <a:t>Pensando no futuro do varejo alimentar, para garantir </a:t>
            </a:r>
            <a:r>
              <a:rPr lang="pt-BR" dirty="0"/>
              <a:t>a presença de funcionários de alta </a:t>
            </a:r>
            <a:r>
              <a:rPr lang="pt-BR" i="1" dirty="0" smtClean="0"/>
              <a:t>performance</a:t>
            </a:r>
            <a:r>
              <a:rPr lang="pt-BR" dirty="0" smtClean="0"/>
              <a:t>,</a:t>
            </a:r>
            <a:r>
              <a:rPr lang="pt-BR" dirty="0"/>
              <a:t> </a:t>
            </a:r>
            <a:r>
              <a:rPr lang="pt-BR" dirty="0" smtClean="0"/>
              <a:t>é preciso </a:t>
            </a:r>
            <a:r>
              <a:rPr lang="pt-BR" dirty="0"/>
              <a:t>oferecer uma remuneração competitiva, baseada em </a:t>
            </a:r>
            <a:r>
              <a:rPr lang="pt-BR" b="1" dirty="0"/>
              <a:t>plataformas modernas de recompensa</a:t>
            </a:r>
            <a:r>
              <a:rPr lang="pt-BR" dirty="0"/>
              <a:t>, capazes de </a:t>
            </a:r>
            <a:r>
              <a:rPr lang="pt-BR" b="1" dirty="0"/>
              <a:t>engajar, reter e premiar </a:t>
            </a:r>
            <a:r>
              <a:rPr lang="pt-BR" dirty="0"/>
              <a:t>comportamentos </a:t>
            </a:r>
            <a:r>
              <a:rPr lang="pt-BR" dirty="0" smtClean="0"/>
              <a:t>pertinentes (DIAZ </a:t>
            </a:r>
            <a:r>
              <a:rPr lang="pt-BR" dirty="0"/>
              <a:t>et al. </a:t>
            </a:r>
            <a:r>
              <a:rPr lang="pt-BR" dirty="0" smtClean="0"/>
              <a:t>2019)</a:t>
            </a:r>
            <a:endParaRPr lang="pt-BR" dirty="0"/>
          </a:p>
        </p:txBody>
      </p:sp>
      <p:sp>
        <p:nvSpPr>
          <p:cNvPr id="126" name="Google Shape;126;g12296618904_0_505"/>
          <p:cNvSpPr txBox="1">
            <a:spLocks noGrp="1"/>
          </p:cNvSpPr>
          <p:nvPr>
            <p:ph type="sldNum" idx="12"/>
          </p:nvPr>
        </p:nvSpPr>
        <p:spPr>
          <a:xfrm>
            <a:off x="620376" y="6120775"/>
            <a:ext cx="3561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sp>
        <p:nvSpPr>
          <p:cNvPr id="5" name="Elipse 4"/>
          <p:cNvSpPr/>
          <p:nvPr/>
        </p:nvSpPr>
        <p:spPr>
          <a:xfrm>
            <a:off x="5688881" y="1594087"/>
            <a:ext cx="1440000" cy="1440000"/>
          </a:xfrm>
          <a:prstGeom prst="ellipse">
            <a:avLst/>
          </a:prstGeom>
          <a:solidFill>
            <a:srgbClr val="EDEDD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ipse 5"/>
          <p:cNvSpPr/>
          <p:nvPr/>
        </p:nvSpPr>
        <p:spPr>
          <a:xfrm>
            <a:off x="6756355" y="1594087"/>
            <a:ext cx="1440000" cy="14400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trela de 5 pontas 6"/>
          <p:cNvSpPr/>
          <p:nvPr/>
        </p:nvSpPr>
        <p:spPr>
          <a:xfrm>
            <a:off x="6739975" y="2098087"/>
            <a:ext cx="432000" cy="432000"/>
          </a:xfrm>
          <a:prstGeom prst="star5">
            <a:avLst/>
          </a:prstGeom>
          <a:solidFill>
            <a:schemeClr val="bg1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5803242" y="2053792"/>
            <a:ext cx="936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0" lvl="0"/>
            <a:r>
              <a:rPr lang="pt-BR" dirty="0" smtClean="0">
                <a:solidFill>
                  <a:schemeClr val="accent3"/>
                </a:solidFill>
                <a:latin typeface="Lato" panose="020B0604020202020204" charset="0"/>
              </a:rPr>
              <a:t>Setor </a:t>
            </a:r>
          </a:p>
          <a:p>
            <a:pPr marL="120650" lvl="0"/>
            <a:r>
              <a:rPr lang="pt-BR" dirty="0" smtClean="0">
                <a:solidFill>
                  <a:schemeClr val="accent3"/>
                </a:solidFill>
                <a:latin typeface="Lato" panose="020B0604020202020204" charset="0"/>
              </a:rPr>
              <a:t>Varejo</a:t>
            </a:r>
            <a:endParaRPr lang="pt-BR" dirty="0">
              <a:solidFill>
                <a:schemeClr val="accent3"/>
              </a:solidFill>
              <a:latin typeface="Lato" panose="020B060402020202020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115554" y="2052477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0" lvl="0"/>
            <a:r>
              <a:rPr lang="pt-BR" dirty="0" err="1" smtClean="0">
                <a:solidFill>
                  <a:schemeClr val="accent3"/>
                </a:solidFill>
                <a:latin typeface="Lato" panose="020B0604020202020204" charset="0"/>
              </a:rPr>
              <a:t>Remune</a:t>
            </a:r>
            <a:r>
              <a:rPr lang="pt-BR" dirty="0" smtClean="0">
                <a:solidFill>
                  <a:schemeClr val="accent3"/>
                </a:solidFill>
                <a:latin typeface="Lato" panose="020B0604020202020204" charset="0"/>
              </a:rPr>
              <a:t>-</a:t>
            </a:r>
          </a:p>
          <a:p>
            <a:pPr marL="120650" lvl="0"/>
            <a:r>
              <a:rPr lang="pt-BR" dirty="0" smtClean="0">
                <a:solidFill>
                  <a:schemeClr val="accent3"/>
                </a:solidFill>
                <a:latin typeface="Lato" panose="020B0604020202020204" charset="0"/>
              </a:rPr>
              <a:t>ração</a:t>
            </a:r>
            <a:endParaRPr lang="pt-BR" dirty="0">
              <a:solidFill>
                <a:schemeClr val="accent3"/>
              </a:solidFill>
              <a:latin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/>
          <p:nvPr/>
        </p:nvSpPr>
        <p:spPr>
          <a:xfrm>
            <a:off x="2475345" y="768554"/>
            <a:ext cx="174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"/>
          <p:cNvSpPr txBox="1">
            <a:spLocks noGrp="1"/>
          </p:cNvSpPr>
          <p:nvPr>
            <p:ph type="sldNum" idx="12"/>
          </p:nvPr>
        </p:nvSpPr>
        <p:spPr>
          <a:xfrm>
            <a:off x="620376" y="6120775"/>
            <a:ext cx="3561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ASPECTOS METODOLÓGICOS DA PESQUISA</a:t>
            </a:r>
            <a:endParaRPr dirty="0"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972600" y="2601262"/>
            <a:ext cx="10028501" cy="301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b="1" dirty="0"/>
              <a:t>R</a:t>
            </a:r>
            <a:r>
              <a:rPr lang="pt-BR" b="1" dirty="0" smtClean="0"/>
              <a:t>evisão </a:t>
            </a:r>
            <a:r>
              <a:rPr lang="pt-BR" b="1" dirty="0"/>
              <a:t>bibliográfica </a:t>
            </a:r>
            <a:endParaRPr lang="pt-BR" b="1" dirty="0" smtClean="0"/>
          </a:p>
          <a:p>
            <a:pPr lvl="1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700" dirty="0" smtClean="0"/>
              <a:t>Compreensão dos desafios e oportunidades do setor varejista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700" dirty="0" smtClean="0"/>
              <a:t>Estudo dos sistemas de remuneração e tendências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700" dirty="0" smtClean="0"/>
              <a:t>Síntese dos gaps relacionados ao varejo e ao sistema tradicional de remuneração</a:t>
            </a:r>
          </a:p>
          <a:p>
            <a:pPr lvl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b="1" dirty="0" smtClean="0"/>
              <a:t>Estudo </a:t>
            </a:r>
            <a:r>
              <a:rPr lang="pt-BR" b="1" dirty="0"/>
              <a:t>de </a:t>
            </a:r>
            <a:r>
              <a:rPr lang="pt-BR" b="1" dirty="0" smtClean="0"/>
              <a:t>caso</a:t>
            </a:r>
            <a:endParaRPr lang="pt-BR" dirty="0" smtClean="0"/>
          </a:p>
          <a:p>
            <a:pPr lvl="1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700" dirty="0" smtClean="0"/>
              <a:t>Seleção de um caso único </a:t>
            </a:r>
            <a:r>
              <a:rPr lang="pt-BR" sz="1700" dirty="0" smtClean="0">
                <a:sym typeface="Wingdings" panose="05000000000000000000" pitchFamily="2" charset="2"/>
              </a:rPr>
              <a:t>  Pequena rede de supermercados 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700" dirty="0" smtClean="0">
                <a:sym typeface="Wingdings" panose="05000000000000000000" pitchFamily="2" charset="2"/>
              </a:rPr>
              <a:t>Levantamento de dados  por meio de entrevistas semiestruturadas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700" dirty="0" smtClean="0">
                <a:sym typeface="Wingdings" panose="05000000000000000000" pitchFamily="2" charset="2"/>
              </a:rPr>
              <a:t>Análise qualitativa dos dados</a:t>
            </a:r>
            <a:endParaRPr sz="1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>
            <a:spLocks noGrp="1"/>
          </p:cNvSpPr>
          <p:nvPr>
            <p:ph type="sldNum" idx="12"/>
          </p:nvPr>
        </p:nvSpPr>
        <p:spPr>
          <a:xfrm>
            <a:off x="620376" y="6120775"/>
            <a:ext cx="3561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8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976476" y="1217659"/>
            <a:ext cx="10251300" cy="165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 smtClean="0"/>
              <a:t>Principais </a:t>
            </a:r>
            <a:r>
              <a:rPr lang="pt-BR" sz="4000" i="1" dirty="0" smtClean="0"/>
              <a:t>gaps</a:t>
            </a:r>
            <a:r>
              <a:rPr lang="pt-BR" sz="4000" dirty="0" smtClean="0"/>
              <a:t> identificados na literatura</a:t>
            </a:r>
            <a:endParaRPr sz="4000" dirty="0"/>
          </a:p>
        </p:txBody>
      </p:sp>
      <p:sp>
        <p:nvSpPr>
          <p:cNvPr id="5" name="Google Shape;133;p4"/>
          <p:cNvSpPr txBox="1">
            <a:spLocks/>
          </p:cNvSpPr>
          <p:nvPr/>
        </p:nvSpPr>
        <p:spPr>
          <a:xfrm>
            <a:off x="798426" y="3510310"/>
            <a:ext cx="1741238" cy="92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pt-BR" sz="4400" dirty="0">
                <a:solidFill>
                  <a:schemeClr val="dk2"/>
                </a:solidFill>
              </a:rPr>
              <a:t>13</a:t>
            </a:r>
            <a:endParaRPr lang="pt-BR" sz="4400" dirty="0">
              <a:solidFill>
                <a:schemeClr val="dk2"/>
              </a:solidFill>
            </a:endParaRPr>
          </a:p>
        </p:txBody>
      </p:sp>
      <p:sp>
        <p:nvSpPr>
          <p:cNvPr id="6" name="Google Shape;134;p4"/>
          <p:cNvSpPr txBox="1">
            <a:spLocks noGrp="1"/>
          </p:cNvSpPr>
          <p:nvPr>
            <p:ph type="body" idx="1"/>
          </p:nvPr>
        </p:nvSpPr>
        <p:spPr>
          <a:xfrm>
            <a:off x="798426" y="4161536"/>
            <a:ext cx="1700262" cy="54990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20650" lv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sz="1700" i="1" dirty="0" smtClean="0"/>
              <a:t>Gaps</a:t>
            </a:r>
            <a:r>
              <a:rPr lang="pt-BR" sz="1700" dirty="0" smtClean="0"/>
              <a:t> no total</a:t>
            </a:r>
            <a:endParaRPr sz="1700" dirty="0"/>
          </a:p>
        </p:txBody>
      </p:sp>
      <p:cxnSp>
        <p:nvCxnSpPr>
          <p:cNvPr id="4" name="Conector de seta reta 3"/>
          <p:cNvCxnSpPr>
            <a:stCxn id="5" idx="3"/>
            <a:endCxn id="14" idx="1"/>
          </p:cNvCxnSpPr>
          <p:nvPr/>
        </p:nvCxnSpPr>
        <p:spPr>
          <a:xfrm flipV="1">
            <a:off x="2539664" y="3145141"/>
            <a:ext cx="949124" cy="828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>
            <a:endCxn id="15" idx="1"/>
          </p:cNvCxnSpPr>
          <p:nvPr/>
        </p:nvCxnSpPr>
        <p:spPr>
          <a:xfrm>
            <a:off x="2498688" y="4342418"/>
            <a:ext cx="820060" cy="913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133;p4"/>
          <p:cNvSpPr txBox="1">
            <a:spLocks/>
          </p:cNvSpPr>
          <p:nvPr/>
        </p:nvSpPr>
        <p:spPr>
          <a:xfrm>
            <a:off x="3488788" y="2696109"/>
            <a:ext cx="792114" cy="89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pt-BR" sz="4400" dirty="0">
                <a:solidFill>
                  <a:schemeClr val="dk2"/>
                </a:solidFill>
              </a:rPr>
              <a:t>7</a:t>
            </a:r>
            <a:endParaRPr lang="pt-BR" sz="4400" dirty="0">
              <a:solidFill>
                <a:schemeClr val="dk2"/>
              </a:solidFill>
            </a:endParaRPr>
          </a:p>
        </p:txBody>
      </p:sp>
      <p:sp>
        <p:nvSpPr>
          <p:cNvPr id="15" name="Google Shape;133;p4"/>
          <p:cNvSpPr txBox="1">
            <a:spLocks/>
          </p:cNvSpPr>
          <p:nvPr/>
        </p:nvSpPr>
        <p:spPr>
          <a:xfrm>
            <a:off x="3318748" y="4813130"/>
            <a:ext cx="962154" cy="88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Font typeface="Raleway"/>
              <a:buNone/>
              <a:defRPr sz="10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pt-BR" sz="4400" dirty="0" smtClean="0">
                <a:solidFill>
                  <a:schemeClr val="dk2"/>
                </a:solidFill>
              </a:rPr>
              <a:t>6</a:t>
            </a:r>
          </a:p>
        </p:txBody>
      </p:sp>
      <p:sp>
        <p:nvSpPr>
          <p:cNvPr id="18" name="Google Shape;134;p4"/>
          <p:cNvSpPr txBox="1">
            <a:spLocks/>
          </p:cNvSpPr>
          <p:nvPr/>
        </p:nvSpPr>
        <p:spPr>
          <a:xfrm>
            <a:off x="4104633" y="4889522"/>
            <a:ext cx="3210566" cy="54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  <a:defRPr sz="17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20650" indent="0">
              <a:lnSpc>
                <a:spcPct val="150000"/>
              </a:lnSpc>
              <a:spcAft>
                <a:spcPts val="600"/>
              </a:spcAft>
              <a:buFont typeface="Lato"/>
              <a:buNone/>
            </a:pPr>
            <a:r>
              <a:rPr lang="pt-BR" dirty="0" smtClean="0"/>
              <a:t>Relacionados ao varejo, </a:t>
            </a:r>
            <a:r>
              <a:rPr lang="pt-BR" dirty="0" err="1" smtClean="0"/>
              <a:t>ex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19" name="Google Shape;134;p4"/>
          <p:cNvSpPr txBox="1">
            <a:spLocks/>
          </p:cNvSpPr>
          <p:nvPr/>
        </p:nvSpPr>
        <p:spPr>
          <a:xfrm>
            <a:off x="4104633" y="2831277"/>
            <a:ext cx="5728683" cy="54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  <a:defRPr sz="17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20650" indent="0">
              <a:lnSpc>
                <a:spcPct val="150000"/>
              </a:lnSpc>
              <a:spcAft>
                <a:spcPts val="600"/>
              </a:spcAft>
              <a:buFont typeface="Lato"/>
              <a:buNone/>
            </a:pPr>
            <a:r>
              <a:rPr lang="pt-BR" dirty="0" smtClean="0"/>
              <a:t>Relacionados ao sistema de remuneração tradicional, </a:t>
            </a:r>
            <a:r>
              <a:rPr lang="pt-BR" dirty="0" err="1" smtClean="0"/>
              <a:t>ex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20" name="Google Shape;134;p4"/>
          <p:cNvSpPr txBox="1">
            <a:spLocks/>
          </p:cNvSpPr>
          <p:nvPr/>
        </p:nvSpPr>
        <p:spPr>
          <a:xfrm>
            <a:off x="4282576" y="3291713"/>
            <a:ext cx="4821522" cy="148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  <a:defRPr sz="17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SzPct val="80000"/>
            </a:pPr>
            <a:r>
              <a:rPr lang="pt-BR" sz="1400" dirty="0" smtClean="0">
                <a:solidFill>
                  <a:schemeClr val="bg1">
                    <a:lumMod val="25000"/>
                  </a:schemeClr>
                </a:solidFill>
              </a:rPr>
              <a:t>Torna promoções excessivamente importantes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80000"/>
            </a:pPr>
            <a:r>
              <a:rPr lang="pt-BR" sz="1400" dirty="0" smtClean="0">
                <a:solidFill>
                  <a:schemeClr val="bg1">
                    <a:lumMod val="25000"/>
                  </a:schemeClr>
                </a:solidFill>
              </a:rPr>
              <a:t>Inflexibilidade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80000"/>
            </a:pPr>
            <a:r>
              <a:rPr lang="pt-BR" sz="1400" dirty="0" smtClean="0">
                <a:solidFill>
                  <a:schemeClr val="bg1">
                    <a:lumMod val="25000"/>
                  </a:schemeClr>
                </a:solidFill>
              </a:rPr>
              <a:t>Divergência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80000"/>
            </a:pPr>
            <a:r>
              <a:rPr lang="pt-BR" sz="1400" dirty="0" smtClean="0">
                <a:solidFill>
                  <a:schemeClr val="bg1">
                    <a:lumMod val="25000"/>
                  </a:schemeClr>
                </a:solidFill>
              </a:rPr>
              <a:t>Anacronismo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80000"/>
            </a:pPr>
            <a:r>
              <a:rPr lang="pt-BR" sz="1400" dirty="0" smtClean="0">
                <a:solidFill>
                  <a:schemeClr val="bg1">
                    <a:lumMod val="25000"/>
                  </a:schemeClr>
                </a:solidFill>
              </a:rPr>
              <a:t>Entre outros</a:t>
            </a:r>
            <a:endParaRPr lang="pt-BR" sz="14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22" name="Google Shape;134;p4"/>
          <p:cNvSpPr txBox="1">
            <a:spLocks/>
          </p:cNvSpPr>
          <p:nvPr/>
        </p:nvSpPr>
        <p:spPr>
          <a:xfrm>
            <a:off x="4280902" y="5331460"/>
            <a:ext cx="6590152" cy="148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  <a:defRPr sz="17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SzPct val="80000"/>
            </a:pPr>
            <a:r>
              <a:rPr lang="pt-BR" sz="1400" dirty="0" smtClean="0">
                <a:solidFill>
                  <a:schemeClr val="bg1">
                    <a:lumMod val="25000"/>
                  </a:schemeClr>
                </a:solidFill>
              </a:rPr>
              <a:t>Alto </a:t>
            </a:r>
            <a:r>
              <a:rPr lang="pt-BR" sz="1400" dirty="0" err="1" smtClean="0">
                <a:solidFill>
                  <a:schemeClr val="bg1">
                    <a:lumMod val="25000"/>
                  </a:schemeClr>
                </a:solidFill>
              </a:rPr>
              <a:t>turnover</a:t>
            </a:r>
            <a:endParaRPr lang="pt-BR" sz="1400" dirty="0" smtClean="0">
              <a:solidFill>
                <a:schemeClr val="bg1">
                  <a:lumMod val="25000"/>
                </a:schemeClr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80000"/>
            </a:pPr>
            <a:r>
              <a:rPr lang="pt-BR" sz="1400" dirty="0" smtClean="0">
                <a:solidFill>
                  <a:schemeClr val="bg1">
                    <a:lumMod val="25000"/>
                  </a:schemeClr>
                </a:solidFill>
              </a:rPr>
              <a:t>Problemas operacionais devido à baixa performance dos funcionários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80000"/>
            </a:pPr>
            <a:r>
              <a:rPr lang="pt-BR" sz="1400" dirty="0" smtClean="0">
                <a:solidFill>
                  <a:schemeClr val="bg1">
                    <a:lumMod val="25000"/>
                  </a:schemeClr>
                </a:solidFill>
              </a:rPr>
              <a:t>Jornadas intensas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80000"/>
            </a:pPr>
            <a:r>
              <a:rPr lang="pt-BR" sz="1400" dirty="0" smtClean="0">
                <a:solidFill>
                  <a:schemeClr val="bg1">
                    <a:lumMod val="25000"/>
                  </a:schemeClr>
                </a:solidFill>
              </a:rPr>
              <a:t>Entre outros</a:t>
            </a:r>
            <a:endParaRPr lang="pt-BR" sz="1400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2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>
            <a:spLocks noGrp="1"/>
          </p:cNvSpPr>
          <p:nvPr>
            <p:ph type="sldNum" idx="12"/>
          </p:nvPr>
        </p:nvSpPr>
        <p:spPr>
          <a:xfrm>
            <a:off x="620376" y="6120775"/>
            <a:ext cx="3561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9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976476" y="1217659"/>
            <a:ext cx="10251300" cy="165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 smtClean="0"/>
              <a:t>Avaliação </a:t>
            </a:r>
            <a:r>
              <a:rPr lang="pt-BR" sz="4000" dirty="0" smtClean="0"/>
              <a:t>dos </a:t>
            </a:r>
            <a:r>
              <a:rPr lang="pt-BR" sz="4000" i="1" dirty="0" smtClean="0"/>
              <a:t>gaps</a:t>
            </a:r>
            <a:r>
              <a:rPr lang="pt-BR" sz="4000" dirty="0" smtClean="0"/>
              <a:t> no estudo de caso através de entrevistas </a:t>
            </a:r>
            <a:endParaRPr sz="4000" dirty="0"/>
          </a:p>
        </p:txBody>
      </p:sp>
      <p:sp>
        <p:nvSpPr>
          <p:cNvPr id="5" name="Elipse 4"/>
          <p:cNvSpPr/>
          <p:nvPr/>
        </p:nvSpPr>
        <p:spPr>
          <a:xfrm>
            <a:off x="1524841" y="3311017"/>
            <a:ext cx="792000" cy="79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13</a:t>
            </a:r>
            <a:endParaRPr lang="en-US" sz="2800" b="1" dirty="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3196551" y="3311017"/>
            <a:ext cx="792000" cy="79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13</a:t>
            </a:r>
            <a:endParaRPr lang="en-US" sz="2800" b="1" dirty="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7" name="Conector de seta reta 6"/>
          <p:cNvCxnSpPr>
            <a:stCxn id="5" idx="6"/>
            <a:endCxn id="6" idx="2"/>
          </p:cNvCxnSpPr>
          <p:nvPr/>
        </p:nvCxnSpPr>
        <p:spPr>
          <a:xfrm>
            <a:off x="2316841" y="3707017"/>
            <a:ext cx="8797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4868261" y="3311017"/>
            <a:ext cx="792000" cy="79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endParaRPr lang="en-US" sz="2800" b="1" dirty="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2" name="Conector de seta reta 11"/>
          <p:cNvCxnSpPr>
            <a:stCxn id="6" idx="6"/>
            <a:endCxn id="11" idx="2"/>
          </p:cNvCxnSpPr>
          <p:nvPr/>
        </p:nvCxnSpPr>
        <p:spPr>
          <a:xfrm>
            <a:off x="3988551" y="3707017"/>
            <a:ext cx="8797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134;p4"/>
          <p:cNvSpPr txBox="1">
            <a:spLocks/>
          </p:cNvSpPr>
          <p:nvPr/>
        </p:nvSpPr>
        <p:spPr>
          <a:xfrm>
            <a:off x="1015998" y="4084137"/>
            <a:ext cx="1809686" cy="829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  <a:defRPr sz="17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20650" indent="0" algn="ctr">
              <a:lnSpc>
                <a:spcPct val="100000"/>
              </a:lnSpc>
              <a:buFont typeface="Lato"/>
              <a:buNone/>
            </a:pPr>
            <a:r>
              <a:rPr lang="pt-BR" dirty="0" smtClean="0"/>
              <a:t>Gaps </a:t>
            </a:r>
          </a:p>
          <a:p>
            <a:pPr marL="120650" indent="0" algn="ctr">
              <a:lnSpc>
                <a:spcPct val="100000"/>
              </a:lnSpc>
              <a:buFont typeface="Lato"/>
              <a:buNone/>
            </a:pPr>
            <a:r>
              <a:rPr lang="pt-BR" dirty="0" smtClean="0"/>
              <a:t>da literatura</a:t>
            </a:r>
            <a:endParaRPr lang="pt-BR" dirty="0"/>
          </a:p>
        </p:txBody>
      </p:sp>
      <p:sp>
        <p:nvSpPr>
          <p:cNvPr id="16" name="Google Shape;134;p4"/>
          <p:cNvSpPr txBox="1">
            <a:spLocks/>
          </p:cNvSpPr>
          <p:nvPr/>
        </p:nvSpPr>
        <p:spPr>
          <a:xfrm>
            <a:off x="2912424" y="4103016"/>
            <a:ext cx="1372745" cy="54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  <a:defRPr sz="17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20650" indent="0">
              <a:lnSpc>
                <a:spcPct val="150000"/>
              </a:lnSpc>
              <a:spcAft>
                <a:spcPts val="600"/>
              </a:spcAft>
              <a:buFont typeface="Lato"/>
              <a:buNone/>
            </a:pPr>
            <a:r>
              <a:rPr lang="pt-BR" dirty="0" smtClean="0"/>
              <a:t>Questões </a:t>
            </a:r>
            <a:endParaRPr lang="pt-BR" dirty="0"/>
          </a:p>
        </p:txBody>
      </p:sp>
      <p:sp>
        <p:nvSpPr>
          <p:cNvPr id="17" name="Google Shape;134;p4"/>
          <p:cNvSpPr txBox="1">
            <a:spLocks/>
          </p:cNvSpPr>
          <p:nvPr/>
        </p:nvSpPr>
        <p:spPr>
          <a:xfrm>
            <a:off x="4423145" y="4103016"/>
            <a:ext cx="1682232" cy="54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  <a:defRPr sz="17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20650" indent="0">
              <a:lnSpc>
                <a:spcPct val="150000"/>
              </a:lnSpc>
              <a:spcAft>
                <a:spcPts val="600"/>
              </a:spcAft>
              <a:buFont typeface="Lato"/>
              <a:buNone/>
            </a:pPr>
            <a:r>
              <a:rPr lang="pt-BR" dirty="0" smtClean="0"/>
              <a:t>Entrevistados</a:t>
            </a:r>
            <a:endParaRPr lang="pt-BR" dirty="0"/>
          </a:p>
        </p:txBody>
      </p:sp>
      <p:sp>
        <p:nvSpPr>
          <p:cNvPr id="18" name="Elipse 17"/>
          <p:cNvSpPr/>
          <p:nvPr/>
        </p:nvSpPr>
        <p:spPr>
          <a:xfrm>
            <a:off x="6736922" y="3311017"/>
            <a:ext cx="792000" cy="79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endParaRPr lang="en-US" sz="2800" b="1" dirty="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9" name="Conector de seta reta 18"/>
          <p:cNvCxnSpPr>
            <a:stCxn id="11" idx="6"/>
            <a:endCxn id="18" idx="2"/>
          </p:cNvCxnSpPr>
          <p:nvPr/>
        </p:nvCxnSpPr>
        <p:spPr>
          <a:xfrm>
            <a:off x="5660261" y="3707017"/>
            <a:ext cx="10766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134;p4"/>
          <p:cNvSpPr txBox="1">
            <a:spLocks/>
          </p:cNvSpPr>
          <p:nvPr/>
        </p:nvSpPr>
        <p:spPr>
          <a:xfrm>
            <a:off x="6158043" y="4064780"/>
            <a:ext cx="1949757" cy="54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  <a:defRPr sz="17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20650" indent="0" algn="ctr">
              <a:lnSpc>
                <a:spcPct val="150000"/>
              </a:lnSpc>
              <a:spcAft>
                <a:spcPts val="600"/>
              </a:spcAft>
              <a:buFont typeface="Lato"/>
              <a:buNone/>
            </a:pPr>
            <a:r>
              <a:rPr lang="pt-BR" dirty="0" smtClean="0"/>
              <a:t>Classificações para as respostas</a:t>
            </a:r>
            <a:endParaRPr lang="pt-BR" dirty="0"/>
          </a:p>
        </p:txBody>
      </p:sp>
      <p:cxnSp>
        <p:nvCxnSpPr>
          <p:cNvPr id="23" name="Conector de seta reta 22"/>
          <p:cNvCxnSpPr>
            <a:stCxn id="18" idx="6"/>
          </p:cNvCxnSpPr>
          <p:nvPr/>
        </p:nvCxnSpPr>
        <p:spPr>
          <a:xfrm flipV="1">
            <a:off x="7528922" y="3235021"/>
            <a:ext cx="1333724" cy="471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stCxn id="18" idx="6"/>
          </p:cNvCxnSpPr>
          <p:nvPr/>
        </p:nvCxnSpPr>
        <p:spPr>
          <a:xfrm flipV="1">
            <a:off x="7528922" y="3688103"/>
            <a:ext cx="1333724" cy="18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>
            <a:stCxn id="18" idx="6"/>
          </p:cNvCxnSpPr>
          <p:nvPr/>
        </p:nvCxnSpPr>
        <p:spPr>
          <a:xfrm>
            <a:off x="7528922" y="3707017"/>
            <a:ext cx="1333724" cy="453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Google Shape;134;p4"/>
          <p:cNvSpPr txBox="1">
            <a:spLocks/>
          </p:cNvSpPr>
          <p:nvPr/>
        </p:nvSpPr>
        <p:spPr>
          <a:xfrm>
            <a:off x="8862646" y="2862802"/>
            <a:ext cx="2365130" cy="54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  <a:defRPr sz="17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20650" indent="0">
              <a:lnSpc>
                <a:spcPct val="150000"/>
              </a:lnSpc>
              <a:spcAft>
                <a:spcPts val="600"/>
              </a:spcAft>
              <a:buFont typeface="Lato"/>
              <a:buNone/>
            </a:pPr>
            <a:r>
              <a:rPr lang="pt-BR" dirty="0" smtClean="0"/>
              <a:t>Muito evidente = 5</a:t>
            </a:r>
            <a:endParaRPr lang="pt-BR" dirty="0"/>
          </a:p>
        </p:txBody>
      </p:sp>
      <p:sp>
        <p:nvSpPr>
          <p:cNvPr id="35" name="Google Shape;134;p4"/>
          <p:cNvSpPr txBox="1">
            <a:spLocks/>
          </p:cNvSpPr>
          <p:nvPr/>
        </p:nvSpPr>
        <p:spPr>
          <a:xfrm>
            <a:off x="8925229" y="3412703"/>
            <a:ext cx="1949757" cy="54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  <a:defRPr sz="17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20650" indent="0">
              <a:lnSpc>
                <a:spcPct val="150000"/>
              </a:lnSpc>
              <a:spcAft>
                <a:spcPts val="600"/>
              </a:spcAft>
              <a:buFont typeface="Lato"/>
              <a:buNone/>
            </a:pPr>
            <a:r>
              <a:rPr lang="pt-BR" dirty="0" smtClean="0"/>
              <a:t>Evidente = 7</a:t>
            </a:r>
            <a:endParaRPr lang="pt-BR" dirty="0"/>
          </a:p>
        </p:txBody>
      </p:sp>
      <p:sp>
        <p:nvSpPr>
          <p:cNvPr id="36" name="Google Shape;134;p4"/>
          <p:cNvSpPr txBox="1">
            <a:spLocks/>
          </p:cNvSpPr>
          <p:nvPr/>
        </p:nvSpPr>
        <p:spPr>
          <a:xfrm>
            <a:off x="8925229" y="3973058"/>
            <a:ext cx="2302547" cy="54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  <a:defRPr sz="17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20650" indent="0">
              <a:lnSpc>
                <a:spcPct val="150000"/>
              </a:lnSpc>
              <a:spcAft>
                <a:spcPts val="600"/>
              </a:spcAft>
              <a:buFont typeface="Lato"/>
              <a:buNone/>
            </a:pPr>
            <a:r>
              <a:rPr lang="pt-BR" dirty="0" smtClean="0"/>
              <a:t>Pouco evidente = 1</a:t>
            </a:r>
            <a:endParaRPr lang="pt-BR" dirty="0"/>
          </a:p>
        </p:txBody>
      </p:sp>
      <p:cxnSp>
        <p:nvCxnSpPr>
          <p:cNvPr id="37" name="Conector de seta reta 36"/>
          <p:cNvCxnSpPr>
            <a:stCxn id="18" idx="6"/>
          </p:cNvCxnSpPr>
          <p:nvPr/>
        </p:nvCxnSpPr>
        <p:spPr>
          <a:xfrm>
            <a:off x="7528922" y="3707017"/>
            <a:ext cx="1333724" cy="1009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Google Shape;134;p4"/>
          <p:cNvSpPr txBox="1">
            <a:spLocks/>
          </p:cNvSpPr>
          <p:nvPr/>
        </p:nvSpPr>
        <p:spPr>
          <a:xfrm>
            <a:off x="8947471" y="4522402"/>
            <a:ext cx="1949757" cy="54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  <a:defRPr sz="17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20650" indent="0">
              <a:lnSpc>
                <a:spcPct val="150000"/>
              </a:lnSpc>
              <a:spcAft>
                <a:spcPts val="600"/>
              </a:spcAft>
              <a:buFont typeface="Lato"/>
              <a:buNone/>
            </a:pPr>
            <a:r>
              <a:rPr lang="pt-BR" dirty="0" smtClean="0"/>
              <a:t>Ausente = 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621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9EB998"/>
      </a:dk1>
      <a:lt1>
        <a:srgbClr val="EDEDDD"/>
      </a:lt1>
      <a:dk2>
        <a:srgbClr val="0A393C"/>
      </a:dk2>
      <a:lt2>
        <a:srgbClr val="EDEDDD"/>
      </a:lt2>
      <a:accent1>
        <a:srgbClr val="595959"/>
      </a:accent1>
      <a:accent2>
        <a:srgbClr val="055F67"/>
      </a:accent2>
      <a:accent3>
        <a:srgbClr val="9EB998"/>
      </a:accent3>
      <a:accent4>
        <a:srgbClr val="67917D"/>
      </a:accent4>
      <a:accent5>
        <a:srgbClr val="0A393C"/>
      </a:accent5>
      <a:accent6>
        <a:srgbClr val="000000"/>
      </a:accent6>
      <a:hlink>
        <a:srgbClr val="000000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930</Words>
  <Application>Microsoft Office PowerPoint</Application>
  <PresentationFormat>Widescreen</PresentationFormat>
  <Paragraphs>138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3" baseType="lpstr">
      <vt:lpstr>Calibri</vt:lpstr>
      <vt:lpstr>Raleway SemiBold</vt:lpstr>
      <vt:lpstr>Raleway ExtraBold</vt:lpstr>
      <vt:lpstr>Times New Roman</vt:lpstr>
      <vt:lpstr>Arial</vt:lpstr>
      <vt:lpstr>Wingdings</vt:lpstr>
      <vt:lpstr>Lato</vt:lpstr>
      <vt:lpstr>Courier New</vt:lpstr>
      <vt:lpstr>Raleway</vt:lpstr>
      <vt:lpstr>Streamline</vt:lpstr>
      <vt:lpstr>Sistema de remuneração tradicional versus estratégico: potencial minimização de gaps identificados em uma pequena rede varejista</vt:lpstr>
      <vt:lpstr>INTRODUÇÃO</vt:lpstr>
      <vt:lpstr>OBJETIVO</vt:lpstr>
      <vt:lpstr>REFERENCIAL TEÓRICO </vt:lpstr>
      <vt:lpstr>REFERENCIAL TEÓRICO </vt:lpstr>
      <vt:lpstr>REFERENCIAL TEÓRICO </vt:lpstr>
      <vt:lpstr>ASPECTOS METODOLÓGICOS DA PESQUISA</vt:lpstr>
      <vt:lpstr>Principais gaps identificados na literatura</vt:lpstr>
      <vt:lpstr>Avaliação dos gaps no estudo de caso através de entrevistas </vt:lpstr>
      <vt:lpstr>Síntese dos principais resultados encontrados</vt:lpstr>
      <vt:lpstr>CONCLUSÃO</vt:lpstr>
      <vt:lpstr>PRINCIPAIS REFERÊNCIAS </vt:lpstr>
      <vt:lpstr>Obrigada!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remuneração tradicional versus estratégico: potencial minimização de gaps identificados em uma pequena rede varejista</dc:title>
  <dc:creator>italo anderson</dc:creator>
  <cp:lastModifiedBy>Conta da Microsoft</cp:lastModifiedBy>
  <cp:revision>26</cp:revision>
  <dcterms:created xsi:type="dcterms:W3CDTF">2019-10-31T02:35:44Z</dcterms:created>
  <dcterms:modified xsi:type="dcterms:W3CDTF">2022-05-17T01:24:03Z</dcterms:modified>
</cp:coreProperties>
</file>