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9891C2C8-92CF-4E8C-8AB1-0927CBFD6DB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DDD42EB-B1A9-44EC-BD21-291DB207255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E94C33-3487-46A6-B9D2-8921C36F12A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Universo Musical-Ritual dos Povos </a:t>
            </a:r>
            <a:r>
              <a:rPr lang="pt-BR" dirty="0" smtClean="0"/>
              <a:t>Timbira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Lívia </a:t>
            </a:r>
            <a:r>
              <a:rPr lang="pt-BR" dirty="0" err="1" smtClean="0"/>
              <a:t>Andreoni</a:t>
            </a:r>
            <a:endParaRPr lang="pt-BR" dirty="0" smtClean="0"/>
          </a:p>
          <a:p>
            <a:r>
              <a:rPr lang="pt-BR" dirty="0" smtClean="0"/>
              <a:t>Nº USP 8527134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25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Vll</a:t>
            </a:r>
            <a:r>
              <a:rPr lang="pt-BR" dirty="0" smtClean="0"/>
              <a:t> ANABET 2015</a:t>
            </a:r>
          </a:p>
          <a:p>
            <a:pPr marL="68580" indent="0">
              <a:buNone/>
            </a:pPr>
            <a:r>
              <a:rPr lang="pt-BR" dirty="0"/>
              <a:t> </a:t>
            </a:r>
            <a:r>
              <a:rPr lang="pt-BR" dirty="0" smtClean="0"/>
              <a:t>Pág. 600: </a:t>
            </a:r>
            <a:r>
              <a:rPr lang="pt-BR" i="1" dirty="0" smtClean="0"/>
              <a:t>O Universo Musical-Ritual dos </a:t>
            </a:r>
            <a:r>
              <a:rPr lang="pt-BR" i="1" dirty="0"/>
              <a:t>P</a:t>
            </a:r>
            <a:r>
              <a:rPr lang="pt-BR" i="1" dirty="0" smtClean="0"/>
              <a:t>ovos Timbira.</a:t>
            </a:r>
          </a:p>
          <a:p>
            <a:pPr marL="68580" indent="0">
              <a:buNone/>
            </a:pPr>
            <a:r>
              <a:rPr lang="pt-BR" dirty="0" smtClean="0"/>
              <a:t>Lígia Raquel Rodrigues Soares, doutoranda da Universidade Federal de Santa Catarina.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8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Universo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Sistemas </a:t>
            </a:r>
            <a:r>
              <a:rPr lang="pt-BR" dirty="0" err="1" smtClean="0"/>
              <a:t>cancionais</a:t>
            </a:r>
            <a:r>
              <a:rPr lang="pt-BR" dirty="0"/>
              <a:t> </a:t>
            </a:r>
            <a:r>
              <a:rPr lang="pt-BR" dirty="0" smtClean="0"/>
              <a:t>divididos de acordo com o </a:t>
            </a:r>
            <a:r>
              <a:rPr lang="pt-BR" dirty="0" err="1" smtClean="0"/>
              <a:t>rítmo</a:t>
            </a:r>
            <a:r>
              <a:rPr lang="pt-BR" dirty="0" smtClean="0"/>
              <a:t>: </a:t>
            </a:r>
            <a:r>
              <a:rPr lang="pt-BR" dirty="0" err="1" smtClean="0"/>
              <a:t>Ikên</a:t>
            </a:r>
            <a:r>
              <a:rPr lang="pt-BR" dirty="0" smtClean="0"/>
              <a:t> </a:t>
            </a:r>
            <a:r>
              <a:rPr lang="pt-BR" dirty="0" err="1" smtClean="0"/>
              <a:t>pôc</a:t>
            </a:r>
            <a:r>
              <a:rPr lang="pt-BR" dirty="0" smtClean="0"/>
              <a:t> – lento; </a:t>
            </a:r>
            <a:r>
              <a:rPr lang="pt-BR" dirty="0" err="1" smtClean="0"/>
              <a:t>Ihkyjkyj</a:t>
            </a:r>
            <a:r>
              <a:rPr lang="pt-BR" dirty="0" smtClean="0"/>
              <a:t> – moderado; </a:t>
            </a:r>
            <a:r>
              <a:rPr lang="pt-BR" dirty="0" err="1" smtClean="0"/>
              <a:t>Ikên</a:t>
            </a:r>
            <a:r>
              <a:rPr lang="pt-BR" dirty="0" smtClean="0"/>
              <a:t> </a:t>
            </a:r>
            <a:r>
              <a:rPr lang="pt-BR" dirty="0" err="1" smtClean="0"/>
              <a:t>pej</a:t>
            </a:r>
            <a:r>
              <a:rPr lang="pt-BR" dirty="0" smtClean="0"/>
              <a:t> – rápido.</a:t>
            </a:r>
          </a:p>
          <a:p>
            <a:r>
              <a:rPr lang="pt-BR" dirty="0" smtClean="0"/>
              <a:t>Notação com marcações rítmicas, </a:t>
            </a:r>
            <a:r>
              <a:rPr lang="pt-BR" dirty="0" smtClean="0"/>
              <a:t>marcações de tonalidades </a:t>
            </a:r>
            <a:r>
              <a:rPr lang="pt-BR" dirty="0" smtClean="0"/>
              <a:t>e </a:t>
            </a:r>
            <a:r>
              <a:rPr lang="pt-BR" dirty="0" smtClean="0"/>
              <a:t>de mudanças </a:t>
            </a:r>
            <a:r>
              <a:rPr lang="pt-BR" dirty="0" smtClean="0"/>
              <a:t>de tonalidades.</a:t>
            </a:r>
          </a:p>
          <a:p>
            <a:r>
              <a:rPr lang="pt-BR" dirty="0" smtClean="0"/>
              <a:t>Unia socialmente, mentalmente, moralmente, fortalecendo o grupo.</a:t>
            </a:r>
          </a:p>
          <a:p>
            <a:r>
              <a:rPr lang="pt-BR" dirty="0" smtClean="0"/>
              <a:t> Sustentáculo.</a:t>
            </a:r>
          </a:p>
          <a:p>
            <a:pPr marL="0" indent="0">
              <a:buNone/>
            </a:pPr>
            <a:r>
              <a:rPr lang="pt-BR" dirty="0"/>
              <a:t> </a:t>
            </a: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66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128792" cy="13681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Reflexões de </a:t>
            </a:r>
            <a:r>
              <a:rPr lang="pt-BR" dirty="0" err="1" smtClean="0"/>
              <a:t>Blacking</a:t>
            </a:r>
            <a:r>
              <a:rPr lang="pt-BR" dirty="0" smtClean="0"/>
              <a:t> – Como entender a música de um povo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Música = Organização de sons feita pelo homem. Sistema dentro de uma cultura. Fruto de processos biológicos, sociológicos, culturais e da percepção dos sons, todos relevantes na explicação do resultado sonoro.</a:t>
            </a:r>
          </a:p>
          <a:p>
            <a:pPr marL="0" indent="0">
              <a:buNone/>
            </a:pPr>
            <a:r>
              <a:rPr lang="pt-BR" dirty="0" smtClean="0"/>
              <a:t>É imprescindível a análise da teoria musical nativa.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190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Quando era praticada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5561562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Cerimônias (Luto, casamento,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Festas</a:t>
            </a:r>
          </a:p>
          <a:p>
            <a:pPr marL="0" indent="0">
              <a:buNone/>
            </a:pPr>
            <a:r>
              <a:rPr lang="pt-BR" dirty="0" smtClean="0"/>
              <a:t>Enfatizava-se o universo social e mitológico do povo.</a:t>
            </a:r>
          </a:p>
          <a:p>
            <a:pPr marL="0" indent="0">
              <a:buNone/>
            </a:pPr>
            <a:r>
              <a:rPr lang="pt-BR" dirty="0" smtClean="0"/>
              <a:t>Era sempre praticada durante rito e vinculada à ele.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0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soava segundo </a:t>
            </a:r>
            <a:r>
              <a:rPr lang="pt-BR" dirty="0" err="1" smtClean="0"/>
              <a:t>Kilza</a:t>
            </a:r>
            <a:r>
              <a:rPr lang="pt-BR" dirty="0" smtClean="0"/>
              <a:t> </a:t>
            </a:r>
            <a:r>
              <a:rPr lang="pt-BR" dirty="0" err="1" smtClean="0"/>
              <a:t>Setti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Variados tipos de emissão e articulação das vozes solistas acompanhadas de um maracá, um coro feminino, instrumentos musicais e recitações dos animadores que estimulavam os envolvidos na tarefa musical. </a:t>
            </a:r>
          </a:p>
          <a:p>
            <a:r>
              <a:rPr lang="pt-BR" dirty="0" smtClean="0"/>
              <a:t>O coro feminino cantava intervalos variados ascendes e descendentes em paralelismo.</a:t>
            </a:r>
          </a:p>
          <a:p>
            <a:r>
              <a:rPr lang="pt-BR" dirty="0" smtClean="0"/>
              <a:t>Textura vocal polifônica.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2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Como soava segundo </a:t>
            </a:r>
            <a:r>
              <a:rPr lang="pt-BR" dirty="0" err="1"/>
              <a:t>Kilza</a:t>
            </a:r>
            <a:r>
              <a:rPr lang="pt-BR" dirty="0"/>
              <a:t> </a:t>
            </a:r>
            <a:r>
              <a:rPr lang="pt-BR" dirty="0" err="1"/>
              <a:t>Setti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de </a:t>
            </a:r>
            <a:r>
              <a:rPr lang="pt-BR" dirty="0" err="1" smtClean="0"/>
              <a:t>microtons</a:t>
            </a:r>
            <a:r>
              <a:rPr lang="pt-BR" dirty="0" smtClean="0"/>
              <a:t> por solistas e pelo coro feminino.</a:t>
            </a:r>
          </a:p>
          <a:p>
            <a:r>
              <a:rPr lang="pt-BR" dirty="0" smtClean="0"/>
              <a:t>Melodias construídas por três, quatro, cinco e seis sons frequentes.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94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universo musical é o todo. Comporta diferentes sistemas </a:t>
            </a:r>
            <a:r>
              <a:rPr lang="pt-BR" dirty="0" err="1" smtClean="0"/>
              <a:t>cancionais</a:t>
            </a:r>
            <a:r>
              <a:rPr lang="pt-BR" dirty="0" smtClean="0"/>
              <a:t>, e cada sistema, conjuntos </a:t>
            </a:r>
            <a:r>
              <a:rPr lang="pt-BR" dirty="0" err="1" smtClean="0"/>
              <a:t>cancionais</a:t>
            </a:r>
            <a:r>
              <a:rPr lang="pt-BR" dirty="0"/>
              <a:t> </a:t>
            </a:r>
            <a:r>
              <a:rPr lang="pt-BR" dirty="0" smtClean="0"/>
              <a:t>classificados em lento, moderado e rápido e distribuídos em planos: cantador, cantora, animador, instrumentos musicais.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75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i="1" dirty="0" err="1" smtClean="0"/>
              <a:t>Ihkyjkyj</a:t>
            </a:r>
            <a:r>
              <a:rPr lang="pt-BR" i="1" dirty="0" smtClean="0"/>
              <a:t> </a:t>
            </a:r>
            <a:r>
              <a:rPr lang="pt-BR" dirty="0" smtClean="0"/>
              <a:t>(moderado)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i="1" dirty="0" err="1" smtClean="0"/>
              <a:t>Côô</a:t>
            </a:r>
            <a:r>
              <a:rPr lang="pt-BR" i="1" dirty="0" smtClean="0"/>
              <a:t> </a:t>
            </a:r>
            <a:r>
              <a:rPr lang="pt-BR" i="1" dirty="0" err="1" smtClean="0"/>
              <a:t>nã</a:t>
            </a:r>
            <a:r>
              <a:rPr lang="pt-BR" i="1" dirty="0" smtClean="0"/>
              <a:t> </a:t>
            </a:r>
            <a:r>
              <a:rPr lang="pt-BR" i="1" dirty="0" err="1" smtClean="0"/>
              <a:t>vamõlõ</a:t>
            </a:r>
            <a:r>
              <a:rPr lang="pt-BR" i="1" dirty="0" smtClean="0"/>
              <a:t> </a:t>
            </a:r>
            <a:r>
              <a:rPr lang="pt-BR" i="1" dirty="0" err="1" smtClean="0"/>
              <a:t>lee</a:t>
            </a:r>
            <a:endParaRPr lang="pt-BR" i="1" dirty="0" smtClean="0"/>
          </a:p>
          <a:p>
            <a:pPr marL="0" indent="0">
              <a:buNone/>
            </a:pPr>
            <a:r>
              <a:rPr lang="pt-BR" i="1" dirty="0" err="1" smtClean="0"/>
              <a:t>Côô</a:t>
            </a:r>
            <a:r>
              <a:rPr lang="pt-BR" i="1" dirty="0" smtClean="0"/>
              <a:t> </a:t>
            </a:r>
            <a:r>
              <a:rPr lang="pt-BR" i="1" dirty="0" err="1" smtClean="0"/>
              <a:t>nã</a:t>
            </a:r>
            <a:r>
              <a:rPr lang="pt-BR" i="1" dirty="0" smtClean="0"/>
              <a:t> </a:t>
            </a:r>
            <a:r>
              <a:rPr lang="pt-BR" i="1" dirty="0" err="1" smtClean="0"/>
              <a:t>vamõlõ</a:t>
            </a:r>
            <a:r>
              <a:rPr lang="pt-BR" i="1" dirty="0" smtClean="0"/>
              <a:t> </a:t>
            </a:r>
            <a:r>
              <a:rPr lang="pt-BR" i="1" dirty="0" err="1" smtClean="0"/>
              <a:t>lee</a:t>
            </a:r>
            <a:r>
              <a:rPr lang="pt-BR" i="1" dirty="0" smtClean="0"/>
              <a:t>...</a:t>
            </a:r>
          </a:p>
          <a:p>
            <a:pPr marL="0" indent="0">
              <a:buNone/>
            </a:pPr>
            <a:r>
              <a:rPr lang="pt-BR" b="1" i="1" dirty="0" err="1" smtClean="0">
                <a:solidFill>
                  <a:srgbClr val="002060"/>
                </a:solidFill>
              </a:rPr>
              <a:t>Côô</a:t>
            </a:r>
            <a:r>
              <a:rPr lang="pt-BR" b="1" i="1" dirty="0" smtClean="0">
                <a:solidFill>
                  <a:srgbClr val="002060"/>
                </a:solidFill>
              </a:rPr>
              <a:t>! </a:t>
            </a:r>
            <a:r>
              <a:rPr lang="pt-BR" b="1" i="1" dirty="0" err="1" smtClean="0">
                <a:solidFill>
                  <a:srgbClr val="002060"/>
                </a:solidFill>
              </a:rPr>
              <a:t>Nã</a:t>
            </a:r>
            <a:r>
              <a:rPr lang="pt-BR" b="1" i="1" dirty="0" smtClean="0">
                <a:solidFill>
                  <a:srgbClr val="002060"/>
                </a:solidFill>
              </a:rPr>
              <a:t> </a:t>
            </a:r>
            <a:r>
              <a:rPr lang="pt-BR" b="1" i="1" dirty="0" err="1" smtClean="0">
                <a:solidFill>
                  <a:srgbClr val="002060"/>
                </a:solidFill>
              </a:rPr>
              <a:t>vamõlõ</a:t>
            </a:r>
            <a:r>
              <a:rPr lang="pt-BR" b="1" i="1" dirty="0" smtClean="0">
                <a:solidFill>
                  <a:srgbClr val="002060"/>
                </a:solidFill>
              </a:rPr>
              <a:t>! Lee </a:t>
            </a:r>
            <a:r>
              <a:rPr lang="pt-BR" b="1" i="1" dirty="0" err="1" smtClean="0">
                <a:solidFill>
                  <a:srgbClr val="002060"/>
                </a:solidFill>
              </a:rPr>
              <a:t>pluplule</a:t>
            </a:r>
            <a:r>
              <a:rPr lang="pt-BR" b="1" i="1" dirty="0" smtClean="0">
                <a:solidFill>
                  <a:srgbClr val="002060"/>
                </a:solidFill>
              </a:rPr>
              <a:t>!</a:t>
            </a:r>
            <a:r>
              <a:rPr lang="pt-BR" i="1" dirty="0" smtClean="0">
                <a:solidFill>
                  <a:srgbClr val="002060"/>
                </a:solidFill>
              </a:rPr>
              <a:t>*</a:t>
            </a:r>
          </a:p>
          <a:p>
            <a:pPr marL="0" indent="0">
              <a:buNone/>
            </a:pPr>
            <a:r>
              <a:rPr lang="pt-BR" i="1" dirty="0" err="1" smtClean="0"/>
              <a:t>Côô</a:t>
            </a:r>
            <a:r>
              <a:rPr lang="pt-BR" i="1" dirty="0" smtClean="0"/>
              <a:t> </a:t>
            </a:r>
            <a:r>
              <a:rPr lang="pt-BR" i="1" dirty="0" err="1" smtClean="0"/>
              <a:t>nã</a:t>
            </a:r>
            <a:r>
              <a:rPr lang="pt-BR" i="1" dirty="0" smtClean="0"/>
              <a:t> </a:t>
            </a:r>
            <a:r>
              <a:rPr lang="pt-BR" i="1" dirty="0" err="1" smtClean="0"/>
              <a:t>vamõlõ</a:t>
            </a:r>
            <a:r>
              <a:rPr lang="pt-BR" i="1" dirty="0" smtClean="0"/>
              <a:t> </a:t>
            </a:r>
            <a:r>
              <a:rPr lang="pt-BR" i="1" dirty="0" err="1" smtClean="0"/>
              <a:t>lee</a:t>
            </a:r>
            <a:endParaRPr lang="pt-BR" i="1" dirty="0" smtClean="0"/>
          </a:p>
          <a:p>
            <a:pPr marL="0" indent="0">
              <a:buNone/>
            </a:pPr>
            <a:r>
              <a:rPr lang="pt-BR" i="1" dirty="0" err="1" smtClean="0"/>
              <a:t>Côô</a:t>
            </a:r>
            <a:r>
              <a:rPr lang="pt-BR" i="1" dirty="0" smtClean="0"/>
              <a:t> </a:t>
            </a:r>
            <a:r>
              <a:rPr lang="pt-BR" i="1" dirty="0" err="1" smtClean="0"/>
              <a:t>nã</a:t>
            </a:r>
            <a:r>
              <a:rPr lang="pt-BR" i="1" dirty="0" smtClean="0"/>
              <a:t> </a:t>
            </a:r>
            <a:r>
              <a:rPr lang="pt-BR" i="1" dirty="0" err="1" smtClean="0"/>
              <a:t>vamõlõ</a:t>
            </a:r>
            <a:r>
              <a:rPr lang="pt-BR" i="1" dirty="0" smtClean="0"/>
              <a:t> </a:t>
            </a:r>
            <a:r>
              <a:rPr lang="pt-BR" i="1" dirty="0" err="1" smtClean="0"/>
              <a:t>lee</a:t>
            </a:r>
            <a:r>
              <a:rPr lang="pt-BR" i="1" dirty="0" smtClean="0"/>
              <a:t>...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*– verso que marca mudança de altura ou pede outra parte do canto: </a:t>
            </a:r>
            <a:r>
              <a:rPr lang="pt-BR" i="1" dirty="0" err="1" smtClean="0"/>
              <a:t>hilõn</a:t>
            </a:r>
            <a:r>
              <a:rPr lang="pt-BR" i="1" dirty="0" smtClean="0"/>
              <a:t> </a:t>
            </a:r>
            <a:r>
              <a:rPr lang="pt-BR" i="1" dirty="0" err="1" smtClean="0"/>
              <a:t>xà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6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i="1" dirty="0" err="1" smtClean="0"/>
              <a:t>Ihkyjkyj</a:t>
            </a:r>
            <a:r>
              <a:rPr lang="pt-BR" i="1" dirty="0" smtClean="0"/>
              <a:t> </a:t>
            </a:r>
            <a:r>
              <a:rPr lang="pt-BR" dirty="0" smtClean="0"/>
              <a:t>(moderado)</a:t>
            </a:r>
          </a:p>
          <a:p>
            <a:endParaRPr lang="pt-BR" i="1" dirty="0" smtClean="0"/>
          </a:p>
          <a:p>
            <a:pPr marL="0" indent="0">
              <a:buNone/>
            </a:pPr>
            <a:r>
              <a:rPr lang="pt-BR" i="1" dirty="0" err="1" smtClean="0"/>
              <a:t>Iclãã</a:t>
            </a:r>
            <a:r>
              <a:rPr lang="pt-BR" i="1" dirty="0" smtClean="0"/>
              <a:t> </a:t>
            </a:r>
            <a:r>
              <a:rPr lang="pt-BR" i="1" dirty="0" err="1" smtClean="0"/>
              <a:t>iii</a:t>
            </a:r>
            <a:r>
              <a:rPr lang="pt-BR" i="1" dirty="0" smtClean="0"/>
              <a:t> </a:t>
            </a:r>
            <a:r>
              <a:rPr lang="pt-BR" i="1" dirty="0" err="1" smtClean="0"/>
              <a:t>lele</a:t>
            </a:r>
            <a:r>
              <a:rPr lang="pt-BR" i="1" dirty="0" smtClean="0"/>
              <a:t> </a:t>
            </a:r>
            <a:r>
              <a:rPr lang="pt-BR" i="1" dirty="0" err="1" smtClean="0"/>
              <a:t>nõõ</a:t>
            </a:r>
            <a:endParaRPr lang="pt-BR" i="1" dirty="0" smtClean="0"/>
          </a:p>
          <a:p>
            <a:pPr marL="0" indent="0">
              <a:buNone/>
            </a:pPr>
            <a:r>
              <a:rPr lang="pt-BR" i="1" dirty="0" err="1" smtClean="0"/>
              <a:t>Iclãã</a:t>
            </a:r>
            <a:r>
              <a:rPr lang="pt-BR" i="1" dirty="0" smtClean="0"/>
              <a:t> </a:t>
            </a:r>
            <a:r>
              <a:rPr lang="pt-BR" i="1" dirty="0" err="1" smtClean="0"/>
              <a:t>iii</a:t>
            </a:r>
            <a:r>
              <a:rPr lang="pt-BR" i="1" dirty="0" smtClean="0"/>
              <a:t> </a:t>
            </a:r>
            <a:r>
              <a:rPr lang="pt-BR" i="1" dirty="0" err="1" smtClean="0"/>
              <a:t>lele</a:t>
            </a:r>
            <a:r>
              <a:rPr lang="pt-BR" i="1" dirty="0" smtClean="0"/>
              <a:t> </a:t>
            </a:r>
            <a:r>
              <a:rPr lang="pt-BR" i="1" dirty="0" err="1" smtClean="0"/>
              <a:t>nõõ</a:t>
            </a:r>
            <a:r>
              <a:rPr lang="pt-BR" i="1" dirty="0" smtClean="0"/>
              <a:t>...</a:t>
            </a:r>
          </a:p>
          <a:p>
            <a:pPr marL="0" indent="0">
              <a:buNone/>
            </a:pPr>
            <a:r>
              <a:rPr lang="pt-BR" b="1" i="1" dirty="0" err="1" smtClean="0">
                <a:solidFill>
                  <a:srgbClr val="002060"/>
                </a:solidFill>
              </a:rPr>
              <a:t>Iclãã</a:t>
            </a:r>
            <a:r>
              <a:rPr lang="pt-BR" b="1" i="1" dirty="0" smtClean="0">
                <a:solidFill>
                  <a:srgbClr val="002060"/>
                </a:solidFill>
              </a:rPr>
              <a:t> </a:t>
            </a:r>
            <a:r>
              <a:rPr lang="pt-BR" b="1" i="1" dirty="0" err="1" smtClean="0">
                <a:solidFill>
                  <a:srgbClr val="002060"/>
                </a:solidFill>
              </a:rPr>
              <a:t>iii</a:t>
            </a:r>
            <a:r>
              <a:rPr lang="pt-BR" b="1" i="1" dirty="0" smtClean="0">
                <a:solidFill>
                  <a:srgbClr val="002060"/>
                </a:solidFill>
              </a:rPr>
              <a:t> </a:t>
            </a:r>
            <a:r>
              <a:rPr lang="pt-BR" b="1" i="1" dirty="0" err="1" smtClean="0">
                <a:solidFill>
                  <a:srgbClr val="002060"/>
                </a:solidFill>
              </a:rPr>
              <a:t>lele</a:t>
            </a:r>
            <a:r>
              <a:rPr lang="pt-BR" b="1" i="1" dirty="0" smtClean="0">
                <a:solidFill>
                  <a:srgbClr val="002060"/>
                </a:solidFill>
              </a:rPr>
              <a:t> </a:t>
            </a:r>
            <a:r>
              <a:rPr lang="pt-BR" b="1" i="1" dirty="0" err="1" smtClean="0">
                <a:solidFill>
                  <a:srgbClr val="002060"/>
                </a:solidFill>
              </a:rPr>
              <a:t>nõõ</a:t>
            </a:r>
            <a:r>
              <a:rPr lang="pt-BR" b="1" i="1" dirty="0" smtClean="0">
                <a:solidFill>
                  <a:srgbClr val="002060"/>
                </a:solidFill>
              </a:rPr>
              <a:t>!*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* Outro </a:t>
            </a:r>
            <a:r>
              <a:rPr lang="pt-BR" i="1" dirty="0" err="1" smtClean="0"/>
              <a:t>hilõn</a:t>
            </a:r>
            <a:r>
              <a:rPr lang="pt-BR" i="1" dirty="0" smtClean="0"/>
              <a:t> </a:t>
            </a:r>
            <a:r>
              <a:rPr lang="pt-BR" i="1" dirty="0" err="1" smtClean="0"/>
              <a:t>xà</a:t>
            </a:r>
            <a:r>
              <a:rPr lang="pt-BR" dirty="0" smtClean="0"/>
              <a:t>, marca passagem para nova parte do canto. Ao vocalizar “</a:t>
            </a:r>
            <a:r>
              <a:rPr lang="pt-BR" dirty="0" err="1" smtClean="0"/>
              <a:t>Nõõ</a:t>
            </a:r>
            <a:r>
              <a:rPr lang="pt-BR" dirty="0" smtClean="0"/>
              <a:t>!”, indica-se que a partir desse momento o </a:t>
            </a:r>
            <a:r>
              <a:rPr lang="pt-BR" dirty="0" err="1" smtClean="0"/>
              <a:t>rítmo</a:t>
            </a:r>
            <a:r>
              <a:rPr lang="pt-BR" dirty="0" smtClean="0"/>
              <a:t> e a forma do canto mudam.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74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108</TotalTime>
  <Words>404</Words>
  <Application>Microsoft Office PowerPoint</Application>
  <PresentationFormat>Apresentação na tela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Austin</vt:lpstr>
      <vt:lpstr>O Universo Musical-Ritual dos Povos Timbira</vt:lpstr>
      <vt:lpstr>O Universo Musical</vt:lpstr>
      <vt:lpstr>Reflexões de Blacking – Como entender a música de um povo</vt:lpstr>
      <vt:lpstr>Quando era praticada</vt:lpstr>
      <vt:lpstr>Como soava segundo Kilza Setti</vt:lpstr>
      <vt:lpstr>Como soava segundo Kilza Setti</vt:lpstr>
      <vt:lpstr>Sistemas</vt:lpstr>
      <vt:lpstr>Exemplos</vt:lpstr>
      <vt:lpstr>Exemplos</vt:lpstr>
      <vt:lpstr>Fonte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Universo Musical-Ritual dos Povos Timbiras</dc:title>
  <dc:creator>Cidinha</dc:creator>
  <cp:lastModifiedBy>Cidinha</cp:lastModifiedBy>
  <cp:revision>10</cp:revision>
  <dcterms:created xsi:type="dcterms:W3CDTF">2016-09-13T13:22:43Z</dcterms:created>
  <dcterms:modified xsi:type="dcterms:W3CDTF">2016-09-13T15:12:10Z</dcterms:modified>
</cp:coreProperties>
</file>