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1" r:id="rId2"/>
    <p:sldId id="386" r:id="rId3"/>
    <p:sldId id="304" r:id="rId4"/>
    <p:sldId id="385" r:id="rId5"/>
    <p:sldId id="305" r:id="rId6"/>
    <p:sldId id="306" r:id="rId7"/>
    <p:sldId id="307" r:id="rId8"/>
    <p:sldId id="270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87" r:id="rId17"/>
    <p:sldId id="315" r:id="rId18"/>
    <p:sldId id="316" r:id="rId19"/>
    <p:sldId id="317" r:id="rId20"/>
    <p:sldId id="318" r:id="rId21"/>
    <p:sldId id="319" r:id="rId22"/>
    <p:sldId id="320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1" r:id="rId36"/>
    <p:sldId id="302" r:id="rId37"/>
    <p:sldId id="303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77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8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4111-145F-4562-83F2-5B4E4056A2E2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F113-BE69-493A-BE3D-630A21232A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9D2F5E-1333-4234-97EA-C1DE6CAE18F9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BD11CA2-35C6-4331-AF1A-085920E5E544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C273E52-AC7A-48D0-AFED-0B1BCDAEC236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64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74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15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1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4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1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78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5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33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92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8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966B-EA9C-4F83-B923-37DC660B0B5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73EB-1A67-455B-8F12-B894616DCF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160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30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39.png"/><Relationship Id="rId5" Type="http://schemas.openxmlformats.org/officeDocument/2006/relationships/image" Target="../media/image143.png"/><Relationship Id="rId10" Type="http://schemas.openxmlformats.org/officeDocument/2006/relationships/image" Target="../media/image147.png"/><Relationship Id="rId4" Type="http://schemas.openxmlformats.org/officeDocument/2006/relationships/image" Target="../media/image142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Relationship Id="rId9" Type="http://schemas.openxmlformats.org/officeDocument/2006/relationships/image" Target="../media/image1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E920B5-0AF8-4B03-ACDF-7511420A673C}"/>
              </a:ext>
            </a:extLst>
          </p:cNvPr>
          <p:cNvSpPr txBox="1"/>
          <p:nvPr/>
        </p:nvSpPr>
        <p:spPr>
          <a:xfrm>
            <a:off x="5329384" y="165517"/>
            <a:ext cx="2488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Referência Bibliográfica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72FFE1-307F-452D-BB77-7BA7949F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5" y="851927"/>
            <a:ext cx="5524500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710D9B-3D10-4ED2-A01C-F1A77379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13" y="3038578"/>
            <a:ext cx="1171575" cy="5334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CFDD48-2A4E-4ADB-B471-F7AE319D0FAB}"/>
              </a:ext>
            </a:extLst>
          </p:cNvPr>
          <p:cNvSpPr txBox="1"/>
          <p:nvPr/>
        </p:nvSpPr>
        <p:spPr>
          <a:xfrm>
            <a:off x="333798" y="4087901"/>
            <a:ext cx="65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OBS</a:t>
            </a:r>
            <a:r>
              <a:rPr lang="pt-BR" dirty="0"/>
              <a:t>: a numeração dos exercícios e das figuras segue a utilizada na referência bibliográfica.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B0A52E-F934-4660-8DD9-E88AF41B1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57" y="3285491"/>
            <a:ext cx="3592450" cy="2254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CFA15C-F8B6-4F1D-9EA0-3C3627A57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088" y="5005977"/>
            <a:ext cx="923810" cy="429376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87A531F-D86C-4C70-90BD-3C76501CAB3F}"/>
              </a:ext>
            </a:extLst>
          </p:cNvPr>
          <p:cNvCxnSpPr/>
          <p:nvPr/>
        </p:nvCxnSpPr>
        <p:spPr>
          <a:xfrm>
            <a:off x="6836161" y="758023"/>
            <a:ext cx="0" cy="5871363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FE81C19-482D-4BCF-986E-25DFC9373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0520" y="758023"/>
            <a:ext cx="3842919" cy="2196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81B95DD-F0A6-4150-8C4C-F73F13DBC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804" y="2323540"/>
            <a:ext cx="966096" cy="4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779463"/>
            <a:ext cx="47799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639763"/>
            <a:ext cx="3438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/>
          <p:nvPr/>
        </p:nvSpPr>
        <p:spPr>
          <a:xfrm>
            <a:off x="508000" y="71596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87513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/>
          <p:nvPr/>
        </p:nvSpPr>
        <p:spPr>
          <a:xfrm>
            <a:off x="493713" y="169545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816225"/>
            <a:ext cx="248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217863"/>
            <a:ext cx="4171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635375"/>
            <a:ext cx="381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/>
          <p:nvPr/>
        </p:nvSpPr>
        <p:spPr>
          <a:xfrm>
            <a:off x="465138" y="283368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1128713" y="4076700"/>
            <a:ext cx="787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Considerando que o circuito é um emissor comum, resulta na  escolha de </a:t>
            </a:r>
            <a:r>
              <a:rPr lang="el-GR" altLang="pt-BR" sz="1800"/>
              <a:t>η</a:t>
            </a:r>
            <a:r>
              <a:rPr lang="pt-BR" altLang="pt-BR" sz="1800" baseline="-25000"/>
              <a:t>tip</a:t>
            </a:r>
            <a:r>
              <a:rPr lang="pt-BR" altLang="pt-BR" sz="1800"/>
              <a:t> = 0,1 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5146675"/>
            <a:ext cx="1333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5534025"/>
            <a:ext cx="1171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/>
          <p:cNvSpPr/>
          <p:nvPr/>
        </p:nvSpPr>
        <p:spPr>
          <a:xfrm>
            <a:off x="493713" y="520700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7363"/>
            <a:ext cx="38020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3605" y="5626086"/>
            <a:ext cx="1164640" cy="463845"/>
          </a:xfrm>
          <a:prstGeom prst="rect">
            <a:avLst/>
          </a:prstGeom>
          <a:blipFill>
            <a:blip r:embed="rId11"/>
            <a:stretch>
              <a:fillRect l="-7330" t="-2632" r="-1047" b="-13158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2671763" y="5889625"/>
            <a:ext cx="55562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4552950" y="5848350"/>
            <a:ext cx="554038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9139238" y="5838825"/>
            <a:ext cx="554037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5597525"/>
            <a:ext cx="1123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Imagem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109663"/>
            <a:ext cx="11064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139950"/>
            <a:ext cx="37004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4579938"/>
            <a:ext cx="28686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0" name="CaixaDeTexto 1"/>
          <p:cNvSpPr txBox="1">
            <a:spLocks noChangeArrowheads="1"/>
          </p:cNvSpPr>
          <p:nvPr/>
        </p:nvSpPr>
        <p:spPr bwMode="auto">
          <a:xfrm>
            <a:off x="4668838" y="134938"/>
            <a:ext cx="3490913" cy="368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Cálculo do Circuito de Polarização</a:t>
            </a:r>
          </a:p>
        </p:txBody>
      </p:sp>
    </p:spTree>
    <p:extLst>
      <p:ext uri="{BB962C8B-B14F-4D97-AF65-F5344CB8AC3E}">
        <p14:creationId xmlns:p14="http://schemas.microsoft.com/office/powerpoint/2010/main" val="19602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/>
          <p:nvPr/>
        </p:nvSpPr>
        <p:spPr>
          <a:xfrm>
            <a:off x="428625" y="62706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08063"/>
            <a:ext cx="28844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697038"/>
            <a:ext cx="13144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0"/>
          <p:cNvSpPr/>
          <p:nvPr/>
        </p:nvSpPr>
        <p:spPr>
          <a:xfrm>
            <a:off x="419100" y="172561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751138"/>
            <a:ext cx="1428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0"/>
          <p:cNvSpPr/>
          <p:nvPr/>
        </p:nvSpPr>
        <p:spPr>
          <a:xfrm>
            <a:off x="436563" y="284480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968" name="CaixaDeTexto 1"/>
          <p:cNvSpPr txBox="1">
            <a:spLocks noChangeArrowheads="1"/>
          </p:cNvSpPr>
          <p:nvPr/>
        </p:nvSpPr>
        <p:spPr bwMode="auto">
          <a:xfrm>
            <a:off x="1108075" y="577850"/>
            <a:ext cx="1420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Escolher 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100263"/>
            <a:ext cx="4351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203575"/>
            <a:ext cx="87296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0"/>
          <p:cNvSpPr/>
          <p:nvPr/>
        </p:nvSpPr>
        <p:spPr>
          <a:xfrm>
            <a:off x="474663" y="418941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150938" y="4156075"/>
            <a:ext cx="159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Cálculo de R</a:t>
            </a:r>
            <a:r>
              <a:rPr lang="pt-BR" altLang="pt-BR" sz="1800" baseline="-25000"/>
              <a:t>B1</a:t>
            </a:r>
            <a:endParaRPr lang="pt-BR" altLang="pt-BR" sz="180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643438"/>
            <a:ext cx="44180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40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0"/>
          <p:cNvSpPr/>
          <p:nvPr/>
        </p:nvSpPr>
        <p:spPr>
          <a:xfrm>
            <a:off x="609600" y="45561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1987" name="CaixaDeTexto 41"/>
          <p:cNvSpPr txBox="1">
            <a:spLocks noChangeArrowheads="1"/>
          </p:cNvSpPr>
          <p:nvPr/>
        </p:nvSpPr>
        <p:spPr bwMode="auto">
          <a:xfrm>
            <a:off x="1287463" y="422275"/>
            <a:ext cx="216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Cálcular R</a:t>
            </a:r>
            <a:r>
              <a:rPr lang="pt-BR" altLang="pt-BR" sz="1800" baseline="-25000"/>
              <a:t>B1a  </a:t>
            </a:r>
            <a:r>
              <a:rPr lang="pt-BR" altLang="pt-BR" sz="1800"/>
              <a:t>e R</a:t>
            </a:r>
            <a:r>
              <a:rPr lang="pt-BR" altLang="pt-BR" sz="1800" baseline="-25000"/>
              <a:t>B1b</a:t>
            </a:r>
            <a:endParaRPr lang="pt-BR" altLang="pt-BR" sz="1800"/>
          </a:p>
        </p:txBody>
      </p:sp>
      <p:pic>
        <p:nvPicPr>
          <p:cNvPr id="41988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14400"/>
            <a:ext cx="3314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12888"/>
            <a:ext cx="4556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106613"/>
            <a:ext cx="5138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de Seta Reta 18"/>
          <p:cNvCxnSpPr/>
          <p:nvPr/>
        </p:nvCxnSpPr>
        <p:spPr>
          <a:xfrm flipV="1">
            <a:off x="6705600" y="2357438"/>
            <a:ext cx="554038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106613"/>
            <a:ext cx="14779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2794000"/>
            <a:ext cx="477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de Seta Reta 22"/>
          <p:cNvCxnSpPr/>
          <p:nvPr/>
        </p:nvCxnSpPr>
        <p:spPr>
          <a:xfrm flipV="1">
            <a:off x="6465888" y="3062288"/>
            <a:ext cx="554037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5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778125"/>
            <a:ext cx="16732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CaixaDeTexto 14"/>
          <p:cNvSpPr txBox="1">
            <a:spLocks noChangeArrowheads="1"/>
          </p:cNvSpPr>
          <p:nvPr/>
        </p:nvSpPr>
        <p:spPr bwMode="auto">
          <a:xfrm>
            <a:off x="1344613" y="3706813"/>
            <a:ext cx="690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Na análise CC o capacitor C</a:t>
            </a:r>
            <a:r>
              <a:rPr lang="pt-BR" altLang="pt-BR" sz="1800" baseline="-25000"/>
              <a:t>F</a:t>
            </a:r>
            <a:r>
              <a:rPr lang="pt-BR" altLang="pt-BR" sz="1800"/>
              <a:t> entre R</a:t>
            </a:r>
            <a:r>
              <a:rPr lang="pt-BR" altLang="pt-BR" sz="1800" baseline="-25000"/>
              <a:t>B1a  </a:t>
            </a:r>
            <a:r>
              <a:rPr lang="pt-BR" altLang="pt-BR" sz="1800"/>
              <a:t>e R</a:t>
            </a:r>
            <a:r>
              <a:rPr lang="pt-BR" altLang="pt-BR" sz="1800" baseline="-25000"/>
              <a:t>B1b </a:t>
            </a:r>
            <a:r>
              <a:rPr lang="pt-BR" altLang="pt-BR" sz="1800"/>
              <a:t>é um circuito aberto. Logo:  </a:t>
            </a:r>
          </a:p>
        </p:txBody>
      </p:sp>
      <p:sp>
        <p:nvSpPr>
          <p:cNvPr id="41997" name="CaixaDeTexto 15"/>
          <p:cNvSpPr txBox="1">
            <a:spLocks noChangeArrowheads="1"/>
          </p:cNvSpPr>
          <p:nvPr/>
        </p:nvSpPr>
        <p:spPr bwMode="auto">
          <a:xfrm>
            <a:off x="1344613" y="4294188"/>
            <a:ext cx="433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R</a:t>
            </a:r>
            <a:r>
              <a:rPr lang="pt-BR" altLang="pt-BR" sz="1800" baseline="-25000"/>
              <a:t>B1 </a:t>
            </a:r>
            <a:r>
              <a:rPr lang="pt-BR" altLang="pt-BR" sz="1800"/>
              <a:t>= R</a:t>
            </a:r>
            <a:r>
              <a:rPr lang="pt-BR" altLang="pt-BR" sz="1800" baseline="-25000"/>
              <a:t>B1a  </a:t>
            </a:r>
            <a:r>
              <a:rPr lang="pt-BR" altLang="pt-BR" sz="1800"/>
              <a:t>+ R</a:t>
            </a:r>
            <a:r>
              <a:rPr lang="pt-BR" altLang="pt-BR" sz="1800" baseline="-25000"/>
              <a:t>B1b </a:t>
            </a:r>
            <a:r>
              <a:rPr lang="pt-BR" altLang="pt-BR" sz="1800"/>
              <a:t>= 120 kΩ + 560 KΩ = 680 KΩ</a:t>
            </a:r>
          </a:p>
        </p:txBody>
      </p:sp>
      <p:sp>
        <p:nvSpPr>
          <p:cNvPr id="28" name="Rectangle 10"/>
          <p:cNvSpPr/>
          <p:nvPr/>
        </p:nvSpPr>
        <p:spPr>
          <a:xfrm>
            <a:off x="668338" y="500221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75" name="CaixaDeTexto 28"/>
          <p:cNvSpPr txBox="1">
            <a:spLocks noChangeArrowheads="1"/>
          </p:cNvSpPr>
          <p:nvPr/>
        </p:nvSpPr>
        <p:spPr bwMode="auto">
          <a:xfrm>
            <a:off x="1344613" y="4953000"/>
            <a:ext cx="169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Cálcular R</a:t>
            </a:r>
            <a:r>
              <a:rPr lang="pt-BR" altLang="pt-BR" sz="1800" baseline="-25000"/>
              <a:t>B2</a:t>
            </a:r>
            <a:endParaRPr lang="pt-BR" altLang="pt-BR" sz="1800"/>
          </a:p>
        </p:txBody>
      </p:sp>
      <p:pic>
        <p:nvPicPr>
          <p:cNvPr id="40976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5438775"/>
            <a:ext cx="44037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 animBg="1"/>
      <p:bldP spid="409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46075"/>
            <a:ext cx="6623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750888"/>
            <a:ext cx="1685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0"/>
          <p:cNvSpPr/>
          <p:nvPr/>
        </p:nvSpPr>
        <p:spPr>
          <a:xfrm>
            <a:off x="660400" y="37465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3013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652588"/>
            <a:ext cx="30083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de Seta Reta 25"/>
          <p:cNvCxnSpPr/>
          <p:nvPr/>
        </p:nvCxnSpPr>
        <p:spPr>
          <a:xfrm flipV="1">
            <a:off x="8672513" y="2952750"/>
            <a:ext cx="554037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2697163"/>
            <a:ext cx="17748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038600"/>
            <a:ext cx="1211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0"/>
          <p:cNvSpPr/>
          <p:nvPr/>
        </p:nvSpPr>
        <p:spPr>
          <a:xfrm>
            <a:off x="647700" y="411638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41994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238750"/>
            <a:ext cx="77343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ector de Seta Reta 50"/>
          <p:cNvCxnSpPr/>
          <p:nvPr/>
        </p:nvCxnSpPr>
        <p:spPr>
          <a:xfrm flipV="1">
            <a:off x="8843963" y="5899150"/>
            <a:ext cx="554037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6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5705475"/>
            <a:ext cx="1152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355850"/>
            <a:ext cx="3789362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Imagem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8875"/>
            <a:ext cx="3448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ave Esquerda 8"/>
          <p:cNvSpPr/>
          <p:nvPr/>
        </p:nvSpPr>
        <p:spPr>
          <a:xfrm rot="16200000">
            <a:off x="4430713" y="3078163"/>
            <a:ext cx="223837" cy="642937"/>
          </a:xfrm>
          <a:prstGeom prst="lef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3024" name="CaixaDeTexto 9"/>
          <p:cNvSpPr txBox="1">
            <a:spLocks noChangeArrowheads="1"/>
          </p:cNvSpPr>
          <p:nvPr/>
        </p:nvSpPr>
        <p:spPr bwMode="auto">
          <a:xfrm>
            <a:off x="4214813" y="3621088"/>
            <a:ext cx="66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(≈ 0)</a:t>
            </a:r>
          </a:p>
        </p:txBody>
      </p:sp>
      <p:sp>
        <p:nvSpPr>
          <p:cNvPr id="42001" name="CaixaDeTexto 18"/>
          <p:cNvSpPr txBox="1">
            <a:spLocks noChangeArrowheads="1"/>
          </p:cNvSpPr>
          <p:nvPr/>
        </p:nvSpPr>
        <p:spPr bwMode="auto">
          <a:xfrm>
            <a:off x="1117600" y="4491038"/>
            <a:ext cx="1040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Para uma polarização em Classe A, com o ponto quiescente aproximadamente no centro da reta de carga, deve-se fazer: V</a:t>
            </a:r>
            <a:r>
              <a:rPr lang="pt-BR" altLang="pt-BR" sz="1800" baseline="-25000"/>
              <a:t>CEQ</a:t>
            </a:r>
            <a:r>
              <a:rPr lang="pt-BR" altLang="pt-BR" sz="1800"/>
              <a:t> = (12-1,2)/2 =5,4V. Então, para um amplificador BC:</a:t>
            </a:r>
          </a:p>
        </p:txBody>
      </p:sp>
    </p:spTree>
    <p:extLst>
      <p:ext uri="{BB962C8B-B14F-4D97-AF65-F5344CB8AC3E}">
        <p14:creationId xmlns:p14="http://schemas.microsoft.com/office/powerpoint/2010/main" val="30595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0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675482"/>
            <a:ext cx="39290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/>
          <p:nvPr/>
        </p:nvSpPr>
        <p:spPr>
          <a:xfrm>
            <a:off x="658813" y="219075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4036" name="CaixaDeTexto 2"/>
          <p:cNvSpPr txBox="1">
            <a:spLocks noChangeArrowheads="1"/>
          </p:cNvSpPr>
          <p:nvPr/>
        </p:nvSpPr>
        <p:spPr bwMode="auto">
          <a:xfrm>
            <a:off x="1365250" y="219075"/>
            <a:ext cx="1884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Calcular V</a:t>
            </a:r>
            <a:r>
              <a:rPr lang="pt-BR" altLang="pt-BR" sz="1800" baseline="-25000"/>
              <a:t>CEQ</a:t>
            </a:r>
            <a:r>
              <a:rPr lang="pt-BR" altLang="pt-BR" sz="1800"/>
              <a:t> </a:t>
            </a:r>
          </a:p>
        </p:txBody>
      </p:sp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527300"/>
            <a:ext cx="18319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85" y="1524794"/>
            <a:ext cx="71802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535" y="1670844"/>
            <a:ext cx="1741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de Seta Reta 20"/>
          <p:cNvCxnSpPr/>
          <p:nvPr/>
        </p:nvCxnSpPr>
        <p:spPr>
          <a:xfrm flipV="1">
            <a:off x="8850498" y="1878806"/>
            <a:ext cx="554037" cy="9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CaixaDeTexto 7"/>
          <p:cNvSpPr txBox="1">
            <a:spLocks noChangeArrowheads="1"/>
          </p:cNvSpPr>
          <p:nvPr/>
        </p:nvSpPr>
        <p:spPr bwMode="auto">
          <a:xfrm>
            <a:off x="635000" y="2703513"/>
            <a:ext cx="170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Observar que: </a:t>
            </a:r>
          </a:p>
        </p:txBody>
      </p:sp>
      <p:sp>
        <p:nvSpPr>
          <p:cNvPr id="44042" name="CaixaDeTexto 9"/>
          <p:cNvSpPr txBox="1">
            <a:spLocks noChangeArrowheads="1"/>
          </p:cNvSpPr>
          <p:nvPr/>
        </p:nvSpPr>
        <p:spPr bwMode="auto">
          <a:xfrm>
            <a:off x="4202113" y="2703513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= 5.4V</a:t>
            </a:r>
          </a:p>
        </p:txBody>
      </p:sp>
      <p:sp>
        <p:nvSpPr>
          <p:cNvPr id="43019" name="CaixaDeTexto 24"/>
          <p:cNvSpPr txBox="1">
            <a:spLocks noChangeArrowheads="1"/>
          </p:cNvSpPr>
          <p:nvPr/>
        </p:nvSpPr>
        <p:spPr bwMode="auto">
          <a:xfrm>
            <a:off x="4137210" y="3451225"/>
            <a:ext cx="4630738" cy="369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Cálculo do Espalhamento do Ponto Quiescente </a:t>
            </a:r>
          </a:p>
        </p:txBody>
      </p:sp>
      <p:sp>
        <p:nvSpPr>
          <p:cNvPr id="43020" name="CaixaDeTexto 10"/>
          <p:cNvSpPr txBox="1">
            <a:spLocks noChangeArrowheads="1"/>
          </p:cNvSpPr>
          <p:nvPr/>
        </p:nvSpPr>
        <p:spPr bwMode="auto">
          <a:xfrm>
            <a:off x="760413" y="4022725"/>
            <a:ext cx="10663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Considerando que  V</a:t>
            </a:r>
            <a:r>
              <a:rPr lang="pt-BR" altLang="pt-BR" sz="1800" baseline="-25000"/>
              <a:t>E</a:t>
            </a:r>
            <a:r>
              <a:rPr lang="pt-BR" altLang="pt-BR" sz="1800"/>
              <a:t> = V</a:t>
            </a:r>
            <a:r>
              <a:rPr lang="pt-BR" altLang="pt-BR" sz="1800" baseline="-25000"/>
              <a:t>B</a:t>
            </a:r>
            <a:r>
              <a:rPr lang="pt-BR" altLang="pt-BR" sz="1800"/>
              <a:t> – V</a:t>
            </a:r>
            <a:r>
              <a:rPr lang="pt-BR" altLang="pt-BR" sz="1800" baseline="-25000"/>
              <a:t>BE  </a:t>
            </a:r>
            <a:r>
              <a:rPr lang="pt-BR" altLang="pt-BR" sz="1800"/>
              <a:t>e que I</a:t>
            </a:r>
            <a:r>
              <a:rPr lang="pt-BR" altLang="pt-BR" sz="1800" baseline="-25000"/>
              <a:t>E  </a:t>
            </a:r>
            <a:r>
              <a:rPr lang="pt-BR" altLang="pt-BR" sz="1800"/>
              <a:t>= V</a:t>
            </a:r>
            <a:r>
              <a:rPr lang="pt-BR" altLang="pt-BR" sz="1800" baseline="-25000"/>
              <a:t>E </a:t>
            </a:r>
            <a:r>
              <a:rPr lang="pt-BR" altLang="pt-BR" sz="1800"/>
              <a:t>/ R</a:t>
            </a:r>
            <a:r>
              <a:rPr lang="pt-BR" altLang="pt-BR" sz="1800" baseline="-25000"/>
              <a:t>E </a:t>
            </a:r>
            <a:r>
              <a:rPr lang="pt-BR" altLang="pt-BR" sz="1800"/>
              <a:t>,</a:t>
            </a:r>
            <a:r>
              <a:rPr lang="pt-BR" altLang="pt-BR" sz="1800" baseline="-25000"/>
              <a:t> </a:t>
            </a:r>
            <a:r>
              <a:rPr lang="pt-BR" altLang="pt-BR" sz="1800"/>
              <a:t>a máxima corrente de coletor ocorre quando β = β</a:t>
            </a:r>
            <a:r>
              <a:rPr lang="pt-BR" altLang="pt-BR" sz="1800" baseline="-25000"/>
              <a:t>max</a:t>
            </a:r>
            <a:r>
              <a:rPr lang="pt-BR" altLang="pt-BR" sz="1800"/>
              <a:t> 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V</a:t>
            </a:r>
            <a:r>
              <a:rPr lang="pt-BR" altLang="pt-BR" sz="1800" baseline="-25000"/>
              <a:t>BE</a:t>
            </a:r>
            <a:r>
              <a:rPr lang="pt-BR" altLang="pt-BR" sz="1800"/>
              <a:t> = V</a:t>
            </a:r>
            <a:r>
              <a:rPr lang="pt-BR" altLang="pt-BR" sz="1800" baseline="-25000"/>
              <a:t>BEmin </a:t>
            </a:r>
            <a:r>
              <a:rPr lang="pt-BR" altLang="pt-BR" sz="1800"/>
              <a:t>:</a:t>
            </a:r>
            <a:endParaRPr lang="pt-BR" altLang="pt-BR" sz="1800" baseline="-25000"/>
          </a:p>
        </p:txBody>
      </p:sp>
      <p:pic>
        <p:nvPicPr>
          <p:cNvPr id="43021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98" y="4677963"/>
            <a:ext cx="49101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98" y="5806676"/>
            <a:ext cx="51752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0"/>
          <p:cNvSpPr txBox="1">
            <a:spLocks noChangeArrowheads="1"/>
          </p:cNvSpPr>
          <p:nvPr/>
        </p:nvSpPr>
        <p:spPr bwMode="auto">
          <a:xfrm>
            <a:off x="760413" y="479425"/>
            <a:ext cx="10663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Considerando que  V</a:t>
            </a:r>
            <a:r>
              <a:rPr lang="pt-BR" altLang="pt-BR" sz="1800" baseline="-25000"/>
              <a:t>E</a:t>
            </a:r>
            <a:r>
              <a:rPr lang="pt-BR" altLang="pt-BR" sz="1800"/>
              <a:t> = V</a:t>
            </a:r>
            <a:r>
              <a:rPr lang="pt-BR" altLang="pt-BR" sz="1800" baseline="-25000"/>
              <a:t>B</a:t>
            </a:r>
            <a:r>
              <a:rPr lang="pt-BR" altLang="pt-BR" sz="1800"/>
              <a:t> – V</a:t>
            </a:r>
            <a:r>
              <a:rPr lang="pt-BR" altLang="pt-BR" sz="1800" baseline="-25000"/>
              <a:t>BE  </a:t>
            </a:r>
            <a:r>
              <a:rPr lang="pt-BR" altLang="pt-BR" sz="1800"/>
              <a:t>e que I</a:t>
            </a:r>
            <a:r>
              <a:rPr lang="pt-BR" altLang="pt-BR" sz="1800" baseline="-25000"/>
              <a:t>E  </a:t>
            </a:r>
            <a:r>
              <a:rPr lang="pt-BR" altLang="pt-BR" sz="1800"/>
              <a:t>= V</a:t>
            </a:r>
            <a:r>
              <a:rPr lang="pt-BR" altLang="pt-BR" sz="1800" baseline="-25000"/>
              <a:t>E </a:t>
            </a:r>
            <a:r>
              <a:rPr lang="pt-BR" altLang="pt-BR" sz="1800"/>
              <a:t>/ R</a:t>
            </a:r>
            <a:r>
              <a:rPr lang="pt-BR" altLang="pt-BR" sz="1800" baseline="-25000"/>
              <a:t>E </a:t>
            </a:r>
            <a:r>
              <a:rPr lang="pt-BR" altLang="pt-BR" sz="1800"/>
              <a:t>, a mínima corrente de coletor ocorre quando β = β</a:t>
            </a:r>
            <a:r>
              <a:rPr lang="pt-BR" altLang="pt-BR" sz="1800" baseline="-25000"/>
              <a:t>min</a:t>
            </a:r>
            <a:r>
              <a:rPr lang="pt-BR" altLang="pt-BR" sz="1800"/>
              <a:t> 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V</a:t>
            </a:r>
            <a:r>
              <a:rPr lang="pt-BR" altLang="pt-BR" sz="1800" baseline="-25000"/>
              <a:t>BE</a:t>
            </a:r>
            <a:r>
              <a:rPr lang="pt-BR" altLang="pt-BR" sz="1800"/>
              <a:t> = V</a:t>
            </a:r>
            <a:r>
              <a:rPr lang="pt-BR" altLang="pt-BR" sz="1800" baseline="-25000"/>
              <a:t>BEmax </a:t>
            </a:r>
            <a:r>
              <a:rPr lang="pt-BR" altLang="pt-BR" sz="1800"/>
              <a:t>:</a:t>
            </a:r>
            <a:endParaRPr lang="pt-BR" altLang="pt-BR" sz="1800" baseline="-25000"/>
          </a:p>
        </p:txBody>
      </p:sp>
      <p:pic>
        <p:nvPicPr>
          <p:cNvPr id="4505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97" y="1133410"/>
            <a:ext cx="47482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97" y="2374835"/>
            <a:ext cx="4933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aixaDeTexto 4"/>
          <p:cNvSpPr txBox="1">
            <a:spLocks noChangeArrowheads="1"/>
          </p:cNvSpPr>
          <p:nvPr/>
        </p:nvSpPr>
        <p:spPr bwMode="auto">
          <a:xfrm>
            <a:off x="661987" y="4778375"/>
            <a:ext cx="1076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Constata-se que mesmo para uma variação de β da ordem de 200%, o ponto quiescente permanece bem estável, permitindo, para I</a:t>
            </a:r>
            <a:r>
              <a:rPr lang="pt-BR" altLang="pt-BR" sz="1800" b="1" baseline="-25000" dirty="0">
                <a:solidFill>
                  <a:srgbClr val="FF0000"/>
                </a:solidFill>
              </a:rPr>
              <a:t>CQ</a:t>
            </a:r>
            <a:r>
              <a:rPr lang="pt-BR" altLang="pt-BR" sz="1800" b="1" dirty="0">
                <a:solidFill>
                  <a:srgbClr val="FF0000"/>
                </a:solidFill>
              </a:rPr>
              <a:t>, uma variação total da ordem de 5%, que está dentro da tolerância de valores dos resistores comerciais comuns.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153FC0-B94D-4FB3-A547-33D28F8EABE0}"/>
              </a:ext>
            </a:extLst>
          </p:cNvPr>
          <p:cNvSpPr txBox="1"/>
          <p:nvPr/>
        </p:nvSpPr>
        <p:spPr>
          <a:xfrm>
            <a:off x="661987" y="3543355"/>
            <a:ext cx="16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Espalhamento: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6414BC-2819-4854-BB36-C20251857F77}"/>
              </a:ext>
            </a:extLst>
          </p:cNvPr>
          <p:cNvSpPr txBox="1"/>
          <p:nvPr/>
        </p:nvSpPr>
        <p:spPr>
          <a:xfrm>
            <a:off x="5204835" y="3875820"/>
            <a:ext cx="24922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95,78μA</a:t>
            </a:r>
            <a:r>
              <a:rPr lang="pt-BR" dirty="0"/>
              <a:t> </a:t>
            </a:r>
            <a:r>
              <a:rPr lang="pt-BR" b="1" dirty="0"/>
              <a:t>≤ </a:t>
            </a:r>
            <a:r>
              <a:rPr lang="pt-BR" dirty="0"/>
              <a:t>I</a:t>
            </a:r>
            <a:r>
              <a:rPr lang="pt-BR" baseline="-25000" dirty="0"/>
              <a:t>C</a:t>
            </a:r>
            <a:r>
              <a:rPr lang="pt-BR" dirty="0"/>
              <a:t> </a:t>
            </a:r>
            <a:r>
              <a:rPr lang="pt-BR" b="1" dirty="0"/>
              <a:t>≤ 100,68μA</a:t>
            </a:r>
          </a:p>
          <a:p>
            <a:pPr algn="ctr"/>
            <a:r>
              <a:rPr lang="pt-BR" b="1" dirty="0"/>
              <a:t>5,15V ≤ V</a:t>
            </a:r>
            <a:r>
              <a:rPr lang="pt-BR" b="1" baseline="-25000" dirty="0"/>
              <a:t>CE</a:t>
            </a:r>
            <a:r>
              <a:rPr lang="pt-BR" b="1" dirty="0"/>
              <a:t> ≤ 5.48V 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48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5000" y="1212895"/>
            <a:ext cx="8843815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Exercício 3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Amplificador Emissor Comum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Análise AC (Completa)</a:t>
            </a:r>
          </a:p>
        </p:txBody>
      </p:sp>
    </p:spTree>
    <p:extLst>
      <p:ext uri="{BB962C8B-B14F-4D97-AF65-F5344CB8AC3E}">
        <p14:creationId xmlns:p14="http://schemas.microsoft.com/office/powerpoint/2010/main" val="2254190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745895" y="429543"/>
            <a:ext cx="8176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No circuito abaixo R</a:t>
            </a:r>
            <a:r>
              <a:rPr lang="pt-BR" altLang="pt-BR" sz="1800" baseline="-25000" dirty="0"/>
              <a:t>B1a</a:t>
            </a:r>
            <a:r>
              <a:rPr lang="pt-BR" altLang="pt-BR" sz="1800" dirty="0"/>
              <a:t> = 120k</a:t>
            </a:r>
            <a:r>
              <a:rPr lang="pt-BR" sz="1800" dirty="0"/>
              <a:t>Ω, </a:t>
            </a:r>
            <a:r>
              <a:rPr lang="pt-BR" altLang="pt-BR" sz="1800" dirty="0"/>
              <a:t>R</a:t>
            </a:r>
            <a:r>
              <a:rPr lang="pt-BR" altLang="pt-BR" sz="1800" baseline="-25000" dirty="0"/>
              <a:t>B1b</a:t>
            </a:r>
            <a:r>
              <a:rPr lang="pt-BR" altLang="pt-BR" sz="1800" dirty="0"/>
              <a:t> = 560k</a:t>
            </a:r>
            <a:r>
              <a:rPr lang="pt-BR" sz="1800" dirty="0"/>
              <a:t>Ω, </a:t>
            </a:r>
            <a:r>
              <a:rPr lang="pt-BR" altLang="pt-BR" sz="1800" dirty="0"/>
              <a:t>R</a:t>
            </a:r>
            <a:r>
              <a:rPr lang="pt-BR" altLang="pt-BR" sz="1800" baseline="-25000" dirty="0"/>
              <a:t>C</a:t>
            </a:r>
            <a:r>
              <a:rPr lang="pt-BR" altLang="pt-BR" sz="1800" dirty="0"/>
              <a:t> = 56k</a:t>
            </a:r>
            <a:r>
              <a:rPr lang="pt-BR" sz="1800" dirty="0"/>
              <a:t>Ω e </a:t>
            </a:r>
            <a:r>
              <a:rPr lang="pt-BR" altLang="pt-BR" sz="1800" dirty="0"/>
              <a:t>R</a:t>
            </a:r>
            <a:r>
              <a:rPr lang="pt-BR" altLang="pt-BR" sz="1800" baseline="-25000" dirty="0"/>
              <a:t>E</a:t>
            </a:r>
            <a:r>
              <a:rPr lang="pt-BR" altLang="pt-BR" sz="1800" dirty="0"/>
              <a:t> = 12k</a:t>
            </a:r>
            <a:r>
              <a:rPr lang="pt-BR" sz="1800" dirty="0"/>
              <a:t>Ω. Determine: </a:t>
            </a:r>
            <a:r>
              <a:rPr lang="pt-BR" altLang="pt-BR" sz="1800" dirty="0"/>
              <a:t> </a:t>
            </a:r>
          </a:p>
        </p:txBody>
      </p:sp>
      <p:sp>
        <p:nvSpPr>
          <p:cNvPr id="46084" name="CaixaDeTexto 8"/>
          <p:cNvSpPr txBox="1">
            <a:spLocks noChangeArrowheads="1"/>
          </p:cNvSpPr>
          <p:nvPr/>
        </p:nvSpPr>
        <p:spPr bwMode="auto">
          <a:xfrm>
            <a:off x="745895" y="987271"/>
            <a:ext cx="1078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a) O ganho de tensão, a resistência de entrada e a resistência de saída do amplificador da Figura </a:t>
            </a:r>
            <a:r>
              <a:rPr lang="pt-BR" altLang="pt-BR" sz="1800" i="1"/>
              <a:t>1</a:t>
            </a:r>
            <a:r>
              <a:rPr lang="pt-BR" altLang="pt-BR" sz="1800"/>
              <a:t>, em vazio.</a:t>
            </a:r>
          </a:p>
        </p:txBody>
      </p:sp>
      <p:pic>
        <p:nvPicPr>
          <p:cNvPr id="46085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46" y="2087347"/>
            <a:ext cx="636111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CaixaDeTexto 10"/>
          <p:cNvSpPr txBox="1">
            <a:spLocks noChangeArrowheads="1"/>
          </p:cNvSpPr>
          <p:nvPr/>
        </p:nvSpPr>
        <p:spPr bwMode="auto">
          <a:xfrm>
            <a:off x="4833992" y="5882582"/>
            <a:ext cx="400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Fig. 1- Amplificador Emissor Comum</a:t>
            </a:r>
          </a:p>
        </p:txBody>
      </p:sp>
      <p:sp>
        <p:nvSpPr>
          <p:cNvPr id="46087" name="CaixaDeTexto 7"/>
          <p:cNvSpPr txBox="1">
            <a:spLocks noChangeArrowheads="1"/>
          </p:cNvSpPr>
          <p:nvPr/>
        </p:nvSpPr>
        <p:spPr bwMode="auto">
          <a:xfrm>
            <a:off x="747482" y="1453996"/>
            <a:ext cx="7754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b) As frequências de corte, nas baixas e </a:t>
            </a:r>
            <a:r>
              <a:rPr lang="pt-BR" altLang="pt-BR" sz="1800"/>
              <a:t>nas altas </a:t>
            </a:r>
            <a:r>
              <a:rPr lang="pt-BR" altLang="pt-BR" sz="1800" dirty="0"/>
              <a:t>para </a:t>
            </a:r>
            <a:r>
              <a:rPr lang="pt-BR" altLang="pt-BR" sz="1800" i="1" dirty="0"/>
              <a:t>R</a:t>
            </a:r>
            <a:r>
              <a:rPr lang="pt-BR" altLang="pt-BR" sz="1800" i="1" baseline="-25000" dirty="0"/>
              <a:t>ger </a:t>
            </a:r>
            <a:r>
              <a:rPr lang="pt-BR" altLang="pt-BR" sz="1800" i="1" dirty="0"/>
              <a:t>= 52 k</a:t>
            </a:r>
            <a:r>
              <a:rPr lang="pt-BR" altLang="pt-BR" sz="1800" dirty="0"/>
              <a:t>Ω e </a:t>
            </a:r>
            <a:r>
              <a:rPr lang="pt-BR" altLang="pt-BR" sz="1800" i="1" dirty="0"/>
              <a:t>R</a:t>
            </a:r>
            <a:r>
              <a:rPr lang="pt-BR" altLang="pt-BR" sz="1800" i="1" baseline="-25000" dirty="0"/>
              <a:t>L</a:t>
            </a:r>
            <a:r>
              <a:rPr lang="pt-BR" altLang="pt-BR" sz="1800" i="1" dirty="0"/>
              <a:t> = 43 k</a:t>
            </a:r>
            <a:r>
              <a:rPr lang="pt-BR" altLang="pt-BR" sz="1800" dirty="0"/>
              <a:t>Ω.</a:t>
            </a:r>
          </a:p>
        </p:txBody>
      </p:sp>
    </p:spTree>
    <p:extLst>
      <p:ext uri="{BB962C8B-B14F-4D97-AF65-F5344CB8AC3E}">
        <p14:creationId xmlns:p14="http://schemas.microsoft.com/office/powerpoint/2010/main" val="266616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3"/>
          <p:cNvSpPr txBox="1">
            <a:spLocks noChangeArrowheads="1"/>
          </p:cNvSpPr>
          <p:nvPr/>
        </p:nvSpPr>
        <p:spPr bwMode="auto">
          <a:xfrm>
            <a:off x="4980288" y="186207"/>
            <a:ext cx="2725738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Parâmetros Incrementais</a:t>
            </a:r>
          </a:p>
        </p:txBody>
      </p:sp>
      <p:pic>
        <p:nvPicPr>
          <p:cNvPr id="47107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7" y="771735"/>
            <a:ext cx="2390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2" y="814597"/>
            <a:ext cx="4105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5"/>
          <p:cNvSpPr/>
          <p:nvPr/>
        </p:nvSpPr>
        <p:spPr>
          <a:xfrm>
            <a:off x="327025" y="1035050"/>
            <a:ext cx="207963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7110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26" y="1614087"/>
            <a:ext cx="771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5"/>
          <p:cNvSpPr/>
          <p:nvPr/>
        </p:nvSpPr>
        <p:spPr>
          <a:xfrm>
            <a:off x="323850" y="1773238"/>
            <a:ext cx="207963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7112" name="CaixaDeTexto 16"/>
          <p:cNvSpPr txBox="1">
            <a:spLocks noChangeArrowheads="1"/>
          </p:cNvSpPr>
          <p:nvPr/>
        </p:nvSpPr>
        <p:spPr bwMode="auto">
          <a:xfrm>
            <a:off x="3915076" y="1642662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/>
              <a:t>r</a:t>
            </a:r>
            <a:r>
              <a:rPr lang="pt-BR" altLang="pt-BR" sz="2400" baseline="-25000"/>
              <a:t>π</a:t>
            </a:r>
          </a:p>
        </p:txBody>
      </p:sp>
      <p:pic>
        <p:nvPicPr>
          <p:cNvPr id="47113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88" y="1622024"/>
            <a:ext cx="2457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2" y="2353707"/>
            <a:ext cx="2346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CaixaDeTexto 19"/>
          <p:cNvSpPr txBox="1">
            <a:spLocks noChangeArrowheads="1"/>
          </p:cNvSpPr>
          <p:nvPr/>
        </p:nvSpPr>
        <p:spPr bwMode="auto">
          <a:xfrm>
            <a:off x="2760662" y="2372757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/>
              <a:t>r</a:t>
            </a:r>
            <a:r>
              <a:rPr lang="pt-BR" altLang="pt-BR" sz="2400" baseline="-25000"/>
              <a:t>o</a:t>
            </a:r>
          </a:p>
        </p:txBody>
      </p:sp>
      <p:sp>
        <p:nvSpPr>
          <p:cNvPr id="21" name="Retângulo 5"/>
          <p:cNvSpPr/>
          <p:nvPr/>
        </p:nvSpPr>
        <p:spPr>
          <a:xfrm>
            <a:off x="323416" y="2603738"/>
            <a:ext cx="207963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7117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7" y="2323544"/>
            <a:ext cx="3695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CaixaDeTexto 22"/>
          <p:cNvSpPr txBox="1">
            <a:spLocks noChangeArrowheads="1"/>
          </p:cNvSpPr>
          <p:nvPr/>
        </p:nvSpPr>
        <p:spPr bwMode="auto">
          <a:xfrm>
            <a:off x="5319220" y="3252934"/>
            <a:ext cx="2047875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Cálculo de A</a:t>
            </a:r>
            <a:r>
              <a:rPr lang="pt-BR" altLang="pt-BR" sz="1800" b="1" baseline="-25000">
                <a:solidFill>
                  <a:schemeClr val="bg1"/>
                </a:solidFill>
              </a:rPr>
              <a:t>v</a:t>
            </a:r>
            <a:r>
              <a:rPr lang="pt-BR" altLang="pt-BR" sz="1800" b="1">
                <a:solidFill>
                  <a:schemeClr val="bg1"/>
                </a:solidFill>
              </a:rPr>
              <a:t>, R</a:t>
            </a:r>
            <a:r>
              <a:rPr lang="pt-BR" altLang="pt-BR" sz="1800" b="1" baseline="-25000">
                <a:solidFill>
                  <a:schemeClr val="bg1"/>
                </a:solidFill>
              </a:rPr>
              <a:t>i </a:t>
            </a:r>
            <a:r>
              <a:rPr lang="pt-BR" altLang="pt-BR" sz="1800" b="1">
                <a:solidFill>
                  <a:schemeClr val="bg1"/>
                </a:solidFill>
              </a:rPr>
              <a:t>, R</a:t>
            </a:r>
            <a:r>
              <a:rPr lang="pt-BR" altLang="pt-BR" sz="1800" b="1" baseline="-25000">
                <a:solidFill>
                  <a:schemeClr val="bg1"/>
                </a:solidFill>
              </a:rPr>
              <a:t>o</a:t>
            </a:r>
            <a:endParaRPr lang="pt-BR" altLang="pt-BR" sz="1800" b="1">
              <a:solidFill>
                <a:schemeClr val="bg1"/>
              </a:solidFill>
            </a:endParaRPr>
          </a:p>
        </p:txBody>
      </p:sp>
      <p:sp>
        <p:nvSpPr>
          <p:cNvPr id="46095" name="CaixaDeTexto 23"/>
          <p:cNvSpPr txBox="1">
            <a:spLocks noChangeArrowheads="1"/>
          </p:cNvSpPr>
          <p:nvPr/>
        </p:nvSpPr>
        <p:spPr bwMode="auto">
          <a:xfrm>
            <a:off x="330200" y="3772841"/>
            <a:ext cx="11106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Como o resistor </a:t>
            </a:r>
            <a:r>
              <a:rPr lang="pt-BR" altLang="pt-BR" sz="1800" i="1" dirty="0"/>
              <a:t>R</a:t>
            </a:r>
            <a:r>
              <a:rPr lang="pt-BR" altLang="pt-BR" sz="1800" i="1" baseline="-25000" dirty="0"/>
              <a:t>E</a:t>
            </a:r>
            <a:r>
              <a:rPr lang="pt-BR" altLang="pt-BR" sz="1800" i="1" dirty="0"/>
              <a:t> </a:t>
            </a:r>
            <a:r>
              <a:rPr lang="pt-BR" altLang="pt-BR" sz="1800" dirty="0"/>
              <a:t>está totalmente desacoplado pelo capacitor </a:t>
            </a:r>
            <a:r>
              <a:rPr lang="pt-BR" altLang="pt-BR" sz="1800" i="1" dirty="0"/>
              <a:t>C</a:t>
            </a:r>
            <a:r>
              <a:rPr lang="pt-BR" altLang="pt-BR" sz="1800" i="1" baseline="-25000" dirty="0"/>
              <a:t>E</a:t>
            </a:r>
            <a:r>
              <a:rPr lang="pt-BR" altLang="pt-BR" sz="1800" dirty="0"/>
              <a:t>, então </a:t>
            </a:r>
            <a:r>
              <a:rPr lang="pt-BR" altLang="pt-BR" sz="1800" i="1" dirty="0"/>
              <a:t>R</a:t>
            </a:r>
            <a:r>
              <a:rPr lang="pt-BR" altLang="pt-BR" sz="1800" i="1" baseline="-25000" dirty="0"/>
              <a:t>E(AC)</a:t>
            </a:r>
            <a:r>
              <a:rPr lang="pt-BR" altLang="pt-BR" sz="1800" i="1" dirty="0"/>
              <a:t> = 0</a:t>
            </a:r>
            <a:r>
              <a:rPr lang="pt-BR" altLang="pt-BR" sz="1800" dirty="0"/>
              <a:t>. As grandezas auxiliares usadas nos cálculos, com </a:t>
            </a:r>
            <a:r>
              <a:rPr lang="pt-BR" altLang="pt-BR" sz="1800" i="1" dirty="0"/>
              <a:t>R</a:t>
            </a:r>
            <a:r>
              <a:rPr lang="pt-BR" altLang="pt-BR" sz="1800" i="1" baseline="-25000" dirty="0"/>
              <a:t>L</a:t>
            </a:r>
            <a:r>
              <a:rPr lang="pt-BR" altLang="pt-BR" sz="1800" i="1" dirty="0"/>
              <a:t>               </a:t>
            </a:r>
            <a:r>
              <a:rPr lang="pt-BR" altLang="pt-BR" sz="1800" dirty="0"/>
              <a:t> </a:t>
            </a:r>
            <a:r>
              <a:rPr lang="pt-BR" altLang="pt-BR" sz="2400" dirty="0"/>
              <a:t>∞ </a:t>
            </a:r>
            <a:r>
              <a:rPr lang="pt-BR" altLang="pt-BR" sz="1800" dirty="0"/>
              <a:t>são: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987550" y="4242741"/>
            <a:ext cx="6365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7" name="Image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558653"/>
            <a:ext cx="39290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Imagem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350816"/>
            <a:ext cx="4191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nimBg="1"/>
      <p:bldP spid="460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7" y="227013"/>
            <a:ext cx="66722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80" y="802667"/>
            <a:ext cx="48291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1805429"/>
            <a:ext cx="447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5"/>
          <p:cNvSpPr/>
          <p:nvPr/>
        </p:nvSpPr>
        <p:spPr>
          <a:xfrm>
            <a:off x="212725" y="484188"/>
            <a:ext cx="207963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9" name="Retângulo 5"/>
          <p:cNvSpPr/>
          <p:nvPr/>
        </p:nvSpPr>
        <p:spPr>
          <a:xfrm>
            <a:off x="233363" y="1370013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0" name="Retângulo 5"/>
          <p:cNvSpPr/>
          <p:nvPr/>
        </p:nvSpPr>
        <p:spPr>
          <a:xfrm>
            <a:off x="233363" y="2301875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239148" y="3005177"/>
            <a:ext cx="3858315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Cálculo das Frequência de Corte (</a:t>
            </a:r>
            <a:r>
              <a:rPr lang="pt-BR" altLang="pt-BR" sz="1800" b="1" dirty="0" err="1">
                <a:solidFill>
                  <a:schemeClr val="bg1"/>
                </a:solidFill>
              </a:rPr>
              <a:t>f</a:t>
            </a:r>
            <a:r>
              <a:rPr lang="pt-BR" altLang="pt-BR" sz="1800" b="1" baseline="-25000" dirty="0" err="1">
                <a:solidFill>
                  <a:schemeClr val="bg1"/>
                </a:solidFill>
              </a:rPr>
              <a:t>CA</a:t>
            </a:r>
            <a:r>
              <a:rPr lang="pt-BR" altLang="pt-BR" sz="1800" b="1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01650" y="3686175"/>
            <a:ext cx="1090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Como </a:t>
            </a:r>
            <a:r>
              <a:rPr lang="pt-BR" altLang="pt-BR" sz="1800" i="1"/>
              <a:t>R</a:t>
            </a:r>
            <a:r>
              <a:rPr lang="pt-BR" altLang="pt-BR" sz="1800" i="1" baseline="-25000"/>
              <a:t>ger</a:t>
            </a:r>
            <a:r>
              <a:rPr lang="pt-BR" altLang="pt-BR" sz="1800" i="1"/>
              <a:t> = 52 k</a:t>
            </a:r>
            <a:r>
              <a:rPr lang="pt-BR" altLang="pt-BR" sz="1800"/>
              <a:t>Ω e </a:t>
            </a:r>
            <a:r>
              <a:rPr lang="pt-BR" altLang="pt-BR" sz="1800" i="1"/>
              <a:t>R</a:t>
            </a:r>
            <a:r>
              <a:rPr lang="pt-BR" altLang="pt-BR" sz="1800" i="1" baseline="-25000"/>
              <a:t>L</a:t>
            </a:r>
            <a:r>
              <a:rPr lang="pt-BR" altLang="pt-BR" sz="1800" i="1"/>
              <a:t> = 43 k</a:t>
            </a:r>
            <a:r>
              <a:rPr lang="pt-BR" altLang="pt-BR" sz="1800"/>
              <a:t>Ω, devem ser calculadas as seguintes grandezas auxiliares, usadas no cálculo de </a:t>
            </a:r>
            <a:r>
              <a:rPr lang="pt-BR" altLang="pt-BR" sz="1800" i="1"/>
              <a:t>f</a:t>
            </a:r>
            <a:r>
              <a:rPr lang="pt-BR" altLang="pt-BR" sz="1800" i="1" baseline="-25000"/>
              <a:t>CA</a:t>
            </a:r>
            <a:r>
              <a:rPr lang="pt-BR" altLang="pt-BR" sz="1800"/>
              <a:t>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310063"/>
            <a:ext cx="43053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1927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31330" y="1470348"/>
            <a:ext cx="8257889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Exercício 1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Parâmetros de Modelagem</a:t>
            </a:r>
          </a:p>
        </p:txBody>
      </p:sp>
    </p:spTree>
    <p:extLst>
      <p:ext uri="{BB962C8B-B14F-4D97-AF65-F5344CB8AC3E}">
        <p14:creationId xmlns:p14="http://schemas.microsoft.com/office/powerpoint/2010/main" val="44089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70233"/>
            <a:ext cx="43386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CaixaDeTexto 13"/>
          <p:cNvSpPr txBox="1">
            <a:spLocks noChangeArrowheads="1"/>
          </p:cNvSpPr>
          <p:nvPr/>
        </p:nvSpPr>
        <p:spPr bwMode="auto">
          <a:xfrm>
            <a:off x="452438" y="1853786"/>
            <a:ext cx="658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Para </a:t>
            </a:r>
            <a:r>
              <a:rPr lang="pt-BR" altLang="pt-BR" sz="1800" i="1" dirty="0"/>
              <a:t>EC</a:t>
            </a:r>
            <a:r>
              <a:rPr lang="pt-BR" altLang="pt-BR" sz="1800" dirty="0"/>
              <a:t>, com </a:t>
            </a:r>
            <a:r>
              <a:rPr lang="pt-BR" altLang="pt-BR" sz="1800" i="1" dirty="0"/>
              <a:t>R</a:t>
            </a:r>
            <a:r>
              <a:rPr lang="pt-BR" altLang="pt-BR" sz="1800" i="1" baseline="-25000" dirty="0"/>
              <a:t>E(AC)</a:t>
            </a:r>
            <a:r>
              <a:rPr lang="pt-BR" altLang="pt-BR" sz="1800" i="1" dirty="0"/>
              <a:t> = 0</a:t>
            </a:r>
            <a:r>
              <a:rPr lang="pt-BR" altLang="pt-BR" sz="1800" dirty="0"/>
              <a:t>, a frequência de corte nas altas é dada por :</a:t>
            </a:r>
          </a:p>
        </p:txBody>
      </p:sp>
      <p:pic>
        <p:nvPicPr>
          <p:cNvPr id="50181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279996"/>
            <a:ext cx="49974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279996"/>
            <a:ext cx="625475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11" y="3633895"/>
            <a:ext cx="17605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5"/>
          <p:cNvSpPr/>
          <p:nvPr/>
        </p:nvSpPr>
        <p:spPr>
          <a:xfrm>
            <a:off x="293688" y="5099396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0186" name="CaixaDeTexto 14"/>
          <p:cNvSpPr txBox="1">
            <a:spLocks noChangeArrowheads="1"/>
          </p:cNvSpPr>
          <p:nvPr/>
        </p:nvSpPr>
        <p:spPr bwMode="auto">
          <a:xfrm>
            <a:off x="452438" y="1323561"/>
            <a:ext cx="975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Os capacitores </a:t>
            </a:r>
            <a:r>
              <a:rPr lang="pt-BR" altLang="pt-BR" sz="1800" i="1" dirty="0"/>
              <a:t>C</a:t>
            </a:r>
            <a:r>
              <a:rPr lang="pt-BR" altLang="pt-BR" sz="1800" baseline="-25000" dirty="0"/>
              <a:t>π</a:t>
            </a:r>
            <a:r>
              <a:rPr lang="pt-BR" altLang="pt-BR" sz="1800" dirty="0"/>
              <a:t> e </a:t>
            </a:r>
            <a:r>
              <a:rPr lang="pt-BR" altLang="pt-BR" sz="1800" i="1" dirty="0" err="1"/>
              <a:t>C</a:t>
            </a:r>
            <a:r>
              <a:rPr lang="pt-BR" altLang="pt-BR" sz="1800" baseline="-25000" dirty="0" err="1"/>
              <a:t>μ</a:t>
            </a:r>
            <a:r>
              <a:rPr lang="pt-BR" altLang="pt-BR" sz="1800" dirty="0"/>
              <a:t> foram calculados anteriormente:  C</a:t>
            </a:r>
            <a:r>
              <a:rPr lang="pt-BR" altLang="pt-BR" sz="1800" baseline="-25000" dirty="0"/>
              <a:t>π  </a:t>
            </a:r>
            <a:r>
              <a:rPr lang="pt-BR" altLang="pt-BR" sz="1800" dirty="0"/>
              <a:t>= 30,97 </a:t>
            </a:r>
            <a:r>
              <a:rPr lang="pt-BR" altLang="pt-BR" sz="1800" dirty="0" err="1"/>
              <a:t>pF</a:t>
            </a:r>
            <a:r>
              <a:rPr lang="pt-BR" altLang="pt-BR" sz="1800" dirty="0"/>
              <a:t>  e </a:t>
            </a:r>
            <a:r>
              <a:rPr lang="pt-BR" altLang="pt-BR" sz="1800" dirty="0" err="1"/>
              <a:t>C</a:t>
            </a:r>
            <a:r>
              <a:rPr lang="pt-BR" altLang="pt-BR" sz="1800" baseline="-25000" dirty="0" err="1"/>
              <a:t>μ</a:t>
            </a:r>
            <a:r>
              <a:rPr lang="pt-BR" altLang="pt-BR" sz="1800" baseline="-25000" dirty="0"/>
              <a:t> </a:t>
            </a:r>
            <a:r>
              <a:rPr lang="pt-BR" altLang="pt-BR" sz="1800" dirty="0"/>
              <a:t>=3,133 </a:t>
            </a:r>
            <a:r>
              <a:rPr lang="pt-BR" altLang="pt-BR" sz="1800" dirty="0" err="1"/>
              <a:t>pF</a:t>
            </a:r>
            <a:r>
              <a:rPr lang="pt-BR" altLang="pt-BR" sz="1800" dirty="0"/>
              <a:t> </a:t>
            </a:r>
            <a:endParaRPr lang="pt-BR" altLang="pt-BR" sz="1800" baseline="-25000" dirty="0"/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709613" y="5000971"/>
            <a:ext cx="1541462" cy="368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/>
              <a:t>Pólo de Base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500557"/>
            <a:ext cx="629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30"/>
          <p:cNvSpPr txBox="1">
            <a:spLocks noChangeArrowheads="1"/>
          </p:cNvSpPr>
          <p:nvPr/>
        </p:nvSpPr>
        <p:spPr bwMode="auto">
          <a:xfrm>
            <a:off x="4043841" y="4440345"/>
            <a:ext cx="4343400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Cálculo da Frequência de Corte Baixa (</a:t>
            </a:r>
            <a:r>
              <a:rPr lang="pt-BR" altLang="pt-BR" sz="1800" b="1" dirty="0" err="1">
                <a:solidFill>
                  <a:schemeClr val="bg1"/>
                </a:solidFill>
              </a:rPr>
              <a:t>f</a:t>
            </a:r>
            <a:r>
              <a:rPr lang="pt-BR" altLang="pt-BR" sz="1800" b="1" baseline="-25000" dirty="0" err="1">
                <a:solidFill>
                  <a:schemeClr val="bg1"/>
                </a:solidFill>
              </a:rPr>
              <a:t>CB</a:t>
            </a:r>
            <a:r>
              <a:rPr lang="pt-BR" altLang="pt-BR" sz="1800" b="1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001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5"/>
          <p:cNvSpPr/>
          <p:nvPr/>
        </p:nvSpPr>
        <p:spPr>
          <a:xfrm>
            <a:off x="419100" y="292100"/>
            <a:ext cx="207963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1203" name="CaixaDeTexto 16"/>
          <p:cNvSpPr txBox="1">
            <a:spLocks noChangeArrowheads="1"/>
          </p:cNvSpPr>
          <p:nvPr/>
        </p:nvSpPr>
        <p:spPr bwMode="auto">
          <a:xfrm>
            <a:off x="920462" y="175260"/>
            <a:ext cx="1708727" cy="4051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9pPr>
          </a:lstStyle>
          <a:p>
            <a:r>
              <a:rPr lang="pt-BR" altLang="pt-BR" dirty="0"/>
              <a:t>Pólo de Coletor</a:t>
            </a:r>
          </a:p>
        </p:txBody>
      </p:sp>
      <p:pic>
        <p:nvPicPr>
          <p:cNvPr id="5120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2" y="597693"/>
            <a:ext cx="54895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3" y="1755775"/>
            <a:ext cx="48926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5"/>
          <p:cNvSpPr/>
          <p:nvPr/>
        </p:nvSpPr>
        <p:spPr>
          <a:xfrm>
            <a:off x="414338" y="1401763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0183" name="CaixaDeTexto 19"/>
          <p:cNvSpPr txBox="1">
            <a:spLocks noChangeArrowheads="1"/>
          </p:cNvSpPr>
          <p:nvPr/>
        </p:nvSpPr>
        <p:spPr bwMode="auto">
          <a:xfrm>
            <a:off x="830263" y="1301750"/>
            <a:ext cx="1879600" cy="3698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9pPr>
          </a:lstStyle>
          <a:p>
            <a:r>
              <a:rPr lang="pt-BR" altLang="pt-BR" dirty="0"/>
              <a:t>Pólo de Emissor</a:t>
            </a:r>
          </a:p>
        </p:txBody>
      </p:sp>
      <p:pic>
        <p:nvPicPr>
          <p:cNvPr id="50184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511425"/>
            <a:ext cx="43481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017838"/>
            <a:ext cx="83613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8" y="3122613"/>
            <a:ext cx="14970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94" y="4862014"/>
            <a:ext cx="32210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5"/>
          <p:cNvSpPr/>
          <p:nvPr/>
        </p:nvSpPr>
        <p:spPr>
          <a:xfrm>
            <a:off x="414338" y="4608506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0189" name="CaixaDeTexto 7"/>
          <p:cNvSpPr txBox="1">
            <a:spLocks noChangeArrowheads="1"/>
          </p:cNvSpPr>
          <p:nvPr/>
        </p:nvSpPr>
        <p:spPr bwMode="auto">
          <a:xfrm>
            <a:off x="622301" y="5578469"/>
            <a:ext cx="11370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Como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E</a:t>
            </a:r>
            <a:r>
              <a:rPr lang="pt-BR" altLang="pt-BR" sz="1800" i="1" baseline="-25000" dirty="0"/>
              <a:t> </a:t>
            </a:r>
            <a:r>
              <a:rPr lang="pt-BR" altLang="pt-BR" sz="1800" dirty="0"/>
              <a:t>&gt;&gt;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B</a:t>
            </a:r>
            <a:r>
              <a:rPr lang="pt-BR" altLang="pt-BR" sz="1800" i="1" dirty="0"/>
              <a:t> </a:t>
            </a:r>
            <a:r>
              <a:rPr lang="pt-BR" altLang="pt-BR" sz="1800" dirty="0"/>
              <a:t>e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E</a:t>
            </a:r>
            <a:r>
              <a:rPr lang="pt-BR" altLang="pt-BR" sz="1800" i="1" dirty="0"/>
              <a:t> </a:t>
            </a:r>
            <a:r>
              <a:rPr lang="pt-BR" altLang="pt-BR" sz="1800" dirty="0"/>
              <a:t>&gt;&gt;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C</a:t>
            </a:r>
            <a:r>
              <a:rPr lang="pt-BR" altLang="pt-BR" sz="1800" dirty="0"/>
              <a:t>, a influência de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B</a:t>
            </a:r>
            <a:r>
              <a:rPr lang="pt-BR" altLang="pt-BR" sz="1800" i="1" baseline="-25000" dirty="0"/>
              <a:t> </a:t>
            </a:r>
            <a:r>
              <a:rPr lang="pt-BR" altLang="pt-BR" sz="1800" dirty="0"/>
              <a:t>e de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C</a:t>
            </a:r>
            <a:r>
              <a:rPr lang="pt-BR" altLang="pt-BR" sz="1800" i="1" dirty="0"/>
              <a:t> </a:t>
            </a:r>
            <a:r>
              <a:rPr lang="pt-BR" altLang="pt-BR" sz="1800" dirty="0"/>
              <a:t>sobre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E</a:t>
            </a:r>
            <a:r>
              <a:rPr lang="pt-BR" altLang="pt-BR" sz="1800" i="1" dirty="0"/>
              <a:t> </a:t>
            </a:r>
            <a:r>
              <a:rPr lang="pt-BR" altLang="pt-BR" sz="1800" dirty="0"/>
              <a:t>é muito pequena e, portanto, pode-se afirmar que </a:t>
            </a:r>
            <a:r>
              <a:rPr lang="pt-BR" altLang="pt-BR" sz="1800" i="1" dirty="0" err="1"/>
              <a:t>f</a:t>
            </a:r>
            <a:r>
              <a:rPr lang="pt-BR" altLang="pt-BR" sz="1800" i="1" baseline="-25000" dirty="0" err="1"/>
              <a:t>CB</a:t>
            </a:r>
            <a:r>
              <a:rPr lang="pt-BR" altLang="pt-BR" sz="1800" i="1" dirty="0"/>
              <a:t> </a:t>
            </a:r>
            <a:r>
              <a:rPr lang="pt-BR" altLang="pt-BR" sz="1800" dirty="0"/>
              <a:t>≈ </a:t>
            </a:r>
            <a:r>
              <a:rPr lang="pt-BR" altLang="pt-BR" sz="1800" i="1" dirty="0" err="1"/>
              <a:t>p</a:t>
            </a:r>
            <a:r>
              <a:rPr lang="pt-BR" altLang="pt-BR" sz="1800" i="1" baseline="-25000" dirty="0" err="1"/>
              <a:t>E</a:t>
            </a:r>
            <a:r>
              <a:rPr lang="pt-BR" altLang="pt-BR" sz="1800" i="1" dirty="0"/>
              <a:t> . </a:t>
            </a:r>
            <a:endParaRPr lang="pt-BR" altLang="pt-BR" sz="1800" baseline="-25000" dirty="0"/>
          </a:p>
        </p:txBody>
      </p:sp>
      <p:sp>
        <p:nvSpPr>
          <p:cNvPr id="50190" name="CaixaDeTexto 7"/>
          <p:cNvSpPr txBox="1">
            <a:spLocks noChangeArrowheads="1"/>
          </p:cNvSpPr>
          <p:nvPr/>
        </p:nvSpPr>
        <p:spPr bwMode="auto">
          <a:xfrm>
            <a:off x="622300" y="4484681"/>
            <a:ext cx="56054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A frequência de corte nas Baixas p/ C</a:t>
            </a:r>
            <a:r>
              <a:rPr lang="pt-BR" altLang="pt-BR" sz="1800" baseline="-25000"/>
              <a:t>E</a:t>
            </a:r>
            <a:r>
              <a:rPr lang="pt-BR" altLang="pt-BR" sz="1800"/>
              <a:t> ≠ 0) é  dada por: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60C01C8-4939-471D-8EC8-426D2481A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9470" y="6116907"/>
            <a:ext cx="1636586" cy="4725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2A4F790-ECD6-4359-97A0-434CEF19BD34}"/>
              </a:ext>
            </a:extLst>
          </p:cNvPr>
          <p:cNvSpPr txBox="1"/>
          <p:nvPr/>
        </p:nvSpPr>
        <p:spPr>
          <a:xfrm>
            <a:off x="5309842" y="3933000"/>
            <a:ext cx="78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z</a:t>
            </a:r>
            <a:r>
              <a:rPr lang="pt-BR" baseline="-25000" dirty="0" err="1"/>
              <a:t>E</a:t>
            </a:r>
            <a:r>
              <a:rPr lang="pt-BR" dirty="0"/>
              <a:t> =0</a:t>
            </a:r>
          </a:p>
        </p:txBody>
      </p:sp>
      <p:pic>
        <p:nvPicPr>
          <p:cNvPr id="22" name="Imagem 64">
            <a:extLst>
              <a:ext uri="{FF2B5EF4-FFF2-40B4-BE49-F238E27FC236}">
                <a16:creationId xmlns:a16="http://schemas.microsoft.com/office/drawing/2014/main" id="{E846603E-3457-4DD5-9B20-0848FAC41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844925"/>
            <a:ext cx="3724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4A2AA16-EC4C-4C7F-91BA-5E9177DFBFF0}"/>
              </a:ext>
            </a:extLst>
          </p:cNvPr>
          <p:cNvCxnSpPr/>
          <p:nvPr/>
        </p:nvCxnSpPr>
        <p:spPr>
          <a:xfrm>
            <a:off x="4752733" y="4117666"/>
            <a:ext cx="5164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0183" grpId="0" animBg="1"/>
      <p:bldP spid="23" grpId="0" animBg="1"/>
      <p:bldP spid="50189" grpId="0"/>
      <p:bldP spid="501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5"/>
          <p:cNvSpPr/>
          <p:nvPr/>
        </p:nvSpPr>
        <p:spPr>
          <a:xfrm>
            <a:off x="407988" y="363538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3251" name="CaixaDeTexto 9"/>
          <p:cNvSpPr txBox="1">
            <a:spLocks noChangeArrowheads="1"/>
          </p:cNvSpPr>
          <p:nvPr/>
        </p:nvSpPr>
        <p:spPr bwMode="auto">
          <a:xfrm>
            <a:off x="768350" y="812800"/>
            <a:ext cx="9174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Com a adição </a:t>
            </a:r>
            <a:r>
              <a:rPr lang="pt-BR" altLang="pt-BR" sz="1800" i="1"/>
              <a:t>R</a:t>
            </a:r>
            <a:r>
              <a:rPr lang="pt-BR" altLang="pt-BR" sz="1800" i="1" baseline="-25000"/>
              <a:t>L</a:t>
            </a:r>
            <a:r>
              <a:rPr lang="pt-BR" altLang="pt-BR" sz="1800" i="1"/>
              <a:t> = 43 k</a:t>
            </a:r>
            <a:r>
              <a:rPr lang="pt-BR" altLang="pt-BR" sz="1800"/>
              <a:t>Ω, o ganho do amplificador A</a:t>
            </a:r>
            <a:r>
              <a:rPr lang="pt-BR" altLang="pt-BR" sz="1800" baseline="-25000"/>
              <a:t>v </a:t>
            </a:r>
            <a:r>
              <a:rPr lang="pt-BR" altLang="pt-BR" sz="1800"/>
              <a:t>= -198,325 V/V em relação  v</a:t>
            </a:r>
            <a:r>
              <a:rPr lang="pt-BR" altLang="pt-BR" sz="1800" baseline="-25000"/>
              <a:t>i</a:t>
            </a:r>
            <a:r>
              <a:rPr lang="pt-BR" altLang="pt-BR" sz="1800"/>
              <a:t> diminui para:</a:t>
            </a:r>
          </a:p>
        </p:txBody>
      </p:sp>
      <p:pic>
        <p:nvPicPr>
          <p:cNvPr id="53252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33" y="1300336"/>
            <a:ext cx="51117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CaixaDeTexto 10"/>
          <p:cNvSpPr txBox="1">
            <a:spLocks noChangeArrowheads="1"/>
          </p:cNvSpPr>
          <p:nvPr/>
        </p:nvSpPr>
        <p:spPr bwMode="auto">
          <a:xfrm>
            <a:off x="7771383" y="1467024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= - 89,89 V/V = 45,95 dB </a:t>
            </a:r>
          </a:p>
        </p:txBody>
      </p:sp>
      <p:pic>
        <p:nvPicPr>
          <p:cNvPr id="52230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8" y="2974975"/>
            <a:ext cx="21796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CaixaDeTexto 12"/>
          <p:cNvSpPr txBox="1">
            <a:spLocks noChangeArrowheads="1"/>
          </p:cNvSpPr>
          <p:nvPr/>
        </p:nvSpPr>
        <p:spPr bwMode="auto">
          <a:xfrm>
            <a:off x="7476108" y="31416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= -40,71 V/V</a:t>
            </a:r>
          </a:p>
        </p:txBody>
      </p:sp>
      <p:sp>
        <p:nvSpPr>
          <p:cNvPr id="9" name="CaixaDeTexto 30"/>
          <p:cNvSpPr txBox="1">
            <a:spLocks noChangeArrowheads="1"/>
          </p:cNvSpPr>
          <p:nvPr/>
        </p:nvSpPr>
        <p:spPr bwMode="auto">
          <a:xfrm>
            <a:off x="5106418" y="234950"/>
            <a:ext cx="2960688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Cálculo de A</a:t>
            </a:r>
            <a:r>
              <a:rPr lang="pt-BR" altLang="pt-BR" sz="1800" b="1" baseline="-25000">
                <a:solidFill>
                  <a:schemeClr val="bg1"/>
                </a:solidFill>
              </a:rPr>
              <a:t>v </a:t>
            </a:r>
            <a:r>
              <a:rPr lang="pt-BR" altLang="pt-BR" sz="1800" b="1">
                <a:solidFill>
                  <a:schemeClr val="bg1"/>
                </a:solidFill>
              </a:rPr>
              <a:t> com </a:t>
            </a:r>
            <a:r>
              <a:rPr lang="pt-BR" altLang="pt-BR" sz="1800" b="1" i="1">
                <a:solidFill>
                  <a:schemeClr val="bg1"/>
                </a:solidFill>
              </a:rPr>
              <a:t>R</a:t>
            </a:r>
            <a:r>
              <a:rPr lang="pt-BR" altLang="pt-BR" sz="1800" b="1" i="1" baseline="-25000">
                <a:solidFill>
                  <a:schemeClr val="bg1"/>
                </a:solidFill>
              </a:rPr>
              <a:t>L</a:t>
            </a:r>
            <a:r>
              <a:rPr lang="pt-BR" altLang="pt-BR" sz="1800" b="1" i="1">
                <a:solidFill>
                  <a:schemeClr val="bg1"/>
                </a:solidFill>
              </a:rPr>
              <a:t> = 43 k</a:t>
            </a:r>
            <a:r>
              <a:rPr lang="pt-BR" altLang="pt-BR" sz="1800" b="1">
                <a:solidFill>
                  <a:schemeClr val="bg1"/>
                </a:solidFill>
              </a:rPr>
              <a:t>Ω</a:t>
            </a:r>
          </a:p>
        </p:txBody>
      </p:sp>
      <p:sp>
        <p:nvSpPr>
          <p:cNvPr id="10" name="Retângulo 5"/>
          <p:cNvSpPr/>
          <p:nvPr/>
        </p:nvSpPr>
        <p:spPr>
          <a:xfrm>
            <a:off x="430213" y="2499606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CaixaDeTexto 30"/>
          <p:cNvSpPr txBox="1">
            <a:spLocks noChangeArrowheads="1"/>
          </p:cNvSpPr>
          <p:nvPr/>
        </p:nvSpPr>
        <p:spPr bwMode="auto">
          <a:xfrm>
            <a:off x="4276386" y="2361493"/>
            <a:ext cx="4479925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Cálculo de A</a:t>
            </a:r>
            <a:r>
              <a:rPr lang="pt-BR" altLang="pt-BR" sz="1800" b="1" baseline="-25000">
                <a:solidFill>
                  <a:schemeClr val="bg1"/>
                </a:solidFill>
              </a:rPr>
              <a:t>vg </a:t>
            </a:r>
            <a:r>
              <a:rPr lang="pt-BR" altLang="pt-BR" sz="1800" b="1">
                <a:solidFill>
                  <a:schemeClr val="bg1"/>
                </a:solidFill>
              </a:rPr>
              <a:t> com </a:t>
            </a:r>
            <a:r>
              <a:rPr lang="pt-BR" altLang="pt-BR" sz="1800" b="1" i="1">
                <a:solidFill>
                  <a:schemeClr val="bg1"/>
                </a:solidFill>
              </a:rPr>
              <a:t>R</a:t>
            </a:r>
            <a:r>
              <a:rPr lang="pt-BR" altLang="pt-BR" sz="1800" b="1" i="1" baseline="-25000">
                <a:solidFill>
                  <a:schemeClr val="bg1"/>
                </a:solidFill>
              </a:rPr>
              <a:t>ger</a:t>
            </a:r>
            <a:r>
              <a:rPr lang="pt-BR" altLang="pt-BR" sz="1800" b="1" i="1">
                <a:solidFill>
                  <a:schemeClr val="bg1"/>
                </a:solidFill>
              </a:rPr>
              <a:t> = 52 k</a:t>
            </a:r>
            <a:r>
              <a:rPr lang="pt-BR" altLang="pt-BR" sz="1800" b="1">
                <a:solidFill>
                  <a:schemeClr val="bg1"/>
                </a:solidFill>
              </a:rPr>
              <a:t>Ω e </a:t>
            </a:r>
            <a:r>
              <a:rPr lang="pt-BR" altLang="pt-BR" sz="1800" b="1" i="1">
                <a:solidFill>
                  <a:schemeClr val="bg1"/>
                </a:solidFill>
              </a:rPr>
              <a:t>R</a:t>
            </a:r>
            <a:r>
              <a:rPr lang="pt-BR" altLang="pt-BR" sz="1800" b="1" i="1" baseline="-25000">
                <a:solidFill>
                  <a:schemeClr val="bg1"/>
                </a:solidFill>
              </a:rPr>
              <a:t>L</a:t>
            </a:r>
            <a:r>
              <a:rPr lang="pt-BR" altLang="pt-BR" sz="1800" b="1" i="1">
                <a:solidFill>
                  <a:schemeClr val="bg1"/>
                </a:solidFill>
              </a:rPr>
              <a:t> = 43 k</a:t>
            </a:r>
            <a:r>
              <a:rPr lang="pt-BR" altLang="pt-BR" sz="1800" b="1">
                <a:solidFill>
                  <a:schemeClr val="bg1"/>
                </a:solidFill>
              </a:rPr>
              <a:t>Ω</a:t>
            </a: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935858" y="3128963"/>
            <a:ext cx="159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A</a:t>
            </a:r>
            <a:r>
              <a:rPr lang="pt-BR" altLang="pt-BR" sz="1800" baseline="-25000"/>
              <a:t>v</a:t>
            </a:r>
            <a:r>
              <a:rPr lang="pt-BR" altLang="pt-BR" sz="1800"/>
              <a:t> = -89,89 V/V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4504308" y="3325813"/>
            <a:ext cx="598488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9" grpId="0" animBg="1"/>
      <p:bldP spid="10" grpId="0" animBg="1"/>
      <p:bldP spid="11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211753-1FF5-4456-AB5D-AF3266BCFA3C}"/>
              </a:ext>
            </a:extLst>
          </p:cNvPr>
          <p:cNvSpPr txBox="1"/>
          <p:nvPr/>
        </p:nvSpPr>
        <p:spPr>
          <a:xfrm>
            <a:off x="2166991" y="1212895"/>
            <a:ext cx="8039832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Exercício 4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Amplificador Base Comum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Polarização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Análise AC (Completa)</a:t>
            </a:r>
          </a:p>
        </p:txBody>
      </p:sp>
    </p:spTree>
    <p:extLst>
      <p:ext uri="{BB962C8B-B14F-4D97-AF65-F5344CB8AC3E}">
        <p14:creationId xmlns:p14="http://schemas.microsoft.com/office/powerpoint/2010/main" val="695302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aixaDeTexto 2"/>
          <p:cNvSpPr txBox="1">
            <a:spLocks noChangeArrowheads="1"/>
          </p:cNvSpPr>
          <p:nvPr/>
        </p:nvSpPr>
        <p:spPr bwMode="auto">
          <a:xfrm>
            <a:off x="808038" y="822047"/>
            <a:ext cx="10528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O amplificador da figura abaixo</a:t>
            </a:r>
            <a:r>
              <a:rPr lang="pt-BR" i="1" dirty="0"/>
              <a:t> </a:t>
            </a:r>
            <a:r>
              <a:rPr lang="pt-BR" dirty="0"/>
              <a:t>é do tipo base-comum. Calcular para esse circuito:</a:t>
            </a:r>
          </a:p>
          <a:p>
            <a:pPr marL="342900" indent="-342900">
              <a:buAutoNum type="alphaLcParenR"/>
            </a:pPr>
            <a:r>
              <a:rPr lang="pt-BR" dirty="0"/>
              <a:t>Os resistores de polarização de modo que as seguintes condições sejam satisfeitas </a:t>
            </a:r>
            <a:r>
              <a:rPr lang="pt-BR" i="1" dirty="0"/>
              <a:t>@ </a:t>
            </a:r>
            <a:r>
              <a:rPr lang="pl-PL" i="1" dirty="0"/>
              <a:t>25 </a:t>
            </a:r>
            <a:r>
              <a:rPr lang="pl-PL" dirty="0"/>
              <a:t>°</a:t>
            </a:r>
            <a:r>
              <a:rPr lang="pl-PL" i="1" dirty="0"/>
              <a:t>C</a:t>
            </a:r>
            <a:r>
              <a:rPr lang="pl-PL" dirty="0"/>
              <a:t>: </a:t>
            </a:r>
            <a:endParaRPr lang="pt-BR" dirty="0"/>
          </a:p>
          <a:p>
            <a:r>
              <a:rPr lang="pt-BR" i="1" dirty="0"/>
              <a:t>       </a:t>
            </a:r>
            <a:r>
              <a:rPr lang="pl-PL" i="1" dirty="0"/>
              <a:t>R</a:t>
            </a:r>
            <a:r>
              <a:rPr lang="pl-PL" i="1" baseline="-25000" dirty="0"/>
              <a:t>i </a:t>
            </a:r>
            <a:r>
              <a:rPr lang="pl-PL" i="1" dirty="0"/>
              <a:t>= 75 </a:t>
            </a:r>
            <a:r>
              <a:rPr lang="pt-BR" dirty="0"/>
              <a:t>Ω</a:t>
            </a:r>
            <a:r>
              <a:rPr lang="pl-PL" dirty="0"/>
              <a:t> ± </a:t>
            </a:r>
            <a:r>
              <a:rPr lang="pl-PL" i="1" dirty="0"/>
              <a:t>5% </a:t>
            </a:r>
            <a:r>
              <a:rPr lang="pl-PL" dirty="0"/>
              <a:t>e </a:t>
            </a:r>
            <a:r>
              <a:rPr lang="pl-PL" i="1" dirty="0"/>
              <a:t>S = 9,5 </a:t>
            </a:r>
            <a:r>
              <a:rPr lang="pl-PL" dirty="0"/>
              <a:t>± </a:t>
            </a:r>
            <a:r>
              <a:rPr lang="pl-PL" i="1" dirty="0"/>
              <a:t>5%</a:t>
            </a:r>
            <a:r>
              <a:rPr lang="pl-PL" dirty="0"/>
              <a:t>.</a:t>
            </a:r>
            <a:endParaRPr lang="pt-BR" dirty="0"/>
          </a:p>
          <a:p>
            <a:pPr marL="342900" indent="-342900">
              <a:buAutoNum type="alphaLcParenR" startAt="2"/>
            </a:pPr>
            <a:r>
              <a:rPr lang="pt-BR" dirty="0"/>
              <a:t>Os parâmetros elétricos do amplificador em vazio</a:t>
            </a:r>
            <a:r>
              <a:rPr lang="pt-BR" i="1" dirty="0"/>
              <a:t>@ 25 </a:t>
            </a:r>
            <a:r>
              <a:rPr lang="pt-BR" dirty="0"/>
              <a:t>°</a:t>
            </a:r>
            <a:r>
              <a:rPr lang="pt-BR" i="1" dirty="0"/>
              <a:t>C</a:t>
            </a:r>
            <a:r>
              <a:rPr lang="pt-BR" dirty="0"/>
              <a:t>: </a:t>
            </a:r>
            <a:r>
              <a:rPr lang="pt-BR" i="1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, </a:t>
            </a:r>
            <a:r>
              <a:rPr lang="pt-BR" i="1" dirty="0"/>
              <a:t>R</a:t>
            </a:r>
            <a:r>
              <a:rPr lang="pt-BR" i="1" baseline="-25000" dirty="0"/>
              <a:t>i</a:t>
            </a:r>
            <a:r>
              <a:rPr lang="pt-BR" dirty="0"/>
              <a:t> , </a:t>
            </a:r>
            <a:r>
              <a:rPr lang="pt-BR" i="1" dirty="0" err="1"/>
              <a:t>R</a:t>
            </a:r>
            <a:r>
              <a:rPr lang="pt-BR" i="1" baseline="-25000" dirty="0" err="1"/>
              <a:t>o</a:t>
            </a:r>
            <a:r>
              <a:rPr lang="pt-BR" dirty="0"/>
              <a:t> , </a:t>
            </a:r>
            <a:r>
              <a:rPr lang="pt-BR" i="1" dirty="0" err="1"/>
              <a:t>f</a:t>
            </a:r>
            <a:r>
              <a:rPr lang="pt-BR" i="1" baseline="-25000" dirty="0" err="1"/>
              <a:t>CA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 err="1"/>
              <a:t>f</a:t>
            </a:r>
            <a:r>
              <a:rPr lang="pt-BR" i="1" baseline="-25000" dirty="0" err="1"/>
              <a:t>CB</a:t>
            </a:r>
            <a:r>
              <a:rPr lang="pt-BR" dirty="0"/>
              <a:t>.</a:t>
            </a:r>
          </a:p>
          <a:p>
            <a:r>
              <a:rPr lang="pt-BR" dirty="0"/>
              <a:t>Dados: 𝛽 </a:t>
            </a:r>
            <a:r>
              <a:rPr lang="pt-BR" i="1" dirty="0"/>
              <a:t>= 291</a:t>
            </a:r>
            <a:r>
              <a:rPr lang="pt-BR" dirty="0"/>
              <a:t>; </a:t>
            </a:r>
            <a:r>
              <a:rPr lang="pt-BR" i="1" dirty="0"/>
              <a:t>V</a:t>
            </a:r>
            <a:r>
              <a:rPr lang="pt-BR" i="1" baseline="-25000" dirty="0"/>
              <a:t>BE</a:t>
            </a:r>
            <a:r>
              <a:rPr lang="pt-BR" i="1" dirty="0"/>
              <a:t> = 0,616 V</a:t>
            </a:r>
            <a:r>
              <a:rPr lang="pt-BR" dirty="0"/>
              <a:t>; </a:t>
            </a:r>
            <a:r>
              <a:rPr lang="pt-BR" i="1" dirty="0"/>
              <a:t>C</a:t>
            </a:r>
            <a:r>
              <a:rPr lang="pt-BR" baseline="-25000" dirty="0"/>
              <a:t>π </a:t>
            </a:r>
            <a:r>
              <a:rPr lang="pt-BR" i="1" dirty="0"/>
              <a:t>= 40,2 </a:t>
            </a:r>
            <a:r>
              <a:rPr lang="pt-BR" i="1" dirty="0" err="1"/>
              <a:t>pF</a:t>
            </a:r>
            <a:r>
              <a:rPr lang="pt-BR" i="1" dirty="0"/>
              <a:t>,</a:t>
            </a:r>
            <a:r>
              <a:rPr lang="pt-BR" dirty="0"/>
              <a:t> </a:t>
            </a:r>
            <a:r>
              <a:rPr lang="pt-BR" i="1" dirty="0" err="1"/>
              <a:t>C</a:t>
            </a:r>
            <a:r>
              <a:rPr lang="pt-BR" baseline="-25000" dirty="0" err="1"/>
              <a:t>μ</a:t>
            </a:r>
            <a:r>
              <a:rPr lang="pt-BR" dirty="0"/>
              <a:t> </a:t>
            </a:r>
            <a:r>
              <a:rPr lang="pt-BR" i="1" dirty="0"/>
              <a:t>= 3,15 </a:t>
            </a:r>
            <a:r>
              <a:rPr lang="pt-BR" i="1" dirty="0" err="1"/>
              <a:t>pF</a:t>
            </a:r>
            <a:r>
              <a:rPr lang="pt-BR" i="1" dirty="0"/>
              <a:t> ; N</a:t>
            </a:r>
            <a:r>
              <a:rPr lang="pt-BR" i="1" baseline="-25000" dirty="0"/>
              <a:t>F</a:t>
            </a:r>
            <a:r>
              <a:rPr lang="pt-BR" i="1" dirty="0"/>
              <a:t> = 1,0022 ;</a:t>
            </a:r>
            <a:r>
              <a:rPr lang="pt-BR" dirty="0"/>
              <a:t> V</a:t>
            </a:r>
            <a:r>
              <a:rPr lang="pt-BR" baseline="-25000" dirty="0"/>
              <a:t>AF</a:t>
            </a:r>
            <a:r>
              <a:rPr lang="pt-BR" dirty="0"/>
              <a:t> =66,40V.</a:t>
            </a:r>
            <a:endParaRPr lang="pt-BR" altLang="pt-BR" dirty="0"/>
          </a:p>
        </p:txBody>
      </p:sp>
      <p:sp>
        <p:nvSpPr>
          <p:cNvPr id="37895" name="CaixaDeTexto 7"/>
          <p:cNvSpPr txBox="1">
            <a:spLocks noChangeArrowheads="1"/>
          </p:cNvSpPr>
          <p:nvPr/>
        </p:nvSpPr>
        <p:spPr bwMode="auto">
          <a:xfrm>
            <a:off x="4606606" y="5570004"/>
            <a:ext cx="350430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dirty="0"/>
              <a:t>Fig. 2- Amplificador Base Comum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716" y="2484219"/>
            <a:ext cx="5274174" cy="3085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414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/>
          <p:cNvSpPr txBox="1">
            <a:spLocks noChangeArrowheads="1"/>
          </p:cNvSpPr>
          <p:nvPr/>
        </p:nvSpPr>
        <p:spPr bwMode="auto">
          <a:xfrm>
            <a:off x="4869582" y="258163"/>
            <a:ext cx="4019879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a) Cálculo dos Resistores de Polarização </a:t>
            </a:r>
          </a:p>
        </p:txBody>
      </p:sp>
      <p:sp>
        <p:nvSpPr>
          <p:cNvPr id="37891" name="CaixaDeTexto 2"/>
          <p:cNvSpPr txBox="1">
            <a:spLocks noChangeArrowheads="1"/>
          </p:cNvSpPr>
          <p:nvPr/>
        </p:nvSpPr>
        <p:spPr bwMode="auto">
          <a:xfrm>
            <a:off x="589127" y="1194297"/>
            <a:ext cx="5884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A equação aproximada da resistência de entrada é dada por: </a:t>
            </a:r>
            <a:endParaRPr lang="pt-BR" altLang="pt-BR" dirty="0"/>
          </a:p>
        </p:txBody>
      </p:sp>
      <p:sp>
        <p:nvSpPr>
          <p:cNvPr id="6" name="Retângulo 5"/>
          <p:cNvSpPr/>
          <p:nvPr/>
        </p:nvSpPr>
        <p:spPr>
          <a:xfrm>
            <a:off x="306461" y="1293238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697461" y="718937"/>
            <a:ext cx="1577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Cálculo de I</a:t>
            </a:r>
            <a:r>
              <a:rPr lang="pt-BR" baseline="-25000" dirty="0"/>
              <a:t>CQ</a:t>
            </a:r>
            <a:endParaRPr lang="pt-BR" alt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9" y="1658433"/>
            <a:ext cx="1844040" cy="6915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78" y="2411243"/>
            <a:ext cx="2028444" cy="78371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04955" y="3272790"/>
            <a:ext cx="122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V</a:t>
            </a:r>
            <a:r>
              <a:rPr lang="pt-BR" i="1" baseline="-25000" dirty="0"/>
              <a:t>E</a:t>
            </a:r>
            <a:r>
              <a:rPr lang="pt-BR" i="1" dirty="0"/>
              <a:t> </a:t>
            </a:r>
            <a:r>
              <a:rPr lang="pt-BR" dirty="0"/>
              <a:t>≈ </a:t>
            </a:r>
            <a:r>
              <a:rPr lang="pt-BR" i="1" dirty="0"/>
              <a:t>R</a:t>
            </a:r>
            <a:r>
              <a:rPr lang="pt-BR" i="1" baseline="-25000" dirty="0"/>
              <a:t>E</a:t>
            </a:r>
            <a:r>
              <a:rPr lang="pt-BR" i="1" dirty="0"/>
              <a:t>I</a:t>
            </a:r>
            <a:r>
              <a:rPr lang="pt-BR" i="1" baseline="-25000" dirty="0"/>
              <a:t>CQ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905" y="2005647"/>
            <a:ext cx="4379595" cy="132016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84209" y="4319933"/>
            <a:ext cx="1126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transistor é o </a:t>
            </a:r>
            <a:r>
              <a:rPr lang="pt-BR" i="1" dirty="0" err="1"/>
              <a:t>Q</a:t>
            </a:r>
            <a:r>
              <a:rPr lang="pt-BR" i="1" baseline="-25000" dirty="0" err="1"/>
              <a:t>nB</a:t>
            </a:r>
            <a:r>
              <a:rPr lang="pt-BR" i="1" dirty="0"/>
              <a:t> </a:t>
            </a:r>
            <a:r>
              <a:rPr lang="pt-BR" dirty="0"/>
              <a:t>e, portanto, </a:t>
            </a:r>
            <a:r>
              <a:rPr lang="pt-BR" i="1" dirty="0"/>
              <a:t>N</a:t>
            </a:r>
            <a:r>
              <a:rPr lang="pt-BR" i="1" baseline="-25000" dirty="0"/>
              <a:t>F</a:t>
            </a:r>
            <a:r>
              <a:rPr lang="pt-BR" i="1" dirty="0"/>
              <a:t> = 1,0022</a:t>
            </a:r>
            <a:r>
              <a:rPr lang="pt-BR" dirty="0"/>
              <a:t>. A tensão de alimentação, dada, vale </a:t>
            </a:r>
            <a:r>
              <a:rPr lang="pt-BR" i="1" dirty="0"/>
              <a:t>V</a:t>
            </a:r>
            <a:r>
              <a:rPr lang="pt-BR" i="1" baseline="-25000" dirty="0"/>
              <a:t>CC</a:t>
            </a:r>
            <a:r>
              <a:rPr lang="pt-BR" i="1" dirty="0"/>
              <a:t> = 12 V </a:t>
            </a:r>
            <a:r>
              <a:rPr lang="pt-BR" dirty="0"/>
              <a:t>e </a:t>
            </a:r>
            <a:r>
              <a:rPr lang="pt-BR" i="1" dirty="0" err="1"/>
              <a:t>V</a:t>
            </a:r>
            <a:r>
              <a:rPr lang="pt-BR" i="1" baseline="-25000" dirty="0" err="1"/>
              <a:t>t</a:t>
            </a:r>
            <a:r>
              <a:rPr lang="pt-BR" i="1" dirty="0"/>
              <a:t> = 25,6926 </a:t>
            </a:r>
            <a:r>
              <a:rPr lang="pt-BR" i="1" dirty="0" err="1"/>
              <a:t>mV</a:t>
            </a:r>
            <a:r>
              <a:rPr lang="pt-BR" i="1" dirty="0"/>
              <a:t> @ 25 </a:t>
            </a:r>
            <a:r>
              <a:rPr lang="pt-BR" dirty="0"/>
              <a:t>°</a:t>
            </a:r>
            <a:r>
              <a:rPr lang="pt-BR" i="1" dirty="0"/>
              <a:t>C</a:t>
            </a:r>
            <a:r>
              <a:rPr lang="pt-BR" dirty="0"/>
              <a:t>. Utiliza-se a equação de R</a:t>
            </a:r>
            <a:r>
              <a:rPr lang="pt-BR" baseline="-25000" dirty="0"/>
              <a:t>i</a:t>
            </a:r>
            <a:r>
              <a:rPr lang="pt-BR" dirty="0"/>
              <a:t> para se calcular I</a:t>
            </a:r>
            <a:r>
              <a:rPr lang="pt-BR" baseline="-25000" dirty="0"/>
              <a:t>CQ</a:t>
            </a:r>
            <a:r>
              <a:rPr lang="pt-BR" dirty="0"/>
              <a:t> :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13847" y="4418874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090" y="5116253"/>
            <a:ext cx="5451444" cy="109489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306461" y="817878"/>
            <a:ext cx="207962" cy="171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CA66244F-B2AA-4F3F-90CC-5AA783180911}"/>
              </a:ext>
            </a:extLst>
          </p:cNvPr>
          <p:cNvSpPr/>
          <p:nvPr/>
        </p:nvSpPr>
        <p:spPr>
          <a:xfrm>
            <a:off x="5340526" y="1767256"/>
            <a:ext cx="516835" cy="229097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F218FB-FC77-4C14-B223-533CE4714859}"/>
              </a:ext>
            </a:extLst>
          </p:cNvPr>
          <p:cNvSpPr txBox="1"/>
          <p:nvPr/>
        </p:nvSpPr>
        <p:spPr>
          <a:xfrm>
            <a:off x="607616" y="3805293"/>
            <a:ext cx="471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Adotando-se </a:t>
            </a:r>
            <a:r>
              <a:rPr lang="pt-BR" i="1" dirty="0"/>
              <a:t>V</a:t>
            </a:r>
            <a:r>
              <a:rPr lang="pt-BR" i="1" baseline="-25000" dirty="0"/>
              <a:t>E</a:t>
            </a:r>
            <a:r>
              <a:rPr lang="pt-BR" i="1" dirty="0"/>
              <a:t> = 0,1V</a:t>
            </a:r>
            <a:r>
              <a:rPr lang="pt-BR" i="1" baseline="-25000" dirty="0"/>
              <a:t>CC</a:t>
            </a:r>
            <a:r>
              <a:rPr lang="pt-BR" dirty="0"/>
              <a:t> (roteiro de polarização)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D16B431-1276-49BE-8C34-6541AC1FF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999" y="5012404"/>
            <a:ext cx="2074545" cy="120491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9832F8A-2D2F-4F9A-869F-A2E94448C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712" y="5193485"/>
            <a:ext cx="334233" cy="530162"/>
          </a:xfrm>
          <a:prstGeom prst="rect">
            <a:avLst/>
          </a:prstGeom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001A4274-6BE6-437C-A05C-F23BCF9A6354}"/>
              </a:ext>
            </a:extLst>
          </p:cNvPr>
          <p:cNvCxnSpPr/>
          <p:nvPr/>
        </p:nvCxnSpPr>
        <p:spPr>
          <a:xfrm>
            <a:off x="4783033" y="5570279"/>
            <a:ext cx="57689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/>
          <p:cNvSpPr txBox="1">
            <a:spLocks noChangeArrowheads="1"/>
          </p:cNvSpPr>
          <p:nvPr/>
        </p:nvSpPr>
        <p:spPr bwMode="auto">
          <a:xfrm>
            <a:off x="5597552" y="213683"/>
            <a:ext cx="261099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Roteiro de Polarização </a:t>
            </a:r>
          </a:p>
        </p:txBody>
      </p:sp>
      <p:sp>
        <p:nvSpPr>
          <p:cNvPr id="7" name="Rectangle 10"/>
          <p:cNvSpPr/>
          <p:nvPr/>
        </p:nvSpPr>
        <p:spPr>
          <a:xfrm>
            <a:off x="306461" y="75027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73" y="750271"/>
            <a:ext cx="1802130" cy="335280"/>
          </a:xfrm>
          <a:prstGeom prst="rect">
            <a:avLst/>
          </a:prstGeom>
        </p:spPr>
      </p:pic>
      <p:sp>
        <p:nvSpPr>
          <p:cNvPr id="17" name="Rectangle 10"/>
          <p:cNvSpPr/>
          <p:nvPr/>
        </p:nvSpPr>
        <p:spPr>
          <a:xfrm>
            <a:off x="295085" y="1325753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73" y="1295231"/>
            <a:ext cx="2812161" cy="391859"/>
          </a:xfrm>
          <a:prstGeom prst="rect">
            <a:avLst/>
          </a:prstGeom>
        </p:spPr>
      </p:pic>
      <p:sp>
        <p:nvSpPr>
          <p:cNvPr id="20" name="Rectangle 10"/>
          <p:cNvSpPr/>
          <p:nvPr/>
        </p:nvSpPr>
        <p:spPr>
          <a:xfrm>
            <a:off x="297357" y="1887590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73" y="1818247"/>
            <a:ext cx="4298919" cy="414909"/>
          </a:xfrm>
          <a:prstGeom prst="rect">
            <a:avLst/>
          </a:prstGeom>
        </p:spPr>
      </p:pic>
      <p:sp>
        <p:nvSpPr>
          <p:cNvPr id="23" name="Rectangle 10"/>
          <p:cNvSpPr/>
          <p:nvPr/>
        </p:nvSpPr>
        <p:spPr>
          <a:xfrm>
            <a:off x="312857" y="242213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05073" y="2364313"/>
            <a:ext cx="15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R</a:t>
            </a:r>
            <a:r>
              <a:rPr lang="pt-BR" i="1" baseline="-25000" dirty="0"/>
              <a:t>E</a:t>
            </a:r>
            <a:r>
              <a:rPr lang="pt-B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077418" y="2864802"/>
                <a:ext cx="1356293" cy="564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pt-B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sz="2000" b="0" i="1" dirty="0" smtClean="0">
                                <a:latin typeface="Cambria Math" panose="02040503050406030204" pitchFamily="18" charset="0"/>
                              </a:rPr>
                              <m:t>𝐶𝑄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000"/>
                          <m:t>𝛽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000"/>
                          <m:t>𝛽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18" y="2864802"/>
                <a:ext cx="1356293" cy="564898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806" y="2727857"/>
            <a:ext cx="3069908" cy="754380"/>
          </a:xfrm>
          <a:prstGeom prst="rect">
            <a:avLst/>
          </a:prstGeom>
        </p:spPr>
      </p:pic>
      <p:sp>
        <p:nvSpPr>
          <p:cNvPr id="30" name="Rectangle 10"/>
          <p:cNvSpPr/>
          <p:nvPr/>
        </p:nvSpPr>
        <p:spPr>
          <a:xfrm>
            <a:off x="295085" y="361572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073" y="3580455"/>
            <a:ext cx="3411474" cy="437960"/>
          </a:xfrm>
          <a:prstGeom prst="rect">
            <a:avLst/>
          </a:prstGeom>
        </p:spPr>
      </p:pic>
      <p:sp>
        <p:nvSpPr>
          <p:cNvPr id="32" name="Rectangle 10"/>
          <p:cNvSpPr/>
          <p:nvPr/>
        </p:nvSpPr>
        <p:spPr>
          <a:xfrm>
            <a:off x="300663" y="4319789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92879" y="4261971"/>
            <a:ext cx="15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R</a:t>
            </a:r>
            <a:r>
              <a:rPr lang="pt-BR" i="1" baseline="-25000" dirty="0"/>
              <a:t>B</a:t>
            </a:r>
            <a:r>
              <a:rPr lang="pt-BR" dirty="0"/>
              <a:t>: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418" y="4751244"/>
            <a:ext cx="4771454" cy="518637"/>
          </a:xfrm>
          <a:prstGeom prst="rect">
            <a:avLst/>
          </a:prstGeom>
        </p:spPr>
      </p:pic>
      <p:sp>
        <p:nvSpPr>
          <p:cNvPr id="35" name="Rectangle 10"/>
          <p:cNvSpPr/>
          <p:nvPr/>
        </p:nvSpPr>
        <p:spPr>
          <a:xfrm>
            <a:off x="300663" y="541222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992879" y="5354410"/>
            <a:ext cx="15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V</a:t>
            </a:r>
            <a:r>
              <a:rPr lang="pt-BR" i="1" baseline="-25000" dirty="0"/>
              <a:t>BB</a:t>
            </a:r>
            <a:r>
              <a:rPr lang="pt-BR" dirty="0"/>
              <a:t>: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879" y="5850104"/>
            <a:ext cx="7858125" cy="701993"/>
          </a:xfrm>
          <a:prstGeom prst="rect">
            <a:avLst/>
          </a:prstGeom>
        </p:spPr>
      </p:pic>
      <p:cxnSp>
        <p:nvCxnSpPr>
          <p:cNvPr id="38" name="Conector de Seta Reta 37"/>
          <p:cNvCxnSpPr/>
          <p:nvPr/>
        </p:nvCxnSpPr>
        <p:spPr>
          <a:xfrm>
            <a:off x="5711484" y="3141907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88" name="Imagem 378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7894" y="2921879"/>
            <a:ext cx="1194435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23" grpId="0" animBg="1"/>
      <p:bldP spid="19" grpId="0"/>
      <p:bldP spid="22" grpId="0"/>
      <p:bldP spid="30" grpId="0" animBg="1"/>
      <p:bldP spid="32" grpId="0" animBg="1"/>
      <p:bldP spid="33" grpId="0"/>
      <p:bldP spid="35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306461" y="412642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22541" y="366088"/>
            <a:ext cx="15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R</a:t>
            </a:r>
            <a:r>
              <a:rPr lang="pt-BR" i="1" baseline="-25000" dirty="0"/>
              <a:t>B1</a:t>
            </a:r>
            <a:r>
              <a:rPr lang="pt-BR" dirty="0"/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1" y="914664"/>
            <a:ext cx="4222433" cy="71247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4656407" y="1270899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994" y="962477"/>
            <a:ext cx="1498283" cy="495586"/>
          </a:xfrm>
          <a:prstGeom prst="rect">
            <a:avLst/>
          </a:prstGeom>
        </p:spPr>
      </p:pic>
      <p:sp>
        <p:nvSpPr>
          <p:cNvPr id="27" name="Rectangle 10"/>
          <p:cNvSpPr/>
          <p:nvPr/>
        </p:nvSpPr>
        <p:spPr>
          <a:xfrm>
            <a:off x="366737" y="185293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982817" y="1806377"/>
            <a:ext cx="15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R</a:t>
            </a:r>
            <a:r>
              <a:rPr lang="pt-BR" i="1" baseline="-25000" dirty="0"/>
              <a:t>B2</a:t>
            </a:r>
            <a:r>
              <a:rPr lang="pt-BR" dirty="0"/>
              <a:t>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61" y="2401506"/>
            <a:ext cx="4222433" cy="681038"/>
          </a:xfrm>
          <a:prstGeom prst="rect">
            <a:avLst/>
          </a:prstGeom>
        </p:spPr>
      </p:pic>
      <p:cxnSp>
        <p:nvCxnSpPr>
          <p:cNvPr id="37" name="Conector de Seta Reta 36"/>
          <p:cNvCxnSpPr/>
          <p:nvPr/>
        </p:nvCxnSpPr>
        <p:spPr>
          <a:xfrm>
            <a:off x="4656407" y="2742025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008" y="2401506"/>
            <a:ext cx="1256253" cy="507111"/>
          </a:xfrm>
          <a:prstGeom prst="rect">
            <a:avLst/>
          </a:prstGeom>
        </p:spPr>
      </p:pic>
      <p:sp>
        <p:nvSpPr>
          <p:cNvPr id="38" name="Rectangle 10"/>
          <p:cNvSpPr/>
          <p:nvPr/>
        </p:nvSpPr>
        <p:spPr>
          <a:xfrm>
            <a:off x="398877" y="3308341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014957" y="3261787"/>
            <a:ext cx="253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Recálculo de </a:t>
            </a:r>
            <a:r>
              <a:rPr lang="pt-BR" i="1" dirty="0"/>
              <a:t>R</a:t>
            </a:r>
            <a:r>
              <a:rPr lang="pt-BR" i="1" baseline="-25000" dirty="0"/>
              <a:t>B</a:t>
            </a:r>
            <a:r>
              <a:rPr lang="pt-BR" i="1" dirty="0"/>
              <a:t> , V</a:t>
            </a:r>
            <a:r>
              <a:rPr lang="pt-BR" i="1" baseline="-25000" dirty="0"/>
              <a:t>E </a:t>
            </a:r>
            <a:r>
              <a:rPr lang="pt-BR" dirty="0"/>
              <a:t>e </a:t>
            </a:r>
            <a:r>
              <a:rPr lang="pt-BR" i="1" dirty="0"/>
              <a:t>I</a:t>
            </a:r>
            <a:r>
              <a:rPr lang="pt-BR" i="1" baseline="-25000" dirty="0"/>
              <a:t>CQ </a:t>
            </a:r>
            <a:r>
              <a:rPr lang="pt-BR" i="1" dirty="0"/>
              <a:t>:</a:t>
            </a:r>
            <a:endParaRPr lang="pt-BR" baseline="-25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77" y="3781056"/>
            <a:ext cx="2933700" cy="69151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31" y="4426303"/>
            <a:ext cx="5867400" cy="1215390"/>
          </a:xfrm>
          <a:prstGeom prst="rect">
            <a:avLst/>
          </a:prstGeom>
        </p:spPr>
      </p:pic>
      <p:cxnSp>
        <p:nvCxnSpPr>
          <p:cNvPr id="40" name="Conector de Seta Reta 39"/>
          <p:cNvCxnSpPr/>
          <p:nvPr/>
        </p:nvCxnSpPr>
        <p:spPr>
          <a:xfrm>
            <a:off x="6449805" y="5187459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8711" y="4896206"/>
            <a:ext cx="1820990" cy="47253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6893" y="5675958"/>
            <a:ext cx="4759929" cy="714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10893" y="5713386"/>
                <a:ext cx="1685402" cy="553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pt-B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000"/>
                          <m:t>𝛽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000"/>
                          <m:t>𝛽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b>
                      <m:sSubPr>
                        <m:ctrlPr>
                          <a:rPr lang="pt-B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𝐶𝑄</m:t>
                        </m:r>
                      </m:sub>
                    </m:sSub>
                    <m:sSub>
                      <m:sSubPr>
                        <m:ctrlPr>
                          <a:rPr lang="pt-B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93" y="5713386"/>
                <a:ext cx="1685402" cy="553741"/>
              </a:xfrm>
              <a:prstGeom prst="rect">
                <a:avLst/>
              </a:prstGeom>
              <a:blipFill>
                <a:blip r:embed="rId10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de Seta Reta 41"/>
          <p:cNvCxnSpPr/>
          <p:nvPr/>
        </p:nvCxnSpPr>
        <p:spPr>
          <a:xfrm>
            <a:off x="2258636" y="6050784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8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7" grpId="0" animBg="1"/>
      <p:bldP spid="34" grpId="0"/>
      <p:bldP spid="38" grpId="0" animBg="1"/>
      <p:bldP spid="39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306461" y="286038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22541" y="239484"/>
            <a:ext cx="15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R</a:t>
            </a:r>
            <a:r>
              <a:rPr lang="pt-BR" i="1" baseline="-25000" dirty="0"/>
              <a:t>C</a:t>
            </a:r>
            <a:r>
              <a:rPr lang="pt-BR" dirty="0"/>
              <a:t>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6461" y="759653"/>
            <a:ext cx="1097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uma polarização em Classe </a:t>
            </a:r>
            <a:r>
              <a:rPr lang="pt-BR" i="1" dirty="0"/>
              <a:t>A</a:t>
            </a:r>
            <a:r>
              <a:rPr lang="pt-BR" dirty="0"/>
              <a:t>, com o ponto quiescente aproximadamente no centro da reta de carga, deve-se fazer: </a:t>
            </a:r>
            <a:r>
              <a:rPr lang="pt-BR" i="1" dirty="0"/>
              <a:t>V</a:t>
            </a:r>
            <a:r>
              <a:rPr lang="pt-BR" i="1" baseline="-25000" dirty="0"/>
              <a:t>CEQ</a:t>
            </a:r>
            <a:r>
              <a:rPr lang="pt-BR" i="1" dirty="0"/>
              <a:t> = (12-1,2082)/2 =5,396 V</a:t>
            </a:r>
            <a:r>
              <a:rPr lang="pt-BR" dirty="0"/>
              <a:t>. Então: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7" y="1487487"/>
            <a:ext cx="7302818" cy="901065"/>
          </a:xfrm>
          <a:prstGeom prst="rect">
            <a:avLst/>
          </a:prstGeom>
        </p:spPr>
      </p:pic>
      <p:cxnSp>
        <p:nvCxnSpPr>
          <p:cNvPr id="24" name="Conector de Seta Reta 23"/>
          <p:cNvCxnSpPr/>
          <p:nvPr/>
        </p:nvCxnSpPr>
        <p:spPr>
          <a:xfrm>
            <a:off x="7773172" y="2083694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05" y="1868905"/>
            <a:ext cx="1026795" cy="429578"/>
          </a:xfrm>
          <a:prstGeom prst="rect">
            <a:avLst/>
          </a:prstGeom>
        </p:spPr>
      </p:pic>
      <p:sp>
        <p:nvSpPr>
          <p:cNvPr id="26" name="Rectangle 10"/>
          <p:cNvSpPr/>
          <p:nvPr/>
        </p:nvSpPr>
        <p:spPr>
          <a:xfrm>
            <a:off x="380805" y="2675934"/>
            <a:ext cx="457200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96884" y="2629380"/>
            <a:ext cx="209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Recálculo de </a:t>
            </a:r>
            <a:r>
              <a:rPr lang="pt-BR" i="1" dirty="0"/>
              <a:t>V</a:t>
            </a:r>
            <a:r>
              <a:rPr lang="pt-BR" i="1" baseline="-25000" dirty="0"/>
              <a:t>CEQ</a:t>
            </a:r>
            <a:r>
              <a:rPr lang="pt-BR" dirty="0"/>
              <a:t>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527" y="3164367"/>
            <a:ext cx="6590348" cy="6391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338" y="3245704"/>
            <a:ext cx="1204913" cy="419100"/>
          </a:xfrm>
          <a:prstGeom prst="rect">
            <a:avLst/>
          </a:prstGeom>
        </p:spPr>
      </p:pic>
      <p:sp>
        <p:nvSpPr>
          <p:cNvPr id="30" name="CaixaDeTexto 1"/>
          <p:cNvSpPr txBox="1">
            <a:spLocks noChangeArrowheads="1"/>
          </p:cNvSpPr>
          <p:nvPr/>
        </p:nvSpPr>
        <p:spPr bwMode="auto">
          <a:xfrm>
            <a:off x="4499061" y="4115889"/>
            <a:ext cx="398664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Cálculo dos Parâmetros Incrementais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178" y="4579310"/>
            <a:ext cx="3656648" cy="69151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140" y="5287650"/>
            <a:ext cx="2902268" cy="64960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026" y="5945251"/>
            <a:ext cx="3695700" cy="65722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298162" y="4702450"/>
            <a:ext cx="4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</a:t>
            </a:r>
            <a:r>
              <a:rPr lang="pt-BR" baseline="-25000" dirty="0" err="1"/>
              <a:t>m</a:t>
            </a:r>
            <a:r>
              <a:rPr lang="pt-BR" baseline="-25000" dirty="0"/>
              <a:t> </a:t>
            </a:r>
            <a:r>
              <a:rPr lang="pt-BR" dirty="0"/>
              <a:t> </a:t>
            </a:r>
          </a:p>
        </p:txBody>
      </p:sp>
      <p:pic>
        <p:nvPicPr>
          <p:cNvPr id="35" name="Image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50" y="4652649"/>
            <a:ext cx="1323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Conector de Seta Reta 35"/>
          <p:cNvCxnSpPr/>
          <p:nvPr/>
        </p:nvCxnSpPr>
        <p:spPr>
          <a:xfrm>
            <a:off x="4459453" y="4905995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>
            <a:off x="3665122" y="5570691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300363" y="5347875"/>
            <a:ext cx="4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π </a:t>
            </a:r>
            <a:r>
              <a:rPr lang="pt-BR" dirty="0"/>
              <a:t>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985" y="5270187"/>
            <a:ext cx="714375" cy="714375"/>
          </a:xfrm>
          <a:prstGeom prst="rect">
            <a:avLst/>
          </a:prstGeom>
        </p:spPr>
      </p:pic>
      <p:sp>
        <p:nvSpPr>
          <p:cNvPr id="45" name="CaixaDeTexto 44"/>
          <p:cNvSpPr txBox="1"/>
          <p:nvPr/>
        </p:nvSpPr>
        <p:spPr>
          <a:xfrm>
            <a:off x="2312083" y="6048916"/>
            <a:ext cx="4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baseline="-25000" dirty="0"/>
              <a:t> </a:t>
            </a:r>
            <a:r>
              <a:rPr lang="pt-BR" dirty="0"/>
              <a:t> </a:t>
            </a:r>
          </a:p>
        </p:txBody>
      </p:sp>
      <p:pic>
        <p:nvPicPr>
          <p:cNvPr id="46" name="Image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67" y="5960007"/>
            <a:ext cx="2346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Conector de Seta Reta 46"/>
          <p:cNvCxnSpPr/>
          <p:nvPr/>
        </p:nvCxnSpPr>
        <p:spPr>
          <a:xfrm>
            <a:off x="5252732" y="6273863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60F5319-8EF2-4460-B090-248722E158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973" y="3067125"/>
            <a:ext cx="2686050" cy="990600"/>
          </a:xfrm>
          <a:prstGeom prst="rect">
            <a:avLst/>
          </a:prstGeom>
        </p:spPr>
      </p:pic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05331CFB-743E-4BB7-896F-62CF9D2582C3}"/>
              </a:ext>
            </a:extLst>
          </p:cNvPr>
          <p:cNvCxnSpPr/>
          <p:nvPr/>
        </p:nvCxnSpPr>
        <p:spPr>
          <a:xfrm>
            <a:off x="3146267" y="3483931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5">
            <a:extLst>
              <a:ext uri="{FF2B5EF4-FFF2-40B4-BE49-F238E27FC236}">
                <a16:creationId xmlns:a16="http://schemas.microsoft.com/office/drawing/2014/main" id="{8CE94053-3154-4E50-AE3D-A0B714161D10}"/>
              </a:ext>
            </a:extLst>
          </p:cNvPr>
          <p:cNvSpPr/>
          <p:nvPr/>
        </p:nvSpPr>
        <p:spPr>
          <a:xfrm>
            <a:off x="380805" y="4839342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1" name="Retângulo 5">
            <a:extLst>
              <a:ext uri="{FF2B5EF4-FFF2-40B4-BE49-F238E27FC236}">
                <a16:creationId xmlns:a16="http://schemas.microsoft.com/office/drawing/2014/main" id="{2D1BAA0C-4873-4F2D-BB6D-B5B209FCDA6B}"/>
              </a:ext>
            </a:extLst>
          </p:cNvPr>
          <p:cNvSpPr/>
          <p:nvPr/>
        </p:nvSpPr>
        <p:spPr>
          <a:xfrm>
            <a:off x="392083" y="5441002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2" name="Retângulo 5">
            <a:extLst>
              <a:ext uri="{FF2B5EF4-FFF2-40B4-BE49-F238E27FC236}">
                <a16:creationId xmlns:a16="http://schemas.microsoft.com/office/drawing/2014/main" id="{01A8628C-F78C-4540-8F34-E7B186BBD833}"/>
              </a:ext>
            </a:extLst>
          </p:cNvPr>
          <p:cNvSpPr/>
          <p:nvPr/>
        </p:nvSpPr>
        <p:spPr>
          <a:xfrm>
            <a:off x="390997" y="6102413"/>
            <a:ext cx="207962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6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0" grpId="0" animBg="1"/>
      <p:bldP spid="20" grpId="0"/>
      <p:bldP spid="44" grpId="0"/>
      <p:bldP spid="45" grpId="0"/>
      <p:bldP spid="29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4799110" y="346132"/>
            <a:ext cx="3227769" cy="4062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Cálculo de </a:t>
            </a:r>
            <a:r>
              <a:rPr lang="pt-BR" b="1" dirty="0" err="1">
                <a:solidFill>
                  <a:schemeClr val="bg1"/>
                </a:solidFill>
              </a:rPr>
              <a:t>A</a:t>
            </a:r>
            <a:r>
              <a:rPr lang="pt-BR" b="1" baseline="-25000" dirty="0" err="1">
                <a:solidFill>
                  <a:schemeClr val="bg1"/>
                </a:solidFill>
              </a:rPr>
              <a:t>v</a:t>
            </a:r>
            <a:r>
              <a:rPr lang="pt-BR" b="1" dirty="0">
                <a:solidFill>
                  <a:schemeClr val="bg1"/>
                </a:solidFill>
              </a:rPr>
              <a:t> , R</a:t>
            </a:r>
            <a:r>
              <a:rPr lang="pt-BR" b="1" baseline="-25000" dirty="0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, </a:t>
            </a:r>
            <a:r>
              <a:rPr lang="pt-BR" b="1" dirty="0" err="1">
                <a:solidFill>
                  <a:schemeClr val="bg1"/>
                </a:solidFill>
              </a:rPr>
              <a:t>R</a:t>
            </a:r>
            <a:r>
              <a:rPr lang="pt-BR" b="1" baseline="-25000" dirty="0" err="1">
                <a:solidFill>
                  <a:schemeClr val="bg1"/>
                </a:solidFill>
              </a:rPr>
              <a:t>o</a:t>
            </a:r>
            <a:r>
              <a:rPr lang="pt-BR" b="1" dirty="0">
                <a:solidFill>
                  <a:schemeClr val="bg1"/>
                </a:solidFill>
              </a:rPr>
              <a:t> , </a:t>
            </a:r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CA</a:t>
            </a:r>
            <a:r>
              <a:rPr lang="pt-BR" b="1" dirty="0">
                <a:solidFill>
                  <a:schemeClr val="bg1"/>
                </a:solidFill>
              </a:rPr>
              <a:t> e </a:t>
            </a:r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CB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42" y="1803348"/>
            <a:ext cx="5958555" cy="898970"/>
          </a:xfrm>
          <a:prstGeom prst="rect">
            <a:avLst/>
          </a:prstGeom>
        </p:spPr>
      </p:pic>
      <p:cxnSp>
        <p:nvCxnSpPr>
          <p:cNvPr id="27" name="Conector de Seta Reta 26"/>
          <p:cNvCxnSpPr/>
          <p:nvPr/>
        </p:nvCxnSpPr>
        <p:spPr>
          <a:xfrm>
            <a:off x="8619619" y="2218851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667" y="1951026"/>
            <a:ext cx="1797939" cy="4955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3" y="2898352"/>
            <a:ext cx="6903625" cy="13830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73" y="4380428"/>
            <a:ext cx="3771900" cy="7753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77" y="5404381"/>
            <a:ext cx="4128135" cy="754380"/>
          </a:xfrm>
          <a:prstGeom prst="rect">
            <a:avLst/>
          </a:prstGeom>
        </p:spPr>
      </p:pic>
      <p:sp>
        <p:nvSpPr>
          <p:cNvPr id="14" name="Chave Direita 13"/>
          <p:cNvSpPr/>
          <p:nvPr/>
        </p:nvSpPr>
        <p:spPr>
          <a:xfrm>
            <a:off x="7677142" y="2898352"/>
            <a:ext cx="511125" cy="315402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539" y="4282919"/>
            <a:ext cx="1521333" cy="414909"/>
          </a:xfrm>
          <a:prstGeom prst="rect">
            <a:avLst/>
          </a:prstGeom>
        </p:spPr>
      </p:pic>
      <p:cxnSp>
        <p:nvCxnSpPr>
          <p:cNvPr id="34" name="Conector de Seta Reta 33"/>
          <p:cNvCxnSpPr/>
          <p:nvPr/>
        </p:nvCxnSpPr>
        <p:spPr>
          <a:xfrm>
            <a:off x="8538597" y="4475363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96949" y="1172951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64997" y="3427758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49B3F9C1-F49F-42E2-93FB-F0B6417A5A3D}"/>
              </a:ext>
            </a:extLst>
          </p:cNvPr>
          <p:cNvSpPr/>
          <p:nvPr/>
        </p:nvSpPr>
        <p:spPr>
          <a:xfrm rot="5400000">
            <a:off x="9836653" y="4107590"/>
            <a:ext cx="225287" cy="1579515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B9A98D-8D4B-4A96-A4E7-6C753E5BC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8614" y="5169074"/>
            <a:ext cx="828675" cy="466725"/>
          </a:xfrm>
          <a:prstGeom prst="rect">
            <a:avLst/>
          </a:prstGeom>
        </p:spPr>
      </p:pic>
      <p:pic>
        <p:nvPicPr>
          <p:cNvPr id="17" name="Imagem 20">
            <a:extLst>
              <a:ext uri="{FF2B5EF4-FFF2-40B4-BE49-F238E27FC236}">
                <a16:creationId xmlns:a16="http://schemas.microsoft.com/office/drawing/2014/main" id="{2F38D152-7019-4023-889E-9DB7A2F00B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3" y="955910"/>
            <a:ext cx="32591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D2629A-2446-4158-B257-0A35E2BFD138}"/>
              </a:ext>
            </a:extLst>
          </p:cNvPr>
          <p:cNvSpPr txBox="1"/>
          <p:nvPr/>
        </p:nvSpPr>
        <p:spPr>
          <a:xfrm>
            <a:off x="651877" y="2073296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B(AC)</a:t>
            </a:r>
            <a:r>
              <a:rPr lang="pt-BR" dirty="0"/>
              <a:t> = 0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CE000FC-F042-4651-829B-4C829D7719C1}"/>
              </a:ext>
            </a:extLst>
          </p:cNvPr>
          <p:cNvCxnSpPr>
            <a:cxnSpLocks/>
          </p:cNvCxnSpPr>
          <p:nvPr/>
        </p:nvCxnSpPr>
        <p:spPr>
          <a:xfrm>
            <a:off x="1775792" y="2251093"/>
            <a:ext cx="5433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6"/>
          <p:cNvSpPr txBox="1">
            <a:spLocks noChangeArrowheads="1"/>
          </p:cNvSpPr>
          <p:nvPr/>
        </p:nvSpPr>
        <p:spPr bwMode="auto">
          <a:xfrm>
            <a:off x="3851675" y="286305"/>
            <a:ext cx="1228615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Exercício 1</a:t>
            </a:r>
          </a:p>
        </p:txBody>
      </p:sp>
      <p:sp>
        <p:nvSpPr>
          <p:cNvPr id="11" name="Retângulo 5"/>
          <p:cNvSpPr/>
          <p:nvPr/>
        </p:nvSpPr>
        <p:spPr>
          <a:xfrm>
            <a:off x="255588" y="950913"/>
            <a:ext cx="207962" cy="171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8175" y="847725"/>
            <a:ext cx="1084421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Deseja-se polarizar um transistor do tipo </a:t>
            </a:r>
            <a:r>
              <a:rPr lang="pt-BR" altLang="pt-BR" sz="1800" i="1" dirty="0" err="1"/>
              <a:t>Q</a:t>
            </a:r>
            <a:r>
              <a:rPr lang="pt-BR" altLang="pt-BR" sz="1800" i="1" baseline="-25000" dirty="0" err="1"/>
              <a:t>nB</a:t>
            </a:r>
            <a:r>
              <a:rPr lang="pt-BR" altLang="pt-BR" sz="1800" i="1" dirty="0"/>
              <a:t> </a:t>
            </a:r>
            <a:r>
              <a:rPr lang="pt-BR" altLang="pt-BR" sz="1800" dirty="0"/>
              <a:t>com </a:t>
            </a:r>
            <a:r>
              <a:rPr lang="pt-BR" altLang="pt-BR" sz="1800" i="1" dirty="0"/>
              <a:t>I</a:t>
            </a:r>
            <a:r>
              <a:rPr lang="pt-BR" altLang="pt-BR" sz="1800" i="1" baseline="-25000" dirty="0"/>
              <a:t>CQ</a:t>
            </a:r>
            <a:r>
              <a:rPr lang="pt-BR" altLang="pt-BR" sz="1800" i="1" dirty="0"/>
              <a:t>=100 </a:t>
            </a:r>
            <a:r>
              <a:rPr lang="pt-BR" altLang="pt-BR" sz="1800" dirty="0" err="1"/>
              <a:t>μ</a:t>
            </a:r>
            <a:r>
              <a:rPr lang="pt-BR" altLang="pt-BR" sz="1800" i="1" dirty="0" err="1"/>
              <a:t>A</a:t>
            </a:r>
            <a:r>
              <a:rPr lang="pt-BR" altLang="pt-BR" sz="1800" i="1" dirty="0"/>
              <a:t> </a:t>
            </a:r>
            <a:r>
              <a:rPr lang="pt-BR" altLang="pt-BR" sz="1800" dirty="0"/>
              <a:t>e </a:t>
            </a:r>
            <a:r>
              <a:rPr lang="pt-BR" altLang="pt-BR" sz="1800" i="1" dirty="0"/>
              <a:t>V</a:t>
            </a:r>
            <a:r>
              <a:rPr lang="pt-BR" altLang="pt-BR" sz="1800" i="1" baseline="-25000" dirty="0"/>
              <a:t>CEQ</a:t>
            </a:r>
            <a:r>
              <a:rPr lang="pt-BR" altLang="pt-BR" sz="1800" i="1" dirty="0"/>
              <a:t>=5,4 V </a:t>
            </a:r>
            <a:r>
              <a:rPr lang="pt-BR" altLang="pt-BR" sz="1800" dirty="0"/>
              <a:t>@ </a:t>
            </a:r>
            <a:r>
              <a:rPr lang="pt-BR" altLang="pt-BR" sz="1800" i="1" dirty="0"/>
              <a:t>25 </a:t>
            </a:r>
            <a:r>
              <a:rPr lang="pt-BR" altLang="pt-BR" sz="1800" i="1" baseline="30000" dirty="0" err="1"/>
              <a:t>o</a:t>
            </a:r>
            <a:r>
              <a:rPr lang="pt-BR" altLang="pt-BR" sz="1800" i="1" dirty="0" err="1"/>
              <a:t>C</a:t>
            </a:r>
            <a:r>
              <a:rPr lang="pt-BR" altLang="pt-BR" sz="1800" dirty="0" err="1"/>
              <a:t>.</a:t>
            </a:r>
            <a:r>
              <a:rPr lang="pt-BR" altLang="pt-BR" sz="1800" dirty="0"/>
              <a:t> Calcular: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/>
              <a:t>a)  </a:t>
            </a:r>
            <a:r>
              <a:rPr lang="pt-BR" altLang="pt-BR" sz="1800" dirty="0"/>
              <a:t>As grandezas estáticas </a:t>
            </a:r>
            <a:r>
              <a:rPr lang="pt-BR" altLang="pt-BR" sz="1800" b="1" dirty="0">
                <a:solidFill>
                  <a:srgbClr val="FF0000"/>
                </a:solidFill>
              </a:rPr>
              <a:t>𝛽</a:t>
            </a:r>
            <a:r>
              <a:rPr lang="pt-BR" altLang="pt-BR" sz="1800" dirty="0"/>
              <a:t> e </a:t>
            </a:r>
            <a:r>
              <a:rPr lang="pt-BR" altLang="pt-BR" sz="1800" b="1" i="1" dirty="0">
                <a:solidFill>
                  <a:srgbClr val="FF0000"/>
                </a:solidFill>
              </a:rPr>
              <a:t>V</a:t>
            </a:r>
            <a:r>
              <a:rPr lang="pt-BR" altLang="pt-BR" sz="1800" b="1" i="1" baseline="-25000" dirty="0">
                <a:solidFill>
                  <a:srgbClr val="FF0000"/>
                </a:solidFill>
              </a:rPr>
              <a:t>BE</a:t>
            </a:r>
            <a:r>
              <a:rPr lang="pt-BR" altLang="pt-BR" sz="1800" i="1" dirty="0"/>
              <a:t> </a:t>
            </a:r>
            <a:r>
              <a:rPr lang="pt-BR" altLang="pt-BR" sz="1800" dirty="0"/>
              <a:t>do transistor para o ponto de polarização estipulado.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/>
              <a:t>b) </a:t>
            </a:r>
            <a:r>
              <a:rPr lang="pt-BR" altLang="pt-BR" sz="1800" dirty="0"/>
              <a:t>As grandezas incrementais </a:t>
            </a:r>
            <a:r>
              <a:rPr lang="pt-BR" altLang="pt-BR" sz="1800" b="1" i="1" dirty="0" err="1">
                <a:solidFill>
                  <a:srgbClr val="FF0000"/>
                </a:solidFill>
              </a:rPr>
              <a:t>g</a:t>
            </a:r>
            <a:r>
              <a:rPr lang="pt-BR" altLang="pt-BR" sz="1800" b="1" i="1" baseline="-25000" dirty="0" err="1">
                <a:solidFill>
                  <a:srgbClr val="FF0000"/>
                </a:solidFill>
              </a:rPr>
              <a:t>m</a:t>
            </a:r>
            <a:r>
              <a:rPr lang="pt-BR" altLang="pt-BR" sz="1800" b="1" dirty="0">
                <a:solidFill>
                  <a:srgbClr val="FF0000"/>
                </a:solidFill>
              </a:rPr>
              <a:t>, </a:t>
            </a:r>
            <a:r>
              <a:rPr lang="pt-BR" altLang="pt-BR" sz="1800" b="1" i="1" dirty="0">
                <a:solidFill>
                  <a:srgbClr val="FF0000"/>
                </a:solidFill>
              </a:rPr>
              <a:t>r</a:t>
            </a:r>
            <a:r>
              <a:rPr lang="pt-BR" altLang="pt-BR" sz="1800" b="1" baseline="-25000" dirty="0">
                <a:solidFill>
                  <a:srgbClr val="FF0000"/>
                </a:solidFill>
              </a:rPr>
              <a:t>π</a:t>
            </a:r>
            <a:r>
              <a:rPr lang="pt-BR" altLang="pt-BR" sz="1800" b="1" dirty="0">
                <a:solidFill>
                  <a:srgbClr val="FF0000"/>
                </a:solidFill>
              </a:rPr>
              <a:t>, </a:t>
            </a:r>
            <a:r>
              <a:rPr lang="pt-BR" altLang="pt-BR" sz="1800" b="1" i="1" dirty="0" err="1">
                <a:solidFill>
                  <a:srgbClr val="FF0000"/>
                </a:solidFill>
              </a:rPr>
              <a:t>r</a:t>
            </a:r>
            <a:r>
              <a:rPr lang="pt-BR" altLang="pt-BR" sz="1800" b="1" i="1" baseline="-25000" dirty="0" err="1">
                <a:solidFill>
                  <a:srgbClr val="FF0000"/>
                </a:solidFill>
              </a:rPr>
              <a:t>o</a:t>
            </a:r>
            <a:r>
              <a:rPr lang="pt-BR" altLang="pt-BR" sz="1800" b="1" dirty="0">
                <a:solidFill>
                  <a:srgbClr val="FF0000"/>
                </a:solidFill>
              </a:rPr>
              <a:t>, </a:t>
            </a:r>
            <a:r>
              <a:rPr lang="pt-BR" altLang="pt-BR" sz="1800" b="1" i="1" dirty="0" err="1">
                <a:solidFill>
                  <a:srgbClr val="FF0000"/>
                </a:solidFill>
              </a:rPr>
              <a:t>C</a:t>
            </a:r>
            <a:r>
              <a:rPr lang="pt-BR" altLang="pt-BR" sz="1800" b="1" baseline="-25000" dirty="0" err="1">
                <a:solidFill>
                  <a:srgbClr val="FF0000"/>
                </a:solidFill>
              </a:rPr>
              <a:t>μ</a:t>
            </a:r>
            <a:r>
              <a:rPr lang="pt-BR" altLang="pt-BR" sz="1800" b="1" baseline="-25000" dirty="0">
                <a:solidFill>
                  <a:srgbClr val="FF0000"/>
                </a:solidFill>
              </a:rPr>
              <a:t> </a:t>
            </a:r>
            <a:r>
              <a:rPr lang="pt-BR" altLang="pt-BR" sz="1800" b="1" dirty="0">
                <a:solidFill>
                  <a:srgbClr val="FF0000"/>
                </a:solidFill>
              </a:rPr>
              <a:t>e </a:t>
            </a:r>
            <a:r>
              <a:rPr lang="pt-BR" altLang="pt-BR" sz="1800" b="1" i="1" dirty="0">
                <a:solidFill>
                  <a:srgbClr val="FF0000"/>
                </a:solidFill>
              </a:rPr>
              <a:t>C</a:t>
            </a:r>
            <a:r>
              <a:rPr lang="pt-BR" altLang="pt-BR" sz="1800" b="1" baseline="-25000" dirty="0">
                <a:solidFill>
                  <a:srgbClr val="FF0000"/>
                </a:solidFill>
              </a:rPr>
              <a:t>π</a:t>
            </a:r>
            <a:r>
              <a:rPr lang="pt-BR" altLang="pt-BR" sz="1800" dirty="0"/>
              <a:t>, do transistor, para esse ponto de polarização.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/>
              <a:t>O objetivo deste exercício é demonstrar como os programas simuladores de circuitos fazem os cálculos das grandezas estáticas e dinâmicas de um </a:t>
            </a:r>
            <a:r>
              <a:rPr lang="pt-BR" altLang="pt-BR" sz="1800" b="1" i="1" dirty="0"/>
              <a:t>BJT</a:t>
            </a:r>
            <a:r>
              <a:rPr lang="pt-BR" altLang="pt-BR" sz="1800" b="1" dirty="0"/>
              <a:t> para um determinado ponto quiescente</a:t>
            </a:r>
            <a:r>
              <a:rPr lang="pt-BR" altLang="pt-BR" sz="1800" dirty="0"/>
              <a:t>. Evidentemente esses cálculos, feitos manualmente, só serão possíveis com a ajuda de calculadoras avançadas que possuam a função </a:t>
            </a:r>
            <a:r>
              <a:rPr lang="pt-BR" altLang="pt-BR" sz="1800" i="1" dirty="0"/>
              <a:t>solve </a:t>
            </a:r>
            <a:r>
              <a:rPr lang="pt-BR" altLang="pt-BR" sz="1800" dirty="0"/>
              <a:t>e desde que os parâmetros de modelagem do transistor sejam conhecidos.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Deve-se observar também que, para </a:t>
            </a:r>
            <a:r>
              <a:rPr lang="pt-BR" altLang="pt-BR" sz="1800" i="1" dirty="0"/>
              <a:t>I</a:t>
            </a:r>
            <a:r>
              <a:rPr lang="pt-BR" altLang="pt-BR" sz="1800" i="1" baseline="-25000" dirty="0"/>
              <a:t>CQ</a:t>
            </a:r>
            <a:r>
              <a:rPr lang="pt-BR" altLang="pt-BR" sz="1800" i="1" dirty="0"/>
              <a:t> =100 </a:t>
            </a:r>
            <a:r>
              <a:rPr lang="pt-BR" altLang="pt-BR" sz="1800" dirty="0" err="1"/>
              <a:t>μ</a:t>
            </a:r>
            <a:r>
              <a:rPr lang="pt-BR" altLang="pt-BR" sz="1800" i="1" dirty="0" err="1"/>
              <a:t>A</a:t>
            </a:r>
            <a:r>
              <a:rPr lang="pt-BR" altLang="pt-BR" sz="1800" dirty="0"/>
              <a:t>, transistores de </a:t>
            </a:r>
            <a:r>
              <a:rPr lang="pt-BR" altLang="pt-BR" sz="1800" i="1" dirty="0"/>
              <a:t>Si </a:t>
            </a:r>
            <a:r>
              <a:rPr lang="pt-BR" altLang="pt-BR" sz="1800" b="1" dirty="0" err="1"/>
              <a:t>npn</a:t>
            </a:r>
            <a:r>
              <a:rPr lang="pt-BR" altLang="pt-BR" sz="1800" b="1" dirty="0"/>
              <a:t> </a:t>
            </a:r>
            <a:r>
              <a:rPr lang="pt-BR" altLang="pt-BR" sz="1800" dirty="0"/>
              <a:t>já estão funcionando no início da região de baixa injeção e, portanto, para o ponto quiescente estipulado no exercício, os transistores reais terão o valor de 𝛽 da ordem de </a:t>
            </a:r>
            <a:r>
              <a:rPr lang="pt-BR" altLang="pt-BR" sz="1800" i="1" dirty="0"/>
              <a:t>70% ~ 80% </a:t>
            </a:r>
            <a:r>
              <a:rPr lang="pt-BR" altLang="pt-BR" sz="1800" dirty="0"/>
              <a:t>menores do que o calculado, porque esse efeito não está modelado no modelo de </a:t>
            </a:r>
            <a:r>
              <a:rPr lang="pt-BR" altLang="pt-BR" sz="1800" dirty="0" err="1"/>
              <a:t>Ebers</a:t>
            </a:r>
            <a:r>
              <a:rPr lang="pt-BR" altLang="pt-BR" sz="1800" dirty="0"/>
              <a:t>-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Moll modificado.</a:t>
            </a:r>
            <a:endParaRPr lang="pt-BR" altLang="pt-BR" sz="1800" b="1" dirty="0">
              <a:solidFill>
                <a:srgbClr val="FF0000"/>
              </a:solidFill>
            </a:endParaRPr>
          </a:p>
        </p:txBody>
      </p:sp>
      <p:sp>
        <p:nvSpPr>
          <p:cNvPr id="34822" name="CaixaDeTexto 3"/>
          <p:cNvSpPr txBox="1">
            <a:spLocks noChangeArrowheads="1"/>
          </p:cNvSpPr>
          <p:nvPr/>
        </p:nvSpPr>
        <p:spPr bwMode="auto">
          <a:xfrm>
            <a:off x="2443052" y="2034381"/>
            <a:ext cx="663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Parâmetros de Modelagem Adicionais Usados em Cálculos Manuais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21104A-844C-4557-9C41-508804974524}"/>
              </a:ext>
            </a:extLst>
          </p:cNvPr>
          <p:cNvSpPr txBox="1"/>
          <p:nvPr/>
        </p:nvSpPr>
        <p:spPr>
          <a:xfrm>
            <a:off x="5832294" y="293449"/>
            <a:ext cx="27829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Parâmetros de Modelagem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D0657E-5E17-4D70-B9A2-EB2A60EF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629" y="2418702"/>
            <a:ext cx="6789420" cy="16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422032" y="470280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41" y="115874"/>
            <a:ext cx="6894195" cy="9010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33" y="982624"/>
            <a:ext cx="2703195" cy="754380"/>
          </a:xfrm>
          <a:prstGeom prst="rect">
            <a:avLst/>
          </a:prstGeom>
        </p:spPr>
      </p:pic>
      <p:cxnSp>
        <p:nvCxnSpPr>
          <p:cNvPr id="18" name="Conector de Seta Reta 17"/>
          <p:cNvCxnSpPr/>
          <p:nvPr/>
        </p:nvCxnSpPr>
        <p:spPr>
          <a:xfrm>
            <a:off x="6779600" y="1317607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412" y="1131869"/>
            <a:ext cx="1257300" cy="3714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3652" y="1929509"/>
            <a:ext cx="872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Observa-se que R</a:t>
            </a:r>
            <a:r>
              <a:rPr lang="pt-BR" b="1" baseline="-25000" dirty="0">
                <a:solidFill>
                  <a:srgbClr val="FF0000"/>
                </a:solidFill>
              </a:rPr>
              <a:t>i</a:t>
            </a:r>
            <a:r>
              <a:rPr lang="pt-BR" b="1" dirty="0">
                <a:solidFill>
                  <a:srgbClr val="FF0000"/>
                </a:solidFill>
              </a:rPr>
              <a:t> está dentro da tolerância estipulada para o projeto (</a:t>
            </a:r>
            <a:r>
              <a:rPr lang="pt-BR" b="1" i="1" dirty="0">
                <a:solidFill>
                  <a:srgbClr val="FF0000"/>
                </a:solidFill>
              </a:rPr>
              <a:t>R</a:t>
            </a:r>
            <a:r>
              <a:rPr lang="pt-BR" b="1" i="1" baseline="-25000" dirty="0">
                <a:solidFill>
                  <a:srgbClr val="FF0000"/>
                </a:solidFill>
              </a:rPr>
              <a:t>i</a:t>
            </a:r>
            <a:r>
              <a:rPr lang="pt-BR" b="1" i="1" dirty="0">
                <a:solidFill>
                  <a:srgbClr val="FF0000"/>
                </a:solidFill>
              </a:rPr>
              <a:t> = 75 </a:t>
            </a:r>
            <a:r>
              <a:rPr lang="pt-BR" b="1" dirty="0">
                <a:solidFill>
                  <a:srgbClr val="FF0000"/>
                </a:solidFill>
              </a:rPr>
              <a:t>Ω ± </a:t>
            </a:r>
            <a:r>
              <a:rPr lang="pt-BR" b="1" i="1" dirty="0">
                <a:solidFill>
                  <a:srgbClr val="FF0000"/>
                </a:solidFill>
              </a:rPr>
              <a:t>5%</a:t>
            </a:r>
            <a:r>
              <a:rPr lang="pt-BR" b="1" dirty="0">
                <a:solidFill>
                  <a:srgbClr val="FF0000"/>
                </a:solidFill>
              </a:rPr>
              <a:t>) !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13221" y="2658856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24" y="2451844"/>
            <a:ext cx="4002405" cy="963930"/>
          </a:xfrm>
          <a:prstGeom prst="rect">
            <a:avLst/>
          </a:prstGeom>
        </p:spPr>
      </p:pic>
      <p:cxnSp>
        <p:nvCxnSpPr>
          <p:cNvPr id="22" name="Conector de Seta Reta 21"/>
          <p:cNvCxnSpPr/>
          <p:nvPr/>
        </p:nvCxnSpPr>
        <p:spPr>
          <a:xfrm>
            <a:off x="8344301" y="2693256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405" y="2497995"/>
            <a:ext cx="1634490" cy="481965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>
            <a:off x="401674" y="3573786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418301" y="3536186"/>
            <a:ext cx="1604827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Pólo de Coletor</a:t>
            </a:r>
            <a:r>
              <a:rPr lang="pt-BR" sz="1600" i="1" baseline="-25000" dirty="0">
                <a:solidFill>
                  <a:schemeClr val="bg1"/>
                </a:solidFill>
              </a:rPr>
              <a:t>                     </a:t>
            </a:r>
            <a:r>
              <a:rPr lang="pt-BR" sz="1600" i="1" dirty="0">
                <a:solidFill>
                  <a:schemeClr val="bg1"/>
                </a:solidFill>
              </a:rPr>
              <a:t> 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372593" y="4579377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2495225" y="4786490"/>
            <a:ext cx="1347740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Polo de Base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049" y="5099409"/>
            <a:ext cx="3420341" cy="571500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513417" y="5779840"/>
            <a:ext cx="1535276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Polo de Emissor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891" y="6198570"/>
            <a:ext cx="3818659" cy="51088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8168" y="5459874"/>
            <a:ext cx="1644968" cy="471488"/>
          </a:xfrm>
          <a:prstGeom prst="rect">
            <a:avLst/>
          </a:prstGeom>
        </p:spPr>
      </p:pic>
      <p:sp>
        <p:nvSpPr>
          <p:cNvPr id="33" name="Chave Direita 32"/>
          <p:cNvSpPr/>
          <p:nvPr/>
        </p:nvSpPr>
        <p:spPr>
          <a:xfrm>
            <a:off x="5390320" y="3692816"/>
            <a:ext cx="511125" cy="286729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6300125" y="5134768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159" y="4687126"/>
            <a:ext cx="3714750" cy="704850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4918C60-ECDC-4D0C-96F6-77C46BF868A2}"/>
              </a:ext>
            </a:extLst>
          </p:cNvPr>
          <p:cNvSpPr/>
          <p:nvPr/>
        </p:nvSpPr>
        <p:spPr>
          <a:xfrm>
            <a:off x="1740684" y="4303521"/>
            <a:ext cx="2922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/>
              <a:t>p</a:t>
            </a:r>
            <a:r>
              <a:rPr lang="pt-BR" i="1" baseline="-25000" dirty="0" err="1"/>
              <a:t>C</a:t>
            </a:r>
            <a:r>
              <a:rPr lang="pt-BR" i="1" dirty="0"/>
              <a:t> = 0</a:t>
            </a:r>
            <a:r>
              <a:rPr lang="pt-BR" dirty="0"/>
              <a:t> porque </a:t>
            </a:r>
            <a:r>
              <a:rPr lang="pt-BR" i="1" dirty="0"/>
              <a:t>R</a:t>
            </a:r>
            <a:r>
              <a:rPr lang="pt-BR" i="1" baseline="-25000" dirty="0"/>
              <a:t>L                  </a:t>
            </a:r>
            <a:r>
              <a:rPr lang="pt-BR" sz="2400" dirty="0"/>
              <a:t>∞</a:t>
            </a:r>
            <a:r>
              <a:rPr lang="pt-BR" i="1" baseline="-25000" dirty="0"/>
              <a:t>                     </a:t>
            </a:r>
            <a:r>
              <a:rPr lang="pt-BR" i="1" dirty="0"/>
              <a:t> 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53329B-708C-4904-90CE-DE14F21CB6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1194" y="3924551"/>
            <a:ext cx="1582252" cy="480186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EF696ED-C564-4B38-875D-1C7F8F028531}"/>
              </a:ext>
            </a:extLst>
          </p:cNvPr>
          <p:cNvSpPr txBox="1"/>
          <p:nvPr/>
        </p:nvSpPr>
        <p:spPr>
          <a:xfrm>
            <a:off x="2341194" y="2541410"/>
            <a:ext cx="122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B(AC)</a:t>
            </a:r>
            <a:r>
              <a:rPr lang="pt-BR" dirty="0"/>
              <a:t> = 0 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52E25E91-61F4-42DB-89E8-3D6B1964D2BC}"/>
              </a:ext>
            </a:extLst>
          </p:cNvPr>
          <p:cNvCxnSpPr>
            <a:cxnSpLocks/>
          </p:cNvCxnSpPr>
          <p:nvPr/>
        </p:nvCxnSpPr>
        <p:spPr>
          <a:xfrm>
            <a:off x="3465109" y="2719207"/>
            <a:ext cx="5433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90068428-85C2-4852-9CBD-04E2E0D5CC65}"/>
              </a:ext>
            </a:extLst>
          </p:cNvPr>
          <p:cNvSpPr/>
          <p:nvPr/>
        </p:nvSpPr>
        <p:spPr>
          <a:xfrm>
            <a:off x="401674" y="4865052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FF8F9DF-6B9B-4E72-927F-C257191048A5}"/>
              </a:ext>
            </a:extLst>
          </p:cNvPr>
          <p:cNvSpPr/>
          <p:nvPr/>
        </p:nvSpPr>
        <p:spPr>
          <a:xfrm>
            <a:off x="401674" y="5852989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3" grpId="0" animBg="1"/>
      <p:bldP spid="28" grpId="0" animBg="1"/>
      <p:bldP spid="29" grpId="0" animBg="1"/>
      <p:bldP spid="33" grpId="0" animBg="1"/>
      <p:bldP spid="31" grpId="0"/>
      <p:bldP spid="27" grpId="0" animBg="1"/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60F7E8-F759-4403-BBC3-23332B565473}"/>
              </a:ext>
            </a:extLst>
          </p:cNvPr>
          <p:cNvSpPr txBox="1"/>
          <p:nvPr/>
        </p:nvSpPr>
        <p:spPr>
          <a:xfrm>
            <a:off x="1765000" y="1212895"/>
            <a:ext cx="8843815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Exercício 5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Amplificador Coletor Comum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Polarização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Análise AC (Completa)</a:t>
            </a:r>
          </a:p>
        </p:txBody>
      </p:sp>
    </p:spTree>
    <p:extLst>
      <p:ext uri="{BB962C8B-B14F-4D97-AF65-F5344CB8AC3E}">
        <p14:creationId xmlns:p14="http://schemas.microsoft.com/office/powerpoint/2010/main" val="88211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aixaDeTexto 2"/>
          <p:cNvSpPr txBox="1">
            <a:spLocks noChangeArrowheads="1"/>
          </p:cNvSpPr>
          <p:nvPr/>
        </p:nvSpPr>
        <p:spPr bwMode="auto">
          <a:xfrm>
            <a:off x="728138" y="381770"/>
            <a:ext cx="103738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/>
              <a:t>Usando os resistores de polarização do circuito da Figura </a:t>
            </a:r>
            <a:r>
              <a:rPr lang="pt-BR" i="1" dirty="0"/>
              <a:t>abaixo</a:t>
            </a:r>
            <a:r>
              <a:rPr lang="pt-BR" dirty="0"/>
              <a:t>, calcular para esse amplificador </a:t>
            </a:r>
            <a:r>
              <a:rPr lang="pt-BR" i="1" dirty="0"/>
              <a:t>@ 25 </a:t>
            </a:r>
            <a:r>
              <a:rPr lang="pt-BR" dirty="0"/>
              <a:t>°</a:t>
            </a:r>
            <a:r>
              <a:rPr lang="pt-BR" i="1" dirty="0"/>
              <a:t>C</a:t>
            </a:r>
            <a:r>
              <a:rPr lang="pt-BR" dirty="0"/>
              <a:t>:</a:t>
            </a:r>
          </a:p>
          <a:p>
            <a:r>
              <a:rPr lang="pt-BR" dirty="0"/>
              <a:t>a)   O ganho de tensão, a resistência de entrada e a resistência de saída, em vazio e com </a:t>
            </a:r>
            <a:r>
              <a:rPr lang="pt-BR" i="1" dirty="0" err="1"/>
              <a:t>R</a:t>
            </a:r>
            <a:r>
              <a:rPr lang="pt-BR" i="1" baseline="-25000" dirty="0" err="1"/>
              <a:t>ger</a:t>
            </a:r>
            <a:r>
              <a:rPr lang="pt-BR" i="1" dirty="0"/>
              <a:t> = 0</a:t>
            </a:r>
            <a:r>
              <a:rPr lang="pt-BR" dirty="0"/>
              <a:t>.</a:t>
            </a:r>
          </a:p>
          <a:p>
            <a:pPr marL="342900" indent="-342900">
              <a:buAutoNum type="alphaLcParenR" startAt="2"/>
            </a:pPr>
            <a:r>
              <a:rPr lang="pt-BR" dirty="0"/>
              <a:t>As frequências de corte, nas baixas e nas altas para </a:t>
            </a:r>
            <a:r>
              <a:rPr lang="pt-BR" i="1" dirty="0" err="1"/>
              <a:t>R</a:t>
            </a:r>
            <a:r>
              <a:rPr lang="pt-BR" i="1" baseline="-25000" dirty="0" err="1"/>
              <a:t>ger</a:t>
            </a:r>
            <a:r>
              <a:rPr lang="pt-BR" i="1" dirty="0"/>
              <a:t> = 52 k</a:t>
            </a:r>
            <a:r>
              <a:rPr lang="pt-BR" dirty="0"/>
              <a:t>Ω e </a:t>
            </a:r>
            <a:r>
              <a:rPr lang="pt-BR" i="1" dirty="0"/>
              <a:t>R</a:t>
            </a:r>
            <a:r>
              <a:rPr lang="pt-BR" i="1" baseline="-25000" dirty="0"/>
              <a:t>L </a:t>
            </a:r>
            <a:r>
              <a:rPr lang="pt-BR" i="1" dirty="0"/>
              <a:t>= 1 k</a:t>
            </a:r>
            <a:r>
              <a:rPr lang="pt-BR" dirty="0"/>
              <a:t>Ω.</a:t>
            </a:r>
          </a:p>
          <a:p>
            <a:r>
              <a:rPr lang="pt-BR" dirty="0"/>
              <a:t>Dados do transistor </a:t>
            </a:r>
            <a:r>
              <a:rPr lang="pt-BR" i="1" dirty="0" err="1"/>
              <a:t>Q</a:t>
            </a:r>
            <a:r>
              <a:rPr lang="pt-BR" i="1" baseline="-25000" dirty="0" err="1"/>
              <a:t>nC</a:t>
            </a:r>
            <a:r>
              <a:rPr lang="pt-BR" dirty="0"/>
              <a:t>: 𝛽 </a:t>
            </a:r>
            <a:r>
              <a:rPr lang="pt-BR" i="1" dirty="0"/>
              <a:t>= 534</a:t>
            </a:r>
            <a:r>
              <a:rPr lang="pt-BR" dirty="0"/>
              <a:t>; </a:t>
            </a:r>
            <a:r>
              <a:rPr lang="pt-BR" i="1" dirty="0"/>
              <a:t>V</a:t>
            </a:r>
            <a:r>
              <a:rPr lang="pt-BR" i="1" baseline="-25000" dirty="0"/>
              <a:t>BE</a:t>
            </a:r>
            <a:r>
              <a:rPr lang="pt-BR" i="1" dirty="0"/>
              <a:t> = 0,628 V</a:t>
            </a:r>
            <a:r>
              <a:rPr lang="pt-BR" dirty="0"/>
              <a:t>; </a:t>
            </a:r>
            <a:r>
              <a:rPr lang="pt-BR" i="1" dirty="0"/>
              <a:t>C</a:t>
            </a:r>
            <a:r>
              <a:rPr lang="pt-BR" baseline="-25000" dirty="0"/>
              <a:t>π</a:t>
            </a:r>
            <a:r>
              <a:rPr lang="pt-BR" dirty="0"/>
              <a:t> </a:t>
            </a:r>
            <a:r>
              <a:rPr lang="pt-BR" i="1" dirty="0"/>
              <a:t>= 48,3 </a:t>
            </a:r>
            <a:r>
              <a:rPr lang="pt-BR" i="1" dirty="0" err="1"/>
              <a:t>pF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 err="1"/>
              <a:t>C</a:t>
            </a:r>
            <a:r>
              <a:rPr lang="pt-BR" baseline="-25000" dirty="0" err="1"/>
              <a:t>μ</a:t>
            </a:r>
            <a:r>
              <a:rPr lang="pt-BR" dirty="0"/>
              <a:t> </a:t>
            </a:r>
            <a:r>
              <a:rPr lang="pt-BR" i="1" dirty="0"/>
              <a:t>= 3,03 </a:t>
            </a:r>
            <a:r>
              <a:rPr lang="pt-BR" i="1" dirty="0" err="1"/>
              <a:t>pF</a:t>
            </a:r>
            <a:r>
              <a:rPr lang="pt-BR" i="1" dirty="0"/>
              <a:t> @ 25 </a:t>
            </a:r>
            <a:r>
              <a:rPr lang="pt-BR" dirty="0"/>
              <a:t>°</a:t>
            </a:r>
            <a:r>
              <a:rPr lang="pt-BR" i="1" dirty="0"/>
              <a:t>C; N</a:t>
            </a:r>
            <a:r>
              <a:rPr lang="pt-BR" i="1" baseline="-25000" dirty="0"/>
              <a:t>F</a:t>
            </a:r>
            <a:r>
              <a:rPr lang="pt-BR" i="1" dirty="0"/>
              <a:t> =1,0022; V</a:t>
            </a:r>
            <a:r>
              <a:rPr lang="pt-BR" i="1" baseline="-25000" dirty="0"/>
              <a:t>AF</a:t>
            </a:r>
            <a:r>
              <a:rPr lang="pt-BR" i="1" dirty="0"/>
              <a:t> = 33,38</a:t>
            </a:r>
            <a:endParaRPr lang="pt-BR" altLang="pt-BR" dirty="0"/>
          </a:p>
        </p:txBody>
      </p:sp>
      <p:sp>
        <p:nvSpPr>
          <p:cNvPr id="37895" name="CaixaDeTexto 7"/>
          <p:cNvSpPr txBox="1">
            <a:spLocks noChangeArrowheads="1"/>
          </p:cNvSpPr>
          <p:nvPr/>
        </p:nvSpPr>
        <p:spPr bwMode="auto">
          <a:xfrm>
            <a:off x="4411922" y="5420443"/>
            <a:ext cx="350430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dirty="0"/>
              <a:t>Fig. 3- Amplificador Coletor Comum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67" y="1738799"/>
            <a:ext cx="6303818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38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116090" y="199458"/>
            <a:ext cx="27229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Parâmetros de Polarização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7558" y="1067971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96" y="739760"/>
            <a:ext cx="4830128" cy="84867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37558" y="2158211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31" y="1602904"/>
            <a:ext cx="7030403" cy="111061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37558" y="3146939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31" y="2881593"/>
            <a:ext cx="6118860" cy="722948"/>
          </a:xfrm>
          <a:prstGeom prst="rect">
            <a:avLst/>
          </a:prstGeom>
        </p:spPr>
      </p:pic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5116090" y="3772615"/>
            <a:ext cx="27229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Parâmetros Incrementais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96" y="4266896"/>
            <a:ext cx="4557713" cy="76485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11" y="5202724"/>
            <a:ext cx="3143250" cy="6477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96" y="6021394"/>
            <a:ext cx="5374958" cy="806768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429416" y="4528614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37558" y="5363984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40530" y="6328650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4729513" y="296211"/>
            <a:ext cx="3227769" cy="4062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Cálculo de </a:t>
            </a:r>
            <a:r>
              <a:rPr lang="pt-BR" b="1" dirty="0" err="1">
                <a:solidFill>
                  <a:schemeClr val="bg1"/>
                </a:solidFill>
              </a:rPr>
              <a:t>A</a:t>
            </a:r>
            <a:r>
              <a:rPr lang="pt-BR" b="1" baseline="-25000" dirty="0" err="1">
                <a:solidFill>
                  <a:schemeClr val="bg1"/>
                </a:solidFill>
              </a:rPr>
              <a:t>v</a:t>
            </a:r>
            <a:r>
              <a:rPr lang="pt-BR" b="1" dirty="0">
                <a:solidFill>
                  <a:schemeClr val="bg1"/>
                </a:solidFill>
              </a:rPr>
              <a:t> , R</a:t>
            </a:r>
            <a:r>
              <a:rPr lang="pt-BR" b="1" baseline="-25000" dirty="0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, </a:t>
            </a:r>
            <a:r>
              <a:rPr lang="pt-BR" b="1" dirty="0" err="1">
                <a:solidFill>
                  <a:schemeClr val="bg1"/>
                </a:solidFill>
              </a:rPr>
              <a:t>R</a:t>
            </a:r>
            <a:r>
              <a:rPr lang="pt-BR" b="1" baseline="-25000" dirty="0" err="1">
                <a:solidFill>
                  <a:schemeClr val="bg1"/>
                </a:solidFill>
              </a:rPr>
              <a:t>o</a:t>
            </a:r>
            <a:r>
              <a:rPr lang="pt-BR" b="1" dirty="0">
                <a:solidFill>
                  <a:schemeClr val="bg1"/>
                </a:solidFill>
              </a:rPr>
              <a:t> , </a:t>
            </a:r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CA</a:t>
            </a:r>
            <a:r>
              <a:rPr lang="pt-BR" b="1" dirty="0">
                <a:solidFill>
                  <a:schemeClr val="bg1"/>
                </a:solidFill>
              </a:rPr>
              <a:t> e </a:t>
            </a:r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2845" y="928464"/>
            <a:ext cx="284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Ganho de tensão em vazio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275111" y="1017002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84" y="1348229"/>
            <a:ext cx="7533323" cy="72294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927" y="1395519"/>
            <a:ext cx="1578960" cy="507111"/>
          </a:xfrm>
          <a:prstGeom prst="rect">
            <a:avLst/>
          </a:prstGeom>
        </p:spPr>
      </p:pic>
      <p:cxnSp>
        <p:nvCxnSpPr>
          <p:cNvPr id="21" name="Conector de Seta Reta 20"/>
          <p:cNvCxnSpPr/>
          <p:nvPr/>
        </p:nvCxnSpPr>
        <p:spPr>
          <a:xfrm>
            <a:off x="9084707" y="1645197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81074" y="2369230"/>
            <a:ext cx="34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Resistência de Entrada em vazio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13341" y="2457768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79956" y="2813535"/>
            <a:ext cx="38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Resistência de entrada vista na base: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747" y="3160937"/>
            <a:ext cx="6705600" cy="848678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665178" y="4110502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Resistência de base vista pelo sinal </a:t>
            </a:r>
            <a:r>
              <a:rPr lang="pt-BR" i="1" dirty="0"/>
              <a:t>AC</a:t>
            </a:r>
            <a:r>
              <a:rPr lang="pt-BR" dirty="0"/>
              <a:t>: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576" y="4505682"/>
            <a:ext cx="4494848" cy="74390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560" y="5454571"/>
            <a:ext cx="3289935" cy="733425"/>
          </a:xfrm>
          <a:prstGeom prst="rect">
            <a:avLst/>
          </a:prstGeom>
        </p:spPr>
      </p:pic>
      <p:cxnSp>
        <p:nvCxnSpPr>
          <p:cNvPr id="30" name="Conector de Seta Reta 29"/>
          <p:cNvCxnSpPr/>
          <p:nvPr/>
        </p:nvCxnSpPr>
        <p:spPr>
          <a:xfrm>
            <a:off x="7514671" y="5815416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487" y="5607961"/>
            <a:ext cx="1567434" cy="414909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068A672B-3EE9-48C0-9209-F72F55853F01}"/>
              </a:ext>
            </a:extLst>
          </p:cNvPr>
          <p:cNvSpPr/>
          <p:nvPr/>
        </p:nvSpPr>
        <p:spPr>
          <a:xfrm>
            <a:off x="335401" y="2915478"/>
            <a:ext cx="180877" cy="192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D74B8CD-43E5-4FD4-9E1C-5A9A6717535B}"/>
              </a:ext>
            </a:extLst>
          </p:cNvPr>
          <p:cNvSpPr/>
          <p:nvPr/>
        </p:nvSpPr>
        <p:spPr>
          <a:xfrm>
            <a:off x="317738" y="4221934"/>
            <a:ext cx="180877" cy="192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D7C94C3A-B7BC-4424-8A1D-8028D4A6416A}"/>
              </a:ext>
            </a:extLst>
          </p:cNvPr>
          <p:cNvCxnSpPr/>
          <p:nvPr/>
        </p:nvCxnSpPr>
        <p:spPr>
          <a:xfrm>
            <a:off x="3379156" y="5796969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6" grpId="0"/>
      <p:bldP spid="2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27582" y="147622"/>
            <a:ext cx="44059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Resistência de saída</a:t>
            </a:r>
            <a:r>
              <a:rPr lang="pt-BR" dirty="0">
                <a:solidFill>
                  <a:schemeClr val="bg1"/>
                </a:solidFill>
              </a:rPr>
              <a:t>, com </a:t>
            </a:r>
            <a:r>
              <a:rPr lang="pt-BR" i="1" dirty="0" err="1">
                <a:solidFill>
                  <a:schemeClr val="bg1"/>
                </a:solidFill>
              </a:rPr>
              <a:t>R</a:t>
            </a:r>
            <a:r>
              <a:rPr lang="pt-BR" i="1" baseline="-25000" dirty="0" err="1">
                <a:solidFill>
                  <a:schemeClr val="bg1"/>
                </a:solidFill>
              </a:rPr>
              <a:t>ger</a:t>
            </a:r>
            <a:r>
              <a:rPr lang="pt-BR" i="1" dirty="0">
                <a:solidFill>
                  <a:schemeClr val="bg1"/>
                </a:solidFill>
              </a:rPr>
              <a:t> = 0 </a:t>
            </a:r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i="1" dirty="0">
                <a:solidFill>
                  <a:schemeClr val="bg1"/>
                </a:solidFill>
              </a:rPr>
              <a:t>r</a:t>
            </a:r>
            <a:r>
              <a:rPr lang="pt-BR" baseline="-25000" dirty="0">
                <a:solidFill>
                  <a:schemeClr val="bg1"/>
                </a:solidFill>
              </a:rPr>
              <a:t>π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i="1" dirty="0">
                <a:solidFill>
                  <a:schemeClr val="bg1"/>
                </a:solidFill>
              </a:rPr>
              <a:t>’ = r</a:t>
            </a:r>
            <a:r>
              <a:rPr lang="pt-BR" baseline="-25000" dirty="0">
                <a:solidFill>
                  <a:schemeClr val="bg1"/>
                </a:solidFill>
              </a:rPr>
              <a:t>π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75111" y="215140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44" y="495934"/>
            <a:ext cx="7575233" cy="7962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85" y="627816"/>
            <a:ext cx="1299210" cy="492443"/>
          </a:xfrm>
          <a:prstGeom prst="rect">
            <a:avLst/>
          </a:prstGeom>
        </p:spPr>
      </p:pic>
      <p:cxnSp>
        <p:nvCxnSpPr>
          <p:cNvPr id="32" name="Conector de Seta Reta 31"/>
          <p:cNvCxnSpPr/>
          <p:nvPr/>
        </p:nvCxnSpPr>
        <p:spPr>
          <a:xfrm>
            <a:off x="8318077" y="874038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42844" y="1399221"/>
            <a:ext cx="467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Cálculo de </a:t>
            </a:r>
            <a:r>
              <a:rPr lang="pt-BR" b="1" i="1" dirty="0" err="1"/>
              <a:t>f</a:t>
            </a:r>
            <a:r>
              <a:rPr lang="pt-BR" b="1" i="1" baseline="-25000" dirty="0" err="1"/>
              <a:t>CA</a:t>
            </a:r>
            <a:r>
              <a:rPr lang="pt-BR" b="1" i="1" dirty="0"/>
              <a:t> </a:t>
            </a:r>
            <a:r>
              <a:rPr lang="pt-BR" b="1" dirty="0"/>
              <a:t>e </a:t>
            </a:r>
            <a:r>
              <a:rPr lang="pt-BR" b="1" i="1" dirty="0" err="1"/>
              <a:t>f</a:t>
            </a:r>
            <a:r>
              <a:rPr lang="pt-BR" b="1" i="1" baseline="-25000" dirty="0" err="1"/>
              <a:t>CB</a:t>
            </a:r>
            <a:r>
              <a:rPr lang="pt-BR" dirty="0"/>
              <a:t>, com </a:t>
            </a:r>
            <a:r>
              <a:rPr lang="pt-BR" i="1" dirty="0" err="1"/>
              <a:t>R</a:t>
            </a:r>
            <a:r>
              <a:rPr lang="pt-BR" i="1" baseline="-25000" dirty="0" err="1"/>
              <a:t>ger</a:t>
            </a:r>
            <a:r>
              <a:rPr lang="pt-BR" i="1" dirty="0"/>
              <a:t> = 52 k</a:t>
            </a:r>
            <a:r>
              <a:rPr lang="pt-BR" dirty="0"/>
              <a:t>Ω e </a:t>
            </a:r>
            <a:r>
              <a:rPr lang="pt-BR" i="1" dirty="0"/>
              <a:t>R</a:t>
            </a:r>
            <a:r>
              <a:rPr lang="pt-BR" i="1" baseline="-25000" dirty="0"/>
              <a:t>L</a:t>
            </a:r>
            <a:r>
              <a:rPr lang="pt-BR" i="1" dirty="0"/>
              <a:t> = 1 k</a:t>
            </a:r>
            <a:r>
              <a:rPr lang="pt-BR" dirty="0"/>
              <a:t>Ω.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75111" y="1478628"/>
            <a:ext cx="226596" cy="192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498" y="2244656"/>
            <a:ext cx="5635848" cy="9220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8" y="3268268"/>
            <a:ext cx="4379595" cy="7858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18" y="4217509"/>
            <a:ext cx="3478530" cy="66008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362398" y="1910914"/>
            <a:ext cx="34672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Frequência de corte nas altas (</a:t>
            </a:r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CA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44" y="4998833"/>
            <a:ext cx="3813810" cy="72294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339" y="5738412"/>
            <a:ext cx="8675370" cy="670560"/>
          </a:xfrm>
          <a:prstGeom prst="rect">
            <a:avLst/>
          </a:prstGeom>
        </p:spPr>
      </p:pic>
      <p:cxnSp>
        <p:nvCxnSpPr>
          <p:cNvPr id="27" name="Conector de Seta Reta 26"/>
          <p:cNvCxnSpPr/>
          <p:nvPr/>
        </p:nvCxnSpPr>
        <p:spPr>
          <a:xfrm>
            <a:off x="735259" y="6107401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987" y="5864142"/>
            <a:ext cx="1624013" cy="419100"/>
          </a:xfrm>
          <a:prstGeom prst="rect">
            <a:avLst/>
          </a:prstGeom>
        </p:spPr>
      </p:pic>
      <p:cxnSp>
        <p:nvCxnSpPr>
          <p:cNvPr id="29" name="Conector de Seta Reta 28"/>
          <p:cNvCxnSpPr/>
          <p:nvPr/>
        </p:nvCxnSpPr>
        <p:spPr>
          <a:xfrm>
            <a:off x="10009709" y="6073692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9A3425-2ECC-4ADD-B026-88DCD360DF59}"/>
              </a:ext>
            </a:extLst>
          </p:cNvPr>
          <p:cNvSpPr txBox="1"/>
          <p:nvPr/>
        </p:nvSpPr>
        <p:spPr>
          <a:xfrm>
            <a:off x="887896" y="2571643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baseline="-25000" dirty="0"/>
              <a:t>C</a:t>
            </a:r>
            <a:r>
              <a:rPr lang="pt-BR" dirty="0"/>
              <a:t> = 0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8CA1F44-8A25-4C71-BFC4-9284FDA86061}"/>
              </a:ext>
            </a:extLst>
          </p:cNvPr>
          <p:cNvCxnSpPr/>
          <p:nvPr/>
        </p:nvCxnSpPr>
        <p:spPr>
          <a:xfrm>
            <a:off x="1764877" y="2761257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4340691" y="137732"/>
            <a:ext cx="37676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Frequência de corte nas baixas (</a:t>
            </a:r>
            <a:r>
              <a:rPr lang="pt-BR" b="1" dirty="0" err="1">
                <a:solidFill>
                  <a:schemeClr val="bg1"/>
                </a:solidFill>
              </a:rPr>
              <a:t>f</a:t>
            </a:r>
            <a:r>
              <a:rPr lang="pt-BR" b="1" baseline="-25000" dirty="0" err="1">
                <a:solidFill>
                  <a:schemeClr val="bg1"/>
                </a:solidFill>
              </a:rPr>
              <a:t>CB</a:t>
            </a:r>
            <a:r>
              <a:rPr lang="pt-BR" b="1" dirty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1438" y="3713974"/>
            <a:ext cx="468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/>
              <a:t>R</a:t>
            </a:r>
            <a:r>
              <a:rPr lang="pt-BR" i="1" baseline="-25000" dirty="0"/>
              <a:t>i</a:t>
            </a:r>
            <a:r>
              <a:rPr lang="pt-BR" i="1" dirty="0"/>
              <a:t> </a:t>
            </a:r>
            <a:r>
              <a:rPr lang="pt-BR" dirty="0"/>
              <a:t>com </a:t>
            </a:r>
            <a:r>
              <a:rPr lang="pt-BR" i="1" dirty="0"/>
              <a:t>R</a:t>
            </a:r>
            <a:r>
              <a:rPr lang="pt-BR" i="1" baseline="-25000" dirty="0"/>
              <a:t>L</a:t>
            </a:r>
            <a:r>
              <a:rPr lang="pt-BR" i="1" dirty="0"/>
              <a:t> = 1 k</a:t>
            </a:r>
            <a:r>
              <a:rPr lang="pt-BR" dirty="0"/>
              <a:t>Ω (</a:t>
            </a:r>
            <a:r>
              <a:rPr lang="pt-BR" i="1" dirty="0"/>
              <a:t>R</a:t>
            </a:r>
            <a:r>
              <a:rPr lang="pt-BR" i="1" baseline="-25000" dirty="0"/>
              <a:t>E</a:t>
            </a:r>
            <a:r>
              <a:rPr lang="pt-BR" i="1" dirty="0"/>
              <a:t>* = 909,1</a:t>
            </a:r>
            <a:r>
              <a:rPr lang="pt-BR" dirty="0"/>
              <a:t>Ω):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961" y="586316"/>
            <a:ext cx="4086225" cy="77533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8" y="4119958"/>
            <a:ext cx="7479888" cy="86439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143" y="1406342"/>
            <a:ext cx="1927860" cy="71247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530" y="2155464"/>
            <a:ext cx="1823085" cy="7334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58" y="5029043"/>
            <a:ext cx="4484370" cy="743903"/>
          </a:xfrm>
          <a:prstGeom prst="rect">
            <a:avLst/>
          </a:prstGeom>
        </p:spPr>
      </p:pic>
      <p:cxnSp>
        <p:nvCxnSpPr>
          <p:cNvPr id="25" name="Conector de Seta Reta 24"/>
          <p:cNvCxnSpPr/>
          <p:nvPr/>
        </p:nvCxnSpPr>
        <p:spPr>
          <a:xfrm>
            <a:off x="671438" y="5400995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64040" y="3186138"/>
            <a:ext cx="19278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Polo de base (</a:t>
            </a:r>
            <a:r>
              <a:rPr lang="pt-BR" b="1" dirty="0" err="1"/>
              <a:t>p</a:t>
            </a:r>
            <a:r>
              <a:rPr lang="pt-BR" b="1" baseline="-25000" dirty="0" err="1"/>
              <a:t>B</a:t>
            </a:r>
            <a:r>
              <a:rPr lang="pt-BR" b="1" dirty="0"/>
              <a:t>)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38" y="5892707"/>
            <a:ext cx="5553075" cy="67056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35BE17E6-649B-4F5D-821B-8D3B1AC7B998}"/>
              </a:ext>
            </a:extLst>
          </p:cNvPr>
          <p:cNvSpPr/>
          <p:nvPr/>
        </p:nvSpPr>
        <p:spPr>
          <a:xfrm>
            <a:off x="393542" y="3299995"/>
            <a:ext cx="180877" cy="192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4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69299" y="827592"/>
            <a:ext cx="364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</a:t>
            </a:r>
            <a:r>
              <a:rPr lang="pt-BR" i="1" dirty="0" err="1"/>
              <a:t>R</a:t>
            </a:r>
            <a:r>
              <a:rPr lang="pt-BR" i="1" baseline="-25000" dirty="0" err="1"/>
              <a:t>o</a:t>
            </a:r>
            <a:r>
              <a:rPr lang="pt-BR" i="1" dirty="0"/>
              <a:t> </a:t>
            </a:r>
            <a:r>
              <a:rPr lang="pt-BR" dirty="0"/>
              <a:t>com </a:t>
            </a:r>
            <a:r>
              <a:rPr lang="pt-BR" i="1" dirty="0" err="1"/>
              <a:t>R</a:t>
            </a:r>
            <a:r>
              <a:rPr lang="pt-BR" i="1" baseline="-25000" dirty="0" err="1"/>
              <a:t>ger</a:t>
            </a:r>
            <a:r>
              <a:rPr lang="pt-BR" i="1" baseline="-25000" dirty="0"/>
              <a:t> </a:t>
            </a:r>
            <a:r>
              <a:rPr lang="pt-BR" i="1" dirty="0"/>
              <a:t>= 52 k</a:t>
            </a:r>
            <a:r>
              <a:rPr lang="pt-BR" dirty="0"/>
              <a:t>Ω: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70" y="2392100"/>
            <a:ext cx="3530918" cy="7019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15" y="3290503"/>
            <a:ext cx="3970973" cy="471488"/>
          </a:xfrm>
          <a:prstGeom prst="rect">
            <a:avLst/>
          </a:prstGeom>
        </p:spPr>
      </p:pic>
      <p:sp>
        <p:nvSpPr>
          <p:cNvPr id="4" name="Chave Direita 3"/>
          <p:cNvSpPr/>
          <p:nvPr/>
        </p:nvSpPr>
        <p:spPr>
          <a:xfrm>
            <a:off x="5428320" y="2519484"/>
            <a:ext cx="232012" cy="124250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5911861" y="3156024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920" y="2761389"/>
            <a:ext cx="5553075" cy="76485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99731" y="195402"/>
            <a:ext cx="214861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Polo de Emissor (</a:t>
            </a:r>
            <a:r>
              <a:rPr lang="pt-BR" b="1" dirty="0" err="1"/>
              <a:t>p</a:t>
            </a:r>
            <a:r>
              <a:rPr lang="pt-BR" b="1" baseline="-25000" dirty="0" err="1"/>
              <a:t>E</a:t>
            </a:r>
            <a:r>
              <a:rPr lang="pt-BR" b="1" dirty="0"/>
              <a:t>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396" y="3827141"/>
            <a:ext cx="5333048" cy="6915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891" y="5662463"/>
            <a:ext cx="5029200" cy="817245"/>
          </a:xfrm>
          <a:prstGeom prst="rect">
            <a:avLst/>
          </a:prstGeom>
        </p:spPr>
      </p:pic>
      <p:cxnSp>
        <p:nvCxnSpPr>
          <p:cNvPr id="23" name="Conector de Seta Reta 22"/>
          <p:cNvCxnSpPr/>
          <p:nvPr/>
        </p:nvCxnSpPr>
        <p:spPr>
          <a:xfrm>
            <a:off x="1780253" y="6130996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6282" y="5895252"/>
            <a:ext cx="1403985" cy="471488"/>
          </a:xfrm>
          <a:prstGeom prst="rect">
            <a:avLst/>
          </a:prstGeom>
        </p:spPr>
      </p:pic>
      <p:cxnSp>
        <p:nvCxnSpPr>
          <p:cNvPr id="24" name="Conector de Seta Reta 23"/>
          <p:cNvCxnSpPr/>
          <p:nvPr/>
        </p:nvCxnSpPr>
        <p:spPr>
          <a:xfrm>
            <a:off x="7758451" y="6130997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D1A67248-EC1E-48AA-BC87-4C6772BE3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2887" y="4702892"/>
            <a:ext cx="4086225" cy="775335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14483B75-5980-4E6A-B4E8-156FCD55D7F0}"/>
              </a:ext>
            </a:extLst>
          </p:cNvPr>
          <p:cNvSpPr/>
          <p:nvPr/>
        </p:nvSpPr>
        <p:spPr>
          <a:xfrm>
            <a:off x="453257" y="284064"/>
            <a:ext cx="180877" cy="192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8">
            <a:extLst>
              <a:ext uri="{FF2B5EF4-FFF2-40B4-BE49-F238E27FC236}">
                <a16:creationId xmlns:a16="http://schemas.microsoft.com/office/drawing/2014/main" id="{D206B553-47FF-44E7-8F9C-FC403E414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9" y="1408556"/>
            <a:ext cx="5854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283C9B1-F11F-41D1-BE9C-593D913FA2C0}"/>
              </a:ext>
            </a:extLst>
          </p:cNvPr>
          <p:cNvSpPr txBox="1"/>
          <p:nvPr/>
        </p:nvSpPr>
        <p:spPr>
          <a:xfrm>
            <a:off x="294074" y="2498046"/>
            <a:ext cx="106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</a:t>
            </a:r>
            <a:r>
              <a:rPr lang="pt-BR" baseline="-25000" dirty="0"/>
              <a:t>C(AC)</a:t>
            </a:r>
            <a:r>
              <a:rPr lang="pt-BR" dirty="0"/>
              <a:t> = 0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60E0D81-EE3C-4791-8C3F-E353C21FAE8E}"/>
              </a:ext>
            </a:extLst>
          </p:cNvPr>
          <p:cNvCxnSpPr/>
          <p:nvPr/>
        </p:nvCxnSpPr>
        <p:spPr>
          <a:xfrm>
            <a:off x="1318241" y="2690962"/>
            <a:ext cx="3747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3529043-29D2-4B94-BED7-099E1996A9D3}"/>
              </a:ext>
            </a:extLst>
          </p:cNvPr>
          <p:cNvCxnSpPr/>
          <p:nvPr/>
        </p:nvCxnSpPr>
        <p:spPr>
          <a:xfrm>
            <a:off x="3107997" y="4178829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4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214473B7-13D4-41E9-8CD9-FB9CD05D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468438"/>
            <a:ext cx="324167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FE7A83-8ED5-4DCA-ABCE-6F07FE63EF9D}"/>
              </a:ext>
            </a:extLst>
          </p:cNvPr>
          <p:cNvSpPr txBox="1"/>
          <p:nvPr/>
        </p:nvSpPr>
        <p:spPr>
          <a:xfrm>
            <a:off x="2812622" y="336550"/>
            <a:ext cx="6847745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Equações do Modelo simplificado de </a:t>
            </a:r>
            <a:r>
              <a:rPr lang="pt-BR" b="1" dirty="0" err="1">
                <a:solidFill>
                  <a:schemeClr val="bg1"/>
                </a:solidFill>
                <a:latin typeface="+mn-lt"/>
              </a:rPr>
              <a:t>Gummel</a:t>
            </a:r>
            <a:r>
              <a:rPr lang="pt-BR" b="1" dirty="0" err="1">
                <a:solidFill>
                  <a:schemeClr val="bg1"/>
                </a:solidFill>
              </a:rPr>
              <a:t>-Poon</a:t>
            </a:r>
            <a:r>
              <a:rPr lang="pt-BR" b="1" dirty="0">
                <a:solidFill>
                  <a:schemeClr val="bg1"/>
                </a:solidFill>
              </a:rPr>
              <a:t> (Pequenos Sinais)</a:t>
            </a:r>
            <a:endParaRPr lang="pt-BR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556" name="Imagem 2">
            <a:extLst>
              <a:ext uri="{FF2B5EF4-FFF2-40B4-BE49-F238E27FC236}">
                <a16:creationId xmlns:a16="http://schemas.microsoft.com/office/drawing/2014/main" id="{592F50F6-5740-4ABF-B4CB-931CF5D48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058863"/>
            <a:ext cx="4229100" cy="528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CaixaDeTexto 3">
            <a:extLst>
              <a:ext uri="{FF2B5EF4-FFF2-40B4-BE49-F238E27FC236}">
                <a16:creationId xmlns:a16="http://schemas.microsoft.com/office/drawing/2014/main" id="{945F946A-8023-4CA5-83C7-59675E94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437188"/>
            <a:ext cx="3006725" cy="336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3558" name="CaixaDeTexto 4">
            <a:extLst>
              <a:ext uri="{FF2B5EF4-FFF2-40B4-BE49-F238E27FC236}">
                <a16:creationId xmlns:a16="http://schemas.microsoft.com/office/drawing/2014/main" id="{C77C4EBE-2A64-43F6-AA34-02D5152C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425" y="1187450"/>
            <a:ext cx="276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Os parâmetros com índice t minúsculo dependem da temperatura. </a:t>
            </a:r>
          </a:p>
        </p:txBody>
      </p:sp>
      <p:sp>
        <p:nvSpPr>
          <p:cNvPr id="23559" name="CaixaDeTexto 8">
            <a:extLst>
              <a:ext uri="{FF2B5EF4-FFF2-40B4-BE49-F238E27FC236}">
                <a16:creationId xmlns:a16="http://schemas.microsoft.com/office/drawing/2014/main" id="{C94C14BA-387A-4902-9716-F5A7792E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25" y="1233488"/>
            <a:ext cx="3413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1</a:t>
            </a:r>
          </a:p>
        </p:txBody>
      </p:sp>
      <p:sp>
        <p:nvSpPr>
          <p:cNvPr id="23560" name="CaixaDeTexto 9">
            <a:extLst>
              <a:ext uri="{FF2B5EF4-FFF2-40B4-BE49-F238E27FC236}">
                <a16:creationId xmlns:a16="http://schemas.microsoft.com/office/drawing/2014/main" id="{9CBD1C84-E847-43D0-9EE1-B6953350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25" y="2189163"/>
            <a:ext cx="3413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3BF9E5-E9A6-405B-A507-8EFD41734DFE}"/>
              </a:ext>
            </a:extLst>
          </p:cNvPr>
          <p:cNvSpPr txBox="1"/>
          <p:nvPr/>
        </p:nvSpPr>
        <p:spPr>
          <a:xfrm>
            <a:off x="9051925" y="2143125"/>
            <a:ext cx="27606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00" dirty="0">
                <a:latin typeface="+mn-lt"/>
              </a:rPr>
              <a:t>Os parâmetro </a:t>
            </a:r>
            <a:r>
              <a:rPr lang="pt-BR" sz="1600" dirty="0" err="1">
                <a:latin typeface="+mn-lt"/>
              </a:rPr>
              <a:t>g</a:t>
            </a:r>
            <a:r>
              <a:rPr lang="pt-BR" sz="1600" baseline="-25000" dirty="0" err="1">
                <a:latin typeface="+mn-lt"/>
              </a:rPr>
              <a:t>m</a:t>
            </a:r>
            <a:r>
              <a:rPr lang="pt-BR" sz="1600" dirty="0">
                <a:latin typeface="+mn-lt"/>
              </a:rPr>
              <a:t>, r</a:t>
            </a:r>
            <a:r>
              <a:rPr lang="pt-BR" sz="16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π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1600" baseline="-25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dependem dos parâmetros de polarização I</a:t>
            </a:r>
            <a:r>
              <a:rPr lang="pt-BR" sz="16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 baseline="-25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 V</a:t>
            </a:r>
            <a:r>
              <a:rPr lang="pt-BR" sz="16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endParaRPr lang="pt-BR" sz="1600" baseline="-25000" dirty="0">
              <a:latin typeface="+mn-lt"/>
            </a:endParaRPr>
          </a:p>
        </p:txBody>
      </p:sp>
      <p:pic>
        <p:nvPicPr>
          <p:cNvPr id="23562" name="Imagem 6">
            <a:extLst>
              <a:ext uri="{FF2B5EF4-FFF2-40B4-BE49-F238E27FC236}">
                <a16:creationId xmlns:a16="http://schemas.microsoft.com/office/drawing/2014/main" id="{7AF2F8BB-66BB-4C4D-94B0-D7487F694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4041775"/>
            <a:ext cx="3479800" cy="207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CaixaDeTexto 12">
            <a:extLst>
              <a:ext uri="{FF2B5EF4-FFF2-40B4-BE49-F238E27FC236}">
                <a16:creationId xmlns:a16="http://schemas.microsoft.com/office/drawing/2014/main" id="{231950A3-571E-4422-99AE-DE382E35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3181350"/>
            <a:ext cx="34131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AB741A-60F8-4A76-B26D-2F65EAB92873}"/>
              </a:ext>
            </a:extLst>
          </p:cNvPr>
          <p:cNvSpPr txBox="1"/>
          <p:nvPr/>
        </p:nvSpPr>
        <p:spPr>
          <a:xfrm>
            <a:off x="9051925" y="3052763"/>
            <a:ext cx="27606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00" dirty="0">
                <a:latin typeface="+mn-lt"/>
              </a:rPr>
              <a:t>O parâmetro V</a:t>
            </a:r>
            <a:r>
              <a:rPr lang="pt-BR" sz="1600" baseline="-25000" dirty="0">
                <a:latin typeface="+mn-lt"/>
              </a:rPr>
              <a:t>AF</a:t>
            </a:r>
            <a:r>
              <a:rPr lang="pt-BR" sz="1600" dirty="0">
                <a:latin typeface="+mn-lt"/>
              </a:rPr>
              <a:t> é mostrado na figura abaixo.</a:t>
            </a:r>
            <a:endParaRPr lang="pt-BR" sz="16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11"/>
          <p:cNvSpPr txBox="1">
            <a:spLocks noChangeArrowheads="1"/>
          </p:cNvSpPr>
          <p:nvPr/>
        </p:nvSpPr>
        <p:spPr bwMode="auto">
          <a:xfrm>
            <a:off x="5631379" y="228600"/>
            <a:ext cx="1808163" cy="369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Efeitos Térmicos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31042"/>
            <a:ext cx="4733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4976"/>
            <a:ext cx="2590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973388"/>
            <a:ext cx="65278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149475"/>
            <a:ext cx="44942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73088" y="3314700"/>
            <a:ext cx="579437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5"/>
          <p:cNvSpPr/>
          <p:nvPr/>
        </p:nvSpPr>
        <p:spPr>
          <a:xfrm>
            <a:off x="219093" y="918600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482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3119438"/>
            <a:ext cx="1728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767138"/>
            <a:ext cx="36560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660900"/>
            <a:ext cx="27241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571875" y="4138613"/>
            <a:ext cx="5794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598988"/>
            <a:ext cx="27035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3586163" y="5029200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717925"/>
            <a:ext cx="27035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5">
            <a:extLst>
              <a:ext uri="{FF2B5EF4-FFF2-40B4-BE49-F238E27FC236}">
                <a16:creationId xmlns:a16="http://schemas.microsoft.com/office/drawing/2014/main" id="{9AC0A96C-1F46-44C7-B636-F4A5A2CA61A8}"/>
              </a:ext>
            </a:extLst>
          </p:cNvPr>
          <p:cNvSpPr/>
          <p:nvPr/>
        </p:nvSpPr>
        <p:spPr>
          <a:xfrm>
            <a:off x="198692" y="1579231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tângulo 5">
            <a:extLst>
              <a:ext uri="{FF2B5EF4-FFF2-40B4-BE49-F238E27FC236}">
                <a16:creationId xmlns:a16="http://schemas.microsoft.com/office/drawing/2014/main" id="{815111DC-005D-46E9-AF6E-AC6B6F64678B}"/>
              </a:ext>
            </a:extLst>
          </p:cNvPr>
          <p:cNvSpPr/>
          <p:nvPr/>
        </p:nvSpPr>
        <p:spPr>
          <a:xfrm>
            <a:off x="203609" y="2382506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tângulo 5">
            <a:extLst>
              <a:ext uri="{FF2B5EF4-FFF2-40B4-BE49-F238E27FC236}">
                <a16:creationId xmlns:a16="http://schemas.microsoft.com/office/drawing/2014/main" id="{EC7157AF-A846-41A2-89AC-F522C27C5F6C}"/>
              </a:ext>
            </a:extLst>
          </p:cNvPr>
          <p:cNvSpPr/>
          <p:nvPr/>
        </p:nvSpPr>
        <p:spPr>
          <a:xfrm>
            <a:off x="206255" y="3885832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tângulo 5">
            <a:extLst>
              <a:ext uri="{FF2B5EF4-FFF2-40B4-BE49-F238E27FC236}">
                <a16:creationId xmlns:a16="http://schemas.microsoft.com/office/drawing/2014/main" id="{BC66B2C1-6BBD-4B53-B716-1335DFC88FFF}"/>
              </a:ext>
            </a:extLst>
          </p:cNvPr>
          <p:cNvSpPr/>
          <p:nvPr/>
        </p:nvSpPr>
        <p:spPr>
          <a:xfrm>
            <a:off x="216447" y="4944660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87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4677275" y="143119"/>
            <a:ext cx="3121064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i="1" dirty="0">
                <a:solidFill>
                  <a:schemeClr val="bg1"/>
                </a:solidFill>
              </a:rPr>
              <a:t>V</a:t>
            </a:r>
            <a:r>
              <a:rPr lang="pt-BR" altLang="pt-BR" sz="1800" b="1" i="1" baseline="-25000" dirty="0">
                <a:solidFill>
                  <a:schemeClr val="bg1"/>
                </a:solidFill>
              </a:rPr>
              <a:t>BE</a:t>
            </a:r>
            <a:r>
              <a:rPr lang="pt-BR" altLang="pt-BR" sz="1800" b="1" i="1" dirty="0">
                <a:solidFill>
                  <a:schemeClr val="bg1"/>
                </a:solidFill>
              </a:rPr>
              <a:t> </a:t>
            </a:r>
            <a:r>
              <a:rPr lang="pt-BR" altLang="pt-BR" sz="1800" b="1" dirty="0">
                <a:solidFill>
                  <a:schemeClr val="bg1"/>
                </a:solidFill>
              </a:rPr>
              <a:t>através da equação de </a:t>
            </a:r>
            <a:r>
              <a:rPr lang="pt-BR" altLang="pt-BR" sz="1800" b="1" i="1" dirty="0">
                <a:solidFill>
                  <a:schemeClr val="bg1"/>
                </a:solidFill>
              </a:rPr>
              <a:t>I</a:t>
            </a:r>
            <a:r>
              <a:rPr lang="pt-BR" altLang="pt-BR" sz="1800" b="1" i="1" baseline="-25000" dirty="0">
                <a:solidFill>
                  <a:schemeClr val="bg1"/>
                </a:solidFill>
              </a:rPr>
              <a:t>C</a:t>
            </a:r>
            <a:endParaRPr lang="pt-BR" altLang="pt-BR" sz="1800" b="1" dirty="0">
              <a:solidFill>
                <a:schemeClr val="bg1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55" y="578115"/>
            <a:ext cx="5410489" cy="86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381000" y="1836971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324209"/>
            <a:ext cx="73453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2178284"/>
            <a:ext cx="22828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8731250" y="1475021"/>
            <a:ext cx="231775" cy="14351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1967146"/>
            <a:ext cx="1908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9312275" y="2192571"/>
            <a:ext cx="5794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Box 3"/>
          <p:cNvSpPr txBox="1">
            <a:spLocks noChangeArrowheads="1"/>
          </p:cNvSpPr>
          <p:nvPr/>
        </p:nvSpPr>
        <p:spPr bwMode="auto">
          <a:xfrm>
            <a:off x="9218613" y="2351321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Solve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111936" y="3270602"/>
            <a:ext cx="1550987" cy="369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Cálculo de </a:t>
            </a:r>
            <a:r>
              <a:rPr lang="pt-BR" altLang="pt-BR" sz="1800" b="1" i="1" dirty="0">
                <a:solidFill>
                  <a:schemeClr val="bg1"/>
                </a:solidFill>
              </a:rPr>
              <a:t>I</a:t>
            </a:r>
            <a:r>
              <a:rPr lang="pt-BR" altLang="pt-BR" sz="1800" b="1" i="1" baseline="-25000" dirty="0">
                <a:solidFill>
                  <a:schemeClr val="bg1"/>
                </a:solidFill>
              </a:rPr>
              <a:t>B</a:t>
            </a:r>
            <a:r>
              <a:rPr lang="pt-BR" altLang="pt-BR" sz="1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634608"/>
            <a:ext cx="55324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894877" y="5123390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89" y="4699527"/>
            <a:ext cx="74914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89" y="4888440"/>
            <a:ext cx="1562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74" y="6061571"/>
            <a:ext cx="274478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4695037" y="6445746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2963" y="2478896"/>
            <a:ext cx="2542299" cy="676467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cxnSp>
        <p:nvCxnSpPr>
          <p:cNvPr id="26" name="Straight Arrow Connector 24"/>
          <p:cNvCxnSpPr/>
          <p:nvPr/>
        </p:nvCxnSpPr>
        <p:spPr>
          <a:xfrm>
            <a:off x="3781425" y="2749784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5113523" y="5646526"/>
            <a:ext cx="15494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latin typeface="Calibri" pitchFamily="34" charset="0"/>
              </a:defRPr>
            </a:lvl9pPr>
          </a:lstStyle>
          <a:p>
            <a:r>
              <a:rPr lang="pt-BR" altLang="pt-BR" dirty="0"/>
              <a:t>Cálculo de 𝛽 </a:t>
            </a:r>
          </a:p>
        </p:txBody>
      </p:sp>
      <p:sp>
        <p:nvSpPr>
          <p:cNvPr id="27" name="Retângulo 5">
            <a:extLst>
              <a:ext uri="{FF2B5EF4-FFF2-40B4-BE49-F238E27FC236}">
                <a16:creationId xmlns:a16="http://schemas.microsoft.com/office/drawing/2014/main" id="{7C863CB5-7C27-4C32-A82E-90FABD815D9F}"/>
              </a:ext>
            </a:extLst>
          </p:cNvPr>
          <p:cNvSpPr/>
          <p:nvPr/>
        </p:nvSpPr>
        <p:spPr>
          <a:xfrm>
            <a:off x="192125" y="156001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tângulo 5">
            <a:extLst>
              <a:ext uri="{FF2B5EF4-FFF2-40B4-BE49-F238E27FC236}">
                <a16:creationId xmlns:a16="http://schemas.microsoft.com/office/drawing/2014/main" id="{7C9ACC95-3351-448D-BCC1-61A9B4BB1ADF}"/>
              </a:ext>
            </a:extLst>
          </p:cNvPr>
          <p:cNvSpPr/>
          <p:nvPr/>
        </p:nvSpPr>
        <p:spPr>
          <a:xfrm>
            <a:off x="192125" y="3359603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tângulo 5">
            <a:extLst>
              <a:ext uri="{FF2B5EF4-FFF2-40B4-BE49-F238E27FC236}">
                <a16:creationId xmlns:a16="http://schemas.microsoft.com/office/drawing/2014/main" id="{B0548219-BF37-4F3B-932B-CAFF31DF89C4}"/>
              </a:ext>
            </a:extLst>
          </p:cNvPr>
          <p:cNvSpPr/>
          <p:nvPr/>
        </p:nvSpPr>
        <p:spPr>
          <a:xfrm>
            <a:off x="213537" y="5592849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95CEA2-DC22-412F-BCF3-6B41DA68A9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1425" y="6187386"/>
            <a:ext cx="865909" cy="5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4908796" y="184150"/>
            <a:ext cx="2523632" cy="369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</a:rPr>
              <a:t>Grandezas Incrementais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63" y="714399"/>
            <a:ext cx="42640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20"/>
          <p:cNvCxnSpPr/>
          <p:nvPr/>
        </p:nvCxnSpPr>
        <p:spPr>
          <a:xfrm>
            <a:off x="5478038" y="1073174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13" y="785836"/>
            <a:ext cx="1323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58" y="1455829"/>
            <a:ext cx="3387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33" y="2357529"/>
            <a:ext cx="36988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75961"/>
            <a:ext cx="83613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51" y="747736"/>
            <a:ext cx="1800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6" y="1557429"/>
            <a:ext cx="9334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96" y="1525679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0"/>
          <p:cNvCxnSpPr/>
          <p:nvPr/>
        </p:nvCxnSpPr>
        <p:spPr>
          <a:xfrm>
            <a:off x="5008808" y="1797141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0"/>
          <p:cNvCxnSpPr/>
          <p:nvPr/>
        </p:nvCxnSpPr>
        <p:spPr>
          <a:xfrm>
            <a:off x="5399333" y="2627404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46" y="2290854"/>
            <a:ext cx="922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8" y="2314666"/>
            <a:ext cx="2346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49" y="3107556"/>
            <a:ext cx="5657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39" y="4553016"/>
            <a:ext cx="2143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0"/>
          <p:cNvCxnSpPr/>
          <p:nvPr/>
        </p:nvCxnSpPr>
        <p:spPr>
          <a:xfrm>
            <a:off x="776288" y="4295658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0"/>
          <p:cNvCxnSpPr/>
          <p:nvPr/>
        </p:nvCxnSpPr>
        <p:spPr>
          <a:xfrm>
            <a:off x="4782489" y="5011803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4036286"/>
            <a:ext cx="1276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27" y="4518091"/>
            <a:ext cx="3562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64" y="5620494"/>
            <a:ext cx="4010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20"/>
          <p:cNvCxnSpPr/>
          <p:nvPr/>
        </p:nvCxnSpPr>
        <p:spPr>
          <a:xfrm>
            <a:off x="4844402" y="5923707"/>
            <a:ext cx="577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39" y="5652244"/>
            <a:ext cx="22526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5">
            <a:extLst>
              <a:ext uri="{FF2B5EF4-FFF2-40B4-BE49-F238E27FC236}">
                <a16:creationId xmlns:a16="http://schemas.microsoft.com/office/drawing/2014/main" id="{BA2FBD30-0900-4CCD-AC72-45DB0E891F60}"/>
              </a:ext>
            </a:extLst>
          </p:cNvPr>
          <p:cNvSpPr/>
          <p:nvPr/>
        </p:nvSpPr>
        <p:spPr>
          <a:xfrm>
            <a:off x="255625" y="905301"/>
            <a:ext cx="334925" cy="33410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" name="Retângulo 5">
            <a:extLst>
              <a:ext uri="{FF2B5EF4-FFF2-40B4-BE49-F238E27FC236}">
                <a16:creationId xmlns:a16="http://schemas.microsoft.com/office/drawing/2014/main" id="{70EAD94B-8282-4D26-8901-822FF432A022}"/>
              </a:ext>
            </a:extLst>
          </p:cNvPr>
          <p:cNvSpPr/>
          <p:nvPr/>
        </p:nvSpPr>
        <p:spPr>
          <a:xfrm>
            <a:off x="211622" y="1702931"/>
            <a:ext cx="405260" cy="4042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1" name="Retângulo 5">
            <a:extLst>
              <a:ext uri="{FF2B5EF4-FFF2-40B4-BE49-F238E27FC236}">
                <a16:creationId xmlns:a16="http://schemas.microsoft.com/office/drawing/2014/main" id="{454328DD-4393-4CAF-BA21-8E09EE5C02BF}"/>
              </a:ext>
            </a:extLst>
          </p:cNvPr>
          <p:cNvSpPr/>
          <p:nvPr/>
        </p:nvSpPr>
        <p:spPr>
          <a:xfrm>
            <a:off x="199703" y="2537433"/>
            <a:ext cx="405260" cy="4042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2" name="Retângulo 5">
            <a:extLst>
              <a:ext uri="{FF2B5EF4-FFF2-40B4-BE49-F238E27FC236}">
                <a16:creationId xmlns:a16="http://schemas.microsoft.com/office/drawing/2014/main" id="{A8372C95-B30E-45AF-A430-9577A0397557}"/>
              </a:ext>
            </a:extLst>
          </p:cNvPr>
          <p:cNvSpPr/>
          <p:nvPr/>
        </p:nvSpPr>
        <p:spPr>
          <a:xfrm>
            <a:off x="205665" y="3363801"/>
            <a:ext cx="405260" cy="4042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3" name="Retângulo 5">
            <a:extLst>
              <a:ext uri="{FF2B5EF4-FFF2-40B4-BE49-F238E27FC236}">
                <a16:creationId xmlns:a16="http://schemas.microsoft.com/office/drawing/2014/main" id="{49C27A17-4403-442A-994D-0609ECEC053D}"/>
              </a:ext>
            </a:extLst>
          </p:cNvPr>
          <p:cNvSpPr/>
          <p:nvPr/>
        </p:nvSpPr>
        <p:spPr>
          <a:xfrm>
            <a:off x="259410" y="4829394"/>
            <a:ext cx="405260" cy="4042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4" name="Retângulo 5">
            <a:extLst>
              <a:ext uri="{FF2B5EF4-FFF2-40B4-BE49-F238E27FC236}">
                <a16:creationId xmlns:a16="http://schemas.microsoft.com/office/drawing/2014/main" id="{5F1FB5D4-06DD-4246-B428-8A5B83EFBE46}"/>
              </a:ext>
            </a:extLst>
          </p:cNvPr>
          <p:cNvSpPr/>
          <p:nvPr/>
        </p:nvSpPr>
        <p:spPr>
          <a:xfrm>
            <a:off x="259410" y="5750563"/>
            <a:ext cx="405260" cy="4042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347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1A3488-09C0-477B-B9DE-4B050C10BD95}"/>
              </a:ext>
            </a:extLst>
          </p:cNvPr>
          <p:cNvSpPr txBox="1"/>
          <p:nvPr/>
        </p:nvSpPr>
        <p:spPr>
          <a:xfrm>
            <a:off x="1195526" y="1168506"/>
            <a:ext cx="9800947" cy="258532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</a:rPr>
              <a:t>Exercício 2 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Polarização por Divisor de Tensão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Estabilidade</a:t>
            </a:r>
          </a:p>
        </p:txBody>
      </p:sp>
    </p:spTree>
    <p:extLst>
      <p:ext uri="{BB962C8B-B14F-4D97-AF65-F5344CB8AC3E}">
        <p14:creationId xmlns:p14="http://schemas.microsoft.com/office/powerpoint/2010/main" val="228959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aixaDeTexto 2"/>
          <p:cNvSpPr txBox="1">
            <a:spLocks noChangeArrowheads="1"/>
          </p:cNvSpPr>
          <p:nvPr/>
        </p:nvSpPr>
        <p:spPr bwMode="auto">
          <a:xfrm>
            <a:off x="808038" y="454331"/>
            <a:ext cx="1052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/>
              <a:t>a)    Polarizar o transistor do amplificador EC abaixo de modo que, para o caso típico, as seguintes condições sejam satisfeitas @ 25 </a:t>
            </a:r>
            <a:r>
              <a:rPr lang="pt-BR" altLang="pt-BR" sz="1800" baseline="30000" dirty="0" err="1"/>
              <a:t>o</a:t>
            </a:r>
            <a:r>
              <a:rPr lang="pt-BR" altLang="pt-BR" sz="1800" dirty="0" err="1"/>
              <a:t>C</a:t>
            </a:r>
            <a:r>
              <a:rPr lang="pt-BR" altLang="pt-BR" sz="1800" dirty="0"/>
              <a:t> :  I</a:t>
            </a:r>
            <a:r>
              <a:rPr lang="pt-BR" altLang="pt-BR" sz="1800" baseline="-25000" dirty="0"/>
              <a:t>CQ</a:t>
            </a:r>
            <a:r>
              <a:rPr lang="pt-BR" altLang="pt-BR" sz="1800" dirty="0"/>
              <a:t> =100 µA ± 2%, V</a:t>
            </a:r>
            <a:r>
              <a:rPr lang="pt-BR" altLang="pt-BR" sz="1800" baseline="-25000" dirty="0"/>
              <a:t>CEQ</a:t>
            </a:r>
            <a:r>
              <a:rPr lang="pt-BR" altLang="pt-BR" sz="1800" dirty="0"/>
              <a:t> = 5,4 V ± 2%,  S = 9,5 ± 10% ,  R</a:t>
            </a:r>
            <a:r>
              <a:rPr lang="pt-BR" altLang="pt-BR" sz="1800" baseline="-25000" dirty="0"/>
              <a:t>B1a</a:t>
            </a:r>
            <a:r>
              <a:rPr lang="pt-BR" altLang="pt-BR" sz="1800" dirty="0"/>
              <a:t> ≤ 0,2R</a:t>
            </a:r>
            <a:r>
              <a:rPr lang="pt-BR" altLang="pt-BR" sz="1800" baseline="-25000" dirty="0"/>
              <a:t>B1</a:t>
            </a:r>
            <a:endParaRPr lang="pt-BR" altLang="pt-BR" sz="1800" dirty="0"/>
          </a:p>
        </p:txBody>
      </p:sp>
      <p:sp>
        <p:nvSpPr>
          <p:cNvPr id="38916" name="CaixaDeTexto 8"/>
          <p:cNvSpPr txBox="1">
            <a:spLocks noChangeArrowheads="1"/>
          </p:cNvSpPr>
          <p:nvPr/>
        </p:nvSpPr>
        <p:spPr bwMode="auto">
          <a:xfrm>
            <a:off x="793750" y="1190931"/>
            <a:ext cx="10790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b)    Calcular o espalhamento do ponto quiescente calculado no item a, sabendo-se que na fabricação em série o transistor Q</a:t>
            </a:r>
            <a:r>
              <a:rPr lang="pt-BR" altLang="pt-BR" sz="1800" baseline="-25000"/>
              <a:t>nB</a:t>
            </a:r>
            <a:r>
              <a:rPr lang="pt-BR" altLang="pt-BR" sz="1800"/>
              <a:t> pode apresentar o seguinte espalhamento de parâmetros @ 25 </a:t>
            </a:r>
            <a:r>
              <a:rPr lang="pt-BR" altLang="pt-BR" sz="1800" baseline="30000"/>
              <a:t>o</a:t>
            </a:r>
            <a:r>
              <a:rPr lang="pt-BR" altLang="pt-BR" sz="1800"/>
              <a:t>C: 180 ≤ β ≤ 525, 0,57 V ≤ V</a:t>
            </a:r>
            <a:r>
              <a:rPr lang="pt-BR" altLang="pt-BR" sz="1800" baseline="-25000"/>
              <a:t>BE</a:t>
            </a:r>
            <a:r>
              <a:rPr lang="pt-BR" altLang="pt-BR" sz="1800"/>
              <a:t> ≤ 0,59 V.  </a:t>
            </a:r>
          </a:p>
        </p:txBody>
      </p:sp>
      <p:pic>
        <p:nvPicPr>
          <p:cNvPr id="38917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841806"/>
            <a:ext cx="63627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CaixaDeTexto 11"/>
          <p:cNvSpPr txBox="1">
            <a:spLocks noChangeArrowheads="1"/>
          </p:cNvSpPr>
          <p:nvPr/>
        </p:nvSpPr>
        <p:spPr bwMode="auto">
          <a:xfrm>
            <a:off x="849313" y="5767694"/>
            <a:ext cx="1065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 </a:t>
            </a:r>
            <a:r>
              <a:rPr lang="pt-BR" altLang="pt-BR" sz="1800" b="1" u="sng"/>
              <a:t>OBS</a:t>
            </a:r>
            <a:r>
              <a:rPr lang="pt-BR" altLang="pt-BR" sz="1800"/>
              <a:t>: O divisor de tensão optativo, R</a:t>
            </a:r>
            <a:r>
              <a:rPr lang="pt-BR" altLang="pt-BR" sz="1800" baseline="-25000"/>
              <a:t>B1a</a:t>
            </a:r>
            <a:r>
              <a:rPr lang="pt-BR" altLang="pt-BR" sz="1800"/>
              <a:t> e R</a:t>
            </a:r>
            <a:r>
              <a:rPr lang="pt-BR" altLang="pt-BR" sz="1800" baseline="-25000"/>
              <a:t>B1</a:t>
            </a:r>
            <a:r>
              <a:rPr lang="pt-BR" altLang="pt-BR" sz="1800"/>
              <a:t>b, juntamente com o capacitor C</a:t>
            </a:r>
            <a:r>
              <a:rPr lang="pt-BR" altLang="pt-BR" sz="1800" baseline="-25000"/>
              <a:t>f </a:t>
            </a:r>
            <a:r>
              <a:rPr lang="pt-BR" altLang="pt-BR" sz="1800"/>
              <a:t>, formam um filtro que evita que ruídos da fonte de alimentação atinjam a base do transistor e possam ser amplificados por ele. </a:t>
            </a:r>
          </a:p>
        </p:txBody>
      </p:sp>
      <p:sp>
        <p:nvSpPr>
          <p:cNvPr id="38919" name="CaixaDeTexto 7"/>
          <p:cNvSpPr txBox="1">
            <a:spLocks noChangeArrowheads="1"/>
          </p:cNvSpPr>
          <p:nvPr/>
        </p:nvSpPr>
        <p:spPr bwMode="auto">
          <a:xfrm>
            <a:off x="3857625" y="5418444"/>
            <a:ext cx="4240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Fig. 1- Amplificador Emissor Comum</a:t>
            </a:r>
          </a:p>
        </p:txBody>
      </p:sp>
    </p:spTree>
    <p:extLst>
      <p:ext uri="{BB962C8B-B14F-4D97-AF65-F5344CB8AC3E}">
        <p14:creationId xmlns:p14="http://schemas.microsoft.com/office/powerpoint/2010/main" val="3077172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</TotalTime>
  <Words>1662</Words>
  <Application>Microsoft Office PowerPoint</Application>
  <PresentationFormat>Widescreen</PresentationFormat>
  <Paragraphs>204</Paragraphs>
  <Slides>37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279</cp:revision>
  <dcterms:created xsi:type="dcterms:W3CDTF">2016-04-28T03:51:40Z</dcterms:created>
  <dcterms:modified xsi:type="dcterms:W3CDTF">2021-07-26T12:51:48Z</dcterms:modified>
</cp:coreProperties>
</file>