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5" r:id="rId3"/>
    <p:sldId id="302" r:id="rId4"/>
    <p:sldId id="325" r:id="rId5"/>
    <p:sldId id="326" r:id="rId6"/>
    <p:sldId id="328" r:id="rId7"/>
    <p:sldId id="329" r:id="rId8"/>
    <p:sldId id="330" r:id="rId9"/>
    <p:sldId id="331" r:id="rId10"/>
    <p:sldId id="303" r:id="rId11"/>
    <p:sldId id="333" r:id="rId12"/>
    <p:sldId id="332" r:id="rId13"/>
    <p:sldId id="334" r:id="rId14"/>
    <p:sldId id="335" r:id="rId15"/>
    <p:sldId id="336" r:id="rId16"/>
    <p:sldId id="338" r:id="rId17"/>
    <p:sldId id="337" r:id="rId18"/>
    <p:sldId id="339" r:id="rId19"/>
  </p:sldIdLst>
  <p:sldSz cx="9144000" cy="6858000" type="screen4x3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D7541CA-CB26-4FC8-88C9-16DD3B038D09}" type="datetimeFigureOut">
              <a:rPr lang="pt-BR" smtClean="0"/>
              <a:pPr/>
              <a:t>15/03/2018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D0E75FE-11C6-405C-B694-6D14E0A359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12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62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5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37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16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59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15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15/03/2018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64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15/03/2018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21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15/03/2018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86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57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15/03/2018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7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798CB-3BCD-4F6A-B800-B151D445D34C}" type="datetimeFigureOut">
              <a:rPr lang="pt-BR" smtClean="0"/>
              <a:pPr/>
              <a:t>15/03/2018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31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1604" y="1173157"/>
            <a:ext cx="6715172" cy="1470025"/>
          </a:xfrm>
        </p:spPr>
        <p:txBody>
          <a:bodyPr>
            <a:normAutofit fontScale="90000"/>
          </a:bodyPr>
          <a:lstStyle/>
          <a:p>
            <a:r>
              <a:rPr lang="pt-BR" sz="3100" b="1" i="1" dirty="0"/>
              <a:t>Escola Superior de Agricultura</a:t>
            </a:r>
            <a:br>
              <a:rPr lang="pt-BR" sz="3100" b="1" i="1" dirty="0"/>
            </a:br>
            <a:r>
              <a:rPr lang="pt-BR" sz="3100" b="1" i="1" dirty="0"/>
              <a:t> “Luiz de Queiroz”</a:t>
            </a:r>
            <a:br>
              <a:rPr lang="pt-BR" sz="3100" b="1" i="1" dirty="0"/>
            </a:br>
            <a:r>
              <a:rPr lang="pt-BR" sz="3100" b="1" i="1" dirty="0"/>
              <a:t>Universidade de São Paulo</a:t>
            </a:r>
            <a:br>
              <a:rPr lang="pt-BR" sz="3100" b="1" i="1" dirty="0"/>
            </a:br>
            <a:br>
              <a:rPr lang="pt-BR" sz="3100" b="1" i="1" dirty="0"/>
            </a:br>
            <a:br>
              <a:rPr lang="pt-BR" sz="3100" b="1" i="1" dirty="0"/>
            </a:br>
            <a:br>
              <a:rPr lang="pt-BR" sz="3100" b="1" i="1" dirty="0"/>
            </a:br>
            <a:r>
              <a:rPr lang="pt-BR" b="1" i="1" dirty="0"/>
              <a:t>LCE0220 – Cálculo II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2" y="4581128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pt-BR" dirty="0">
              <a:solidFill>
                <a:schemeClr val="tx1"/>
              </a:solidFill>
            </a:endParaRPr>
          </a:p>
          <a:p>
            <a:pPr algn="r"/>
            <a:r>
              <a:rPr lang="pt-BR" dirty="0">
                <a:solidFill>
                  <a:schemeClr val="tx1"/>
                </a:solidFill>
              </a:rPr>
              <a:t>Profa. Dra. Andreia Adami</a:t>
            </a:r>
          </a:p>
          <a:p>
            <a:pPr algn="r"/>
            <a:r>
              <a:rPr lang="pt-BR" u="sng" dirty="0">
                <a:solidFill>
                  <a:schemeClr val="tx1"/>
                </a:solidFill>
              </a:rPr>
              <a:t>deiaadami@terra.com.br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7650" name="Picture 2" descr="http://www4.esalq.usp.br/sites/default/files/logo-esalq-simbol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12954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1172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997" y="-7873"/>
            <a:ext cx="8229600" cy="1143000"/>
          </a:xfrm>
        </p:spPr>
        <p:txBody>
          <a:bodyPr/>
          <a:lstStyle/>
          <a:p>
            <a:r>
              <a:rPr lang="pt-BR" b="1" dirty="0"/>
              <a:t>Integral Definida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5" y="1135127"/>
            <a:ext cx="9036496" cy="570263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800" dirty="0"/>
              <a:t>Definição: Seja </a:t>
            </a:r>
            <a:r>
              <a:rPr lang="pt-BR" sz="2800" b="1" i="1" dirty="0"/>
              <a:t>f</a:t>
            </a:r>
            <a:r>
              <a:rPr lang="pt-BR" sz="2800" dirty="0"/>
              <a:t> uma função definida em [a, b], e P uma partição qualquer de [a, b], a integral definida de </a:t>
            </a:r>
            <a:r>
              <a:rPr lang="pt-BR" sz="2800" i="1" dirty="0"/>
              <a:t>f</a:t>
            </a:r>
            <a:r>
              <a:rPr lang="pt-BR" sz="2800" dirty="0"/>
              <a:t>, de a até b,   denotada por: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desde que o limite exista, 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Se                 existe, dizemos que </a:t>
            </a:r>
            <a:r>
              <a:rPr lang="pt-BR" sz="2800" i="1" dirty="0"/>
              <a:t>f</a:t>
            </a:r>
            <a:r>
              <a:rPr lang="pt-BR" sz="2800" dirty="0"/>
              <a:t> é integrável em [a, b];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116631"/>
            <a:ext cx="104406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817440" y="2636912"/>
                <a:ext cx="5778895" cy="5089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pt-BR" sz="2400" dirty="0"/>
                  <a:t>=</a:t>
                </a:r>
                <a14:m>
                  <m:oMath xmlns:m="http://schemas.openxmlformats.org/officeDocument/2006/math">
                    <m:r>
                      <a:rPr lang="pt-BR" sz="2400" b="0" i="0" dirty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pt-BR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sub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  <m:r>
                          <a:rPr lang="pt-B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B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→0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pt-BR" sz="24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𝑥𝑖</m:t>
                        </m:r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)∆</m:t>
                        </m:r>
                        <m:r>
                          <a:rPr lang="pt-B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𝑥𝑖</m:t>
                        </m:r>
                      </m:e>
                    </m:nary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440" y="2636912"/>
                <a:ext cx="5778895" cy="508922"/>
              </a:xfrm>
              <a:prstGeom prst="rect">
                <a:avLst/>
              </a:prstGeom>
              <a:blipFill>
                <a:blip r:embed="rId2"/>
                <a:stretch>
                  <a:fillRect t="-1205" b="-265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534997" y="4435293"/>
                <a:ext cx="1440160" cy="6283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97" y="4435293"/>
                <a:ext cx="1440160" cy="6283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331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953" y="-186410"/>
            <a:ext cx="8229600" cy="1143000"/>
          </a:xfrm>
        </p:spPr>
        <p:txBody>
          <a:bodyPr/>
          <a:lstStyle/>
          <a:p>
            <a:r>
              <a:rPr lang="pt-BR" b="1" dirty="0"/>
              <a:t>Integral Definida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5" y="1135127"/>
            <a:ext cx="9036496" cy="570263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/>
              <a:t>Quando a função </a:t>
            </a:r>
            <a:r>
              <a:rPr lang="pt-BR" sz="2800" i="1" dirty="0"/>
              <a:t>f</a:t>
            </a:r>
            <a:r>
              <a:rPr lang="pt-BR" sz="2800" dirty="0"/>
              <a:t> é contínua e não negativa em [a, b], a definição de integral coincide com a definição de área, neste caso:                  é a área da região sob o gráfico </a:t>
            </a:r>
            <a:r>
              <a:rPr lang="pt-BR" sz="2800" i="1" dirty="0"/>
              <a:t>f</a:t>
            </a:r>
            <a:r>
              <a:rPr lang="pt-BR" sz="2800" dirty="0"/>
              <a:t> de a até b; a e b são chamados limites de integração.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Obs.: sempre que utilizamos um intervalo [a, b], supomos que a &lt; b;</a:t>
            </a:r>
          </a:p>
          <a:p>
            <a:pPr marL="0" indent="0">
              <a:buNone/>
            </a:pPr>
            <a:r>
              <a:rPr lang="pt-BR" sz="2800" dirty="0"/>
              <a:t>   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116631"/>
            <a:ext cx="104406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051720" y="1878859"/>
                <a:ext cx="1440160" cy="6283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878859"/>
                <a:ext cx="1440160" cy="62831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492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953" y="-14868"/>
            <a:ext cx="8229600" cy="1143000"/>
          </a:xfrm>
        </p:spPr>
        <p:txBody>
          <a:bodyPr/>
          <a:lstStyle/>
          <a:p>
            <a:r>
              <a:rPr lang="pt-BR" b="1" dirty="0"/>
              <a:t>Integral Definida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5" y="908720"/>
            <a:ext cx="9036496" cy="59290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/>
              <a:t>Propriedades da Integral definida</a:t>
            </a:r>
            <a:r>
              <a:rPr lang="pt-BR" sz="2800" dirty="0"/>
              <a:t>:</a:t>
            </a:r>
          </a:p>
          <a:p>
            <a:pPr marL="0" indent="0" algn="ctr">
              <a:buNone/>
            </a:pPr>
            <a:r>
              <a:rPr lang="pt-BR" sz="2800" dirty="0"/>
              <a:t>Sejam </a:t>
            </a:r>
            <a:r>
              <a:rPr lang="pt-BR" sz="2800" i="1" dirty="0"/>
              <a:t>f</a:t>
            </a:r>
            <a:r>
              <a:rPr lang="pt-BR" sz="2800" dirty="0"/>
              <a:t> e </a:t>
            </a:r>
            <a:r>
              <a:rPr lang="pt-BR" sz="2800" i="1" dirty="0"/>
              <a:t>g </a:t>
            </a:r>
            <a:r>
              <a:rPr lang="pt-BR" sz="2800" dirty="0"/>
              <a:t>funções integráveis em [a, b], então são válidas as seguintes propriedades:</a:t>
            </a:r>
          </a:p>
          <a:p>
            <a:pPr marL="0" indent="0">
              <a:buNone/>
            </a:pPr>
            <a:r>
              <a:rPr lang="pt-BR" sz="2800" dirty="0"/>
              <a:t>P1: Se a &gt; b, então: 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P2: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P3:                                  </a:t>
            </a:r>
            <a:r>
              <a:rPr lang="pt-BR" sz="2400" dirty="0"/>
              <a:t>, k = constante 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P4: Se </a:t>
            </a:r>
            <a:r>
              <a:rPr lang="pt-BR" sz="2800" i="1" dirty="0"/>
              <a:t>f(x) e g(x) são funções integráveis:</a:t>
            </a:r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116631"/>
            <a:ext cx="104406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165710" y="2275025"/>
                <a:ext cx="2736303" cy="6283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nary>
                            <m:nary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710" y="2275025"/>
                <a:ext cx="2736303" cy="6283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755576" y="3273268"/>
                <a:ext cx="1440160" cy="5999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273268"/>
                <a:ext cx="1440160" cy="599972"/>
              </a:xfrm>
              <a:prstGeom prst="rect">
                <a:avLst/>
              </a:prstGeom>
              <a:blipFill rotWithShape="0">
                <a:blip r:embed="rId3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755576" y="4305453"/>
                <a:ext cx="2736304" cy="6283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𝑘𝑓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nary>
                            <m:nary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305453"/>
                <a:ext cx="2736304" cy="6283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907704" y="6145027"/>
                <a:ext cx="4968552" cy="3817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r>
                  <a:rPr lang="pt-BR" dirty="0"/>
                  <a:t>+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BR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6145027"/>
                <a:ext cx="4968552" cy="381708"/>
              </a:xfrm>
              <a:prstGeom prst="rect">
                <a:avLst/>
              </a:prstGeom>
              <a:blipFill rotWithShape="0">
                <a:blip r:embed="rId5"/>
                <a:stretch>
                  <a:fillRect l="-10184" t="-138095" b="-2190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775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953" y="-14868"/>
            <a:ext cx="8229600" cy="1143000"/>
          </a:xfrm>
        </p:spPr>
        <p:txBody>
          <a:bodyPr/>
          <a:lstStyle/>
          <a:p>
            <a:r>
              <a:rPr lang="pt-BR" b="1" dirty="0"/>
              <a:t>Integral Definida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7505" y="908720"/>
                <a:ext cx="9036496" cy="59290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BR" sz="2800" b="1" dirty="0"/>
                  <a:t>Propriedades da Integral definida</a:t>
                </a:r>
                <a:r>
                  <a:rPr lang="pt-BR" sz="2800" dirty="0"/>
                  <a:t>:</a:t>
                </a:r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r>
                  <a:rPr lang="pt-BR" sz="2800" dirty="0"/>
                  <a:t>P5: Se </a:t>
                </a:r>
                <a:r>
                  <a:rPr lang="pt-BR" sz="2800" i="1" dirty="0"/>
                  <a:t>f(x) ≥ g(x) em [a, b], então:</a:t>
                </a:r>
              </a:p>
              <a:p>
                <a:pPr marL="0" indent="0">
                  <a:buNone/>
                </a:pPr>
                <a:endParaRPr lang="pt-BR" sz="2800" i="1" dirty="0"/>
              </a:p>
              <a:p>
                <a:pPr marL="0" indent="0">
                  <a:buNone/>
                </a:pPr>
                <a:r>
                  <a:rPr lang="pt-BR" sz="2800" i="1" dirty="0"/>
                  <a:t>P6: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e>
                    </m:d>
                    <m:r>
                      <a:rPr 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nary>
                      <m:nary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d>
                      </m:e>
                    </m:nary>
                  </m:oMath>
                </a14:m>
                <a:endParaRPr lang="pt-BR" sz="2400" i="1" dirty="0"/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r>
                  <a:rPr lang="pt-BR" sz="2800" dirty="0"/>
                  <a:t>P7: se a&lt; c &lt; b, então: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5" y="908720"/>
                <a:ext cx="9036496" cy="5929041"/>
              </a:xfrm>
              <a:blipFill>
                <a:blip r:embed="rId2"/>
                <a:stretch>
                  <a:fillRect l="-1417" t="-9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116631"/>
            <a:ext cx="104406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4788024" y="1884806"/>
                <a:ext cx="3528392" cy="8377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nary>
                            <m:nary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884806"/>
                <a:ext cx="3528392" cy="8377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23527" y="5229200"/>
                <a:ext cx="4608513" cy="8377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5229200"/>
                <a:ext cx="4608513" cy="837730"/>
              </a:xfrm>
              <a:prstGeom prst="rect">
                <a:avLst/>
              </a:prstGeom>
              <a:blipFill>
                <a:blip r:embed="rId4"/>
                <a:stretch>
                  <a:fillRect r="-48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218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953" y="-14868"/>
            <a:ext cx="8229600" cy="1143000"/>
          </a:xfrm>
        </p:spPr>
        <p:txBody>
          <a:bodyPr/>
          <a:lstStyle/>
          <a:p>
            <a:r>
              <a:rPr lang="pt-BR" b="1" dirty="0"/>
              <a:t>Integral Definida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7505" y="908720"/>
                <a:ext cx="9036496" cy="5929041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pt-BR" b="1" dirty="0"/>
                  <a:t>Teorema fundamental do cálculo</a:t>
                </a:r>
              </a:p>
              <a:p>
                <a:pPr marL="0" indent="0">
                  <a:buNone/>
                </a:pPr>
                <a:r>
                  <a:rPr lang="pt-BR" sz="2800" dirty="0"/>
                  <a:t>Seja y=</a:t>
                </a:r>
                <a:r>
                  <a:rPr lang="pt-BR" sz="2800" i="1" dirty="0"/>
                  <a:t>f(x)</a:t>
                </a:r>
                <a:r>
                  <a:rPr lang="pt-BR" sz="2800" dirty="0"/>
                  <a:t> um função contínua em [</a:t>
                </a:r>
                <a:r>
                  <a:rPr lang="pt-BR" sz="2800" dirty="0" err="1"/>
                  <a:t>a,b</a:t>
                </a:r>
                <a:r>
                  <a:rPr lang="pt-BR" sz="2800" dirty="0"/>
                  <a:t>], e </a:t>
                </a:r>
                <a:r>
                  <a:rPr lang="pt-BR" sz="2800" i="1" dirty="0"/>
                  <a:t>F(x)</a:t>
                </a:r>
                <a:r>
                  <a:rPr lang="pt-BR" sz="2800" dirty="0"/>
                  <a:t> uma de suas primitivas. Portanto: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</m:oMath>
                  </m:oMathPara>
                </a14:m>
                <a:endParaRPr lang="pt-BR" sz="2400" dirty="0"/>
              </a:p>
              <a:p>
                <a:pPr marL="0" indent="0">
                  <a:buNone/>
                </a:pPr>
                <a:r>
                  <a:rPr lang="pt-BR" sz="2800" dirty="0"/>
                  <a:t>A integral definida de </a:t>
                </a:r>
                <a:r>
                  <a:rPr lang="pt-BR" sz="2800" i="1" dirty="0"/>
                  <a:t>f(x)</a:t>
                </a:r>
                <a:r>
                  <a:rPr lang="pt-BR" sz="2800" dirty="0"/>
                  <a:t> entre os limites a e b, será a diferença F(b) - F(a). </a:t>
                </a:r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5" y="908720"/>
                <a:ext cx="9036496" cy="5929041"/>
              </a:xfrm>
              <a:blipFill>
                <a:blip r:embed="rId2"/>
                <a:stretch>
                  <a:fillRect l="-1417" t="-13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116631"/>
            <a:ext cx="104406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1907704" y="4797152"/>
                <a:ext cx="4608513" cy="6283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797152"/>
                <a:ext cx="4608513" cy="6283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974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953" y="-14868"/>
            <a:ext cx="8229600" cy="1143000"/>
          </a:xfrm>
        </p:spPr>
        <p:txBody>
          <a:bodyPr/>
          <a:lstStyle/>
          <a:p>
            <a:r>
              <a:rPr lang="pt-BR" b="1" dirty="0"/>
              <a:t>Integral Definida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7505" y="908720"/>
                <a:ext cx="9036496" cy="592904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BR" dirty="0"/>
                  <a:t>Exemplo: calcular a integral definida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pt-BR" dirty="0"/>
                  <a:t>        			</a:t>
                </a:r>
              </a:p>
              <a:p>
                <a:pPr marL="0" indent="0">
                  <a:buNone/>
                </a:pPr>
                <a:r>
                  <a:rPr lang="pt-BR" dirty="0"/>
                  <a:t>Como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nary>
                  </m:oMath>
                </a14:m>
                <a:r>
                  <a:rPr lang="pt-BR" dirty="0"/>
                  <a:t>, uma das primitivas da função dada é: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dirty="0"/>
                  <a:t>, assim: </a:t>
                </a:r>
              </a:p>
              <a:p>
                <a:pPr marL="0" indent="0">
                  <a:buNone/>
                </a:pPr>
                <a:endParaRPr lang="pt-BR" sz="2400" dirty="0"/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r>
                  <a:rPr lang="pt-BR" sz="2800" dirty="0"/>
                  <a:t>Observamos que o resultado não se altera se tomarmos qualquer outra primitiva, pois a constante irá se cancelar.</a:t>
                </a:r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5" y="908720"/>
                <a:ext cx="9036496" cy="5929041"/>
              </a:xfrm>
              <a:blipFill rotWithShape="0">
                <a:blip r:embed="rId2"/>
                <a:stretch>
                  <a:fillRect l="-1754" r="-269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116631"/>
            <a:ext cx="104406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3059832" y="4077072"/>
                <a:ext cx="3566426" cy="811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t-BR" i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i="0">
                                      <a:latin typeface="Cambria Math" panose="02040503050406030204" pitchFamily="18" charset="0"/>
                                    </a:rPr>
                                    <m:t>3 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pt-BR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3 </m:t>
                          </m:r>
                        </m:den>
                      </m:f>
                      <m:r>
                        <a:rPr lang="pt-B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117</m:t>
                          </m:r>
                        </m:num>
                        <m:den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077072"/>
                <a:ext cx="3566426" cy="8119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799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953" y="-14868"/>
            <a:ext cx="8229600" cy="1143000"/>
          </a:xfrm>
        </p:spPr>
        <p:txBody>
          <a:bodyPr/>
          <a:lstStyle/>
          <a:p>
            <a:r>
              <a:rPr lang="pt-BR" b="1" dirty="0"/>
              <a:t>Integral Definida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5" y="908720"/>
            <a:ext cx="9036496" cy="59290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/>
              <a:t>Teorema do ponto médio: Se f é uma função contínua em [a, b], existe um ponto c entre a e b tal que: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116631"/>
            <a:ext cx="104406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39D8249-247B-495A-BD65-8C296BD975AD}"/>
                  </a:ext>
                </a:extLst>
              </p:cNvPr>
              <p:cNvSpPr txBox="1"/>
              <p:nvPr/>
            </p:nvSpPr>
            <p:spPr>
              <a:xfrm>
                <a:off x="1979712" y="3040475"/>
                <a:ext cx="4608513" cy="6283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D39D8249-247B-495A-BD65-8C296BD97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040475"/>
                <a:ext cx="4608513" cy="6283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944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953" y="-14868"/>
            <a:ext cx="8229600" cy="1143000"/>
          </a:xfrm>
        </p:spPr>
        <p:txBody>
          <a:bodyPr/>
          <a:lstStyle/>
          <a:p>
            <a:r>
              <a:rPr lang="pt-BR" b="1" dirty="0"/>
              <a:t>Integral Definida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5" y="908720"/>
            <a:ext cx="9036496" cy="59290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/>
              <a:t>Teorema do ponto médio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116631"/>
            <a:ext cx="104406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57121"/>
            <a:ext cx="6567236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41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953" y="-14868"/>
            <a:ext cx="8229600" cy="1143000"/>
          </a:xfrm>
        </p:spPr>
        <p:txBody>
          <a:bodyPr/>
          <a:lstStyle/>
          <a:p>
            <a:r>
              <a:rPr lang="pt-BR" b="1" dirty="0"/>
              <a:t>Integral Definida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5" y="908720"/>
            <a:ext cx="9036496" cy="59290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/>
              <a:t>Teorema do ponto médio</a:t>
            </a:r>
          </a:p>
          <a:p>
            <a:pPr marL="0" indent="0">
              <a:buNone/>
            </a:pPr>
            <a:r>
              <a:rPr lang="pt-BR" sz="2800" dirty="0"/>
              <a:t>Exemplos: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1) 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2)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116631"/>
            <a:ext cx="104406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41EFECCF-8110-4663-9125-8E13CEFBEBDD}"/>
                  </a:ext>
                </a:extLst>
              </p:cNvPr>
              <p:cNvSpPr txBox="1"/>
              <p:nvPr/>
            </p:nvSpPr>
            <p:spPr>
              <a:xfrm>
                <a:off x="81504" y="2415239"/>
                <a:ext cx="4608513" cy="6283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41EFECCF-8110-4663-9125-8E13CEFBE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4" y="2415239"/>
                <a:ext cx="4608513" cy="6283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E9FF52A-8F15-45A1-9EB2-2BB56D9FF7EB}"/>
                  </a:ext>
                </a:extLst>
              </p:cNvPr>
              <p:cNvSpPr txBox="1"/>
              <p:nvPr/>
            </p:nvSpPr>
            <p:spPr>
              <a:xfrm>
                <a:off x="17240" y="3726525"/>
                <a:ext cx="4608513" cy="6283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𝑥𝑑𝑥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E9FF52A-8F15-45A1-9EB2-2BB56D9FF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0" y="3726525"/>
                <a:ext cx="4608513" cy="6283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64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/>
          <a:lstStyle/>
          <a:p>
            <a:r>
              <a:rPr lang="pt-BR" b="1" dirty="0"/>
              <a:t>Integral Definida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/>
              <a:t>Toda integral definida possui um valor definido. Esse valor da </a:t>
            </a:r>
            <a:r>
              <a:rPr lang="pt-BR" sz="2800" i="1" dirty="0"/>
              <a:t>Integral Definida</a:t>
            </a:r>
            <a:r>
              <a:rPr lang="pt-BR" sz="2800" dirty="0"/>
              <a:t> pode ser interpretado geometricamente como uma área sob uma dada curva.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75019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650" y="0"/>
            <a:ext cx="8229600" cy="1143000"/>
          </a:xfrm>
        </p:spPr>
        <p:txBody>
          <a:bodyPr/>
          <a:lstStyle/>
          <a:p>
            <a:r>
              <a:rPr lang="pt-BR" b="1" dirty="0"/>
              <a:t>Integral Definida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62844"/>
            <a:ext cx="612068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274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1637" y="0"/>
            <a:ext cx="8229600" cy="1143000"/>
          </a:xfrm>
        </p:spPr>
        <p:txBody>
          <a:bodyPr/>
          <a:lstStyle/>
          <a:p>
            <a:r>
              <a:rPr lang="pt-BR" b="1" dirty="0"/>
              <a:t>Integral Definida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/>
              <a:t>Na Figura 13.1 a (livro: Alpha </a:t>
            </a:r>
            <a:r>
              <a:rPr lang="pt-BR" sz="2800" dirty="0" err="1"/>
              <a:t>Chiang</a:t>
            </a:r>
            <a:r>
              <a:rPr lang="pt-BR" sz="2800" dirty="0"/>
              <a:t>, </a:t>
            </a:r>
            <a:r>
              <a:rPr lang="pt-BR" sz="2800" dirty="0" err="1"/>
              <a:t>pg</a:t>
            </a:r>
            <a:r>
              <a:rPr lang="pt-BR" sz="2800" dirty="0"/>
              <a:t> 386), temos a representação gráfica de uma função contínua </a:t>
            </a:r>
            <a:r>
              <a:rPr lang="pt-BR" sz="2800" i="1" dirty="0"/>
              <a:t>y=f(x).</a:t>
            </a:r>
            <a:r>
              <a:rPr lang="pt-BR" sz="2800" dirty="0"/>
              <a:t> Se queremos mediar a área sombreada A, delimitada pela curva, pelo eixo x e pelos dois pontos a e b do domínio, podemos fazê-lo da seguinte maneira: primeiro dividimos o intervalo [</a:t>
            </a:r>
            <a:r>
              <a:rPr lang="pt-BR" sz="2800" dirty="0" err="1"/>
              <a:t>a,b</a:t>
            </a:r>
            <a:r>
              <a:rPr lang="pt-BR" sz="2800" dirty="0"/>
              <a:t>] em </a:t>
            </a:r>
            <a:r>
              <a:rPr lang="pt-BR" sz="2800" b="1" i="1" dirty="0"/>
              <a:t>n</a:t>
            </a:r>
            <a:r>
              <a:rPr lang="pt-BR" sz="2800" dirty="0"/>
              <a:t> subintervalos. </a:t>
            </a:r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6229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759" y="0"/>
            <a:ext cx="8229600" cy="1143000"/>
          </a:xfrm>
        </p:spPr>
        <p:txBody>
          <a:bodyPr/>
          <a:lstStyle/>
          <a:p>
            <a:r>
              <a:rPr lang="pt-BR" b="1" dirty="0"/>
              <a:t>Integral Definida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/>
              <a:t>Depois, nos subintervalos construímos quatro blocos retangulares tais que a altura de cada um seja igual ao valor mais alto alcançado pela função, o que ocorre no limite esquerdo de cada retângulo. O primeiro bloco possui altura </a:t>
            </a:r>
            <a:r>
              <a:rPr lang="pt-BR" sz="2800" i="1" dirty="0"/>
              <a:t>f(x</a:t>
            </a:r>
            <a:r>
              <a:rPr lang="pt-BR" sz="2800" i="1" baseline="-25000" dirty="0"/>
              <a:t>1</a:t>
            </a:r>
            <a:r>
              <a:rPr lang="pt-BR" sz="2800" i="1" dirty="0"/>
              <a:t>)</a:t>
            </a:r>
            <a:r>
              <a:rPr lang="pt-BR" sz="2800" dirty="0"/>
              <a:t> e largura Δx</a:t>
            </a:r>
            <a:r>
              <a:rPr lang="pt-BR" sz="2800" baseline="-25000" dirty="0"/>
              <a:t>1, </a:t>
            </a:r>
            <a:r>
              <a:rPr lang="pt-BR" sz="2800" dirty="0"/>
              <a:t>e o    </a:t>
            </a:r>
          </a:p>
          <a:p>
            <a:pPr marL="0" indent="0" algn="just">
              <a:buNone/>
            </a:pPr>
            <a:r>
              <a:rPr lang="pt-BR" sz="2800" dirty="0"/>
              <a:t>i-</a:t>
            </a:r>
            <a:r>
              <a:rPr lang="pt-BR" sz="2800" dirty="0" err="1"/>
              <a:t>ésimo</a:t>
            </a:r>
            <a:r>
              <a:rPr lang="pt-BR" sz="2800" dirty="0"/>
              <a:t> bloco</a:t>
            </a:r>
            <a:r>
              <a:rPr lang="pt-BR" sz="2800" baseline="-25000" dirty="0"/>
              <a:t> </a:t>
            </a:r>
            <a:r>
              <a:rPr lang="pt-BR" sz="2800" dirty="0"/>
              <a:t>altura </a:t>
            </a:r>
            <a:r>
              <a:rPr lang="pt-BR" sz="2800" i="1" dirty="0"/>
              <a:t>f(xi)</a:t>
            </a:r>
            <a:r>
              <a:rPr lang="pt-BR" sz="2800" dirty="0"/>
              <a:t> e largura </a:t>
            </a:r>
            <a:r>
              <a:rPr lang="pt-BR" sz="2800" dirty="0" err="1"/>
              <a:t>Δx</a:t>
            </a:r>
            <a:r>
              <a:rPr lang="pt-BR" sz="2800" baseline="-25000" dirty="0" err="1"/>
              <a:t>i</a:t>
            </a:r>
            <a:r>
              <a:rPr lang="pt-BR" sz="2800" baseline="-25000" dirty="0"/>
              <a:t>. </a:t>
            </a:r>
            <a:endParaRPr lang="pt-BR" sz="2800" dirty="0"/>
          </a:p>
          <a:p>
            <a:pPr algn="just"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7790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6076"/>
            <a:ext cx="8229600" cy="1143000"/>
          </a:xfrm>
        </p:spPr>
        <p:txBody>
          <a:bodyPr/>
          <a:lstStyle/>
          <a:p>
            <a:r>
              <a:rPr lang="pt-BR" b="1" dirty="0"/>
              <a:t>Integral Definida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968552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pt-BR" sz="2800" dirty="0"/>
                  <a:t>A*=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)∆</m:t>
                        </m:r>
                        <m:sSub>
                          <m:sSub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Observe na figura 13.1a que esta não é exatamente a área que buscamos, mas uma aproximação da mesma. O que faz A* se desviar do verdadeiro A são as porções não sombreadas dos blocos retangulares, estes fazem com que A* seja uma superestimação de A.</a:t>
                </a:r>
              </a:p>
              <a:p>
                <a:pPr marL="0" indent="0">
                  <a:buNone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968552"/>
              </a:xfrm>
              <a:blipFill rotWithShape="0">
                <a:blip r:embed="rId2"/>
                <a:stretch>
                  <a:fillRect l="-1259" t="-1227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77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8222"/>
            <a:ext cx="8229600" cy="1143000"/>
          </a:xfrm>
        </p:spPr>
        <p:txBody>
          <a:bodyPr/>
          <a:lstStyle/>
          <a:p>
            <a:r>
              <a:rPr lang="pt-BR" b="1" dirty="0"/>
              <a:t>Integral Definida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/>
              <a:t>Mas, se dividirmos o intervalo [</a:t>
            </a:r>
            <a:r>
              <a:rPr lang="pt-BR" sz="2800" dirty="0" err="1"/>
              <a:t>a,b</a:t>
            </a:r>
            <a:r>
              <a:rPr lang="pt-BR" sz="2800" dirty="0"/>
              <a:t>] em segmentos cada vez menores, aumentando </a:t>
            </a:r>
            <a:r>
              <a:rPr lang="pt-BR" sz="2800" i="1" dirty="0"/>
              <a:t>n</a:t>
            </a:r>
            <a:r>
              <a:rPr lang="pt-BR" sz="2800" dirty="0"/>
              <a:t> e reduzindo indefinidamente </a:t>
            </a:r>
            <a:r>
              <a:rPr lang="pt-BR" sz="2800" dirty="0" err="1"/>
              <a:t>Δx</a:t>
            </a:r>
            <a:r>
              <a:rPr lang="pt-BR" sz="2800" baseline="-25000" dirty="0" err="1"/>
              <a:t>i</a:t>
            </a:r>
            <a:r>
              <a:rPr lang="pt-BR" sz="2800" baseline="-25000" dirty="0"/>
              <a:t>, </a:t>
            </a:r>
            <a:r>
              <a:rPr lang="pt-BR" sz="2800" dirty="0"/>
              <a:t>conforme</a:t>
            </a:r>
            <a:r>
              <a:rPr lang="pt-BR" sz="2800" baseline="-25000" dirty="0"/>
              <a:t> </a:t>
            </a:r>
            <a:r>
              <a:rPr lang="pt-BR" sz="2800" dirty="0"/>
              <a:t>Figura 13.1b, então os blocos se tornarão cada vez mais finos e numerosos e as saliências além da curva diminuirão de tamanho. Tomando o limite dessa soma quando </a:t>
            </a:r>
            <a:r>
              <a:rPr lang="pt-BR" sz="2800" i="1" dirty="0"/>
              <a:t>n→∞    	</a:t>
            </a:r>
          </a:p>
          <a:p>
            <a:pPr marL="0" indent="0" algn="just">
              <a:buNone/>
            </a:pPr>
            <a:r>
              <a:rPr lang="pt-BR" sz="2800" i="1" dirty="0"/>
              <a:t>(</a:t>
            </a:r>
            <a:r>
              <a:rPr lang="pt-BR" sz="2800" dirty="0" err="1"/>
              <a:t>Δx</a:t>
            </a:r>
            <a:r>
              <a:rPr lang="pt-BR" sz="2800" baseline="-25000" dirty="0" err="1"/>
              <a:t>i</a:t>
            </a:r>
            <a:r>
              <a:rPr lang="pt-BR" sz="2800" dirty="0"/>
              <a:t> </a:t>
            </a:r>
            <a:r>
              <a:rPr lang="pt-BR" sz="2800" i="1" dirty="0"/>
              <a:t>→ 0) </a:t>
            </a:r>
            <a:r>
              <a:rPr lang="pt-BR" sz="2800" dirty="0"/>
              <a:t>temos:</a:t>
            </a:r>
          </a:p>
          <a:p>
            <a:pPr marL="0" indent="0">
              <a:buNone/>
            </a:pPr>
            <a:endParaRPr lang="pt-B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2483768" y="4437112"/>
                <a:ext cx="4968552" cy="1268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e>
                          </m:nary>
                          <m:func>
                            <m:func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800" i="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pt-BR" sz="2800" i="0">
                                      <a:latin typeface="Cambria Math" panose="02040503050406030204" pitchFamily="18" charset="0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pt-BR" sz="2800" i="0" baseline="3000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437112"/>
                <a:ext cx="4968552" cy="12685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454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451" y="0"/>
            <a:ext cx="8229600" cy="1143000"/>
          </a:xfrm>
        </p:spPr>
        <p:txBody>
          <a:bodyPr/>
          <a:lstStyle/>
          <a:p>
            <a:r>
              <a:rPr lang="pt-BR" b="1" dirty="0"/>
              <a:t>Integral Definida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968552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Podemos escrever </a:t>
                </a:r>
                <a:r>
                  <a:rPr lang="pt-BR" sz="2800" i="1" dirty="0"/>
                  <a:t>f(x</a:t>
                </a:r>
                <a:r>
                  <a:rPr lang="pt-BR" sz="2800" i="1" baseline="-25000" dirty="0"/>
                  <a:t>i</a:t>
                </a:r>
                <a:r>
                  <a:rPr lang="pt-BR" sz="2800" i="1" dirty="0"/>
                  <a:t>)</a:t>
                </a:r>
                <a:r>
                  <a:rPr lang="pt-BR" sz="2800" dirty="0"/>
                  <a:t> </a:t>
                </a:r>
                <a:r>
                  <a:rPr lang="pt-BR" sz="2800" dirty="0" err="1"/>
                  <a:t>Δx</a:t>
                </a:r>
                <a:r>
                  <a:rPr lang="pt-BR" sz="2800" baseline="-25000" dirty="0" err="1"/>
                  <a:t>i</a:t>
                </a:r>
                <a:r>
                  <a:rPr lang="pt-BR" sz="2800" baseline="-25000" dirty="0"/>
                  <a:t>.  </a:t>
                </a:r>
                <a:r>
                  <a:rPr lang="pt-BR" sz="2800" dirty="0"/>
                  <a:t>como </a:t>
                </a:r>
                <a:r>
                  <a:rPr lang="pt-BR" sz="2800" i="1" dirty="0"/>
                  <a:t>f(x)</a:t>
                </a:r>
                <a:r>
                  <a:rPr lang="pt-BR" sz="2800" i="1" dirty="0" err="1"/>
                  <a:t>dx</a:t>
                </a:r>
                <a:r>
                  <a:rPr lang="pt-BR" sz="2800" i="1" dirty="0"/>
                  <a:t> </a:t>
                </a:r>
                <a:r>
                  <a:rPr lang="pt-BR" sz="2800" dirty="0"/>
                  <a:t>e, como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/>
                    </m:nary>
                  </m:oMath>
                </a14:m>
                <a:r>
                  <a:rPr lang="pt-BR" sz="2800" dirty="0"/>
                  <a:t>representa a soma de um número infinito de termos, quando </a:t>
                </a:r>
                <a:r>
                  <a:rPr lang="pt-BR" sz="2800" i="1" dirty="0"/>
                  <a:t>n→</a:t>
                </a:r>
                <a:r>
                  <a:rPr lang="pt-BR" sz="2800" dirty="0"/>
                  <a:t>∞, a notação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/>
                    </m:nary>
                  </m:oMath>
                </a14:m>
                <a:r>
                  <a:rPr lang="pt-BR" sz="2800" dirty="0"/>
                  <a:t>não é mais adequada e deve ser substituída por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/>
                    </m:nary>
                  </m:oMath>
                </a14:m>
                <a:r>
                  <a:rPr lang="pt-BR" sz="2800" dirty="0"/>
                  <a:t>, onde o símbolo S alongado indica novamente uma soma e </a:t>
                </a:r>
                <a:r>
                  <a:rPr lang="pt-BR" sz="2800" i="1" dirty="0"/>
                  <a:t>a</a:t>
                </a:r>
                <a:r>
                  <a:rPr lang="pt-BR" sz="2800" dirty="0"/>
                  <a:t> e </a:t>
                </a:r>
                <a:r>
                  <a:rPr lang="pt-BR" sz="2800" i="1" dirty="0"/>
                  <a:t>b</a:t>
                </a:r>
                <a:r>
                  <a:rPr lang="pt-BR" sz="2800" dirty="0"/>
                  <a:t> indicam os limites inferior e superior dessa soma. Assim, podemos verificar que a Integral definida representa um modo abreviado de escrever a expressão de limite do somatório: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968552"/>
              </a:xfrm>
              <a:blipFill rotWithShape="0">
                <a:blip r:embed="rId2"/>
                <a:stretch>
                  <a:fillRect l="-1259" t="-1227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476683" y="5589240"/>
                <a:ext cx="5518562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nary>
                            <m:naryPr>
                              <m:limLoc m:val="subSup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400" i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i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</m:e>
                          </m:nary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𝑟𝑒𝑎</m:t>
                          </m:r>
                          <m:r>
                            <a:rPr lang="pt-BR" sz="2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683" y="5589240"/>
                <a:ext cx="5518562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306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0953" y="-7873"/>
            <a:ext cx="8229600" cy="1143000"/>
          </a:xfrm>
        </p:spPr>
        <p:txBody>
          <a:bodyPr/>
          <a:lstStyle/>
          <a:p>
            <a:r>
              <a:rPr lang="pt-BR" b="1" dirty="0"/>
              <a:t>Integral Definida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7505" y="1135127"/>
                <a:ext cx="9036496" cy="5702634"/>
              </a:xfrm>
            </p:spPr>
            <p:txBody>
              <a:bodyPr>
                <a:noAutofit/>
              </a:bodyPr>
              <a:lstStyle/>
              <a:p>
                <a:r>
                  <a:rPr lang="pt-BR" sz="2800" dirty="0"/>
                  <a:t>Portanto, a Integral definida, conhecida como </a:t>
                </a:r>
                <a:r>
                  <a:rPr lang="pt-BR" sz="2800" i="1" dirty="0"/>
                  <a:t>Integral de </a:t>
                </a:r>
                <a:r>
                  <a:rPr lang="pt-BR" sz="2800" i="1" dirty="0" err="1"/>
                  <a:t>Riemann</a:t>
                </a:r>
                <a:r>
                  <a:rPr lang="pt-BR" sz="2800" dirty="0"/>
                  <a:t>, possui agora, além de uma conotação de área, uma de soma, pois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/>
                    </m:nary>
                  </m:oMath>
                </a14:m>
                <a:r>
                  <a:rPr lang="pt-BR" sz="2800" dirty="0"/>
                  <a:t>é a contrapartida, para o caso contínuo, do conceito de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/>
                    </m:nary>
                  </m:oMath>
                </a14:m>
                <a:r>
                  <a:rPr lang="pt-BR" sz="2800" dirty="0"/>
                  <a:t> </a:t>
                </a:r>
              </a:p>
              <a:p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5" y="1135127"/>
                <a:ext cx="9036496" cy="5702634"/>
              </a:xfrm>
              <a:blipFill rotWithShape="0">
                <a:blip r:embed="rId2"/>
                <a:stretch>
                  <a:fillRect l="-1215" t="-9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116631"/>
            <a:ext cx="104406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2930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813</Words>
  <Application>Microsoft Office PowerPoint</Application>
  <PresentationFormat>Apresentação na tela (4:3)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Wingdings</vt:lpstr>
      <vt:lpstr>Tema do Office</vt:lpstr>
      <vt:lpstr>Escola Superior de Agricultura  “Luiz de Queiroz” Universidade de São Paulo    LCE0220 – Cálculo II</vt:lpstr>
      <vt:lpstr>Integral Definida</vt:lpstr>
      <vt:lpstr>Integral Definida</vt:lpstr>
      <vt:lpstr>Integral Definida</vt:lpstr>
      <vt:lpstr>Integral Definida</vt:lpstr>
      <vt:lpstr>Integral Definida</vt:lpstr>
      <vt:lpstr>Integral Definida</vt:lpstr>
      <vt:lpstr>Integral Definida</vt:lpstr>
      <vt:lpstr>Integral Definida</vt:lpstr>
      <vt:lpstr>Integral Definida</vt:lpstr>
      <vt:lpstr>Integral Definida</vt:lpstr>
      <vt:lpstr>Integral Definida</vt:lpstr>
      <vt:lpstr>Integral Definida</vt:lpstr>
      <vt:lpstr>Integral Definida</vt:lpstr>
      <vt:lpstr>Integral Definida</vt:lpstr>
      <vt:lpstr>Integral Definida</vt:lpstr>
      <vt:lpstr>Integral Definida</vt:lpstr>
      <vt:lpstr>Integral Definida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LCE2112 – Estatística Aplicada às Ciências Sociais e Ambientais</dc:title>
  <dc:creator>***</dc:creator>
  <cp:lastModifiedBy>Cepea</cp:lastModifiedBy>
  <cp:revision>183</cp:revision>
  <dcterms:created xsi:type="dcterms:W3CDTF">2014-08-05T19:39:36Z</dcterms:created>
  <dcterms:modified xsi:type="dcterms:W3CDTF">2018-03-15T11:49:19Z</dcterms:modified>
</cp:coreProperties>
</file>