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56" r:id="rId5"/>
    <p:sldId id="261" r:id="rId6"/>
    <p:sldId id="262" r:id="rId7"/>
    <p:sldId id="263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7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44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49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16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89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4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26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0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96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0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8EEC-82A6-46D2-965F-E0365DF964D1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85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Revendo alguns conceitos:</a:t>
            </a:r>
            <a:br>
              <a:rPr lang="pt-BR" dirty="0" smtClean="0"/>
            </a:br>
            <a:r>
              <a:rPr lang="pt-BR" dirty="0" smtClean="0"/>
              <a:t>valor de p e intervalo de confiança</a:t>
            </a:r>
            <a:endParaRPr lang="pt-B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8" y="394306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700808"/>
            <a:ext cx="3853163" cy="16561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789040"/>
            <a:ext cx="4423680" cy="19082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804694"/>
            <a:ext cx="285927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6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43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5"/>
            <a:ext cx="6619280" cy="61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Intervalos de Confiança (IC)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84784"/>
            <a:ext cx="4032448" cy="5112568"/>
          </a:xfrm>
        </p:spPr>
        <p:txBody>
          <a:bodyPr>
            <a:normAutofit fontScale="62500" lnSpcReduction="20000"/>
          </a:bodyPr>
          <a:lstStyle/>
          <a:p>
            <a:r>
              <a:rPr lang="pt-BR" sz="3400" dirty="0" smtClean="0"/>
              <a:t>O intervalo de confiança dá o intervalo no qual você acha que a verdadeira resposta encontra-se com um determinado grau de certeza.</a:t>
            </a:r>
          </a:p>
          <a:p>
            <a:r>
              <a:rPr lang="pt-BR" sz="3400" dirty="0" smtClean="0"/>
              <a:t>Se você tem um saco (que você não pode ver dentro ) contendo trinta </a:t>
            </a:r>
            <a:r>
              <a:rPr lang="pt-BR" sz="3400" dirty="0" smtClean="0"/>
              <a:t>pirulitos </a:t>
            </a:r>
            <a:r>
              <a:rPr lang="pt-BR" sz="3400" dirty="0" smtClean="0"/>
              <a:t>que poderiam </a:t>
            </a:r>
            <a:r>
              <a:rPr lang="pt-BR" sz="3400" dirty="0" smtClean="0"/>
              <a:t>ser </a:t>
            </a:r>
            <a:r>
              <a:rPr lang="pt-BR" sz="3400" b="1" dirty="0">
                <a:solidFill>
                  <a:srgbClr val="C00000"/>
                </a:solidFill>
              </a:rPr>
              <a:t>vermelhos (maçã)</a:t>
            </a:r>
            <a:r>
              <a:rPr lang="pt-BR" sz="3400" dirty="0"/>
              <a:t> </a:t>
            </a:r>
            <a:r>
              <a:rPr lang="pt-BR" sz="3400" dirty="0" smtClean="0"/>
              <a:t>ou </a:t>
            </a:r>
            <a:r>
              <a:rPr lang="pt-BR" sz="3400" b="1" dirty="0" smtClean="0">
                <a:solidFill>
                  <a:srgbClr val="FF66CC"/>
                </a:solidFill>
              </a:rPr>
              <a:t>rosas (morango</a:t>
            </a:r>
            <a:r>
              <a:rPr lang="pt-BR" sz="3400" b="1" dirty="0">
                <a:solidFill>
                  <a:srgbClr val="FF66CC"/>
                </a:solidFill>
              </a:rPr>
              <a:t>)</a:t>
            </a:r>
            <a:r>
              <a:rPr lang="pt-BR" sz="3400" dirty="0"/>
              <a:t> , </a:t>
            </a:r>
            <a:r>
              <a:rPr lang="pt-BR" sz="3400" dirty="0" smtClean="0"/>
              <a:t>então o número de </a:t>
            </a:r>
            <a:r>
              <a:rPr lang="pt-BR" sz="3400" dirty="0" smtClean="0"/>
              <a:t>pirulitos vermelhos </a:t>
            </a:r>
            <a:r>
              <a:rPr lang="pt-BR" sz="3400" dirty="0" smtClean="0"/>
              <a:t>na bolsa no início poderia situar-se entre zero e trinta.</a:t>
            </a:r>
          </a:p>
          <a:p>
            <a:r>
              <a:rPr lang="pt-BR" sz="3400" dirty="0" smtClean="0"/>
              <a:t> </a:t>
            </a:r>
            <a:r>
              <a:rPr lang="pt-BR" sz="3400" dirty="0"/>
              <a:t>O</a:t>
            </a:r>
            <a:r>
              <a:rPr lang="pt-BR" sz="3400" dirty="0" smtClean="0"/>
              <a:t>u seja, o intervalo de confiança de 100 % para o número de moedas é 0 - 30        ( 100 % CI = 0 -30 )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1700808"/>
            <a:ext cx="4471425" cy="18722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95" y="4005064"/>
            <a:ext cx="4259395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Intervalos de Confiança (IC)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 quando você tira 5 </a:t>
            </a:r>
            <a:r>
              <a:rPr lang="pt-BR" dirty="0" smtClean="0"/>
              <a:t>pirulitos, </a:t>
            </a:r>
            <a:r>
              <a:rPr lang="pt-BR" dirty="0" smtClean="0"/>
              <a:t>2 </a:t>
            </a:r>
            <a:r>
              <a:rPr lang="pt-BR" dirty="0" smtClean="0"/>
              <a:t>vermelhos </a:t>
            </a:r>
            <a:r>
              <a:rPr lang="pt-BR" dirty="0" smtClean="0"/>
              <a:t>e 3 </a:t>
            </a:r>
            <a:r>
              <a:rPr lang="pt-BR" dirty="0" smtClean="0"/>
              <a:t>rosas, </a:t>
            </a:r>
            <a:r>
              <a:rPr lang="pt-BR" dirty="0" smtClean="0"/>
              <a:t>qual o intervalo de confiança sobre o número de </a:t>
            </a:r>
            <a:r>
              <a:rPr lang="pt-BR" dirty="0" smtClean="0"/>
              <a:t>pirulitos vermelhos?</a:t>
            </a:r>
            <a:endParaRPr lang="pt-BR" dirty="0" smtClean="0"/>
          </a:p>
          <a:p>
            <a:r>
              <a:rPr lang="pt-BR" dirty="0" smtClean="0"/>
              <a:t>E quando você tira mais 6 </a:t>
            </a:r>
            <a:r>
              <a:rPr lang="pt-BR" dirty="0" smtClean="0"/>
              <a:t>pirulitos, </a:t>
            </a:r>
            <a:r>
              <a:rPr lang="pt-BR" dirty="0" smtClean="0"/>
              <a:t>3 </a:t>
            </a:r>
            <a:r>
              <a:rPr lang="pt-BR" dirty="0" smtClean="0"/>
              <a:t>vermelhos </a:t>
            </a:r>
            <a:r>
              <a:rPr lang="pt-BR" dirty="0" smtClean="0"/>
              <a:t>e 3 </a:t>
            </a:r>
            <a:r>
              <a:rPr lang="pt-BR" dirty="0" smtClean="0"/>
              <a:t>rosas, </a:t>
            </a:r>
            <a:r>
              <a:rPr lang="pt-BR" dirty="0" smtClean="0"/>
              <a:t>qual o intervalo de confiança para do número de </a:t>
            </a:r>
            <a:r>
              <a:rPr lang="pt-BR" dirty="0" smtClean="0"/>
              <a:t>pirulitos vermelhos?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8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 valor -p , em poucas palavras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4600" dirty="0" smtClean="0"/>
              <a:t>0</a:t>
            </a:r>
            <a:r>
              <a:rPr lang="pt-BR" dirty="0" smtClean="0"/>
              <a:t>------------------------------------------------------------------------------</a:t>
            </a:r>
            <a:r>
              <a:rPr lang="pt-BR" sz="4600" dirty="0" smtClean="0"/>
              <a:t>1</a:t>
            </a:r>
          </a:p>
          <a:p>
            <a:pPr marL="0" indent="0">
              <a:buNone/>
            </a:pPr>
            <a:r>
              <a:rPr lang="pt-BR" sz="2400" dirty="0" smtClean="0"/>
              <a:t>Impossível........................................................................................absoluta certeza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0,001          Muito improvável         1 em 1000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0,05          Bastante improvável           1 em 20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0,5               Bastante provável                1 em 2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0,75         Muito provavelmente             3 em 4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O</a:t>
            </a:r>
            <a:r>
              <a:rPr lang="pt-BR" dirty="0" smtClean="0">
                <a:effectLst/>
              </a:rPr>
              <a:t> valor de p representa a chance ou a probabilidade do efeito (ou da diferença) observada entre os tratamentos/categorias ser devido ao </a:t>
            </a:r>
            <a:r>
              <a:rPr lang="pt-BR" b="1" dirty="0" smtClean="0">
                <a:effectLst/>
              </a:rPr>
              <a:t>acaso</a:t>
            </a:r>
            <a:r>
              <a:rPr lang="pt-BR" dirty="0" smtClean="0">
                <a:effectLst/>
              </a:rPr>
              <a:t>, e não aos fatores que estão sendo estudados.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47559" y="2635983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Imagine que um pesquisador testou a eficiência de dois tratamentos e observou que a média do tratamento “A” foi maior que a média do tratamento “B”, e que após realizar as análises estatísticas adequadas, o pesquisador encontrou um valor de p=0,3. </a:t>
            </a:r>
          </a:p>
          <a:p>
            <a:endParaRPr lang="pt-BR" sz="2400" dirty="0"/>
          </a:p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O que isso significa?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5986469"/>
            <a:ext cx="540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http://posgraduando.com/blog/compreendendo-o-valor-de-p-na-analise-estatistica</a:t>
            </a:r>
            <a:endParaRPr lang="pt-BR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7190"/>
            <a:ext cx="3888432" cy="21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99695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Significa que a chance dessa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diferença entre as médias ser devido ao acaso</a:t>
            </a:r>
            <a:r>
              <a:rPr lang="pt-BR" sz="2200" dirty="0" smtClean="0"/>
              <a:t> (e não um efeito dos tratamentos) é de 30%. 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 smtClean="0"/>
              <a:t>Ou seja, se o pesquisador afirmar que as diferenças entre as médias ocorreram por causa dos tratamentos, ele tem </a:t>
            </a: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30% de chances de estar enganado.</a:t>
            </a:r>
          </a:p>
          <a:p>
            <a:pPr algn="ctr"/>
            <a:endParaRPr lang="pt-BR" sz="2200" dirty="0" smtClean="0"/>
          </a:p>
          <a:p>
            <a:pPr algn="ctr"/>
            <a:r>
              <a:rPr lang="pt-BR" sz="2200" dirty="0" smtClean="0"/>
              <a:t>Analisando sobre outro ponto de vista, o da probabilidade, se o pesquisador realizar o mesmo experimento 100 vezes, ele irá encontrar </a:t>
            </a: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resultados semelhantes em 70 experimentos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76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091853" cy="17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2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717032"/>
            <a:ext cx="7860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Como toda probabilidade, o </a:t>
            </a:r>
            <a:r>
              <a:rPr lang="pt-BR" sz="2400" dirty="0" smtClean="0">
                <a:solidFill>
                  <a:srgbClr val="C00000"/>
                </a:solidFill>
              </a:rPr>
              <a:t>valor de p </a:t>
            </a:r>
            <a:r>
              <a:rPr lang="pt-BR" sz="2400" dirty="0" smtClean="0"/>
              <a:t>irá variar entre 0 e 1. </a:t>
            </a:r>
          </a:p>
          <a:p>
            <a:endParaRPr lang="pt-BR" sz="2400" dirty="0"/>
          </a:p>
          <a:p>
            <a:r>
              <a:rPr lang="pt-BR" sz="2400" dirty="0" smtClean="0"/>
              <a:t>Na grande maioria das áreas, admite-se um valor crítico de p menor ou igual a 0,05, ou seja, assume-se como margem de segurança 5% de chances de erro, ou olhando por outro ângulo, 95% de chances de estar certo.</a:t>
            </a:r>
            <a:endParaRPr lang="pt-BR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8" y="548680"/>
            <a:ext cx="4934619" cy="27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59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8280920" cy="60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9302" y="188640"/>
            <a:ext cx="807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Como ler o valor de p e o intervalo de confiança nesses casos?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7532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462</Words>
  <Application>Microsoft Office PowerPoint</Application>
  <PresentationFormat>Apresentação na tela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Revendo alguns conceitos: valor de p e intervalo de confiança</vt:lpstr>
      <vt:lpstr>Intervalos de Confiança (IC)</vt:lpstr>
      <vt:lpstr>Intervalos de Confiança (IC)</vt:lpstr>
      <vt:lpstr>O valor -p , em poucas palavras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valor -p , em poucas palavras</dc:title>
  <dc:creator>Carmen Simone G. Diniz</dc:creator>
  <cp:lastModifiedBy>simone</cp:lastModifiedBy>
  <cp:revision>11</cp:revision>
  <dcterms:created xsi:type="dcterms:W3CDTF">2014-12-03T13:08:21Z</dcterms:created>
  <dcterms:modified xsi:type="dcterms:W3CDTF">2015-08-27T17:32:21Z</dcterms:modified>
</cp:coreProperties>
</file>