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charts/chart20.xml" ContentType="application/vnd.openxmlformats-officedocument.drawingml.chart+xml"/>
  <Override PartName="/ppt/theme/themeOverride11.xml" ContentType="application/vnd.openxmlformats-officedocument.themeOverride+xml"/>
  <Override PartName="/ppt/charts/chart21.xml" ContentType="application/vnd.openxmlformats-officedocument.drawingml.chart+xml"/>
  <Override PartName="/ppt/theme/themeOverride12.xml" ContentType="application/vnd.openxmlformats-officedocument.themeOverride+xml"/>
  <Override PartName="/ppt/charts/chart22.xml" ContentType="application/vnd.openxmlformats-officedocument.drawingml.chart+xml"/>
  <Override PartName="/ppt/theme/themeOverride13.xml" ContentType="application/vnd.openxmlformats-officedocument.themeOverride+xml"/>
  <Override PartName="/ppt/charts/chart23.xml" ContentType="application/vnd.openxmlformats-officedocument.drawingml.chart+xml"/>
  <Override PartName="/ppt/theme/themeOverride14.xml" ContentType="application/vnd.openxmlformats-officedocument.themeOverride+xml"/>
  <Override PartName="/ppt/drawings/drawing1.xml" ContentType="application/vnd.openxmlformats-officedocument.drawingml.chartshapes+xml"/>
  <Override PartName="/ppt/charts/chart24.xml" ContentType="application/vnd.openxmlformats-officedocument.drawingml.chart+xml"/>
  <Override PartName="/ppt/theme/themeOverride15.xml" ContentType="application/vnd.openxmlformats-officedocument.themeOverride+xml"/>
  <Override PartName="/ppt/charts/chart25.xml" ContentType="application/vnd.openxmlformats-officedocument.drawingml.chart+xml"/>
  <Override PartName="/ppt/theme/themeOverride16.xml" ContentType="application/vnd.openxmlformats-officedocument.themeOverride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14" r:id="rId2"/>
  </p:sldMasterIdLst>
  <p:notesMasterIdLst>
    <p:notesMasterId r:id="rId120"/>
  </p:notesMasterIdLst>
  <p:sldIdLst>
    <p:sldId id="256" r:id="rId3"/>
    <p:sldId id="623" r:id="rId4"/>
    <p:sldId id="532" r:id="rId5"/>
    <p:sldId id="313" r:id="rId6"/>
    <p:sldId id="592" r:id="rId7"/>
    <p:sldId id="619" r:id="rId8"/>
    <p:sldId id="289" r:id="rId9"/>
    <p:sldId id="348" r:id="rId10"/>
    <p:sldId id="308" r:id="rId11"/>
    <p:sldId id="398" r:id="rId12"/>
    <p:sldId id="324" r:id="rId13"/>
    <p:sldId id="315" r:id="rId14"/>
    <p:sldId id="318" r:id="rId15"/>
    <p:sldId id="512" r:id="rId16"/>
    <p:sldId id="516" r:id="rId17"/>
    <p:sldId id="517" r:id="rId18"/>
    <p:sldId id="518" r:id="rId19"/>
    <p:sldId id="519" r:id="rId20"/>
    <p:sldId id="325" r:id="rId21"/>
    <p:sldId id="459" r:id="rId22"/>
    <p:sldId id="460" r:id="rId23"/>
    <p:sldId id="461" r:id="rId24"/>
    <p:sldId id="462" r:id="rId25"/>
    <p:sldId id="615" r:id="rId26"/>
    <p:sldId id="463" r:id="rId27"/>
    <p:sldId id="464" r:id="rId28"/>
    <p:sldId id="616" r:id="rId29"/>
    <p:sldId id="614" r:id="rId30"/>
    <p:sldId id="617" r:id="rId31"/>
    <p:sldId id="618" r:id="rId32"/>
    <p:sldId id="621" r:id="rId33"/>
    <p:sldId id="624" r:id="rId34"/>
    <p:sldId id="346" r:id="rId35"/>
    <p:sldId id="539" r:id="rId36"/>
    <p:sldId id="540" r:id="rId37"/>
    <p:sldId id="471" r:id="rId38"/>
    <p:sldId id="472" r:id="rId39"/>
    <p:sldId id="543" r:id="rId40"/>
    <p:sldId id="537" r:id="rId41"/>
    <p:sldId id="332" r:id="rId42"/>
    <p:sldId id="333" r:id="rId43"/>
    <p:sldId id="334" r:id="rId44"/>
    <p:sldId id="477" r:id="rId45"/>
    <p:sldId id="479" r:id="rId46"/>
    <p:sldId id="480" r:id="rId47"/>
    <p:sldId id="499" r:id="rId48"/>
    <p:sldId id="613" r:id="rId49"/>
    <p:sldId id="467" r:id="rId50"/>
    <p:sldId id="504" r:id="rId51"/>
    <p:sldId id="506" r:id="rId52"/>
    <p:sldId id="340" r:id="rId53"/>
    <p:sldId id="341" r:id="rId54"/>
    <p:sldId id="620" r:id="rId55"/>
    <p:sldId id="287" r:id="rId56"/>
    <p:sldId id="625" r:id="rId57"/>
    <p:sldId id="395" r:id="rId58"/>
    <p:sldId id="557" r:id="rId59"/>
    <p:sldId id="338" r:id="rId60"/>
    <p:sldId id="559" r:id="rId61"/>
    <p:sldId id="560" r:id="rId62"/>
    <p:sldId id="562" r:id="rId63"/>
    <p:sldId id="622" r:id="rId64"/>
    <p:sldId id="288" r:id="rId65"/>
    <p:sldId id="626" r:id="rId66"/>
    <p:sldId id="565" r:id="rId67"/>
    <p:sldId id="564" r:id="rId68"/>
    <p:sldId id="551" r:id="rId69"/>
    <p:sldId id="587" r:id="rId70"/>
    <p:sldId id="588" r:id="rId71"/>
    <p:sldId id="589" r:id="rId72"/>
    <p:sldId id="590" r:id="rId73"/>
    <p:sldId id="591" r:id="rId74"/>
    <p:sldId id="474" r:id="rId75"/>
    <p:sldId id="327" r:id="rId76"/>
    <p:sldId id="297" r:id="rId77"/>
    <p:sldId id="593" r:id="rId78"/>
    <p:sldId id="568" r:id="rId79"/>
    <p:sldId id="569" r:id="rId80"/>
    <p:sldId id="570" r:id="rId81"/>
    <p:sldId id="571" r:id="rId82"/>
    <p:sldId id="572" r:id="rId83"/>
    <p:sldId id="573" r:id="rId84"/>
    <p:sldId id="574" r:id="rId85"/>
    <p:sldId id="575" r:id="rId86"/>
    <p:sldId id="576" r:id="rId87"/>
    <p:sldId id="577" r:id="rId88"/>
    <p:sldId id="578" r:id="rId89"/>
    <p:sldId id="579" r:id="rId90"/>
    <p:sldId id="580" r:id="rId91"/>
    <p:sldId id="581" r:id="rId92"/>
    <p:sldId id="582" r:id="rId93"/>
    <p:sldId id="583" r:id="rId94"/>
    <p:sldId id="584" r:id="rId95"/>
    <p:sldId id="585" r:id="rId96"/>
    <p:sldId id="586" r:id="rId97"/>
    <p:sldId id="594" r:id="rId98"/>
    <p:sldId id="595" r:id="rId99"/>
    <p:sldId id="596" r:id="rId100"/>
    <p:sldId id="597" r:id="rId101"/>
    <p:sldId id="599" r:id="rId102"/>
    <p:sldId id="603" r:id="rId103"/>
    <p:sldId id="600" r:id="rId104"/>
    <p:sldId id="602" r:id="rId105"/>
    <p:sldId id="604" r:id="rId106"/>
    <p:sldId id="605" r:id="rId107"/>
    <p:sldId id="606" r:id="rId108"/>
    <p:sldId id="607" r:id="rId109"/>
    <p:sldId id="608" r:id="rId110"/>
    <p:sldId id="609" r:id="rId111"/>
    <p:sldId id="612" r:id="rId112"/>
    <p:sldId id="601" r:id="rId113"/>
    <p:sldId id="336" r:id="rId114"/>
    <p:sldId id="337" r:id="rId115"/>
    <p:sldId id="567" r:id="rId116"/>
    <p:sldId id="303" r:id="rId117"/>
    <p:sldId id="302" r:id="rId118"/>
    <p:sldId id="322" r:id="rId119"/>
  </p:sldIdLst>
  <p:sldSz cx="9144000" cy="6858000" type="screen4x3"/>
  <p:notesSz cx="6858000" cy="91440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9966"/>
    <a:srgbClr val="0099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728" autoAdjust="0"/>
  </p:normalViewPr>
  <p:slideViewPr>
    <p:cSldViewPr>
      <p:cViewPr varScale="1">
        <p:scale>
          <a:sx n="92" d="100"/>
          <a:sy n="92" d="100"/>
        </p:scale>
        <p:origin x="18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Consumo%20-%20Exp%20Jo&#227;o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Daniel\Documents\Papers\Fibra\Fibra%20cana%20_%20papers\Masarin%20et%20al%202011%20_%20can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Daniel\Documents\Papers\Fibra\Fibra%20cana%20_%20papers\Masarin%20et%20al%202011%20_%20cana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Produ&#231;&#227;o%20Leite%20-%20Experimento%20Jo&#227;o.xlsx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1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2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4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Documents%20and%20Settings\Acer%20Core%20Duo\Desktop\DadosDenerjl.xls" TargetMode="External"/><Relationship Id="rId1" Type="http://schemas.openxmlformats.org/officeDocument/2006/relationships/themeOverride" Target="../theme/themeOverride1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Sangu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Composi&#231;&#227;o%20leite%20-%20Exp%20Jo&#227;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Sensorial%20leite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oshiba\Documents\Vanessa\SBZ\SBZ%202010\NDICE%20DE%20SELEO_est..xlsx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exandre\R_Goulart\Pos_graduacao\Revista_Resumos\ASAS_2009\Graficos.xlsx" TargetMode="External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outorado%20Esalq\Aulas%20Dep%20Zootecnia\Palestra%20Cana\Composi&#231;&#227;o%20bromatol&#243;gica%20can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outorado%20Esalq\Aulas%20Dep%20Zootecnia\Palestra%20Cana\Composi&#231;&#227;o%20bromatol&#243;gica%20ca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8648444687322"/>
          <c:y val="4.0674822671959127E-2"/>
          <c:w val="0.77558471397754369"/>
          <c:h val="0.75573458276393135"/>
        </c:manualLayout>
      </c:layout>
      <c:lineChart>
        <c:grouping val="standard"/>
        <c:varyColors val="0"/>
        <c:ser>
          <c:idx val="0"/>
          <c:order val="0"/>
          <c:tx>
            <c:strRef>
              <c:f>'CMS (2)'!$BK$5</c:f>
              <c:strCache>
                <c:ptCount val="1"/>
                <c:pt idx="0">
                  <c:v>Controle</c:v>
                </c:pt>
              </c:strCache>
            </c:strRef>
          </c:tx>
          <c:cat>
            <c:strRef>
              <c:f>'CMS (2)'!$BL$4:$BT$4</c:f>
              <c:strCache>
                <c:ptCount val="9"/>
                <c:pt idx="0">
                  <c:v>CV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</c:strCache>
            </c:strRef>
          </c:cat>
          <c:val>
            <c:numRef>
              <c:f>'CMS (2)'!$BL$5:$BT$5</c:f>
              <c:numCache>
                <c:formatCode>General</c:formatCode>
                <c:ptCount val="9"/>
                <c:pt idx="0">
                  <c:v>22.318451482509431</c:v>
                </c:pt>
                <c:pt idx="2">
                  <c:v>22.334372773964827</c:v>
                </c:pt>
                <c:pt idx="3">
                  <c:v>22.328495287866822</c:v>
                </c:pt>
                <c:pt idx="4">
                  <c:v>22.498309996964917</c:v>
                </c:pt>
                <c:pt idx="5">
                  <c:v>22.101951678138928</c:v>
                </c:pt>
                <c:pt idx="6">
                  <c:v>22.189518781143729</c:v>
                </c:pt>
                <c:pt idx="7">
                  <c:v>21.429946701170742</c:v>
                </c:pt>
                <c:pt idx="8">
                  <c:v>22.439274741031003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'CMS (2)'!$BK$6</c:f>
              <c:strCache>
                <c:ptCount val="1"/>
                <c:pt idx="0">
                  <c:v>Etanol</c:v>
                </c:pt>
              </c:strCache>
            </c:strRef>
          </c:tx>
          <c:cat>
            <c:strRef>
              <c:f>'CMS (2)'!$BL$4:$BT$4</c:f>
              <c:strCache>
                <c:ptCount val="9"/>
                <c:pt idx="0">
                  <c:v>CV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</c:strCache>
            </c:strRef>
          </c:cat>
          <c:val>
            <c:numRef>
              <c:f>'CMS (2)'!$BL$6:$BT$6</c:f>
              <c:numCache>
                <c:formatCode>General</c:formatCode>
                <c:ptCount val="9"/>
                <c:pt idx="0">
                  <c:v>21.988617874476255</c:v>
                </c:pt>
                <c:pt idx="2">
                  <c:v>23.18283253135068</c:v>
                </c:pt>
                <c:pt idx="3">
                  <c:v>23.696070985113746</c:v>
                </c:pt>
                <c:pt idx="4">
                  <c:v>23.500384177400491</c:v>
                </c:pt>
                <c:pt idx="5">
                  <c:v>23.018979006728554</c:v>
                </c:pt>
                <c:pt idx="6">
                  <c:v>23.18888671402453</c:v>
                </c:pt>
                <c:pt idx="7">
                  <c:v>22.881295174954232</c:v>
                </c:pt>
                <c:pt idx="8">
                  <c:v>23.284542800269843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'CMS (2)'!$BK$7</c:f>
              <c:strCache>
                <c:ptCount val="1"/>
                <c:pt idx="0">
                  <c:v>Acetato</c:v>
                </c:pt>
              </c:strCache>
            </c:strRef>
          </c:tx>
          <c:cat>
            <c:strRef>
              <c:f>'CMS (2)'!$BL$4:$BT$4</c:f>
              <c:strCache>
                <c:ptCount val="9"/>
                <c:pt idx="0">
                  <c:v>CV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</c:strCache>
            </c:strRef>
          </c:cat>
          <c:val>
            <c:numRef>
              <c:f>'CMS (2)'!$BL$7:$BT$7</c:f>
              <c:numCache>
                <c:formatCode>General</c:formatCode>
                <c:ptCount val="9"/>
                <c:pt idx="0">
                  <c:v>22.538745613348329</c:v>
                </c:pt>
                <c:pt idx="2">
                  <c:v>22.359854280149367</c:v>
                </c:pt>
                <c:pt idx="3">
                  <c:v>20.473058485059937</c:v>
                </c:pt>
                <c:pt idx="4">
                  <c:v>20.512664557519273</c:v>
                </c:pt>
                <c:pt idx="5">
                  <c:v>21.877277332185763</c:v>
                </c:pt>
                <c:pt idx="6">
                  <c:v>22.276892447897264</c:v>
                </c:pt>
                <c:pt idx="7">
                  <c:v>21.664209161312314</c:v>
                </c:pt>
                <c:pt idx="8">
                  <c:v>22.947392094037689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872976"/>
        <c:axId val="108875328"/>
      </c:lineChart>
      <c:catAx>
        <c:axId val="108872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08875328"/>
        <c:crosses val="autoZero"/>
        <c:auto val="1"/>
        <c:lblAlgn val="ctr"/>
        <c:lblOffset val="100"/>
        <c:noMultiLvlLbl val="0"/>
      </c:catAx>
      <c:valAx>
        <c:axId val="108875328"/>
        <c:scaling>
          <c:orientation val="minMax"/>
          <c:max val="24"/>
          <c:min val="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Consumo de MS (kg/d)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crossAx val="108872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749846384407589"/>
          <c:y val="0.52822216437821257"/>
          <c:w val="0.12897073345949694"/>
          <c:h val="0.188734517689421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38100"/>
            </c:spPr>
            <c:trendlineType val="linear"/>
            <c:dispRSqr val="0"/>
            <c:dispEq val="0"/>
          </c:trendline>
          <c:xVal>
            <c:numRef>
              <c:f>'[Masarin et al 2011 _ cana.xlsx]Plan1'!$D$4:$D$14</c:f>
              <c:numCache>
                <c:formatCode>General</c:formatCode>
                <c:ptCount val="11"/>
                <c:pt idx="1">
                  <c:v>18.600000000000001</c:v>
                </c:pt>
                <c:pt idx="2">
                  <c:v>18.600000000000001</c:v>
                </c:pt>
                <c:pt idx="3">
                  <c:v>19.399999999999999</c:v>
                </c:pt>
                <c:pt idx="4">
                  <c:v>19.600000000000001</c:v>
                </c:pt>
                <c:pt idx="5">
                  <c:v>19.7</c:v>
                </c:pt>
                <c:pt idx="6">
                  <c:v>20.2</c:v>
                </c:pt>
                <c:pt idx="7">
                  <c:v>20.5</c:v>
                </c:pt>
                <c:pt idx="8">
                  <c:v>20.5</c:v>
                </c:pt>
                <c:pt idx="9">
                  <c:v>20.6</c:v>
                </c:pt>
                <c:pt idx="10">
                  <c:v>21.5</c:v>
                </c:pt>
              </c:numCache>
            </c:numRef>
          </c:xVal>
          <c:yVal>
            <c:numRef>
              <c:f>'[Masarin et al 2011 _ cana.xlsx]Plan1'!$C$4:$C$14</c:f>
              <c:numCache>
                <c:formatCode>General</c:formatCode>
                <c:ptCount val="11"/>
                <c:pt idx="0">
                  <c:v>2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766936"/>
        <c:axId val="156769288"/>
      </c:scatterChart>
      <c:valAx>
        <c:axId val="156766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Lignina klason (% MS do bagaço)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56769288"/>
        <c:crosses val="autoZero"/>
        <c:crossBetween val="midCat"/>
      </c:valAx>
      <c:valAx>
        <c:axId val="156769288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Score de arqueamento de colmo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9.8149970836978712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56766936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38100"/>
            </c:spPr>
            <c:trendlineType val="linear"/>
            <c:dispRSqr val="0"/>
            <c:dispEq val="0"/>
          </c:trendline>
          <c:xVal>
            <c:numRef>
              <c:f>'[Masarin et al 2011 _ cana.xlsx]Plan1'!$D$4:$D$14</c:f>
              <c:numCache>
                <c:formatCode>General</c:formatCode>
                <c:ptCount val="11"/>
                <c:pt idx="1">
                  <c:v>18.600000000000001</c:v>
                </c:pt>
                <c:pt idx="2">
                  <c:v>18.600000000000001</c:v>
                </c:pt>
                <c:pt idx="3">
                  <c:v>19.399999999999999</c:v>
                </c:pt>
                <c:pt idx="4">
                  <c:v>19.600000000000001</c:v>
                </c:pt>
                <c:pt idx="5">
                  <c:v>19.7</c:v>
                </c:pt>
                <c:pt idx="6">
                  <c:v>20.2</c:v>
                </c:pt>
                <c:pt idx="7">
                  <c:v>20.5</c:v>
                </c:pt>
                <c:pt idx="8">
                  <c:v>20.5</c:v>
                </c:pt>
                <c:pt idx="9">
                  <c:v>20.6</c:v>
                </c:pt>
                <c:pt idx="10">
                  <c:v>21.5</c:v>
                </c:pt>
              </c:numCache>
            </c:numRef>
          </c:xVal>
          <c:yVal>
            <c:numRef>
              <c:f>'[Masarin et al 2011 _ cana.xlsx]Plan1'!$B$4:$B$14</c:f>
              <c:numCache>
                <c:formatCode>General</c:formatCode>
                <c:ptCount val="11"/>
                <c:pt idx="0">
                  <c:v>101.2</c:v>
                </c:pt>
                <c:pt idx="1">
                  <c:v>52.6</c:v>
                </c:pt>
                <c:pt idx="3">
                  <c:v>63.9</c:v>
                </c:pt>
                <c:pt idx="4">
                  <c:v>50.5</c:v>
                </c:pt>
                <c:pt idx="5">
                  <c:v>81.8</c:v>
                </c:pt>
                <c:pt idx="6">
                  <c:v>54.4</c:v>
                </c:pt>
                <c:pt idx="7">
                  <c:v>72.900000000000006</c:v>
                </c:pt>
                <c:pt idx="8">
                  <c:v>84.7</c:v>
                </c:pt>
                <c:pt idx="9">
                  <c:v>91.4</c:v>
                </c:pt>
                <c:pt idx="10">
                  <c:v>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767720"/>
        <c:axId val="156768896"/>
      </c:scatterChart>
      <c:valAx>
        <c:axId val="156767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Lignina klason (% MS do bagaço)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56768896"/>
        <c:crosses val="autoZero"/>
        <c:crossBetween val="midCat"/>
      </c:valAx>
      <c:valAx>
        <c:axId val="156768896"/>
        <c:scaling>
          <c:orientation val="minMax"/>
          <c:max val="100"/>
          <c:min val="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Produtividade (t MV/ha)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0.1675944152814231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567677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Brix!$B$5:$M$5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Brix!$B$2:$M$2</c:f>
              <c:numCache>
                <c:formatCode>General</c:formatCode>
                <c:ptCount val="12"/>
                <c:pt idx="1">
                  <c:v>3.8873000000000002</c:v>
                </c:pt>
                <c:pt idx="2">
                  <c:v>4.4739000000000004</c:v>
                </c:pt>
                <c:pt idx="3">
                  <c:v>6.3424999999999985</c:v>
                </c:pt>
                <c:pt idx="4">
                  <c:v>11.1633</c:v>
                </c:pt>
                <c:pt idx="5">
                  <c:v>15.416700000000002</c:v>
                </c:pt>
                <c:pt idx="6">
                  <c:v>19</c:v>
                </c:pt>
                <c:pt idx="7">
                  <c:v>19.7333</c:v>
                </c:pt>
                <c:pt idx="8">
                  <c:v>22.2317</c:v>
                </c:pt>
                <c:pt idx="9">
                  <c:v>24.168900000000001</c:v>
                </c:pt>
                <c:pt idx="10">
                  <c:v>24.2668</c:v>
                </c:pt>
                <c:pt idx="11">
                  <c:v>23.853300000000001</c:v>
                </c:pt>
              </c:numCache>
            </c:numRef>
          </c:val>
          <c:smooth val="0"/>
        </c:ser>
        <c:ser>
          <c:idx val="1"/>
          <c:order val="1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6"/>
            <c:marker>
              <c:symbol val="square"/>
              <c:size val="4"/>
            </c:marker>
            <c:bubble3D val="0"/>
          </c:dPt>
          <c:cat>
            <c:numRef>
              <c:f>Brix!$B$5:$M$5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Brix!$B$3:$M$3</c:f>
              <c:numCache>
                <c:formatCode>General</c:formatCode>
                <c:ptCount val="12"/>
                <c:pt idx="1">
                  <c:v>2.788100000000016</c:v>
                </c:pt>
                <c:pt idx="2">
                  <c:v>4.2277999999999976</c:v>
                </c:pt>
                <c:pt idx="3">
                  <c:v>7.1833</c:v>
                </c:pt>
                <c:pt idx="4">
                  <c:v>9.1888999999999985</c:v>
                </c:pt>
                <c:pt idx="5">
                  <c:v>12.0944</c:v>
                </c:pt>
                <c:pt idx="6">
                  <c:v>14.3833</c:v>
                </c:pt>
                <c:pt idx="7">
                  <c:v>17.1889</c:v>
                </c:pt>
                <c:pt idx="8">
                  <c:v>18.433299999999893</c:v>
                </c:pt>
                <c:pt idx="9">
                  <c:v>19.7333</c:v>
                </c:pt>
                <c:pt idx="10">
                  <c:v>20.790699999999863</c:v>
                </c:pt>
                <c:pt idx="11">
                  <c:v>22.483299999999822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762232"/>
        <c:axId val="156763408"/>
      </c:lineChart>
      <c:catAx>
        <c:axId val="156762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763408"/>
        <c:crosses val="autoZero"/>
        <c:auto val="1"/>
        <c:lblAlgn val="ctr"/>
        <c:lblOffset val="100"/>
        <c:noMultiLvlLbl val="0"/>
      </c:catAx>
      <c:valAx>
        <c:axId val="156763408"/>
        <c:scaling>
          <c:orientation val="minMax"/>
          <c:max val="3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Brix (% do caldo)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762232"/>
        <c:crosses val="autoZero"/>
        <c:crossBetween val="between"/>
        <c:majorUnit val="5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Pol!$B$4:$M$4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Pol!$B$1:$M$1</c:f>
              <c:numCache>
                <c:formatCode>General</c:formatCode>
                <c:ptCount val="12"/>
                <c:pt idx="3">
                  <c:v>3.9272</c:v>
                </c:pt>
                <c:pt idx="4">
                  <c:v>8.498899999999999</c:v>
                </c:pt>
                <c:pt idx="5">
                  <c:v>12.901</c:v>
                </c:pt>
                <c:pt idx="6">
                  <c:v>16.186699999999874</c:v>
                </c:pt>
                <c:pt idx="7">
                  <c:v>17.062599999999822</c:v>
                </c:pt>
                <c:pt idx="8">
                  <c:v>17.451599999999893</c:v>
                </c:pt>
                <c:pt idx="9">
                  <c:v>17.624800000000121</c:v>
                </c:pt>
                <c:pt idx="10">
                  <c:v>17.977499999999893</c:v>
                </c:pt>
                <c:pt idx="11">
                  <c:v>18.222299999999851</c:v>
                </c:pt>
              </c:numCache>
            </c:numRef>
          </c:val>
          <c:smooth val="0"/>
        </c:ser>
        <c:ser>
          <c:idx val="1"/>
          <c:order val="1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Pol!$B$4:$M$4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Pol!$B$2:$M$2</c:f>
              <c:numCache>
                <c:formatCode>General</c:formatCode>
                <c:ptCount val="12"/>
                <c:pt idx="3">
                  <c:v>2.5806</c:v>
                </c:pt>
                <c:pt idx="4">
                  <c:v>6.5719000000000003</c:v>
                </c:pt>
                <c:pt idx="5">
                  <c:v>9.8765000000000267</c:v>
                </c:pt>
                <c:pt idx="6">
                  <c:v>12.9672</c:v>
                </c:pt>
                <c:pt idx="7">
                  <c:v>13.9718</c:v>
                </c:pt>
                <c:pt idx="8">
                  <c:v>14.305500000000068</c:v>
                </c:pt>
                <c:pt idx="9">
                  <c:v>14.281700000000001</c:v>
                </c:pt>
                <c:pt idx="10">
                  <c:v>14.441099999999999</c:v>
                </c:pt>
                <c:pt idx="11">
                  <c:v>14.5722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768504"/>
        <c:axId val="156764192"/>
      </c:lineChart>
      <c:catAx>
        <c:axId val="156768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764192"/>
        <c:crosses val="autoZero"/>
        <c:auto val="1"/>
        <c:lblAlgn val="ctr"/>
        <c:lblOffset val="100"/>
        <c:noMultiLvlLbl val="0"/>
      </c:catAx>
      <c:valAx>
        <c:axId val="1567641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Pol (% do caldo)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7685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MS!$B$2:$M$2</c:f>
              <c:numCache>
                <c:formatCode>General</c:formatCode>
                <c:ptCount val="12"/>
                <c:pt idx="3">
                  <c:v>15.749000000000001</c:v>
                </c:pt>
                <c:pt idx="4">
                  <c:v>22.032800000000005</c:v>
                </c:pt>
                <c:pt idx="5">
                  <c:v>25.260599999999808</c:v>
                </c:pt>
                <c:pt idx="6">
                  <c:v>24.896100000000001</c:v>
                </c:pt>
                <c:pt idx="7">
                  <c:v>26.177000000000035</c:v>
                </c:pt>
                <c:pt idx="8">
                  <c:v>23.886599999999852</c:v>
                </c:pt>
                <c:pt idx="9">
                  <c:v>25.472899999999989</c:v>
                </c:pt>
                <c:pt idx="10">
                  <c:v>25.9712</c:v>
                </c:pt>
                <c:pt idx="11">
                  <c:v>25.430499999999867</c:v>
                </c:pt>
              </c:numCache>
            </c:numRef>
          </c:val>
          <c:smooth val="0"/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MS!$B$3:$M$3</c:f>
              <c:numCache>
                <c:formatCode>General</c:formatCode>
                <c:ptCount val="12"/>
                <c:pt idx="3">
                  <c:v>23.154199999999999</c:v>
                </c:pt>
                <c:pt idx="4">
                  <c:v>24.391400000000001</c:v>
                </c:pt>
                <c:pt idx="5">
                  <c:v>26.2315</c:v>
                </c:pt>
                <c:pt idx="6">
                  <c:v>26.417200000000001</c:v>
                </c:pt>
                <c:pt idx="7">
                  <c:v>29.3917</c:v>
                </c:pt>
                <c:pt idx="8">
                  <c:v>26.941499999999852</c:v>
                </c:pt>
                <c:pt idx="9">
                  <c:v>28.14549999999986</c:v>
                </c:pt>
                <c:pt idx="10">
                  <c:v>27.744800000000001</c:v>
                </c:pt>
                <c:pt idx="11">
                  <c:v>27.212</c:v>
                </c:pt>
              </c:numCache>
            </c:numRef>
          </c:val>
          <c:smooth val="0"/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MS!$B$4:$M$4</c:f>
              <c:numCache>
                <c:formatCode>General</c:formatCode>
                <c:ptCount val="12"/>
                <c:pt idx="0">
                  <c:v>20.579699999999889</c:v>
                </c:pt>
                <c:pt idx="1">
                  <c:v>17.157000000000124</c:v>
                </c:pt>
                <c:pt idx="2">
                  <c:v>16.395600000000002</c:v>
                </c:pt>
                <c:pt idx="3">
                  <c:v>20.929200000000002</c:v>
                </c:pt>
                <c:pt idx="4">
                  <c:v>25.048299999999841</c:v>
                </c:pt>
                <c:pt idx="5">
                  <c:v>27.336099999999988</c:v>
                </c:pt>
                <c:pt idx="6">
                  <c:v>26.130600000000001</c:v>
                </c:pt>
                <c:pt idx="7">
                  <c:v>27.657299999999999</c:v>
                </c:pt>
                <c:pt idx="8">
                  <c:v>25.577500000000001</c:v>
                </c:pt>
                <c:pt idx="9">
                  <c:v>31.947199999999889</c:v>
                </c:pt>
                <c:pt idx="10">
                  <c:v>30.75829999999986</c:v>
                </c:pt>
                <c:pt idx="11">
                  <c:v>32.334099999999999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764976"/>
        <c:axId val="156765368"/>
      </c:lineChart>
      <c:catAx>
        <c:axId val="156764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765368"/>
        <c:crosses val="autoZero"/>
        <c:auto val="1"/>
        <c:lblAlgn val="ctr"/>
        <c:lblOffset val="100"/>
        <c:noMultiLvlLbl val="0"/>
      </c:catAx>
      <c:valAx>
        <c:axId val="156765368"/>
        <c:scaling>
          <c:orientation val="minMax"/>
          <c:max val="40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smtClean="0"/>
                  <a:t>MS (%)</a:t>
                </a:r>
                <a:endParaRPr lang="pt-BR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764976"/>
        <c:crosses val="autoZero"/>
        <c:crossBetween val="between"/>
        <c:majorUnit val="5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PB!$B$2:$M$2</c:f>
              <c:numCache>
                <c:formatCode>General</c:formatCode>
                <c:ptCount val="12"/>
                <c:pt idx="3">
                  <c:v>4.2530999999999999</c:v>
                </c:pt>
                <c:pt idx="4">
                  <c:v>4.1295999999999955</c:v>
                </c:pt>
                <c:pt idx="5">
                  <c:v>3.8427999999999987</c:v>
                </c:pt>
                <c:pt idx="6">
                  <c:v>3.2961</c:v>
                </c:pt>
                <c:pt idx="7">
                  <c:v>3.5120999999999967</c:v>
                </c:pt>
                <c:pt idx="8">
                  <c:v>3.9039999999999999</c:v>
                </c:pt>
                <c:pt idx="9">
                  <c:v>3.8017999999999987</c:v>
                </c:pt>
                <c:pt idx="10">
                  <c:v>3.0463999999999998</c:v>
                </c:pt>
                <c:pt idx="11">
                  <c:v>3.1688999999999998</c:v>
                </c:pt>
              </c:numCache>
            </c:numRef>
          </c:val>
          <c:smooth val="0"/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PB!$B$3:$M$3</c:f>
              <c:numCache>
                <c:formatCode>General</c:formatCode>
                <c:ptCount val="12"/>
                <c:pt idx="3">
                  <c:v>4.7233999999999998</c:v>
                </c:pt>
                <c:pt idx="4">
                  <c:v>4.7768000000000024</c:v>
                </c:pt>
                <c:pt idx="5">
                  <c:v>4.7147999999999985</c:v>
                </c:pt>
                <c:pt idx="6">
                  <c:v>4.5789</c:v>
                </c:pt>
                <c:pt idx="7">
                  <c:v>4.6582999999999997</c:v>
                </c:pt>
                <c:pt idx="8">
                  <c:v>4.7284999999999995</c:v>
                </c:pt>
                <c:pt idx="9">
                  <c:v>4.7839</c:v>
                </c:pt>
                <c:pt idx="10">
                  <c:v>4.5563000000000002</c:v>
                </c:pt>
                <c:pt idx="11">
                  <c:v>4.4842000000000004</c:v>
                </c:pt>
              </c:numCache>
            </c:numRef>
          </c:val>
          <c:smooth val="0"/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PB!$B$4:$M$4</c:f>
              <c:numCache>
                <c:formatCode>General</c:formatCode>
                <c:ptCount val="12"/>
                <c:pt idx="0">
                  <c:v>4.4744000000000002</c:v>
                </c:pt>
                <c:pt idx="1">
                  <c:v>4.2728999999999999</c:v>
                </c:pt>
                <c:pt idx="2">
                  <c:v>4.4061000000000003</c:v>
                </c:pt>
                <c:pt idx="3">
                  <c:v>4.5098000000000003</c:v>
                </c:pt>
                <c:pt idx="4">
                  <c:v>4.2827999999999999</c:v>
                </c:pt>
                <c:pt idx="5">
                  <c:v>4.0943999999999985</c:v>
                </c:pt>
                <c:pt idx="6">
                  <c:v>3.8466999999999967</c:v>
                </c:pt>
                <c:pt idx="7">
                  <c:v>3.7766999999999977</c:v>
                </c:pt>
                <c:pt idx="8">
                  <c:v>3.9563999999999977</c:v>
                </c:pt>
                <c:pt idx="9">
                  <c:v>3.2435000000000178</c:v>
                </c:pt>
                <c:pt idx="10">
                  <c:v>3.5327999999999977</c:v>
                </c:pt>
                <c:pt idx="11">
                  <c:v>3.4560999999999855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929096"/>
        <c:axId val="159034168"/>
      </c:lineChart>
      <c:catAx>
        <c:axId val="153929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4168"/>
        <c:crosses val="autoZero"/>
        <c:auto val="1"/>
        <c:lblAlgn val="ctr"/>
        <c:lblOffset val="100"/>
        <c:noMultiLvlLbl val="0"/>
      </c:catAx>
      <c:valAx>
        <c:axId val="159034168"/>
        <c:scaling>
          <c:orientation val="minMax"/>
          <c:max val="6"/>
          <c:min val="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/>
                  <a:t>PB </a:t>
                </a:r>
                <a:r>
                  <a:rPr lang="pt-BR" dirty="0" smtClean="0"/>
                  <a:t>(% MS)</a:t>
                </a:r>
                <a:endParaRPr lang="pt-BR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3929096"/>
        <c:crosses val="autoZero"/>
        <c:crossBetween val="between"/>
        <c:majorUnit val="0.5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MM!$B$6:$M$6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MM!$B$2:$M$2</c:f>
              <c:numCache>
                <c:formatCode>General</c:formatCode>
                <c:ptCount val="12"/>
                <c:pt idx="3">
                  <c:v>6.3473999999999995</c:v>
                </c:pt>
                <c:pt idx="4">
                  <c:v>6.2152000000000003</c:v>
                </c:pt>
                <c:pt idx="5">
                  <c:v>7.1317000000000004</c:v>
                </c:pt>
                <c:pt idx="6">
                  <c:v>4.6760999999999999</c:v>
                </c:pt>
                <c:pt idx="7">
                  <c:v>5.3677999999999955</c:v>
                </c:pt>
                <c:pt idx="8">
                  <c:v>5.2973999999999997</c:v>
                </c:pt>
                <c:pt idx="9">
                  <c:v>6.4477000000000002</c:v>
                </c:pt>
                <c:pt idx="10">
                  <c:v>5.1757</c:v>
                </c:pt>
                <c:pt idx="11">
                  <c:v>8.0377999999999989</c:v>
                </c:pt>
              </c:numCache>
            </c:numRef>
          </c:val>
          <c:smooth val="0"/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MM!$B$6:$M$6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MM!$B$3:$M$3</c:f>
              <c:numCache>
                <c:formatCode>General</c:formatCode>
                <c:ptCount val="12"/>
                <c:pt idx="3">
                  <c:v>5.7411000000000003</c:v>
                </c:pt>
                <c:pt idx="4">
                  <c:v>4.859</c:v>
                </c:pt>
                <c:pt idx="5">
                  <c:v>5.8954999999999975</c:v>
                </c:pt>
                <c:pt idx="6">
                  <c:v>6.1894</c:v>
                </c:pt>
                <c:pt idx="7">
                  <c:v>5.8632999999999997</c:v>
                </c:pt>
                <c:pt idx="8">
                  <c:v>4.1036000000000001</c:v>
                </c:pt>
                <c:pt idx="9">
                  <c:v>4.8294999999999995</c:v>
                </c:pt>
                <c:pt idx="10">
                  <c:v>3.4215999999999998</c:v>
                </c:pt>
                <c:pt idx="11">
                  <c:v>2.9015</c:v>
                </c:pt>
              </c:numCache>
            </c:numRef>
          </c:val>
          <c:smooth val="0"/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MM!$B$6:$M$6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MM!$B$4:$M$4</c:f>
              <c:numCache>
                <c:formatCode>General</c:formatCode>
                <c:ptCount val="12"/>
                <c:pt idx="0">
                  <c:v>7.5286</c:v>
                </c:pt>
                <c:pt idx="1">
                  <c:v>8.1851000000000003</c:v>
                </c:pt>
                <c:pt idx="2">
                  <c:v>8.3488999999999987</c:v>
                </c:pt>
                <c:pt idx="3">
                  <c:v>6.7588999999999997</c:v>
                </c:pt>
                <c:pt idx="4">
                  <c:v>6.3205999999999865</c:v>
                </c:pt>
                <c:pt idx="5">
                  <c:v>7.0827999999999998</c:v>
                </c:pt>
                <c:pt idx="6">
                  <c:v>6.9517000000000024</c:v>
                </c:pt>
                <c:pt idx="7">
                  <c:v>6.1121999999999845</c:v>
                </c:pt>
                <c:pt idx="8">
                  <c:v>5.5552000000000001</c:v>
                </c:pt>
                <c:pt idx="9">
                  <c:v>5.8708999999999998</c:v>
                </c:pt>
                <c:pt idx="10">
                  <c:v>5.5867000000000004</c:v>
                </c:pt>
                <c:pt idx="11">
                  <c:v>7.6666999999999996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34560"/>
        <c:axId val="159038088"/>
      </c:lineChart>
      <c:catAx>
        <c:axId val="159034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8088"/>
        <c:crosses val="autoZero"/>
        <c:auto val="1"/>
        <c:lblAlgn val="ctr"/>
        <c:lblOffset val="100"/>
        <c:noMultiLvlLbl val="0"/>
      </c:catAx>
      <c:valAx>
        <c:axId val="159038088"/>
        <c:scaling>
          <c:orientation val="minMax"/>
          <c:max val="10"/>
          <c:min val="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/>
                  <a:t>MM </a:t>
                </a:r>
                <a:r>
                  <a:rPr lang="pt-BR" dirty="0" smtClean="0"/>
                  <a:t>(% MS)</a:t>
                </a:r>
                <a:endParaRPr lang="pt-BR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4560"/>
        <c:crosses val="autoZero"/>
        <c:crossBetween val="between"/>
        <c:majorUnit val="1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FDN!$B$2:$M$2</c:f>
              <c:numCache>
                <c:formatCode>General</c:formatCode>
                <c:ptCount val="12"/>
                <c:pt idx="3">
                  <c:v>64.108599999999981</c:v>
                </c:pt>
                <c:pt idx="4">
                  <c:v>51.8857</c:v>
                </c:pt>
                <c:pt idx="5">
                  <c:v>47.063900000000011</c:v>
                </c:pt>
                <c:pt idx="6">
                  <c:v>43.735600000000012</c:v>
                </c:pt>
                <c:pt idx="7">
                  <c:v>45.480599999999995</c:v>
                </c:pt>
                <c:pt idx="8">
                  <c:v>49.374299999999998</c:v>
                </c:pt>
                <c:pt idx="9">
                  <c:v>43.268400000000113</c:v>
                </c:pt>
                <c:pt idx="10">
                  <c:v>37.953999999999994</c:v>
                </c:pt>
                <c:pt idx="11">
                  <c:v>37.669400000000003</c:v>
                </c:pt>
              </c:numCache>
            </c:numRef>
          </c:val>
          <c:smooth val="0"/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FDN!$B$3:$M$3</c:f>
              <c:numCache>
                <c:formatCode>General</c:formatCode>
                <c:ptCount val="12"/>
                <c:pt idx="3">
                  <c:v>81.399799999999999</c:v>
                </c:pt>
                <c:pt idx="4">
                  <c:v>78.407900000000026</c:v>
                </c:pt>
                <c:pt idx="5">
                  <c:v>80.634399999999999</c:v>
                </c:pt>
                <c:pt idx="6">
                  <c:v>77.384999999999991</c:v>
                </c:pt>
                <c:pt idx="7">
                  <c:v>80.263300000000001</c:v>
                </c:pt>
                <c:pt idx="8">
                  <c:v>75.677799999999948</c:v>
                </c:pt>
                <c:pt idx="9">
                  <c:v>80.482500000000002</c:v>
                </c:pt>
                <c:pt idx="10">
                  <c:v>74.860500000000002</c:v>
                </c:pt>
                <c:pt idx="11">
                  <c:v>72.044399999999996</c:v>
                </c:pt>
              </c:numCache>
            </c:numRef>
          </c:val>
          <c:smooth val="0"/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FDN!$B$4:$M$4</c:f>
              <c:numCache>
                <c:formatCode>General</c:formatCode>
                <c:ptCount val="12"/>
                <c:pt idx="0">
                  <c:v>70.045100000000005</c:v>
                </c:pt>
                <c:pt idx="1">
                  <c:v>77.139099999999999</c:v>
                </c:pt>
                <c:pt idx="2">
                  <c:v>79.745000000000005</c:v>
                </c:pt>
                <c:pt idx="3">
                  <c:v>78.447600000000605</c:v>
                </c:pt>
                <c:pt idx="4">
                  <c:v>61.851099999999995</c:v>
                </c:pt>
                <c:pt idx="5">
                  <c:v>62.116100000000003</c:v>
                </c:pt>
                <c:pt idx="6">
                  <c:v>57.019400000000005</c:v>
                </c:pt>
                <c:pt idx="7">
                  <c:v>54.488300000000002</c:v>
                </c:pt>
                <c:pt idx="8">
                  <c:v>56.296400000000013</c:v>
                </c:pt>
                <c:pt idx="9">
                  <c:v>44.896300000000011</c:v>
                </c:pt>
                <c:pt idx="10">
                  <c:v>49.528300000000243</c:v>
                </c:pt>
                <c:pt idx="11">
                  <c:v>48.013300000000001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31816"/>
        <c:axId val="159035344"/>
      </c:lineChart>
      <c:catAx>
        <c:axId val="159031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5344"/>
        <c:crosses val="autoZero"/>
        <c:auto val="1"/>
        <c:lblAlgn val="ctr"/>
        <c:lblOffset val="100"/>
        <c:noMultiLvlLbl val="0"/>
      </c:catAx>
      <c:valAx>
        <c:axId val="159035344"/>
        <c:scaling>
          <c:orientation val="minMax"/>
          <c:max val="90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smtClean="0"/>
                  <a:t>FDN (% MS)</a:t>
                </a:r>
                <a:endParaRPr lang="pt-BR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1816"/>
        <c:crosses val="autoZero"/>
        <c:crossBetween val="between"/>
        <c:majorUnit val="10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DIVMS!$B$2:$M$2</c:f>
              <c:numCache>
                <c:formatCode>General</c:formatCode>
                <c:ptCount val="12"/>
                <c:pt idx="3">
                  <c:v>52.162100000000244</c:v>
                </c:pt>
                <c:pt idx="4">
                  <c:v>57.444499999999998</c:v>
                </c:pt>
                <c:pt idx="5">
                  <c:v>60.1128</c:v>
                </c:pt>
                <c:pt idx="6">
                  <c:v>64.106099999999998</c:v>
                </c:pt>
                <c:pt idx="7">
                  <c:v>61.666000000000011</c:v>
                </c:pt>
                <c:pt idx="8">
                  <c:v>60.318300000000001</c:v>
                </c:pt>
                <c:pt idx="9">
                  <c:v>61.023900000000012</c:v>
                </c:pt>
                <c:pt idx="10">
                  <c:v>67.128399999999758</c:v>
                </c:pt>
                <c:pt idx="11">
                  <c:v>71.344399999999993</c:v>
                </c:pt>
              </c:numCache>
            </c:numRef>
          </c:val>
          <c:smooth val="0"/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DIVMS!$B$3:$M$3</c:f>
              <c:numCache>
                <c:formatCode>General</c:formatCode>
                <c:ptCount val="12"/>
                <c:pt idx="3">
                  <c:v>46.972100000000012</c:v>
                </c:pt>
                <c:pt idx="4">
                  <c:v>48.148000000000003</c:v>
                </c:pt>
                <c:pt idx="5">
                  <c:v>45.8979</c:v>
                </c:pt>
                <c:pt idx="6">
                  <c:v>47.1128</c:v>
                </c:pt>
                <c:pt idx="7">
                  <c:v>44.6678</c:v>
                </c:pt>
                <c:pt idx="8">
                  <c:v>51.517599999999995</c:v>
                </c:pt>
                <c:pt idx="9">
                  <c:v>43.5715</c:v>
                </c:pt>
                <c:pt idx="10">
                  <c:v>48.132600000000011</c:v>
                </c:pt>
                <c:pt idx="11">
                  <c:v>51.265900000000237</c:v>
                </c:pt>
              </c:numCache>
            </c:numRef>
          </c:val>
          <c:smooth val="0"/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DIVMS!$B$4:$M$4</c:f>
              <c:numCache>
                <c:formatCode>General</c:formatCode>
                <c:ptCount val="12"/>
                <c:pt idx="0">
                  <c:v>55.118600000000001</c:v>
                </c:pt>
                <c:pt idx="1">
                  <c:v>49.841199999999994</c:v>
                </c:pt>
                <c:pt idx="2">
                  <c:v>41.720600000000012</c:v>
                </c:pt>
                <c:pt idx="3">
                  <c:v>45.468800000000002</c:v>
                </c:pt>
                <c:pt idx="4">
                  <c:v>53.430600000000005</c:v>
                </c:pt>
                <c:pt idx="5">
                  <c:v>53.68</c:v>
                </c:pt>
                <c:pt idx="6">
                  <c:v>57.884399999999999</c:v>
                </c:pt>
                <c:pt idx="7">
                  <c:v>58.3583</c:v>
                </c:pt>
                <c:pt idx="8">
                  <c:v>58.2562</c:v>
                </c:pt>
                <c:pt idx="9">
                  <c:v>66.788399999999982</c:v>
                </c:pt>
                <c:pt idx="10">
                  <c:v>63.430600000000005</c:v>
                </c:pt>
                <c:pt idx="11">
                  <c:v>66.265600000000006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38872"/>
        <c:axId val="159032992"/>
      </c:lineChart>
      <c:catAx>
        <c:axId val="159038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2992"/>
        <c:crosses val="autoZero"/>
        <c:auto val="1"/>
        <c:lblAlgn val="ctr"/>
        <c:lblOffset val="100"/>
        <c:noMultiLvlLbl val="0"/>
      </c:catAx>
      <c:valAx>
        <c:axId val="159032992"/>
        <c:scaling>
          <c:orientation val="minMax"/>
          <c:max val="80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DVIVMS % MS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8872"/>
        <c:crosses val="autoZero"/>
        <c:crossBetween val="between"/>
        <c:majorUnit val="10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6"/>
            <c:marker>
              <c:symbol val="square"/>
              <c:size val="4"/>
            </c:marker>
            <c:bubble3D val="0"/>
          </c:dPt>
          <c:cat>
            <c:numRef>
              <c:f>Brix!$B$5:$M$5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Brix!$B$3:$M$3</c:f>
              <c:numCache>
                <c:formatCode>General</c:formatCode>
                <c:ptCount val="12"/>
                <c:pt idx="1">
                  <c:v>2.7881000000000107</c:v>
                </c:pt>
                <c:pt idx="2">
                  <c:v>4.2277999999999976</c:v>
                </c:pt>
                <c:pt idx="3">
                  <c:v>7.1833</c:v>
                </c:pt>
                <c:pt idx="4">
                  <c:v>9.1889000000000003</c:v>
                </c:pt>
                <c:pt idx="5">
                  <c:v>12.0944</c:v>
                </c:pt>
                <c:pt idx="6">
                  <c:v>14.3833</c:v>
                </c:pt>
                <c:pt idx="7">
                  <c:v>17.1889</c:v>
                </c:pt>
                <c:pt idx="8">
                  <c:v>18.433299999999917</c:v>
                </c:pt>
                <c:pt idx="9">
                  <c:v>19.7333</c:v>
                </c:pt>
                <c:pt idx="10">
                  <c:v>20.790699999999891</c:v>
                </c:pt>
                <c:pt idx="11">
                  <c:v>22.483299999999868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33384"/>
        <c:axId val="159037696"/>
      </c:lineChart>
      <c:catAx>
        <c:axId val="159033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7696"/>
        <c:crosses val="autoZero"/>
        <c:auto val="1"/>
        <c:lblAlgn val="ctr"/>
        <c:lblOffset val="100"/>
        <c:noMultiLvlLbl val="0"/>
      </c:catAx>
      <c:valAx>
        <c:axId val="159037696"/>
        <c:scaling>
          <c:orientation val="minMax"/>
          <c:max val="3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Brix (% do caldo)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3384"/>
        <c:crosses val="autoZero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Leite!$BA$34</c:f>
              <c:strCache>
                <c:ptCount val="1"/>
                <c:pt idx="0">
                  <c:v>Controle</c:v>
                </c:pt>
              </c:strCache>
            </c:strRef>
          </c:tx>
          <c:cat>
            <c:numRef>
              <c:f>Leite!$BD$2:$BJ$2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Leite!$BD$34:$BJ$34</c:f>
              <c:numCache>
                <c:formatCode>0.0</c:formatCode>
                <c:ptCount val="7"/>
                <c:pt idx="0">
                  <c:v>38.018761904761909</c:v>
                </c:pt>
                <c:pt idx="1">
                  <c:v>37.476190476190474</c:v>
                </c:pt>
                <c:pt idx="2">
                  <c:v>35.854285714285538</c:v>
                </c:pt>
                <c:pt idx="3">
                  <c:v>35.517142857142844</c:v>
                </c:pt>
                <c:pt idx="4">
                  <c:v>34.50628571428571</c:v>
                </c:pt>
                <c:pt idx="5">
                  <c:v>32.666857142857161</c:v>
                </c:pt>
                <c:pt idx="6">
                  <c:v>34.485333333333337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Leite!$BA$35</c:f>
              <c:strCache>
                <c:ptCount val="1"/>
                <c:pt idx="0">
                  <c:v>Etanol</c:v>
                </c:pt>
              </c:strCache>
            </c:strRef>
          </c:tx>
          <c:cat>
            <c:numRef>
              <c:f>Leite!$BD$2:$BJ$2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Leite!$BD$35:$BJ$35</c:f>
              <c:numCache>
                <c:formatCode>0.0</c:formatCode>
                <c:ptCount val="7"/>
                <c:pt idx="0">
                  <c:v>40.516571428571432</c:v>
                </c:pt>
                <c:pt idx="1">
                  <c:v>40.284285714285708</c:v>
                </c:pt>
                <c:pt idx="2">
                  <c:v>38.718571428571543</c:v>
                </c:pt>
                <c:pt idx="3">
                  <c:v>37.954190476190341</c:v>
                </c:pt>
                <c:pt idx="4">
                  <c:v>35.522000000000013</c:v>
                </c:pt>
                <c:pt idx="5">
                  <c:v>35.035000000000011</c:v>
                </c:pt>
                <c:pt idx="6">
                  <c:v>36.716666666666413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Leite!$BA$36</c:f>
              <c:strCache>
                <c:ptCount val="1"/>
                <c:pt idx="0">
                  <c:v>Acetato</c:v>
                </c:pt>
              </c:strCache>
            </c:strRef>
          </c:tx>
          <c:cat>
            <c:numRef>
              <c:f>Leite!$BD$2:$BJ$2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Leite!$BD$36:$BJ$36</c:f>
              <c:numCache>
                <c:formatCode>0.0</c:formatCode>
                <c:ptCount val="7"/>
                <c:pt idx="0">
                  <c:v>39.364761904761906</c:v>
                </c:pt>
                <c:pt idx="1">
                  <c:v>36.970761904761908</c:v>
                </c:pt>
                <c:pt idx="2">
                  <c:v>36.237142857142857</c:v>
                </c:pt>
                <c:pt idx="3">
                  <c:v>35.202857142857162</c:v>
                </c:pt>
                <c:pt idx="4">
                  <c:v>34.201428571428544</c:v>
                </c:pt>
                <c:pt idx="5">
                  <c:v>32.505714285714284</c:v>
                </c:pt>
                <c:pt idx="6">
                  <c:v>35.403703703703705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873368"/>
        <c:axId val="108874152"/>
      </c:lineChart>
      <c:catAx>
        <c:axId val="108873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8874152"/>
        <c:crosses val="autoZero"/>
        <c:auto val="1"/>
        <c:lblAlgn val="ctr"/>
        <c:lblOffset val="100"/>
        <c:noMultiLvlLbl val="0"/>
      </c:catAx>
      <c:valAx>
        <c:axId val="108874152"/>
        <c:scaling>
          <c:orientation val="minMax"/>
          <c:min val="3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Produção de leite (kg/d)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108873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5849836577031646"/>
          <c:y val="0.60201347074262757"/>
          <c:w val="0.12577836378943238"/>
          <c:h val="0.168521885132005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Pol!$B$4:$M$4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Pol!$B$2:$M$2</c:f>
              <c:numCache>
                <c:formatCode>General</c:formatCode>
                <c:ptCount val="12"/>
                <c:pt idx="3">
                  <c:v>2.5806</c:v>
                </c:pt>
                <c:pt idx="4">
                  <c:v>6.5719000000000003</c:v>
                </c:pt>
                <c:pt idx="5">
                  <c:v>9.8765000000000267</c:v>
                </c:pt>
                <c:pt idx="6">
                  <c:v>12.9672</c:v>
                </c:pt>
                <c:pt idx="7">
                  <c:v>13.9718</c:v>
                </c:pt>
                <c:pt idx="8">
                  <c:v>14.305500000000054</c:v>
                </c:pt>
                <c:pt idx="9">
                  <c:v>14.281700000000001</c:v>
                </c:pt>
                <c:pt idx="10">
                  <c:v>14.4411</c:v>
                </c:pt>
                <c:pt idx="11">
                  <c:v>14.5722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36520"/>
        <c:axId val="159036912"/>
      </c:lineChart>
      <c:catAx>
        <c:axId val="159036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6912"/>
        <c:crosses val="autoZero"/>
        <c:auto val="1"/>
        <c:lblAlgn val="ctr"/>
        <c:lblOffset val="100"/>
        <c:noMultiLvlLbl val="0"/>
      </c:catAx>
      <c:valAx>
        <c:axId val="159036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Pol (% do caldo)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6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PB!$B$4:$M$4</c:f>
              <c:numCache>
                <c:formatCode>General</c:formatCode>
                <c:ptCount val="12"/>
                <c:pt idx="0">
                  <c:v>4.4744000000000002</c:v>
                </c:pt>
                <c:pt idx="1">
                  <c:v>4.2728999999999999</c:v>
                </c:pt>
                <c:pt idx="2">
                  <c:v>4.4061000000000003</c:v>
                </c:pt>
                <c:pt idx="3">
                  <c:v>4.5098000000000003</c:v>
                </c:pt>
                <c:pt idx="4">
                  <c:v>4.2827999999999999</c:v>
                </c:pt>
                <c:pt idx="5">
                  <c:v>4.0943999999999985</c:v>
                </c:pt>
                <c:pt idx="6">
                  <c:v>3.8466999999999967</c:v>
                </c:pt>
                <c:pt idx="7">
                  <c:v>3.7766999999999977</c:v>
                </c:pt>
                <c:pt idx="8">
                  <c:v>3.9563999999999977</c:v>
                </c:pt>
                <c:pt idx="9">
                  <c:v>3.2435000000000112</c:v>
                </c:pt>
                <c:pt idx="10">
                  <c:v>3.5327999999999977</c:v>
                </c:pt>
                <c:pt idx="11">
                  <c:v>3.4560999999999904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37304"/>
        <c:axId val="159321616"/>
      </c:lineChart>
      <c:catAx>
        <c:axId val="159037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321616"/>
        <c:crosses val="autoZero"/>
        <c:auto val="1"/>
        <c:lblAlgn val="ctr"/>
        <c:lblOffset val="100"/>
        <c:noMultiLvlLbl val="0"/>
      </c:catAx>
      <c:valAx>
        <c:axId val="159321616"/>
        <c:scaling>
          <c:orientation val="minMax"/>
          <c:max val="6"/>
          <c:min val="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PB (% 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037304"/>
        <c:crosses val="autoZero"/>
        <c:crossBetween val="between"/>
        <c:majorUnit val="0.5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FDN!$B$4:$M$4</c:f>
              <c:numCache>
                <c:formatCode>General</c:formatCode>
                <c:ptCount val="12"/>
                <c:pt idx="0">
                  <c:v>70.045100000000005</c:v>
                </c:pt>
                <c:pt idx="1">
                  <c:v>77.139099999999999</c:v>
                </c:pt>
                <c:pt idx="2">
                  <c:v>79.745000000000005</c:v>
                </c:pt>
                <c:pt idx="3">
                  <c:v>78.447600000000449</c:v>
                </c:pt>
                <c:pt idx="4">
                  <c:v>61.851099999999995</c:v>
                </c:pt>
                <c:pt idx="5">
                  <c:v>62.116100000000003</c:v>
                </c:pt>
                <c:pt idx="6">
                  <c:v>57.019400000000005</c:v>
                </c:pt>
                <c:pt idx="7">
                  <c:v>54.488300000000002</c:v>
                </c:pt>
                <c:pt idx="8">
                  <c:v>56.296400000000013</c:v>
                </c:pt>
                <c:pt idx="9">
                  <c:v>44.896300000000011</c:v>
                </c:pt>
                <c:pt idx="10">
                  <c:v>49.528300000000179</c:v>
                </c:pt>
                <c:pt idx="11">
                  <c:v>48.013300000000001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317304"/>
        <c:axId val="159322792"/>
      </c:lineChart>
      <c:catAx>
        <c:axId val="159317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322792"/>
        <c:crosses val="autoZero"/>
        <c:auto val="1"/>
        <c:lblAlgn val="ctr"/>
        <c:lblOffset val="100"/>
        <c:noMultiLvlLbl val="0"/>
      </c:catAx>
      <c:valAx>
        <c:axId val="159322792"/>
        <c:scaling>
          <c:orientation val="minMax"/>
          <c:max val="90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FDN (% 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31730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DIVMS!$B$4:$M$4</c:f>
              <c:numCache>
                <c:formatCode>General</c:formatCode>
                <c:ptCount val="12"/>
                <c:pt idx="0">
                  <c:v>55.118600000000001</c:v>
                </c:pt>
                <c:pt idx="1">
                  <c:v>49.841200000000001</c:v>
                </c:pt>
                <c:pt idx="2">
                  <c:v>41.720600000000012</c:v>
                </c:pt>
                <c:pt idx="3">
                  <c:v>45.468800000000002</c:v>
                </c:pt>
                <c:pt idx="4">
                  <c:v>53.430600000000005</c:v>
                </c:pt>
                <c:pt idx="5">
                  <c:v>53.68</c:v>
                </c:pt>
                <c:pt idx="6">
                  <c:v>57.884399999999999</c:v>
                </c:pt>
                <c:pt idx="7">
                  <c:v>58.3583</c:v>
                </c:pt>
                <c:pt idx="8">
                  <c:v>58.2562</c:v>
                </c:pt>
                <c:pt idx="9">
                  <c:v>66.788399999999982</c:v>
                </c:pt>
                <c:pt idx="10">
                  <c:v>63.430600000000005</c:v>
                </c:pt>
                <c:pt idx="11">
                  <c:v>66.265600000000006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318872"/>
        <c:axId val="159322008"/>
      </c:lineChart>
      <c:catAx>
        <c:axId val="159318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322008"/>
        <c:crosses val="autoZero"/>
        <c:auto val="1"/>
        <c:lblAlgn val="ctr"/>
        <c:lblOffset val="100"/>
        <c:noMultiLvlLbl val="0"/>
      </c:catAx>
      <c:valAx>
        <c:axId val="159322008"/>
        <c:scaling>
          <c:orientation val="minMax"/>
          <c:max val="80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DVIVMS % MS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318872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'Grafico novo 2'!$B$3:$M$3</c:f>
              <c:numCache>
                <c:formatCode>General</c:formatCode>
                <c:ptCount val="12"/>
                <c:pt idx="0">
                  <c:v>55.118600000000001</c:v>
                </c:pt>
                <c:pt idx="1">
                  <c:v>49.841200000000001</c:v>
                </c:pt>
                <c:pt idx="2">
                  <c:v>41.720600000000012</c:v>
                </c:pt>
                <c:pt idx="3">
                  <c:v>45.468800000000002</c:v>
                </c:pt>
                <c:pt idx="4">
                  <c:v>53.430600000000005</c:v>
                </c:pt>
                <c:pt idx="5">
                  <c:v>53.68</c:v>
                </c:pt>
                <c:pt idx="6">
                  <c:v>57.884399999999999</c:v>
                </c:pt>
                <c:pt idx="7">
                  <c:v>58.3583</c:v>
                </c:pt>
                <c:pt idx="8">
                  <c:v>58.2562</c:v>
                </c:pt>
                <c:pt idx="9">
                  <c:v>66.788399999999982</c:v>
                </c:pt>
                <c:pt idx="10">
                  <c:v>63.430600000000005</c:v>
                </c:pt>
                <c:pt idx="11">
                  <c:v>66.265600000000006</c:v>
                </c:pt>
              </c:numCache>
            </c:numRef>
          </c:val>
          <c:smooth val="0"/>
        </c:ser>
        <c:ser>
          <c:idx val="0"/>
          <c:order val="1"/>
          <c:tx>
            <c:v>Pol PI</c:v>
          </c:tx>
          <c:spPr>
            <a:ln w="22225">
              <a:solidFill>
                <a:srgbClr val="009900"/>
              </a:solidFill>
            </a:ln>
          </c:spPr>
          <c:marker>
            <c:symbol val="diamond"/>
            <c:size val="3"/>
            <c:spPr>
              <a:solidFill>
                <a:srgbClr val="009900"/>
              </a:solidFill>
              <a:ln w="25400">
                <a:solidFill>
                  <a:srgbClr val="009900"/>
                </a:solidFill>
              </a:ln>
            </c:spPr>
          </c:marker>
          <c:val>
            <c:numRef>
              <c:f>'Grafico novo 2'!$B$1:$M$1</c:f>
              <c:numCache>
                <c:formatCode>General</c:formatCode>
                <c:ptCount val="12"/>
                <c:pt idx="3">
                  <c:v>52.580600000000004</c:v>
                </c:pt>
                <c:pt idx="4">
                  <c:v>56.571899999999999</c:v>
                </c:pt>
                <c:pt idx="5">
                  <c:v>59.8765</c:v>
                </c:pt>
                <c:pt idx="6">
                  <c:v>62.967200000000005</c:v>
                </c:pt>
                <c:pt idx="7">
                  <c:v>63.971800000000002</c:v>
                </c:pt>
                <c:pt idx="8">
                  <c:v>64.305499999999981</c:v>
                </c:pt>
                <c:pt idx="9">
                  <c:v>64.281700000000001</c:v>
                </c:pt>
                <c:pt idx="10">
                  <c:v>64.441100000000375</c:v>
                </c:pt>
                <c:pt idx="11">
                  <c:v>64.572199999999981</c:v>
                </c:pt>
              </c:numCache>
            </c:numRef>
          </c:val>
          <c:smooth val="0"/>
        </c:ser>
        <c:ser>
          <c:idx val="1"/>
          <c:order val="2"/>
          <c:tx>
            <c:v>Brix PI</c:v>
          </c:tx>
          <c:spPr>
            <a:ln w="22225">
              <a:solidFill>
                <a:srgbClr val="FF0000"/>
              </a:solidFill>
            </a:ln>
          </c:spPr>
          <c:marker>
            <c:symbol val="triangle"/>
            <c:size val="3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</c:spPr>
          </c:marker>
          <c:val>
            <c:numRef>
              <c:f>'Grafico novo 2'!$B$4:$M$4</c:f>
              <c:numCache>
                <c:formatCode>General</c:formatCode>
                <c:ptCount val="12"/>
                <c:pt idx="1">
                  <c:v>52.788100000000156</c:v>
                </c:pt>
                <c:pt idx="2">
                  <c:v>54.227800000000002</c:v>
                </c:pt>
                <c:pt idx="3">
                  <c:v>57.183300000000003</c:v>
                </c:pt>
                <c:pt idx="4">
                  <c:v>59.188900000000011</c:v>
                </c:pt>
                <c:pt idx="5">
                  <c:v>62.0944</c:v>
                </c:pt>
                <c:pt idx="6">
                  <c:v>64.383299999999991</c:v>
                </c:pt>
                <c:pt idx="7">
                  <c:v>67.188899999999919</c:v>
                </c:pt>
                <c:pt idx="8">
                  <c:v>68.433300000000003</c:v>
                </c:pt>
                <c:pt idx="9">
                  <c:v>69.7333</c:v>
                </c:pt>
                <c:pt idx="10">
                  <c:v>70.790700000000001</c:v>
                </c:pt>
                <c:pt idx="11">
                  <c:v>72.4833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319264"/>
        <c:axId val="159323576"/>
      </c:lineChart>
      <c:catAx>
        <c:axId val="159319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323576"/>
        <c:crosses val="autoZero"/>
        <c:auto val="1"/>
        <c:lblAlgn val="ctr"/>
        <c:lblOffset val="100"/>
        <c:noMultiLvlLbl val="0"/>
      </c:catAx>
      <c:valAx>
        <c:axId val="159323576"/>
        <c:scaling>
          <c:orientation val="minMax"/>
          <c:max val="80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DVIVMS (% 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319264"/>
        <c:crosses val="autoZero"/>
        <c:crossBetween val="between"/>
        <c:majorUnit val="10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14125648190187"/>
          <c:y val="5.7692337520125106E-2"/>
          <c:w val="0.82181891141593699"/>
          <c:h val="0.7756426441528232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0.31497793730439044"/>
                  <c:y val="5.9277506349774862E-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xVal>
            <c:numRef>
              <c:f>'BrixCol vs BrixPI'!$A$2:$A$174</c:f>
              <c:numCache>
                <c:formatCode>General</c:formatCode>
                <c:ptCount val="173"/>
                <c:pt idx="0">
                  <c:v>4.2</c:v>
                </c:pt>
                <c:pt idx="1">
                  <c:v>4.2</c:v>
                </c:pt>
                <c:pt idx="2">
                  <c:v>4.5</c:v>
                </c:pt>
                <c:pt idx="3">
                  <c:v>4.5</c:v>
                </c:pt>
                <c:pt idx="4">
                  <c:v>5</c:v>
                </c:pt>
                <c:pt idx="5">
                  <c:v>5</c:v>
                </c:pt>
                <c:pt idx="6">
                  <c:v>5.5</c:v>
                </c:pt>
                <c:pt idx="7">
                  <c:v>5.7</c:v>
                </c:pt>
                <c:pt idx="8">
                  <c:v>6.4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7.1</c:v>
                </c:pt>
                <c:pt idx="14">
                  <c:v>7.5</c:v>
                </c:pt>
                <c:pt idx="15">
                  <c:v>7.5</c:v>
                </c:pt>
                <c:pt idx="16">
                  <c:v>8.2000000000000011</c:v>
                </c:pt>
                <c:pt idx="17">
                  <c:v>8.4</c:v>
                </c:pt>
                <c:pt idx="18">
                  <c:v>8.5</c:v>
                </c:pt>
                <c:pt idx="19">
                  <c:v>9</c:v>
                </c:pt>
                <c:pt idx="20">
                  <c:v>10.200000000000001</c:v>
                </c:pt>
                <c:pt idx="21">
                  <c:v>10.200000000000001</c:v>
                </c:pt>
                <c:pt idx="22">
                  <c:v>10.6</c:v>
                </c:pt>
                <c:pt idx="23">
                  <c:v>10.8</c:v>
                </c:pt>
                <c:pt idx="24">
                  <c:v>11.4</c:v>
                </c:pt>
                <c:pt idx="25">
                  <c:v>11.8</c:v>
                </c:pt>
                <c:pt idx="26">
                  <c:v>11.8</c:v>
                </c:pt>
                <c:pt idx="27">
                  <c:v>11.8</c:v>
                </c:pt>
                <c:pt idx="28">
                  <c:v>12</c:v>
                </c:pt>
                <c:pt idx="29">
                  <c:v>12.2</c:v>
                </c:pt>
                <c:pt idx="30">
                  <c:v>12.4</c:v>
                </c:pt>
                <c:pt idx="31">
                  <c:v>12.5</c:v>
                </c:pt>
                <c:pt idx="32">
                  <c:v>12.6</c:v>
                </c:pt>
                <c:pt idx="33">
                  <c:v>12.6</c:v>
                </c:pt>
                <c:pt idx="34">
                  <c:v>13.2</c:v>
                </c:pt>
                <c:pt idx="35">
                  <c:v>13.2</c:v>
                </c:pt>
                <c:pt idx="36">
                  <c:v>13.6</c:v>
                </c:pt>
                <c:pt idx="37">
                  <c:v>14.1</c:v>
                </c:pt>
                <c:pt idx="38">
                  <c:v>14.2</c:v>
                </c:pt>
                <c:pt idx="39">
                  <c:v>14.8</c:v>
                </c:pt>
                <c:pt idx="40">
                  <c:v>15.4</c:v>
                </c:pt>
                <c:pt idx="41">
                  <c:v>15.5</c:v>
                </c:pt>
                <c:pt idx="42">
                  <c:v>15.8</c:v>
                </c:pt>
                <c:pt idx="43">
                  <c:v>16</c:v>
                </c:pt>
                <c:pt idx="44">
                  <c:v>16</c:v>
                </c:pt>
                <c:pt idx="45">
                  <c:v>16.2</c:v>
                </c:pt>
                <c:pt idx="46">
                  <c:v>16.5</c:v>
                </c:pt>
                <c:pt idx="47">
                  <c:v>16.8</c:v>
                </c:pt>
                <c:pt idx="48">
                  <c:v>16.8</c:v>
                </c:pt>
                <c:pt idx="49">
                  <c:v>17</c:v>
                </c:pt>
                <c:pt idx="50">
                  <c:v>17.2</c:v>
                </c:pt>
                <c:pt idx="51">
                  <c:v>17.3</c:v>
                </c:pt>
                <c:pt idx="52">
                  <c:v>17.399999999999999</c:v>
                </c:pt>
                <c:pt idx="53">
                  <c:v>17.5</c:v>
                </c:pt>
                <c:pt idx="54">
                  <c:v>17.8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18.2</c:v>
                </c:pt>
                <c:pt idx="59">
                  <c:v>18.2</c:v>
                </c:pt>
                <c:pt idx="60">
                  <c:v>18.5</c:v>
                </c:pt>
                <c:pt idx="61">
                  <c:v>18.5</c:v>
                </c:pt>
                <c:pt idx="62">
                  <c:v>18.5</c:v>
                </c:pt>
                <c:pt idx="63">
                  <c:v>18.5</c:v>
                </c:pt>
                <c:pt idx="64">
                  <c:v>18.7</c:v>
                </c:pt>
                <c:pt idx="65">
                  <c:v>18.7</c:v>
                </c:pt>
                <c:pt idx="66">
                  <c:v>19</c:v>
                </c:pt>
                <c:pt idx="67">
                  <c:v>19.100000000000001</c:v>
                </c:pt>
                <c:pt idx="68">
                  <c:v>19.100000000000001</c:v>
                </c:pt>
                <c:pt idx="69">
                  <c:v>19.2</c:v>
                </c:pt>
                <c:pt idx="70">
                  <c:v>19.2</c:v>
                </c:pt>
                <c:pt idx="71">
                  <c:v>19.2</c:v>
                </c:pt>
                <c:pt idx="72">
                  <c:v>19.3</c:v>
                </c:pt>
                <c:pt idx="73">
                  <c:v>19.399999999999999</c:v>
                </c:pt>
                <c:pt idx="74">
                  <c:v>19.5</c:v>
                </c:pt>
                <c:pt idx="75">
                  <c:v>19.5</c:v>
                </c:pt>
                <c:pt idx="76">
                  <c:v>19.5</c:v>
                </c:pt>
                <c:pt idx="77">
                  <c:v>19.5</c:v>
                </c:pt>
                <c:pt idx="78">
                  <c:v>19.5</c:v>
                </c:pt>
                <c:pt idx="79">
                  <c:v>19.5</c:v>
                </c:pt>
                <c:pt idx="80">
                  <c:v>19.600000000000001</c:v>
                </c:pt>
                <c:pt idx="81">
                  <c:v>19.600000000000001</c:v>
                </c:pt>
                <c:pt idx="82">
                  <c:v>19.600000000000001</c:v>
                </c:pt>
                <c:pt idx="83">
                  <c:v>19.7</c:v>
                </c:pt>
                <c:pt idx="84">
                  <c:v>19.8</c:v>
                </c:pt>
                <c:pt idx="85">
                  <c:v>19.899999999999999</c:v>
                </c:pt>
                <c:pt idx="86">
                  <c:v>20</c:v>
                </c:pt>
                <c:pt idx="87">
                  <c:v>20</c:v>
                </c:pt>
                <c:pt idx="88">
                  <c:v>20</c:v>
                </c:pt>
                <c:pt idx="89">
                  <c:v>20</c:v>
                </c:pt>
                <c:pt idx="90">
                  <c:v>20</c:v>
                </c:pt>
                <c:pt idx="91">
                  <c:v>20</c:v>
                </c:pt>
                <c:pt idx="92">
                  <c:v>20</c:v>
                </c:pt>
                <c:pt idx="93">
                  <c:v>20.100000000000001</c:v>
                </c:pt>
                <c:pt idx="94">
                  <c:v>20.2</c:v>
                </c:pt>
                <c:pt idx="95">
                  <c:v>20.2</c:v>
                </c:pt>
                <c:pt idx="96">
                  <c:v>20.2</c:v>
                </c:pt>
                <c:pt idx="97">
                  <c:v>20.2</c:v>
                </c:pt>
                <c:pt idx="98">
                  <c:v>20.2</c:v>
                </c:pt>
                <c:pt idx="99">
                  <c:v>20.3</c:v>
                </c:pt>
                <c:pt idx="100">
                  <c:v>20.399999999999999</c:v>
                </c:pt>
                <c:pt idx="101">
                  <c:v>20.5</c:v>
                </c:pt>
                <c:pt idx="102">
                  <c:v>20.6</c:v>
                </c:pt>
                <c:pt idx="103">
                  <c:v>20.8</c:v>
                </c:pt>
                <c:pt idx="104">
                  <c:v>20.8</c:v>
                </c:pt>
                <c:pt idx="105">
                  <c:v>21</c:v>
                </c:pt>
                <c:pt idx="106">
                  <c:v>21</c:v>
                </c:pt>
                <c:pt idx="107">
                  <c:v>21.1</c:v>
                </c:pt>
                <c:pt idx="108">
                  <c:v>21.4</c:v>
                </c:pt>
                <c:pt idx="109">
                  <c:v>21.5</c:v>
                </c:pt>
                <c:pt idx="110">
                  <c:v>22</c:v>
                </c:pt>
                <c:pt idx="111">
                  <c:v>22</c:v>
                </c:pt>
                <c:pt idx="112">
                  <c:v>22</c:v>
                </c:pt>
                <c:pt idx="113">
                  <c:v>22</c:v>
                </c:pt>
                <c:pt idx="114">
                  <c:v>22.2</c:v>
                </c:pt>
                <c:pt idx="115">
                  <c:v>22.2</c:v>
                </c:pt>
                <c:pt idx="116">
                  <c:v>22.4</c:v>
                </c:pt>
                <c:pt idx="117">
                  <c:v>22.4</c:v>
                </c:pt>
                <c:pt idx="118">
                  <c:v>22.7</c:v>
                </c:pt>
                <c:pt idx="119">
                  <c:v>22.7</c:v>
                </c:pt>
                <c:pt idx="120">
                  <c:v>22.8</c:v>
                </c:pt>
                <c:pt idx="121">
                  <c:v>22.8</c:v>
                </c:pt>
                <c:pt idx="122">
                  <c:v>22.8</c:v>
                </c:pt>
                <c:pt idx="123">
                  <c:v>22.8</c:v>
                </c:pt>
                <c:pt idx="124">
                  <c:v>22.8</c:v>
                </c:pt>
                <c:pt idx="125">
                  <c:v>22.9</c:v>
                </c:pt>
                <c:pt idx="126">
                  <c:v>23</c:v>
                </c:pt>
                <c:pt idx="127">
                  <c:v>23</c:v>
                </c:pt>
                <c:pt idx="128">
                  <c:v>23.2</c:v>
                </c:pt>
                <c:pt idx="129">
                  <c:v>23.2</c:v>
                </c:pt>
                <c:pt idx="130">
                  <c:v>23.2</c:v>
                </c:pt>
                <c:pt idx="131">
                  <c:v>23.2</c:v>
                </c:pt>
                <c:pt idx="132">
                  <c:v>23.3</c:v>
                </c:pt>
                <c:pt idx="133">
                  <c:v>23.439999999999987</c:v>
                </c:pt>
                <c:pt idx="134">
                  <c:v>23.5</c:v>
                </c:pt>
                <c:pt idx="135">
                  <c:v>23.6</c:v>
                </c:pt>
                <c:pt idx="136">
                  <c:v>23.6</c:v>
                </c:pt>
                <c:pt idx="137">
                  <c:v>23.8</c:v>
                </c:pt>
                <c:pt idx="138">
                  <c:v>23.8</c:v>
                </c:pt>
                <c:pt idx="139">
                  <c:v>24</c:v>
                </c:pt>
                <c:pt idx="140">
                  <c:v>24</c:v>
                </c:pt>
                <c:pt idx="141">
                  <c:v>24</c:v>
                </c:pt>
                <c:pt idx="142">
                  <c:v>24</c:v>
                </c:pt>
                <c:pt idx="143">
                  <c:v>24.2</c:v>
                </c:pt>
                <c:pt idx="144">
                  <c:v>24.2</c:v>
                </c:pt>
                <c:pt idx="145">
                  <c:v>24.2</c:v>
                </c:pt>
                <c:pt idx="146">
                  <c:v>24.2</c:v>
                </c:pt>
                <c:pt idx="147">
                  <c:v>24.2</c:v>
                </c:pt>
                <c:pt idx="148">
                  <c:v>24.2</c:v>
                </c:pt>
                <c:pt idx="149">
                  <c:v>24.2</c:v>
                </c:pt>
                <c:pt idx="150">
                  <c:v>24.2</c:v>
                </c:pt>
                <c:pt idx="151">
                  <c:v>24.2</c:v>
                </c:pt>
                <c:pt idx="152">
                  <c:v>24.3</c:v>
                </c:pt>
                <c:pt idx="153">
                  <c:v>24.4</c:v>
                </c:pt>
                <c:pt idx="154">
                  <c:v>24.4</c:v>
                </c:pt>
                <c:pt idx="155">
                  <c:v>24.4</c:v>
                </c:pt>
                <c:pt idx="156">
                  <c:v>24.6</c:v>
                </c:pt>
                <c:pt idx="157">
                  <c:v>24.6</c:v>
                </c:pt>
                <c:pt idx="158">
                  <c:v>24.8</c:v>
                </c:pt>
                <c:pt idx="159">
                  <c:v>24.8</c:v>
                </c:pt>
                <c:pt idx="160">
                  <c:v>24.8</c:v>
                </c:pt>
                <c:pt idx="161">
                  <c:v>24.8</c:v>
                </c:pt>
                <c:pt idx="162">
                  <c:v>25</c:v>
                </c:pt>
                <c:pt idx="163">
                  <c:v>25</c:v>
                </c:pt>
                <c:pt idx="164">
                  <c:v>25</c:v>
                </c:pt>
                <c:pt idx="165">
                  <c:v>25</c:v>
                </c:pt>
                <c:pt idx="166">
                  <c:v>25</c:v>
                </c:pt>
                <c:pt idx="167">
                  <c:v>25.2</c:v>
                </c:pt>
                <c:pt idx="168">
                  <c:v>25.2</c:v>
                </c:pt>
                <c:pt idx="169">
                  <c:v>25.2</c:v>
                </c:pt>
                <c:pt idx="170">
                  <c:v>25.4</c:v>
                </c:pt>
                <c:pt idx="171">
                  <c:v>25.4</c:v>
                </c:pt>
                <c:pt idx="172">
                  <c:v>25.8</c:v>
                </c:pt>
              </c:numCache>
            </c:numRef>
          </c:xVal>
          <c:yVal>
            <c:numRef>
              <c:f>'BrixCol vs BrixPI'!$B$2:$B$174</c:f>
              <c:numCache>
                <c:formatCode>General</c:formatCode>
                <c:ptCount val="173"/>
                <c:pt idx="0">
                  <c:v>6.3</c:v>
                </c:pt>
                <c:pt idx="1">
                  <c:v>8.4</c:v>
                </c:pt>
                <c:pt idx="2">
                  <c:v>7.5</c:v>
                </c:pt>
                <c:pt idx="3">
                  <c:v>7.3</c:v>
                </c:pt>
                <c:pt idx="4">
                  <c:v>7</c:v>
                </c:pt>
                <c:pt idx="5">
                  <c:v>9.7000000000000011</c:v>
                </c:pt>
                <c:pt idx="6">
                  <c:v>6</c:v>
                </c:pt>
                <c:pt idx="7">
                  <c:v>6.4</c:v>
                </c:pt>
                <c:pt idx="8">
                  <c:v>6</c:v>
                </c:pt>
                <c:pt idx="9">
                  <c:v>7.6</c:v>
                </c:pt>
                <c:pt idx="10">
                  <c:v>6.6</c:v>
                </c:pt>
                <c:pt idx="11">
                  <c:v>7.1</c:v>
                </c:pt>
                <c:pt idx="12">
                  <c:v>5.8</c:v>
                </c:pt>
                <c:pt idx="13">
                  <c:v>6.9</c:v>
                </c:pt>
                <c:pt idx="14">
                  <c:v>7.1</c:v>
                </c:pt>
                <c:pt idx="15">
                  <c:v>7.1</c:v>
                </c:pt>
                <c:pt idx="16">
                  <c:v>8.2000000000000011</c:v>
                </c:pt>
                <c:pt idx="17">
                  <c:v>8.3000000000000007</c:v>
                </c:pt>
                <c:pt idx="18">
                  <c:v>8.3000000000000007</c:v>
                </c:pt>
                <c:pt idx="19">
                  <c:v>8</c:v>
                </c:pt>
                <c:pt idx="20">
                  <c:v>7.5</c:v>
                </c:pt>
                <c:pt idx="21">
                  <c:v>7.4</c:v>
                </c:pt>
                <c:pt idx="22">
                  <c:v>11.5</c:v>
                </c:pt>
                <c:pt idx="23">
                  <c:v>13.6</c:v>
                </c:pt>
                <c:pt idx="24">
                  <c:v>7.9</c:v>
                </c:pt>
                <c:pt idx="25">
                  <c:v>10.7</c:v>
                </c:pt>
                <c:pt idx="26">
                  <c:v>13.3</c:v>
                </c:pt>
                <c:pt idx="27">
                  <c:v>7.1</c:v>
                </c:pt>
                <c:pt idx="28">
                  <c:v>8.8000000000000007</c:v>
                </c:pt>
                <c:pt idx="29">
                  <c:v>8.7000000000000011</c:v>
                </c:pt>
                <c:pt idx="30">
                  <c:v>12.8</c:v>
                </c:pt>
                <c:pt idx="31">
                  <c:v>9.3000000000000007</c:v>
                </c:pt>
                <c:pt idx="32">
                  <c:v>10</c:v>
                </c:pt>
                <c:pt idx="33">
                  <c:v>9.6</c:v>
                </c:pt>
                <c:pt idx="34">
                  <c:v>13.4</c:v>
                </c:pt>
                <c:pt idx="35">
                  <c:v>11.4</c:v>
                </c:pt>
                <c:pt idx="36">
                  <c:v>8.2000000000000011</c:v>
                </c:pt>
                <c:pt idx="37">
                  <c:v>12.7</c:v>
                </c:pt>
                <c:pt idx="38">
                  <c:v>8.8000000000000007</c:v>
                </c:pt>
                <c:pt idx="39">
                  <c:v>8.7000000000000011</c:v>
                </c:pt>
                <c:pt idx="40">
                  <c:v>9.1</c:v>
                </c:pt>
                <c:pt idx="41">
                  <c:v>13.3</c:v>
                </c:pt>
                <c:pt idx="42">
                  <c:v>13.6</c:v>
                </c:pt>
                <c:pt idx="43">
                  <c:v>11.7</c:v>
                </c:pt>
                <c:pt idx="44">
                  <c:v>13.2</c:v>
                </c:pt>
                <c:pt idx="45">
                  <c:v>12.6</c:v>
                </c:pt>
                <c:pt idx="46">
                  <c:v>14.3</c:v>
                </c:pt>
                <c:pt idx="47">
                  <c:v>11.5</c:v>
                </c:pt>
                <c:pt idx="48">
                  <c:v>16.399999999999999</c:v>
                </c:pt>
                <c:pt idx="49">
                  <c:v>14.9</c:v>
                </c:pt>
                <c:pt idx="50">
                  <c:v>12.3</c:v>
                </c:pt>
                <c:pt idx="51">
                  <c:v>12</c:v>
                </c:pt>
                <c:pt idx="52">
                  <c:v>15.4</c:v>
                </c:pt>
                <c:pt idx="53">
                  <c:v>15.1</c:v>
                </c:pt>
                <c:pt idx="54">
                  <c:v>10.8</c:v>
                </c:pt>
                <c:pt idx="55">
                  <c:v>18.5</c:v>
                </c:pt>
                <c:pt idx="56">
                  <c:v>15.7</c:v>
                </c:pt>
                <c:pt idx="57">
                  <c:v>12.6</c:v>
                </c:pt>
                <c:pt idx="58">
                  <c:v>12.9</c:v>
                </c:pt>
                <c:pt idx="59">
                  <c:v>15.9</c:v>
                </c:pt>
                <c:pt idx="60">
                  <c:v>13.8</c:v>
                </c:pt>
                <c:pt idx="61">
                  <c:v>11.7</c:v>
                </c:pt>
                <c:pt idx="62">
                  <c:v>17.3</c:v>
                </c:pt>
                <c:pt idx="63">
                  <c:v>15.9</c:v>
                </c:pt>
                <c:pt idx="64">
                  <c:v>16</c:v>
                </c:pt>
                <c:pt idx="65">
                  <c:v>18</c:v>
                </c:pt>
                <c:pt idx="66">
                  <c:v>16.600000000000001</c:v>
                </c:pt>
                <c:pt idx="67">
                  <c:v>17.5</c:v>
                </c:pt>
                <c:pt idx="68">
                  <c:v>18.3</c:v>
                </c:pt>
                <c:pt idx="69">
                  <c:v>18.3</c:v>
                </c:pt>
                <c:pt idx="70">
                  <c:v>17.8</c:v>
                </c:pt>
                <c:pt idx="71">
                  <c:v>18.100000000000001</c:v>
                </c:pt>
                <c:pt idx="72">
                  <c:v>17.399999999999999</c:v>
                </c:pt>
                <c:pt idx="73">
                  <c:v>17.3</c:v>
                </c:pt>
                <c:pt idx="74">
                  <c:v>15</c:v>
                </c:pt>
                <c:pt idx="75">
                  <c:v>14.5</c:v>
                </c:pt>
                <c:pt idx="76">
                  <c:v>10.6</c:v>
                </c:pt>
                <c:pt idx="77">
                  <c:v>16</c:v>
                </c:pt>
                <c:pt idx="78">
                  <c:v>15.3</c:v>
                </c:pt>
                <c:pt idx="79">
                  <c:v>17.2</c:v>
                </c:pt>
                <c:pt idx="80">
                  <c:v>18.399999999999999</c:v>
                </c:pt>
                <c:pt idx="81">
                  <c:v>17.3</c:v>
                </c:pt>
                <c:pt idx="82">
                  <c:v>17.5</c:v>
                </c:pt>
                <c:pt idx="83">
                  <c:v>17</c:v>
                </c:pt>
                <c:pt idx="84">
                  <c:v>18.5</c:v>
                </c:pt>
                <c:pt idx="85">
                  <c:v>18.5</c:v>
                </c:pt>
                <c:pt idx="86">
                  <c:v>14.1</c:v>
                </c:pt>
                <c:pt idx="87">
                  <c:v>14.6</c:v>
                </c:pt>
                <c:pt idx="88">
                  <c:v>17</c:v>
                </c:pt>
                <c:pt idx="89">
                  <c:v>14.2</c:v>
                </c:pt>
                <c:pt idx="90">
                  <c:v>15</c:v>
                </c:pt>
                <c:pt idx="91">
                  <c:v>17.8</c:v>
                </c:pt>
                <c:pt idx="92">
                  <c:v>18</c:v>
                </c:pt>
                <c:pt idx="93">
                  <c:v>17</c:v>
                </c:pt>
                <c:pt idx="94">
                  <c:v>17.899999999999999</c:v>
                </c:pt>
                <c:pt idx="95">
                  <c:v>18.899999999999999</c:v>
                </c:pt>
                <c:pt idx="96">
                  <c:v>13.3</c:v>
                </c:pt>
                <c:pt idx="97">
                  <c:v>17.600000000000001</c:v>
                </c:pt>
                <c:pt idx="98">
                  <c:v>17.600000000000001</c:v>
                </c:pt>
                <c:pt idx="99">
                  <c:v>18.3</c:v>
                </c:pt>
                <c:pt idx="100">
                  <c:v>16.399999999999999</c:v>
                </c:pt>
                <c:pt idx="101">
                  <c:v>15.1</c:v>
                </c:pt>
                <c:pt idx="102">
                  <c:v>18.899999999999999</c:v>
                </c:pt>
                <c:pt idx="103">
                  <c:v>18.3</c:v>
                </c:pt>
                <c:pt idx="104">
                  <c:v>18.8</c:v>
                </c:pt>
                <c:pt idx="105">
                  <c:v>16.3</c:v>
                </c:pt>
                <c:pt idx="106">
                  <c:v>18.3</c:v>
                </c:pt>
                <c:pt idx="107">
                  <c:v>13.9</c:v>
                </c:pt>
                <c:pt idx="108">
                  <c:v>17.399999999999999</c:v>
                </c:pt>
                <c:pt idx="109">
                  <c:v>19</c:v>
                </c:pt>
                <c:pt idx="110">
                  <c:v>18.600000000000001</c:v>
                </c:pt>
                <c:pt idx="111">
                  <c:v>19.2</c:v>
                </c:pt>
                <c:pt idx="112">
                  <c:v>20.2</c:v>
                </c:pt>
                <c:pt idx="113">
                  <c:v>18.100000000000001</c:v>
                </c:pt>
                <c:pt idx="114">
                  <c:v>23.4</c:v>
                </c:pt>
                <c:pt idx="115">
                  <c:v>19.2</c:v>
                </c:pt>
                <c:pt idx="116">
                  <c:v>20</c:v>
                </c:pt>
                <c:pt idx="117">
                  <c:v>19.399999999999999</c:v>
                </c:pt>
                <c:pt idx="118">
                  <c:v>18.399999999999999</c:v>
                </c:pt>
                <c:pt idx="119">
                  <c:v>20.3</c:v>
                </c:pt>
                <c:pt idx="120">
                  <c:v>19.2</c:v>
                </c:pt>
                <c:pt idx="121">
                  <c:v>19.399999999999999</c:v>
                </c:pt>
                <c:pt idx="122">
                  <c:v>18</c:v>
                </c:pt>
                <c:pt idx="123">
                  <c:v>19.899999999999999</c:v>
                </c:pt>
                <c:pt idx="124">
                  <c:v>18.399999999999999</c:v>
                </c:pt>
                <c:pt idx="125">
                  <c:v>22.7</c:v>
                </c:pt>
                <c:pt idx="126">
                  <c:v>22.4</c:v>
                </c:pt>
                <c:pt idx="127">
                  <c:v>19.399999999999999</c:v>
                </c:pt>
                <c:pt idx="128">
                  <c:v>21</c:v>
                </c:pt>
                <c:pt idx="129">
                  <c:v>19.399999999999999</c:v>
                </c:pt>
                <c:pt idx="130">
                  <c:v>23.6</c:v>
                </c:pt>
                <c:pt idx="131">
                  <c:v>22.7</c:v>
                </c:pt>
                <c:pt idx="132">
                  <c:v>20.8</c:v>
                </c:pt>
                <c:pt idx="133">
                  <c:v>18.899999999999999</c:v>
                </c:pt>
                <c:pt idx="134">
                  <c:v>19.899999999999999</c:v>
                </c:pt>
                <c:pt idx="135">
                  <c:v>18.5</c:v>
                </c:pt>
                <c:pt idx="136">
                  <c:v>20.3</c:v>
                </c:pt>
                <c:pt idx="137">
                  <c:v>20.5</c:v>
                </c:pt>
                <c:pt idx="138">
                  <c:v>20.399999999999999</c:v>
                </c:pt>
                <c:pt idx="139">
                  <c:v>19.100000000000001</c:v>
                </c:pt>
                <c:pt idx="140">
                  <c:v>23</c:v>
                </c:pt>
                <c:pt idx="141">
                  <c:v>22.4</c:v>
                </c:pt>
                <c:pt idx="142">
                  <c:v>16.8</c:v>
                </c:pt>
                <c:pt idx="143">
                  <c:v>20.3</c:v>
                </c:pt>
                <c:pt idx="144">
                  <c:v>22.1</c:v>
                </c:pt>
                <c:pt idx="145">
                  <c:v>19.7</c:v>
                </c:pt>
                <c:pt idx="146">
                  <c:v>21.9</c:v>
                </c:pt>
                <c:pt idx="147">
                  <c:v>20.100000000000001</c:v>
                </c:pt>
                <c:pt idx="148">
                  <c:v>21</c:v>
                </c:pt>
                <c:pt idx="149">
                  <c:v>21.3</c:v>
                </c:pt>
                <c:pt idx="150">
                  <c:v>22.7</c:v>
                </c:pt>
                <c:pt idx="151">
                  <c:v>22.5</c:v>
                </c:pt>
                <c:pt idx="152">
                  <c:v>20.7</c:v>
                </c:pt>
                <c:pt idx="153">
                  <c:v>21.5</c:v>
                </c:pt>
                <c:pt idx="154">
                  <c:v>23.6</c:v>
                </c:pt>
                <c:pt idx="155">
                  <c:v>21.3</c:v>
                </c:pt>
                <c:pt idx="156">
                  <c:v>21.4</c:v>
                </c:pt>
                <c:pt idx="157">
                  <c:v>21.2</c:v>
                </c:pt>
                <c:pt idx="158">
                  <c:v>19.3</c:v>
                </c:pt>
                <c:pt idx="159">
                  <c:v>19.899999999999999</c:v>
                </c:pt>
                <c:pt idx="160">
                  <c:v>23.6</c:v>
                </c:pt>
                <c:pt idx="161">
                  <c:v>18.3</c:v>
                </c:pt>
                <c:pt idx="162">
                  <c:v>18.3</c:v>
                </c:pt>
                <c:pt idx="163">
                  <c:v>19.5</c:v>
                </c:pt>
                <c:pt idx="164">
                  <c:v>21.4</c:v>
                </c:pt>
                <c:pt idx="165">
                  <c:v>21.6</c:v>
                </c:pt>
                <c:pt idx="166">
                  <c:v>21.9</c:v>
                </c:pt>
                <c:pt idx="167">
                  <c:v>21.4</c:v>
                </c:pt>
                <c:pt idx="168">
                  <c:v>21.8</c:v>
                </c:pt>
                <c:pt idx="169">
                  <c:v>19.5</c:v>
                </c:pt>
                <c:pt idx="170">
                  <c:v>20.3</c:v>
                </c:pt>
                <c:pt idx="171">
                  <c:v>19.2</c:v>
                </c:pt>
                <c:pt idx="172">
                  <c:v>20.2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320832"/>
        <c:axId val="159323968"/>
      </c:scatterChart>
      <c:valAx>
        <c:axId val="159320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Brix Colmo</a:t>
                </a:r>
              </a:p>
            </c:rich>
          </c:tx>
          <c:layout>
            <c:manualLayout>
              <c:xMode val="edge"/>
              <c:yMode val="edge"/>
              <c:x val="0.49090947267955393"/>
              <c:y val="0.908121452767122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59323968"/>
        <c:crosses val="autoZero"/>
        <c:crossBetween val="midCat"/>
      </c:valAx>
      <c:valAx>
        <c:axId val="1593239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Brix PI</a:t>
                </a:r>
              </a:p>
            </c:rich>
          </c:tx>
          <c:layout>
            <c:manualLayout>
              <c:xMode val="edge"/>
              <c:yMode val="edge"/>
              <c:x val="2.9090909090909091E-2"/>
              <c:y val="0.3910265383493760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5932083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9129483814544"/>
          <c:y val="6.9919072615923034E-2"/>
          <c:w val="0.69365258888093317"/>
          <c:h val="0.733410250801983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tarde2!$K$5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cat>
            <c:strRef>
              <c:f>tarde2!$L$2:$L$4</c:f>
              <c:strCache>
                <c:ptCount val="3"/>
                <c:pt idx="0">
                  <c:v>1a2.5</c:v>
                </c:pt>
                <c:pt idx="1">
                  <c:v>1a5.0</c:v>
                </c:pt>
                <c:pt idx="2">
                  <c:v>6a5.0</c:v>
                </c:pt>
              </c:strCache>
            </c:strRef>
          </c:cat>
          <c:val>
            <c:numRef>
              <c:f>tarde2!$N$5:$N$7</c:f>
              <c:numCache>
                <c:formatCode>General</c:formatCode>
                <c:ptCount val="3"/>
                <c:pt idx="0">
                  <c:v>25.3</c:v>
                </c:pt>
                <c:pt idx="1">
                  <c:v>26.8</c:v>
                </c:pt>
                <c:pt idx="2">
                  <c:v>26.4</c:v>
                </c:pt>
              </c:numCache>
            </c:numRef>
          </c:val>
        </c:ser>
        <c:ser>
          <c:idx val="1"/>
          <c:order val="1"/>
          <c:tx>
            <c:strRef>
              <c:f>tarde2!$K$8</c:f>
              <c:strCache>
                <c:ptCount val="1"/>
                <c:pt idx="0">
                  <c:v>Etanol</c:v>
                </c:pt>
              </c:strCache>
            </c:strRef>
          </c:tx>
          <c:invertIfNegative val="0"/>
          <c:cat>
            <c:strRef>
              <c:f>tarde2!$L$2:$L$4</c:f>
              <c:strCache>
                <c:ptCount val="3"/>
                <c:pt idx="0">
                  <c:v>1a2.5</c:v>
                </c:pt>
                <c:pt idx="1">
                  <c:v>1a5.0</c:v>
                </c:pt>
                <c:pt idx="2">
                  <c:v>6a5.0</c:v>
                </c:pt>
              </c:strCache>
            </c:strRef>
          </c:cat>
          <c:val>
            <c:numRef>
              <c:f>tarde2!$N$8:$N$10</c:f>
              <c:numCache>
                <c:formatCode>General</c:formatCode>
                <c:ptCount val="3"/>
                <c:pt idx="0" formatCode="0.0">
                  <c:v>25.111111111111164</c:v>
                </c:pt>
                <c:pt idx="1">
                  <c:v>27.3</c:v>
                </c:pt>
                <c:pt idx="2">
                  <c:v>26.9</c:v>
                </c:pt>
              </c:numCache>
            </c:numRef>
          </c:val>
        </c:ser>
        <c:ser>
          <c:idx val="2"/>
          <c:order val="2"/>
          <c:tx>
            <c:strRef>
              <c:f>tarde2!$K$2</c:f>
              <c:strCache>
                <c:ptCount val="1"/>
                <c:pt idx="0">
                  <c:v>Ác. Acético</c:v>
                </c:pt>
              </c:strCache>
            </c:strRef>
          </c:tx>
          <c:invertIfNegative val="0"/>
          <c:cat>
            <c:strRef>
              <c:f>tarde2!$L$2:$L$4</c:f>
              <c:strCache>
                <c:ptCount val="3"/>
                <c:pt idx="0">
                  <c:v>1a2.5</c:v>
                </c:pt>
                <c:pt idx="1">
                  <c:v>1a5.0</c:v>
                </c:pt>
                <c:pt idx="2">
                  <c:v>6a5.0</c:v>
                </c:pt>
              </c:strCache>
            </c:strRef>
          </c:cat>
          <c:val>
            <c:numRef>
              <c:f>tarde2!$N$2:$N$4</c:f>
              <c:numCache>
                <c:formatCode>General</c:formatCode>
                <c:ptCount val="3"/>
                <c:pt idx="0" formatCode="0.0">
                  <c:v>25.111111111111164</c:v>
                </c:pt>
                <c:pt idx="1">
                  <c:v>27.1</c:v>
                </c:pt>
                <c:pt idx="2">
                  <c:v>26.6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928704"/>
        <c:axId val="153928312"/>
      </c:barChart>
      <c:catAx>
        <c:axId val="15392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53928312"/>
        <c:crosses val="autoZero"/>
        <c:auto val="1"/>
        <c:lblAlgn val="ctr"/>
        <c:lblOffset val="100"/>
        <c:noMultiLvlLbl val="0"/>
      </c:catAx>
      <c:valAx>
        <c:axId val="153928312"/>
        <c:scaling>
          <c:orientation val="minMax"/>
          <c:max val="28"/>
          <c:min val="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GGT plasmática (U/L)</a:t>
                </a:r>
              </a:p>
            </c:rich>
          </c:tx>
          <c:layout>
            <c:manualLayout>
              <c:xMode val="edge"/>
              <c:yMode val="edge"/>
              <c:x val="3.9829747844019631E-2"/>
              <c:y val="0.236281432562866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392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692412312097362"/>
          <c:y val="0.37905365995917284"/>
          <c:w val="0.17752052016225248"/>
          <c:h val="0.251151574803149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'Milk composition'!$V$47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cat>
            <c:strRef>
              <c:f>'Milk composition'!$W$46:$Z$46</c:f>
              <c:strCache>
                <c:ptCount val="4"/>
                <c:pt idx="0">
                  <c:v>GOR</c:v>
                </c:pt>
                <c:pt idx="1">
                  <c:v>PROT</c:v>
                </c:pt>
                <c:pt idx="2">
                  <c:v>CAS</c:v>
                </c:pt>
                <c:pt idx="3">
                  <c:v>LACT</c:v>
                </c:pt>
              </c:strCache>
            </c:strRef>
          </c:cat>
          <c:val>
            <c:numRef>
              <c:f>'Milk composition'!$W$47:$Z$47</c:f>
              <c:numCache>
                <c:formatCode>0.00</c:formatCode>
                <c:ptCount val="4"/>
                <c:pt idx="0">
                  <c:v>3.6427999999999998</c:v>
                </c:pt>
                <c:pt idx="1">
                  <c:v>3.3251999999999997</c:v>
                </c:pt>
                <c:pt idx="2">
                  <c:v>2.6073333333333393</c:v>
                </c:pt>
                <c:pt idx="3">
                  <c:v>4.6671999999999851</c:v>
                </c:pt>
              </c:numCache>
            </c:numRef>
          </c:val>
        </c:ser>
        <c:ser>
          <c:idx val="1"/>
          <c:order val="1"/>
          <c:tx>
            <c:strRef>
              <c:f>'Milk composition'!$V$48</c:f>
              <c:strCache>
                <c:ptCount val="1"/>
                <c:pt idx="0">
                  <c:v>Etanol</c:v>
                </c:pt>
              </c:strCache>
            </c:strRef>
          </c:tx>
          <c:invertIfNegative val="0"/>
          <c:cat>
            <c:strRef>
              <c:f>'Milk composition'!$W$46:$Z$46</c:f>
              <c:strCache>
                <c:ptCount val="4"/>
                <c:pt idx="0">
                  <c:v>GOR</c:v>
                </c:pt>
                <c:pt idx="1">
                  <c:v>PROT</c:v>
                </c:pt>
                <c:pt idx="2">
                  <c:v>CAS</c:v>
                </c:pt>
                <c:pt idx="3">
                  <c:v>LACT</c:v>
                </c:pt>
              </c:strCache>
            </c:strRef>
          </c:cat>
          <c:val>
            <c:numRef>
              <c:f>'Milk composition'!$W$48:$Z$48</c:f>
              <c:numCache>
                <c:formatCode>0.00</c:formatCode>
                <c:ptCount val="4"/>
                <c:pt idx="0">
                  <c:v>3.4246000000000003</c:v>
                </c:pt>
                <c:pt idx="1">
                  <c:v>3.3285999999999998</c:v>
                </c:pt>
                <c:pt idx="2">
                  <c:v>2.577</c:v>
                </c:pt>
                <c:pt idx="3">
                  <c:v>4.6042000000000005</c:v>
                </c:pt>
              </c:numCache>
            </c:numRef>
          </c:val>
        </c:ser>
        <c:ser>
          <c:idx val="2"/>
          <c:order val="2"/>
          <c:tx>
            <c:strRef>
              <c:f>'Milk composition'!$V$49</c:f>
              <c:strCache>
                <c:ptCount val="1"/>
                <c:pt idx="0">
                  <c:v>Acetato</c:v>
                </c:pt>
              </c:strCache>
            </c:strRef>
          </c:tx>
          <c:invertIfNegative val="0"/>
          <c:cat>
            <c:strRef>
              <c:f>'Milk composition'!$W$46:$Z$46</c:f>
              <c:strCache>
                <c:ptCount val="4"/>
                <c:pt idx="0">
                  <c:v>GOR</c:v>
                </c:pt>
                <c:pt idx="1">
                  <c:v>PROT</c:v>
                </c:pt>
                <c:pt idx="2">
                  <c:v>CAS</c:v>
                </c:pt>
                <c:pt idx="3">
                  <c:v>LACT</c:v>
                </c:pt>
              </c:strCache>
            </c:strRef>
          </c:cat>
          <c:val>
            <c:numRef>
              <c:f>'Milk composition'!$W$49:$Z$49</c:f>
              <c:numCache>
                <c:formatCode>0.00</c:formatCode>
                <c:ptCount val="4"/>
                <c:pt idx="0">
                  <c:v>3.7824</c:v>
                </c:pt>
                <c:pt idx="1">
                  <c:v>3.3223999999999987</c:v>
                </c:pt>
                <c:pt idx="2">
                  <c:v>2.561666666666667</c:v>
                </c:pt>
                <c:pt idx="3">
                  <c:v>4.6602000000000006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929488"/>
        <c:axId val="153927920"/>
      </c:barChart>
      <c:catAx>
        <c:axId val="15392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927920"/>
        <c:crosses val="autoZero"/>
        <c:auto val="1"/>
        <c:lblAlgn val="ctr"/>
        <c:lblOffset val="100"/>
        <c:noMultiLvlLbl val="0"/>
      </c:catAx>
      <c:valAx>
        <c:axId val="153927920"/>
        <c:scaling>
          <c:orientation val="minMax"/>
          <c:min val="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15392948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Plan4!$D$4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cat>
            <c:strRef>
              <c:f>Plan4!$C$5:$C$8</c:f>
              <c:strCache>
                <c:ptCount val="4"/>
                <c:pt idx="0">
                  <c:v>Aparência</c:v>
                </c:pt>
                <c:pt idx="1">
                  <c:v>Aroma</c:v>
                </c:pt>
                <c:pt idx="2">
                  <c:v>Sabor</c:v>
                </c:pt>
                <c:pt idx="3">
                  <c:v>Impressão global</c:v>
                </c:pt>
              </c:strCache>
            </c:strRef>
          </c:cat>
          <c:val>
            <c:numRef>
              <c:f>Plan4!$D$5:$D$8</c:f>
              <c:numCache>
                <c:formatCode>0.0</c:formatCode>
                <c:ptCount val="4"/>
                <c:pt idx="0">
                  <c:v>7.3</c:v>
                </c:pt>
                <c:pt idx="1">
                  <c:v>6.7</c:v>
                </c:pt>
                <c:pt idx="2">
                  <c:v>7.1</c:v>
                </c:pt>
                <c:pt idx="3">
                  <c:v>7.3</c:v>
                </c:pt>
              </c:numCache>
            </c:numRef>
          </c:val>
        </c:ser>
        <c:ser>
          <c:idx val="1"/>
          <c:order val="1"/>
          <c:tx>
            <c:strRef>
              <c:f>Plan4!$E$4</c:f>
              <c:strCache>
                <c:ptCount val="1"/>
                <c:pt idx="0">
                  <c:v>Etanol</c:v>
                </c:pt>
              </c:strCache>
            </c:strRef>
          </c:tx>
          <c:invertIfNegative val="0"/>
          <c:cat>
            <c:strRef>
              <c:f>Plan4!$C$5:$C$8</c:f>
              <c:strCache>
                <c:ptCount val="4"/>
                <c:pt idx="0">
                  <c:v>Aparência</c:v>
                </c:pt>
                <c:pt idx="1">
                  <c:v>Aroma</c:v>
                </c:pt>
                <c:pt idx="2">
                  <c:v>Sabor</c:v>
                </c:pt>
                <c:pt idx="3">
                  <c:v>Impressão global</c:v>
                </c:pt>
              </c:strCache>
            </c:strRef>
          </c:cat>
          <c:val>
            <c:numRef>
              <c:f>Plan4!$E$5:$E$8</c:f>
              <c:numCache>
                <c:formatCode>0.0</c:formatCode>
                <c:ptCount val="4"/>
                <c:pt idx="0">
                  <c:v>7.4</c:v>
                </c:pt>
                <c:pt idx="1">
                  <c:v>6.8</c:v>
                </c:pt>
                <c:pt idx="2">
                  <c:v>7.4</c:v>
                </c:pt>
                <c:pt idx="3">
                  <c:v>7.5</c:v>
                </c:pt>
              </c:numCache>
            </c:numRef>
          </c:val>
        </c:ser>
        <c:ser>
          <c:idx val="2"/>
          <c:order val="2"/>
          <c:tx>
            <c:strRef>
              <c:f>Plan4!$F$4</c:f>
              <c:strCache>
                <c:ptCount val="1"/>
                <c:pt idx="0">
                  <c:v>Ác. Acético</c:v>
                </c:pt>
              </c:strCache>
            </c:strRef>
          </c:tx>
          <c:invertIfNegative val="0"/>
          <c:cat>
            <c:strRef>
              <c:f>Plan4!$C$5:$C$8</c:f>
              <c:strCache>
                <c:ptCount val="4"/>
                <c:pt idx="0">
                  <c:v>Aparência</c:v>
                </c:pt>
                <c:pt idx="1">
                  <c:v>Aroma</c:v>
                </c:pt>
                <c:pt idx="2">
                  <c:v>Sabor</c:v>
                </c:pt>
                <c:pt idx="3">
                  <c:v>Impressão global</c:v>
                </c:pt>
              </c:strCache>
            </c:strRef>
          </c:cat>
          <c:val>
            <c:numRef>
              <c:f>Plan4!$F$5:$F$8</c:f>
              <c:numCache>
                <c:formatCode>0.0</c:formatCode>
                <c:ptCount val="4"/>
                <c:pt idx="0">
                  <c:v>7.5</c:v>
                </c:pt>
                <c:pt idx="1">
                  <c:v>6.9</c:v>
                </c:pt>
                <c:pt idx="2">
                  <c:v>7.4</c:v>
                </c:pt>
                <c:pt idx="3">
                  <c:v>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927136"/>
        <c:axId val="153930272"/>
      </c:barChart>
      <c:catAx>
        <c:axId val="153927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53930272"/>
        <c:crosses val="autoZero"/>
        <c:auto val="1"/>
        <c:lblAlgn val="ctr"/>
        <c:lblOffset val="100"/>
        <c:noMultiLvlLbl val="0"/>
      </c:catAx>
      <c:valAx>
        <c:axId val="1539302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Escore (1 a 9)</a:t>
                </a:r>
              </a:p>
            </c:rich>
          </c:tx>
          <c:layout>
            <c:manualLayout>
              <c:xMode val="edge"/>
              <c:yMode val="edge"/>
              <c:x val="2.9761908249192476E-3"/>
              <c:y val="0.3545788379542287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539271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402307470186919"/>
          <c:y val="7.0224707551242924E-2"/>
          <c:w val="0.73879282939060065"/>
          <c:h val="0.626404494382022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'graf_IS vacas'!$AY$1</c:f>
              <c:strCache>
                <c:ptCount val="1"/>
                <c:pt idx="0">
                  <c:v>3,28 mm</c:v>
                </c:pt>
              </c:strCache>
            </c:strRef>
          </c:tx>
          <c:spPr>
            <a:solidFill>
              <a:srgbClr val="66FF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'graf_IS vacas'!$AU$2:$AU$5</c:f>
                <c:numCache>
                  <c:formatCode>General</c:formatCode>
                  <c:ptCount val="4"/>
                  <c:pt idx="0">
                    <c:v>7.33</c:v>
                  </c:pt>
                  <c:pt idx="1">
                    <c:v>7.33</c:v>
                  </c:pt>
                  <c:pt idx="2">
                    <c:v>7.33</c:v>
                  </c:pt>
                  <c:pt idx="3">
                    <c:v>7.33</c:v>
                  </c:pt>
                </c:numCache>
              </c:numRef>
            </c:plus>
            <c:spPr>
              <a:pattFill prst="pct75">
                <a:fgClr>
                  <a:srgbClr val="00000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'graf_IS vacas'!$AX$2:$AX$5</c:f>
              <c:strCache>
                <c:ptCount val="4"/>
                <c:pt idx="0">
                  <c:v>Y1 = 38 mm</c:v>
                </c:pt>
                <c:pt idx="1">
                  <c:v>Y2 = 19 mm</c:v>
                </c:pt>
                <c:pt idx="2">
                  <c:v>Y3 = 8 mm</c:v>
                </c:pt>
                <c:pt idx="3">
                  <c:v>Y4 = Fundo</c:v>
                </c:pt>
              </c:strCache>
            </c:strRef>
          </c:cat>
          <c:val>
            <c:numRef>
              <c:f>'graf_IS vacas'!$AY$2:$AY$5</c:f>
              <c:numCache>
                <c:formatCode>#.00</c:formatCode>
                <c:ptCount val="4"/>
                <c:pt idx="0">
                  <c:v>43.6</c:v>
                </c:pt>
                <c:pt idx="1">
                  <c:v>86.86999999999999</c:v>
                </c:pt>
                <c:pt idx="2">
                  <c:v>95.33</c:v>
                </c:pt>
                <c:pt idx="3">
                  <c:v>105.78</c:v>
                </c:pt>
              </c:numCache>
            </c:numRef>
          </c:val>
        </c:ser>
        <c:ser>
          <c:idx val="1"/>
          <c:order val="1"/>
          <c:tx>
            <c:strRef>
              <c:f>'graf_IS vacas'!$AZ$1</c:f>
              <c:strCache>
                <c:ptCount val="1"/>
                <c:pt idx="0">
                  <c:v>5,21 mm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2932652912458841E-4"/>
                  <c:y val="-6.8712128999542058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+mj-lt"/>
                      </a:rPr>
                      <a:t>c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947892934703489E-3"/>
                  <c:y val="-0.1693361567401999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+mj-lt"/>
                      </a:rPr>
                      <a:t>b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763005021012537E-3"/>
                  <c:y val="-0.10770420016036006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+mj-lt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71619351798281E-3"/>
                  <c:y val="-7.7520336067652115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+mj-lt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'graf_IS vacas'!$AU$6:$AU$9</c:f>
                <c:numCache>
                  <c:formatCode>General</c:formatCode>
                  <c:ptCount val="4"/>
                  <c:pt idx="0">
                    <c:v>7.99</c:v>
                  </c:pt>
                  <c:pt idx="1">
                    <c:v>7.99</c:v>
                  </c:pt>
                  <c:pt idx="2">
                    <c:v>7.99</c:v>
                  </c:pt>
                  <c:pt idx="3">
                    <c:v>7.99</c:v>
                  </c:pt>
                </c:numCache>
              </c:numRef>
            </c:plus>
            <c:spPr>
              <a:pattFill prst="pct60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'graf_IS vacas'!$AX$2:$AX$5</c:f>
              <c:strCache>
                <c:ptCount val="4"/>
                <c:pt idx="0">
                  <c:v>Y1 = 38 mm</c:v>
                </c:pt>
                <c:pt idx="1">
                  <c:v>Y2 = 19 mm</c:v>
                </c:pt>
                <c:pt idx="2">
                  <c:v>Y3 = 8 mm</c:v>
                </c:pt>
                <c:pt idx="3">
                  <c:v>Y4 = Fundo</c:v>
                </c:pt>
              </c:strCache>
            </c:strRef>
          </c:cat>
          <c:val>
            <c:numRef>
              <c:f>'graf_IS vacas'!$AZ$2:$AZ$5</c:f>
              <c:numCache>
                <c:formatCode>#.00</c:formatCode>
                <c:ptCount val="4"/>
                <c:pt idx="0">
                  <c:v>51.790000000000013</c:v>
                </c:pt>
                <c:pt idx="1">
                  <c:v>71.47</c:v>
                </c:pt>
                <c:pt idx="2">
                  <c:v>93.83</c:v>
                </c:pt>
                <c:pt idx="3">
                  <c:v>107.16999999999999</c:v>
                </c:pt>
              </c:numCache>
            </c:numRef>
          </c:val>
        </c:ser>
        <c:ser>
          <c:idx val="2"/>
          <c:order val="2"/>
          <c:tx>
            <c:strRef>
              <c:f>'graf_IS vacas'!$BA$1</c:f>
              <c:strCache>
                <c:ptCount val="1"/>
                <c:pt idx="0">
                  <c:v>9,17 mm</c:v>
                </c:pt>
              </c:strCache>
            </c:strRef>
          </c:tx>
          <c:spPr>
            <a:solidFill>
              <a:srgbClr val="0066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'graf_IS vacas'!$AU$10:$AU$13</c:f>
                <c:numCache>
                  <c:formatCode>General</c:formatCode>
                  <c:ptCount val="4"/>
                  <c:pt idx="0">
                    <c:v>7.33</c:v>
                  </c:pt>
                  <c:pt idx="1">
                    <c:v>7.33</c:v>
                  </c:pt>
                  <c:pt idx="2">
                    <c:v>7.33</c:v>
                  </c:pt>
                  <c:pt idx="3">
                    <c:v>7.33</c:v>
                  </c:pt>
                </c:numCache>
              </c:numRef>
            </c:plus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'graf_IS vacas'!$AX$2:$AX$5</c:f>
              <c:strCache>
                <c:ptCount val="4"/>
                <c:pt idx="0">
                  <c:v>Y1 = 38 mm</c:v>
                </c:pt>
                <c:pt idx="1">
                  <c:v>Y2 = 19 mm</c:v>
                </c:pt>
                <c:pt idx="2">
                  <c:v>Y3 = 8 mm</c:v>
                </c:pt>
                <c:pt idx="3">
                  <c:v>Y4 = Fundo</c:v>
                </c:pt>
              </c:strCache>
            </c:strRef>
          </c:cat>
          <c:val>
            <c:numRef>
              <c:f>'graf_IS vacas'!$BA$2:$BA$5</c:f>
              <c:numCache>
                <c:formatCode>#.00</c:formatCode>
                <c:ptCount val="4"/>
                <c:pt idx="0">
                  <c:v>47.4</c:v>
                </c:pt>
                <c:pt idx="1">
                  <c:v>83.28</c:v>
                </c:pt>
                <c:pt idx="2">
                  <c:v>97.78</c:v>
                </c:pt>
                <c:pt idx="3">
                  <c:v>109.72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3931448"/>
        <c:axId val="153933408"/>
      </c:barChart>
      <c:catAx>
        <c:axId val="153931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Peneira</a:t>
                </a:r>
              </a:p>
            </c:rich>
          </c:tx>
          <c:layout>
            <c:manualLayout>
              <c:xMode val="edge"/>
              <c:yMode val="edge"/>
              <c:x val="0.44444533265829073"/>
              <c:y val="0.8061796975117102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539334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933408"/>
        <c:scaling>
          <c:orientation val="minMax"/>
          <c:max val="120"/>
          <c:min val="3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Índice de seleção (%)</a:t>
                </a:r>
              </a:p>
            </c:rich>
          </c:tx>
          <c:layout>
            <c:manualLayout>
              <c:xMode val="edge"/>
              <c:yMode val="edge"/>
              <c:x val="9.7465481789395687E-3"/>
              <c:y val="0.1460674465300233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53931448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+mj-lt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345371422291188"/>
          <c:y val="5.5104257801108517E-2"/>
          <c:w val="0.77599069040119051"/>
          <c:h val="0.76594745392588837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1,00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1,20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2,46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0,41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0.00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Plan1!$B$4:$F$4</c:f>
              <c:strCache>
                <c:ptCount val="5"/>
                <c:pt idx="0">
                  <c:v>S. Mil*</c:v>
                </c:pt>
                <c:pt idx="1">
                  <c:v>CAN*</c:v>
                </c:pt>
                <c:pt idx="2">
                  <c:v>BAG*</c:v>
                </c:pt>
                <c:pt idx="3">
                  <c:v>TALG*</c:v>
                </c:pt>
                <c:pt idx="4">
                  <c:v>CSOJ*</c:v>
                </c:pt>
              </c:strCache>
            </c:strRef>
          </c:cat>
          <c:val>
            <c:numRef>
              <c:f>Plan1!$B$5:$F$5</c:f>
              <c:numCache>
                <c:formatCode>0.00</c:formatCode>
                <c:ptCount val="5"/>
                <c:pt idx="0">
                  <c:v>1</c:v>
                </c:pt>
                <c:pt idx="1">
                  <c:v>1.1900000000000048</c:v>
                </c:pt>
                <c:pt idx="2">
                  <c:v>2.46</c:v>
                </c:pt>
                <c:pt idx="3">
                  <c:v>0.41000000000000031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932624"/>
        <c:axId val="156766152"/>
      </c:barChart>
      <c:catAx>
        <c:axId val="153932624"/>
        <c:scaling>
          <c:orientation val="minMax"/>
        </c:scaling>
        <c:delete val="0"/>
        <c:axPos val="b"/>
        <c:numFmt formatCode="General" sourceLinked="0"/>
        <c:majorTickMark val="none"/>
        <c:minorTickMark val="out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56766152"/>
        <c:crosses val="autoZero"/>
        <c:auto val="1"/>
        <c:lblAlgn val="ctr"/>
        <c:lblOffset val="100"/>
        <c:noMultiLvlLbl val="0"/>
      </c:catAx>
      <c:valAx>
        <c:axId val="1567661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800" b="1">
                    <a:latin typeface="Arial" pitchFamily="34" charset="0"/>
                    <a:cs typeface="Arial" pitchFamily="34" charset="0"/>
                  </a:rPr>
                  <a:t>Fator</a:t>
                </a:r>
                <a:r>
                  <a:rPr lang="en-US" sz="1800" b="1" baseline="0">
                    <a:latin typeface="Arial" pitchFamily="34" charset="0"/>
                    <a:cs typeface="Arial" pitchFamily="34" charset="0"/>
                  </a:rPr>
                  <a:t> de efetividade física </a:t>
                </a:r>
                <a:r>
                  <a:rPr lang="en-US" sz="1800" b="1" i="1" baseline="0">
                    <a:latin typeface="Arial" pitchFamily="34" charset="0"/>
                    <a:cs typeface="Arial" pitchFamily="34" charset="0"/>
                  </a:rPr>
                  <a:t>(fef)</a:t>
                </a:r>
                <a:endParaRPr lang="en-US" sz="1800" b="1" i="1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3.0705646591473536E-2"/>
              <c:y val="1.8423430244296476E-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539326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3"/>
            <c:bubble3D val="0"/>
            <c:spPr>
              <a:solidFill>
                <a:srgbClr val="006600"/>
              </a:solidFill>
            </c:spPr>
          </c:dPt>
          <c:dPt>
            <c:idx val="4"/>
            <c:bubble3D val="0"/>
            <c:spPr>
              <a:solidFill>
                <a:srgbClr val="FFCC99"/>
              </a:solidFill>
            </c:spPr>
          </c:dPt>
          <c:dLbls>
            <c:dLbl>
              <c:idx val="4"/>
              <c:layout>
                <c:manualLayout>
                  <c:x val="0.12776570880162971"/>
                  <c:y val="2.29582646370317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tabelas!$H$24:$H$28</c:f>
              <c:strCache>
                <c:ptCount val="5"/>
                <c:pt idx="0">
                  <c:v>PB</c:v>
                </c:pt>
                <c:pt idx="1">
                  <c:v>EE</c:v>
                </c:pt>
                <c:pt idx="2">
                  <c:v>MM</c:v>
                </c:pt>
                <c:pt idx="3">
                  <c:v>FDN</c:v>
                </c:pt>
                <c:pt idx="4">
                  <c:v>CNF</c:v>
                </c:pt>
              </c:strCache>
            </c:strRef>
          </c:cat>
          <c:val>
            <c:numRef>
              <c:f>tabelas!$I$24:$I$28</c:f>
              <c:numCache>
                <c:formatCode>0.00</c:formatCode>
                <c:ptCount val="5"/>
                <c:pt idx="0">
                  <c:v>2.9695</c:v>
                </c:pt>
                <c:pt idx="1">
                  <c:v>0.87200000000000155</c:v>
                </c:pt>
                <c:pt idx="2">
                  <c:v>3.0574999999999997</c:v>
                </c:pt>
                <c:pt idx="3">
                  <c:v>52.846249999999998</c:v>
                </c:pt>
                <c:pt idx="4">
                  <c:v>40.254750000000001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prstClr val="black">
                  <a:lumMod val="65000"/>
                  <a:lumOff val="35000"/>
                </a:prstClr>
              </a:solidFill>
            </c:spPr>
          </c:dPt>
          <c:dPt>
            <c:idx val="3"/>
            <c:bubble3D val="0"/>
            <c:spPr>
              <a:solidFill>
                <a:srgbClr val="006600"/>
              </a:solidFill>
            </c:spPr>
          </c:dPt>
          <c:dPt>
            <c:idx val="4"/>
            <c:bubble3D val="0"/>
            <c:spPr>
              <a:solidFill>
                <a:srgbClr val="FFCC99"/>
              </a:solidFill>
            </c:spPr>
          </c:dPt>
          <c:dLbls>
            <c:dLbl>
              <c:idx val="4"/>
              <c:layout>
                <c:manualLayout>
                  <c:x val="0.11175959367609949"/>
                  <c:y val="-0.133520283460567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tabelas!$H$24:$H$28</c:f>
              <c:strCache>
                <c:ptCount val="5"/>
                <c:pt idx="0">
                  <c:v>PB</c:v>
                </c:pt>
                <c:pt idx="1">
                  <c:v>EE</c:v>
                </c:pt>
                <c:pt idx="2">
                  <c:v>MM</c:v>
                </c:pt>
                <c:pt idx="3">
                  <c:v>FDN</c:v>
                </c:pt>
                <c:pt idx="4">
                  <c:v>CNF</c:v>
                </c:pt>
              </c:strCache>
            </c:strRef>
          </c:cat>
          <c:val>
            <c:numRef>
              <c:f>tabelas!$L$24:$L$28</c:f>
              <c:numCache>
                <c:formatCode>General</c:formatCode>
                <c:ptCount val="5"/>
                <c:pt idx="0">
                  <c:v>4.4769744744491584</c:v>
                </c:pt>
                <c:pt idx="1">
                  <c:v>1.3146730903248558</c:v>
                </c:pt>
                <c:pt idx="2">
                  <c:v>0.97045219064902255</c:v>
                </c:pt>
                <c:pt idx="3">
                  <c:v>29.353500699967402</c:v>
                </c:pt>
                <c:pt idx="4">
                  <c:v>63.884399544609494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0.78373</cdr:x>
      <cdr:y>0.29018</cdr:y>
    </cdr:from>
    <cdr:to>
      <cdr:x>0.79053</cdr:x>
      <cdr:y>0.77095</cdr:y>
    </cdr:to>
    <cdr:sp macro="" textlink="">
      <cdr:nvSpPr>
        <cdr:cNvPr id="5" name="Conector de seta reta 4"/>
        <cdr:cNvSpPr/>
      </cdr:nvSpPr>
      <cdr:spPr>
        <a:xfrm xmlns:a="http://schemas.openxmlformats.org/drawingml/2006/main" rot="5400000" flipH="1">
          <a:off x="4796879" y="2475929"/>
          <a:ext cx="2266786" cy="51232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0.14433</cdr:x>
      <cdr:y>0.54762</cdr:y>
    </cdr:from>
    <cdr:to>
      <cdr:x>0.41472</cdr:x>
      <cdr:y>0.54793</cdr:y>
    </cdr:to>
    <cdr:sp macro="" textlink="">
      <cdr:nvSpPr>
        <cdr:cNvPr id="9" name="Conector de seta reta 8"/>
        <cdr:cNvSpPr/>
      </cdr:nvSpPr>
      <cdr:spPr>
        <a:xfrm xmlns:a="http://schemas.openxmlformats.org/drawingml/2006/main" rot="10800000">
          <a:off x="1000132" y="3286148"/>
          <a:ext cx="1873635" cy="1849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0.41226</cdr:x>
      <cdr:y>0.55966</cdr:y>
    </cdr:from>
    <cdr:to>
      <cdr:x>0.41249</cdr:x>
      <cdr:y>0.83347</cdr:y>
    </cdr:to>
    <cdr:sp macro="" textlink="">
      <cdr:nvSpPr>
        <cdr:cNvPr id="11" name="Conector de seta reta 10"/>
        <cdr:cNvSpPr/>
      </cdr:nvSpPr>
      <cdr:spPr>
        <a:xfrm xmlns:a="http://schemas.openxmlformats.org/drawingml/2006/main" rot="5400000" flipH="1" flipV="1">
          <a:off x="2856726" y="3358380"/>
          <a:ext cx="1589" cy="164307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/>
            </a:lvl1pPr>
          </a:lstStyle>
          <a:p>
            <a:endParaRPr lang="pt-BR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pt-BR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/>
            </a:lvl1pPr>
          </a:lstStyle>
          <a:p>
            <a:endParaRPr lang="pt-BR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1EB3B25B-1812-4F5F-A22E-825D0003DA8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880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4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19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888CB-4D7F-4FA6-91C2-B7CC30C10692}" type="slidenum">
              <a:rPr lang="pt-BR" smtClean="0"/>
              <a:pPr>
                <a:defRPr/>
              </a:pPr>
              <a:t>44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65062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BE69E-FC83-4DDE-8AA2-56EA06B52A54}" type="slidenum">
              <a:rPr lang="pt-BR" smtClean="0"/>
              <a:pPr>
                <a:defRPr/>
              </a:pPr>
              <a:t>45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36921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47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49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53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67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1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76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99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783EC-D67E-421E-9004-C39CA04EDDB9}" type="slidenum">
              <a:rPr lang="pt-BR"/>
              <a:pPr/>
              <a:t>82</a:t>
            </a:fld>
            <a:endParaRPr lang="pt-BR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19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96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8484B1-9387-428C-9EEF-DC1D2366C4F2}" type="slidenum">
              <a:rPr lang="pt-BR"/>
              <a:pPr/>
              <a:t>97</a:t>
            </a:fld>
            <a:endParaRPr lang="pt-BR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78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F5570-4289-45C2-9F68-055F2970B211}" type="slidenum">
              <a:rPr lang="pt-BR"/>
              <a:pPr/>
              <a:t>98</a:t>
            </a:fld>
            <a:endParaRPr lang="pt-BR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5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24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3B7CE-113C-46C0-955B-B73B29E52005}" type="slidenum">
              <a:rPr lang="pt-BR"/>
              <a:pPr/>
              <a:t>99</a:t>
            </a:fld>
            <a:endParaRPr lang="pt-BR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01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4022A-11FB-4735-98F1-B8584FE25DF1}" type="slidenum">
              <a:rPr lang="pt-BR"/>
              <a:pPr/>
              <a:t>100</a:t>
            </a:fld>
            <a:endParaRPr lang="pt-BR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53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783EC-D67E-421E-9004-C39CA04EDDB9}" type="slidenum">
              <a:rPr lang="pt-BR"/>
              <a:pPr/>
              <a:t>102</a:t>
            </a:fld>
            <a:endParaRPr lang="pt-BR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7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B5BD7-5A2A-4EB9-BAF0-C532E3288718}" type="slidenum">
              <a:rPr lang="pt-BR"/>
              <a:pPr/>
              <a:t>105</a:t>
            </a:fld>
            <a:endParaRPr lang="pt-BR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760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D8174-56A0-454E-9418-E149A18D9976}" type="slidenum">
              <a:rPr lang="pt-BR"/>
              <a:pPr/>
              <a:t>117</a:t>
            </a:fld>
            <a:endParaRPr lang="pt-BR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2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6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3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E0929-4388-4F6E-9D13-63280DDABED4}" type="slidenum">
              <a:rPr lang="pt-BR"/>
              <a:pPr/>
              <a:t>11</a:t>
            </a:fld>
            <a:endParaRPr lang="pt-BR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60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DE046-89D1-4327-BDC4-729557C134B4}" type="slidenum">
              <a:rPr lang="pt-BR"/>
              <a:pPr/>
              <a:t>12</a:t>
            </a:fld>
            <a:endParaRPr lang="pt-B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9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1F0CF8-783C-4174-A7CD-54CBD0034226}" type="slidenum">
              <a:rPr lang="pt-BR"/>
              <a:pPr/>
              <a:t>13</a:t>
            </a:fld>
            <a:endParaRPr lang="pt-BR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9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3782E-600F-42F0-9246-F9E4BA24AA9C}" type="slidenum">
              <a:rPr lang="pt-BR"/>
              <a:pPr/>
              <a:t>19</a:t>
            </a:fld>
            <a:endParaRPr lang="pt-BR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00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3782E-600F-42F0-9246-F9E4BA24AA9C}" type="slidenum">
              <a:rPr lang="pt-BR"/>
              <a:pPr/>
              <a:t>29</a:t>
            </a:fld>
            <a:endParaRPr lang="pt-BR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9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65B26-1BEB-4DC6-B255-6F93A15109D2}" type="slidenum">
              <a:rPr lang="pt-BR"/>
              <a:pPr/>
              <a:t>34</a:t>
            </a:fld>
            <a:endParaRPr lang="pt-BR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9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22F1-B952-4564-A2D6-B27035A0399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755A-B76B-4FF0-BA12-E2ECF132E3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B6A-AE32-43BA-99F6-BBD8053BEB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55F5A4B3-231B-4919-B10B-69C04880367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7693025" cy="178593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300538"/>
            <a:ext cx="7693025" cy="178593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5CD9BAD2-37D8-4220-91D1-B5F6C69C053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6D05F-C93D-4957-AB43-A52BE9CC7F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2F24A-76D1-4B1F-8ED2-2CCE491366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9C3FFCF-3C80-4563-AA45-0F3DBD5009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04/08/2020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7693025" cy="178593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300538"/>
            <a:ext cx="7693025" cy="178593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5CD9BAD2-37D8-4220-91D1-B5F6C69C0533}" type="slidenum">
              <a:rPr lang="pt-BR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2278-D63D-4D86-BDE3-469C9972C7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0B38-7787-4A04-BF97-6E6D4D1C6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7CA4-AA78-4246-8B4D-841125C175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EC99-6D5F-4937-9279-DB5C005A8C8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A155-4969-4321-B9AD-522B40E00E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23BD-B250-4A93-BB1F-188A4C1945D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6F8C-4A59-4618-816E-6E8BA98AC65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0E22-44D4-4F0A-95F8-D62117CF11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1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B2F50-0BDB-4E1D-A8E2-2F5428695FA6}" type="datetimeFigureOut">
              <a:rPr lang="pt-BR" baseline="0" smtClean="0"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04/08/2020</a:t>
            </a:fld>
            <a:endParaRPr lang="pt-BR" baseline="0"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baseline="0"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C3FFCF-3C80-4563-AA45-0F3DBD50098A}" type="slidenum">
              <a:rPr lang="pt-BR" baseline="0" smtClean="0">
                <a:solidFill>
                  <a:srgbClr val="339966">
                    <a:shade val="75000"/>
                  </a:srgb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baseline="0">
              <a:solidFill>
                <a:srgbClr val="339966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6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67.emf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Planilha_do_Microsoft_Excel_97-200313.xls"/><Relationship Id="rId5" Type="http://schemas.openxmlformats.org/officeDocument/2006/relationships/image" Target="../media/image68.emf"/><Relationship Id="rId4" Type="http://schemas.openxmlformats.org/officeDocument/2006/relationships/oleObject" Target="../embeddings/Planilha_do_Microsoft_Excel_97-200312.xls"/><Relationship Id="rId9" Type="http://schemas.openxmlformats.org/officeDocument/2006/relationships/image" Target="../media/image1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4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70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5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71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7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jpeg"/><Relationship Id="rId5" Type="http://schemas.openxmlformats.org/officeDocument/2006/relationships/image" Target="../media/image3.jpeg"/><Relationship Id="rId4" Type="http://schemas.openxmlformats.org/officeDocument/2006/relationships/image" Target="../media/image3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jpeg"/><Relationship Id="rId5" Type="http://schemas.openxmlformats.org/officeDocument/2006/relationships/image" Target="../media/image37.emf"/><Relationship Id="rId4" Type="http://schemas.openxmlformats.org/officeDocument/2006/relationships/oleObject" Target="../embeddings/Planilha_do_Microsoft_Excel_97-20039.xls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0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oleObject" Target="../embeddings/Planilha_do_Microsoft_Excel_97-20031.xls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13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288032" y="1052736"/>
            <a:ext cx="8604448" cy="1905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3200" b="1" dirty="0">
                <a:latin typeface="Arial" pitchFamily="34" charset="0"/>
                <a:cs typeface="Arial" pitchFamily="34" charset="0"/>
              </a:rPr>
              <a:t> ENSILAJE DE CAÑA DE AZÚCAR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76056" y="4386442"/>
            <a:ext cx="3272973" cy="576064"/>
          </a:xfrm>
        </p:spPr>
        <p:txBody>
          <a:bodyPr>
            <a:noAutofit/>
          </a:bodyPr>
          <a:lstStyle/>
          <a:p>
            <a:pPr algn="r">
              <a:lnSpc>
                <a:spcPct val="17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Luiz</a:t>
            </a:r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Gustavo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Nussio, PhD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Professor Titular</a:t>
            </a:r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709847" y="109761"/>
            <a:ext cx="55984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Universidade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de São Paulo</a:t>
            </a:r>
          </a:p>
          <a:p>
            <a:pPr>
              <a:spcBef>
                <a:spcPct val="50000"/>
              </a:spcBef>
            </a:pP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Escola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Superior de 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Agricultura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Luiz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Queiroz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Departamento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Zootecnia</a:t>
            </a:r>
            <a:endParaRPr lang="pt-BR" sz="1800" b="1" i="1" baseline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57" y="2924944"/>
            <a:ext cx="3026019" cy="3573463"/>
          </a:xfrm>
          <a:prstGeom prst="rect">
            <a:avLst/>
          </a:prstGeom>
          <a:noFill/>
        </p:spPr>
      </p:pic>
      <p:pic>
        <p:nvPicPr>
          <p:cNvPr id="2067" name="Picture 1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9029" y="6034088"/>
            <a:ext cx="794971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Silagem de cana-de-açúcar</a:t>
            </a:r>
            <a:endParaRPr lang="pt-BR"/>
          </a:p>
        </p:txBody>
      </p:sp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41165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41165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411655" name="Rectangle 7"/>
          <p:cNvSpPr>
            <a:spLocks noChangeArrowheads="1"/>
          </p:cNvSpPr>
          <p:nvPr/>
        </p:nvSpPr>
        <p:spPr bwMode="auto">
          <a:xfrm>
            <a:off x="1217613" y="2305050"/>
            <a:ext cx="8610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pt-BR" sz="2400" b="1" baseline="0">
                <a:latin typeface="Verdana" pitchFamily="34" charset="0"/>
              </a:rPr>
              <a:t>- </a:t>
            </a:r>
            <a:r>
              <a:rPr lang="pt-BR" sz="2400" b="1" baseline="0"/>
              <a:t>Decisão involuntária:</a:t>
            </a:r>
            <a:endParaRPr lang="pt-BR" sz="2400" baseline="0"/>
          </a:p>
          <a:p>
            <a:pPr marL="819150" lvl="1" indent="-285750" algn="l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pt-BR" sz="2400" b="1" baseline="0"/>
              <a:t>    - Fogo acidental ou geada;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Decisão voluntária:</a:t>
            </a:r>
            <a:endParaRPr lang="pt-BR" sz="2400" baseline="0"/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Liberação de glebas;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Evitar sobras e acamamento;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Agilização da logística operacional;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Atendimento a rebanhos de grande porte; 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Melhor manejo agronômico de talhões;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Elevação custos vs Controle de perdas;</a:t>
            </a:r>
            <a:endParaRPr lang="pt-BR" sz="2400" b="1" baseline="0">
              <a:solidFill>
                <a:srgbClr val="FFFF00"/>
              </a:solidFill>
            </a:endParaRPr>
          </a:p>
        </p:txBody>
      </p:sp>
      <p:pic>
        <p:nvPicPr>
          <p:cNvPr id="41165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DSCF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341438"/>
            <a:ext cx="3822700" cy="50974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5699" name="Picture 3" descr="DSCF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708275"/>
            <a:ext cx="4495800" cy="33718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1187624" y="601663"/>
            <a:ext cx="6264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baseline="0" dirty="0" err="1"/>
              <a:t>Fisiologia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rebrotação</a:t>
            </a:r>
            <a:endParaRPr lang="en-US" sz="3600" b="1" baseline="0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09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2" y="260648"/>
            <a:ext cx="8646368" cy="648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940152" y="5301208"/>
            <a:ext cx="2220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="1" baseline="0" dirty="0" smtClean="0">
                <a:solidFill>
                  <a:schemeClr val="bg1"/>
                </a:solidFill>
              </a:rPr>
              <a:t>Fonte: Schogor</a:t>
            </a:r>
            <a:r>
              <a:rPr lang="pt-BR" b="1" dirty="0" smtClean="0">
                <a:solidFill>
                  <a:schemeClr val="bg1"/>
                </a:solidFill>
              </a:rPr>
              <a:t>, </a:t>
            </a:r>
            <a:r>
              <a:rPr lang="pt-BR" sz="1800" b="1" baseline="0" dirty="0" smtClean="0">
                <a:solidFill>
                  <a:schemeClr val="bg1"/>
                </a:solidFill>
              </a:rPr>
              <a:t>2008</a:t>
            </a:r>
            <a:endParaRPr lang="pt-BR" sz="1800" b="1" baseline="0" dirty="0">
              <a:solidFill>
                <a:schemeClr val="bg1"/>
              </a:solidFill>
            </a:endParaRPr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1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DSCF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66" y="476672"/>
            <a:ext cx="8064166" cy="60486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1332061" y="548680"/>
            <a:ext cx="6264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baseline="0" dirty="0" err="1"/>
              <a:t>Fisiologia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rebrotação</a:t>
            </a:r>
            <a:endParaRPr lang="en-US" sz="3600" b="1" baseline="0" dirty="0"/>
          </a:p>
        </p:txBody>
      </p:sp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64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1028" descr="G:\Meus Documentos\Apresentações\Fotos\Diversos\Silagem cana Lucas\DSCF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086"/>
            <a:ext cx="8856984" cy="664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260648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Toco representa cerca de </a:t>
            </a:r>
          </a:p>
          <a:p>
            <a:r>
              <a:rPr lang="pt-BR" sz="2800" b="1" dirty="0" smtClean="0"/>
              <a:t>12% da MS (Schogor, 2009)</a:t>
            </a:r>
            <a:endParaRPr lang="pt-BR" sz="2800" b="1" dirty="0"/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24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51520" y="5590981"/>
            <a:ext cx="8208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2 - Produtividade </a:t>
            </a:r>
            <a:r>
              <a:rPr lang="pt-BR" sz="1800" baseline="0" dirty="0"/>
              <a:t>colhida e disponibilidade de forragem em MV e MS da </a:t>
            </a:r>
            <a:r>
              <a:rPr lang="pt-BR" sz="1800" baseline="0" dirty="0" smtClean="0"/>
              <a:t>variedade </a:t>
            </a:r>
            <a:r>
              <a:rPr lang="pt-BR" sz="1800" baseline="0" dirty="0"/>
              <a:t>IAC86-2480 de cana-de-açúcar submetida aos métodos de colheita</a:t>
            </a:r>
          </a:p>
        </p:txBody>
      </p:sp>
      <p:graphicFrame>
        <p:nvGraphicFramePr>
          <p:cNvPr id="2868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755650" y="1125538"/>
          <a:ext cx="7631113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24" name="Gráfico" r:id="rId3" imgW="8239125" imgH="4886325" progId="Excel.Sheet.8">
                  <p:embed/>
                </p:oleObj>
              </mc:Choice>
              <mc:Fallback>
                <p:oleObj name="Gráfico" r:id="rId3" imgW="8239125" imgH="48863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25538"/>
                        <a:ext cx="7631113" cy="452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6659563" y="4724400"/>
            <a:ext cx="1439862" cy="504825"/>
          </a:xfrm>
          <a:prstGeom prst="ellips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276600" y="4724400"/>
            <a:ext cx="1439863" cy="504825"/>
          </a:xfrm>
          <a:prstGeom prst="ellips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4752975" y="1998663"/>
            <a:ext cx="44275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600" dirty="0" err="1"/>
              <a:t>Landell</a:t>
            </a:r>
            <a:r>
              <a:rPr lang="pt-BR" sz="1600" dirty="0"/>
              <a:t> </a:t>
            </a:r>
            <a:r>
              <a:rPr lang="pt-BR" sz="1600" err="1"/>
              <a:t>et</a:t>
            </a:r>
            <a:r>
              <a:rPr lang="pt-BR" sz="1600"/>
              <a:t> </a:t>
            </a:r>
            <a:r>
              <a:rPr lang="pt-BR" sz="1600" smtClean="0"/>
              <a:t>al. </a:t>
            </a:r>
            <a:r>
              <a:rPr lang="pt-BR" sz="1600" dirty="0"/>
              <a:t>(2002): 94,3 t/ha (12 meses)</a:t>
            </a:r>
          </a:p>
          <a:p>
            <a:pPr algn="l">
              <a:spcBef>
                <a:spcPct val="50000"/>
              </a:spcBef>
            </a:pPr>
            <a:r>
              <a:rPr lang="pt-BR" sz="1600" dirty="0"/>
              <a:t>Silva </a:t>
            </a:r>
            <a:r>
              <a:rPr lang="pt-BR" sz="1600" err="1"/>
              <a:t>et</a:t>
            </a:r>
            <a:r>
              <a:rPr lang="pt-BR" sz="1600"/>
              <a:t> </a:t>
            </a:r>
            <a:r>
              <a:rPr lang="pt-BR" sz="1600" smtClean="0"/>
              <a:t>al. </a:t>
            </a:r>
            <a:r>
              <a:rPr lang="pt-BR" sz="1600" dirty="0"/>
              <a:t>(2004): 136,5 t/ha (planta, 1,5 m)</a:t>
            </a:r>
          </a:p>
          <a:p>
            <a:pPr algn="l">
              <a:spcBef>
                <a:spcPct val="50000"/>
              </a:spcBef>
            </a:pPr>
            <a:r>
              <a:rPr lang="pt-BR" sz="1600" dirty="0"/>
              <a:t>Schmidt (2006): 144,3 t/ha (1,2 m e 15 meses)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492500" y="974725"/>
            <a:ext cx="4535488" cy="2382838"/>
            <a:chOff x="2200" y="614"/>
            <a:chExt cx="2857" cy="1501"/>
          </a:xfrm>
        </p:grpSpPr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2200" y="614"/>
              <a:ext cx="2177" cy="1501"/>
              <a:chOff x="2200" y="614"/>
              <a:chExt cx="2177" cy="1501"/>
            </a:xfrm>
          </p:grpSpPr>
          <p:grpSp>
            <p:nvGrpSpPr>
              <p:cNvPr id="4" name="Group 31"/>
              <p:cNvGrpSpPr>
                <a:grpSpLocks/>
              </p:cNvGrpSpPr>
              <p:nvPr/>
            </p:nvGrpSpPr>
            <p:grpSpPr bwMode="auto">
              <a:xfrm>
                <a:off x="2200" y="799"/>
                <a:ext cx="2177" cy="1316"/>
                <a:chOff x="2200" y="799"/>
                <a:chExt cx="2177" cy="1316"/>
              </a:xfrm>
            </p:grpSpPr>
            <p:sp>
              <p:nvSpPr>
                <p:cNvPr id="28689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200" y="79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1" name="Line 19"/>
                <p:cNvSpPr>
                  <a:spLocks noChangeShapeType="1"/>
                </p:cNvSpPr>
                <p:nvPr/>
              </p:nvSpPr>
              <p:spPr bwMode="auto">
                <a:xfrm>
                  <a:off x="2200" y="799"/>
                  <a:ext cx="2177" cy="0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3" name="Line 21"/>
                <p:cNvSpPr>
                  <a:spLocks noChangeShapeType="1"/>
                </p:cNvSpPr>
                <p:nvPr/>
              </p:nvSpPr>
              <p:spPr bwMode="auto">
                <a:xfrm>
                  <a:off x="4377" y="799"/>
                  <a:ext cx="0" cy="131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8705" name="Text Box 33"/>
              <p:cNvSpPr txBox="1">
                <a:spLocks noChangeArrowheads="1"/>
              </p:cNvSpPr>
              <p:nvPr/>
            </p:nvSpPr>
            <p:spPr bwMode="auto">
              <a:xfrm>
                <a:off x="2381" y="614"/>
                <a:ext cx="6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BR">
                    <a:solidFill>
                      <a:srgbClr val="008000"/>
                    </a:solidFill>
                  </a:rPr>
                  <a:t>29% MS</a:t>
                </a:r>
              </a:p>
            </p:txBody>
          </p:sp>
        </p:grp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2472" y="659"/>
              <a:ext cx="2585" cy="1456"/>
              <a:chOff x="2472" y="659"/>
              <a:chExt cx="2585" cy="1456"/>
            </a:xfrm>
          </p:grpSpPr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2472" y="845"/>
                <a:ext cx="2495" cy="1270"/>
                <a:chOff x="2472" y="845"/>
                <a:chExt cx="2495" cy="1270"/>
              </a:xfrm>
            </p:grpSpPr>
            <p:sp>
              <p:nvSpPr>
                <p:cNvPr id="28694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472" y="9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5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835" y="9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6" name="Line 24"/>
                <p:cNvSpPr>
                  <a:spLocks noChangeShapeType="1"/>
                </p:cNvSpPr>
                <p:nvPr/>
              </p:nvSpPr>
              <p:spPr bwMode="auto">
                <a:xfrm>
                  <a:off x="2472" y="935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653" y="845"/>
                  <a:ext cx="0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8" name="Line 26"/>
                <p:cNvSpPr>
                  <a:spLocks noChangeShapeType="1"/>
                </p:cNvSpPr>
                <p:nvPr/>
              </p:nvSpPr>
              <p:spPr bwMode="auto">
                <a:xfrm>
                  <a:off x="2653" y="845"/>
                  <a:ext cx="21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9" name="Line 27"/>
                <p:cNvSpPr>
                  <a:spLocks noChangeShapeType="1"/>
                </p:cNvSpPr>
                <p:nvPr/>
              </p:nvSpPr>
              <p:spPr bwMode="auto">
                <a:xfrm>
                  <a:off x="4785" y="845"/>
                  <a:ext cx="0" cy="11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00" name="Line 28"/>
                <p:cNvSpPr>
                  <a:spLocks noChangeShapeType="1"/>
                </p:cNvSpPr>
                <p:nvPr/>
              </p:nvSpPr>
              <p:spPr bwMode="auto">
                <a:xfrm>
                  <a:off x="4604" y="1979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01" name="Line 29"/>
                <p:cNvSpPr>
                  <a:spLocks noChangeShapeType="1"/>
                </p:cNvSpPr>
                <p:nvPr/>
              </p:nvSpPr>
              <p:spPr bwMode="auto">
                <a:xfrm>
                  <a:off x="4604" y="197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02" name="Line 30"/>
                <p:cNvSpPr>
                  <a:spLocks noChangeShapeType="1"/>
                </p:cNvSpPr>
                <p:nvPr/>
              </p:nvSpPr>
              <p:spPr bwMode="auto">
                <a:xfrm>
                  <a:off x="4967" y="197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8706" name="Text Box 34"/>
              <p:cNvSpPr txBox="1">
                <a:spLocks noChangeArrowheads="1"/>
              </p:cNvSpPr>
              <p:nvPr/>
            </p:nvSpPr>
            <p:spPr bwMode="auto">
              <a:xfrm>
                <a:off x="4376" y="659"/>
                <a:ext cx="68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BR"/>
                  <a:t>34% MS</a:t>
                </a:r>
              </a:p>
            </p:txBody>
          </p:sp>
        </p:grpSp>
      </p:grpSp>
      <p:sp>
        <p:nvSpPr>
          <p:cNvPr id="30" name="Retângulo 29"/>
          <p:cNvSpPr/>
          <p:nvPr/>
        </p:nvSpPr>
        <p:spPr>
          <a:xfrm>
            <a:off x="566842" y="638132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pic>
        <p:nvPicPr>
          <p:cNvPr id="29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33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92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1520" y="5530006"/>
            <a:ext cx="820928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3 - Perdas </a:t>
            </a:r>
            <a:r>
              <a:rPr lang="pt-BR" sz="1800" baseline="0" dirty="0"/>
              <a:t>de colheita totais e das frações palha, folhas verdes e colmos remanescentes em t MV e </a:t>
            </a:r>
            <a:r>
              <a:rPr lang="pt-BR" sz="1800" baseline="0" dirty="0" smtClean="0"/>
              <a:t>MS.ha-1 </a:t>
            </a:r>
            <a:r>
              <a:rPr lang="pt-BR" sz="1800" baseline="0" dirty="0"/>
              <a:t>de acordo com os métodos de colheita</a:t>
            </a:r>
          </a:p>
        </p:txBody>
      </p:sp>
      <p:graphicFrame>
        <p:nvGraphicFramePr>
          <p:cNvPr id="29710" name="Object 14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958850"/>
          <a:ext cx="8062912" cy="242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78" name="Gráfico" r:id="rId4" imgW="10906125" imgH="3276600" progId="Excel.Sheet.8">
                  <p:embed/>
                </p:oleObj>
              </mc:Choice>
              <mc:Fallback>
                <p:oleObj name="Gráfico" r:id="rId4" imgW="10906125" imgH="3276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58850"/>
                        <a:ext cx="8062912" cy="242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1" name="Object 15"/>
          <p:cNvGraphicFramePr>
            <a:graphicFrameLocks noGrp="1" noChangeAspect="1"/>
          </p:cNvGraphicFramePr>
          <p:nvPr>
            <p:ph sz="half" idx="2"/>
          </p:nvPr>
        </p:nvGraphicFramePr>
        <p:xfrm>
          <a:off x="323850" y="2897188"/>
          <a:ext cx="8221663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79" name="Gráfico" r:id="rId6" imgW="10972800" imgH="3495675" progId="Excel.Sheet.8">
                  <p:embed/>
                </p:oleObj>
              </mc:Choice>
              <mc:Fallback>
                <p:oleObj name="Gráfico" r:id="rId6" imgW="10972800" imgH="34956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897188"/>
                        <a:ext cx="8221663" cy="261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3276600" y="1916113"/>
            <a:ext cx="3311525" cy="309721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547813" y="2924175"/>
            <a:ext cx="6048375" cy="2305050"/>
            <a:chOff x="975" y="1842"/>
            <a:chExt cx="3810" cy="1452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975" y="1842"/>
              <a:ext cx="3810" cy="136"/>
              <a:chOff x="975" y="1888"/>
              <a:chExt cx="3810" cy="136"/>
            </a:xfrm>
          </p:grpSpPr>
          <p:sp>
            <p:nvSpPr>
              <p:cNvPr id="29716" name="Line 20"/>
              <p:cNvSpPr>
                <a:spLocks noChangeShapeType="1"/>
              </p:cNvSpPr>
              <p:nvPr/>
            </p:nvSpPr>
            <p:spPr bwMode="auto">
              <a:xfrm>
                <a:off x="975" y="1888"/>
                <a:ext cx="77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18" name="Line 22"/>
              <p:cNvSpPr>
                <a:spLocks noChangeShapeType="1"/>
              </p:cNvSpPr>
              <p:nvPr/>
            </p:nvSpPr>
            <p:spPr bwMode="auto">
              <a:xfrm>
                <a:off x="1383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19" name="Line 23"/>
              <p:cNvSpPr>
                <a:spLocks noChangeShapeType="1"/>
              </p:cNvSpPr>
              <p:nvPr/>
            </p:nvSpPr>
            <p:spPr bwMode="auto">
              <a:xfrm>
                <a:off x="1383" y="2024"/>
                <a:ext cx="340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0" name="Line 24"/>
              <p:cNvSpPr>
                <a:spLocks noChangeShapeType="1"/>
              </p:cNvSpPr>
              <p:nvPr/>
            </p:nvSpPr>
            <p:spPr bwMode="auto">
              <a:xfrm flipV="1">
                <a:off x="4785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975" y="3158"/>
              <a:ext cx="3810" cy="136"/>
              <a:chOff x="975" y="1888"/>
              <a:chExt cx="3810" cy="136"/>
            </a:xfrm>
          </p:grpSpPr>
          <p:sp>
            <p:nvSpPr>
              <p:cNvPr id="29723" name="Line 27"/>
              <p:cNvSpPr>
                <a:spLocks noChangeShapeType="1"/>
              </p:cNvSpPr>
              <p:nvPr/>
            </p:nvSpPr>
            <p:spPr bwMode="auto">
              <a:xfrm>
                <a:off x="975" y="1888"/>
                <a:ext cx="77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4" name="Line 28"/>
              <p:cNvSpPr>
                <a:spLocks noChangeShapeType="1"/>
              </p:cNvSpPr>
              <p:nvPr/>
            </p:nvSpPr>
            <p:spPr bwMode="auto">
              <a:xfrm>
                <a:off x="1383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5" name="Line 29"/>
              <p:cNvSpPr>
                <a:spLocks noChangeShapeType="1"/>
              </p:cNvSpPr>
              <p:nvPr/>
            </p:nvSpPr>
            <p:spPr bwMode="auto">
              <a:xfrm>
                <a:off x="1383" y="2024"/>
                <a:ext cx="340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6" name="Line 30"/>
              <p:cNvSpPr>
                <a:spLocks noChangeShapeType="1"/>
              </p:cNvSpPr>
              <p:nvPr/>
            </p:nvSpPr>
            <p:spPr bwMode="auto">
              <a:xfrm flipV="1">
                <a:off x="4785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9729" name="Rectangle 33"/>
          <p:cNvSpPr>
            <a:spLocks noChangeArrowheads="1"/>
          </p:cNvSpPr>
          <p:nvPr/>
        </p:nvSpPr>
        <p:spPr bwMode="auto">
          <a:xfrm>
            <a:off x="7667625" y="1196975"/>
            <a:ext cx="720725" cy="143986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1331913" y="3500438"/>
            <a:ext cx="1585912" cy="72072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1934994" y="630932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pic>
        <p:nvPicPr>
          <p:cNvPr id="22" name="Picture 4" descr="logoesalq300dpi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26" name="Picture 99" descr="Logotipo grupo      conservaçã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70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23528" y="5451475"/>
            <a:ext cx="8425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4 - Perdas </a:t>
            </a:r>
            <a:r>
              <a:rPr lang="pt-BR" sz="1800" baseline="0" dirty="0"/>
              <a:t>de colheita totais e das frações palha, folhas verdes e colmos remanescentes em porcentagem da MS em relação à produtividade colhida</a:t>
            </a:r>
          </a:p>
        </p:txBody>
      </p:sp>
      <p:graphicFrame>
        <p:nvGraphicFramePr>
          <p:cNvPr id="31752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39750" y="1628775"/>
          <a:ext cx="7596188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2" name="Gráfico" r:id="rId3" imgW="10306050" imgH="5133975" progId="Excel.Sheet.8">
                  <p:embed/>
                </p:oleObj>
              </mc:Choice>
              <mc:Fallback>
                <p:oleObj name="Gráfico" r:id="rId3" imgW="10306050" imgH="51339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628775"/>
                        <a:ext cx="7596188" cy="378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476375" y="1844675"/>
            <a:ext cx="1511300" cy="1152525"/>
            <a:chOff x="930" y="1162"/>
            <a:chExt cx="952" cy="726"/>
          </a:xfrm>
        </p:grpSpPr>
        <p:sp>
          <p:nvSpPr>
            <p:cNvPr id="31757" name="Oval 13"/>
            <p:cNvSpPr>
              <a:spLocks noChangeArrowheads="1"/>
            </p:cNvSpPr>
            <p:nvPr/>
          </p:nvSpPr>
          <p:spPr bwMode="auto">
            <a:xfrm>
              <a:off x="930" y="1570"/>
              <a:ext cx="362" cy="318"/>
            </a:xfrm>
            <a:prstGeom prst="ellips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1520" y="1162"/>
              <a:ext cx="362" cy="318"/>
            </a:xfrm>
            <a:prstGeom prst="ellips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1111" y="1294"/>
              <a:ext cx="363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b="1"/>
                <a:t>8%</a:t>
              </a:r>
            </a:p>
          </p:txBody>
        </p:sp>
      </p:grp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4067175" y="1484313"/>
            <a:ext cx="482441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dirty="0"/>
              <a:t>AUTOMOTRIZES</a:t>
            </a:r>
          </a:p>
          <a:p>
            <a:pPr algn="l">
              <a:spcBef>
                <a:spcPct val="50000"/>
              </a:spcBef>
            </a:pPr>
            <a:r>
              <a:rPr lang="pt-BR" dirty="0"/>
              <a:t>Neves </a:t>
            </a:r>
            <a:r>
              <a:rPr lang="pt-BR" dirty="0" err="1"/>
              <a:t>et</a:t>
            </a:r>
            <a:r>
              <a:rPr lang="pt-BR" dirty="0"/>
              <a:t> </a:t>
            </a:r>
            <a:r>
              <a:rPr lang="pt-BR" dirty="0" smtClean="0"/>
              <a:t>al. </a:t>
            </a:r>
            <a:r>
              <a:rPr lang="pt-BR" dirty="0"/>
              <a:t>(2004): 23% (maior rotação) e 13% para menor</a:t>
            </a:r>
          </a:p>
          <a:p>
            <a:pPr algn="l">
              <a:spcBef>
                <a:spcPct val="50000"/>
              </a:spcBef>
            </a:pPr>
            <a:r>
              <a:rPr lang="pt-BR" dirty="0"/>
              <a:t>     TOCO: menor que 1% do total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6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84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04" name="Object 12"/>
          <p:cNvGraphicFramePr>
            <a:graphicFrameLocks noGrp="1" noChangeAspect="1"/>
          </p:cNvGraphicFramePr>
          <p:nvPr>
            <p:ph sz="half" idx="1"/>
          </p:nvPr>
        </p:nvGraphicFramePr>
        <p:xfrm>
          <a:off x="539552" y="1556197"/>
          <a:ext cx="7777163" cy="383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96" name="Gráfico" r:id="rId3" imgW="10134600" imgH="4991100" progId="Excel.Sheet.8">
                  <p:embed/>
                </p:oleObj>
              </mc:Choice>
              <mc:Fallback>
                <p:oleObj name="Gráfico" r:id="rId3" imgW="10134600" imgH="4991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556197"/>
                        <a:ext cx="7777163" cy="3830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01650" y="5300663"/>
            <a:ext cx="8318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5 - Danos </a:t>
            </a:r>
            <a:r>
              <a:rPr lang="pt-BR" sz="1800" baseline="0" dirty="0"/>
              <a:t>causados às linhas de touceiras, em número de toletes danificados, arrancados, e o número de plantas inteiras deixadas à campo, de acordo com o método de colheita utilizado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6084690" y="2707134"/>
            <a:ext cx="2232025" cy="2233613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331640" y="836712"/>
            <a:ext cx="698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="1" baseline="0" dirty="0"/>
              <a:t>EFEITO ADITIVO DO MÉTODO DE COLHEITA SOBRE DANOS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pic>
        <p:nvPicPr>
          <p:cNvPr id="9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1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993775"/>
            <a:ext cx="6769100" cy="4706938"/>
          </a:xfrm>
          <a:noFill/>
          <a:ln/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95536" y="5580529"/>
            <a:ext cx="8136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6 - Evolução </a:t>
            </a:r>
            <a:r>
              <a:rPr lang="pt-BR" sz="1800" baseline="0" dirty="0"/>
              <a:t>do número total de </a:t>
            </a:r>
            <a:r>
              <a:rPr lang="pt-BR" sz="1800" baseline="0" dirty="0" err="1"/>
              <a:t>perfilhos</a:t>
            </a:r>
            <a:r>
              <a:rPr lang="pt-BR" sz="1800" baseline="0" dirty="0"/>
              <a:t> por metro linear da cana-de-açúcar variedade IAC86-2480 submetida a métodos de colheita de forragem</a:t>
            </a:r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1996027" y="1484313"/>
            <a:ext cx="276551" cy="36734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pt-BR" sz="1400" dirty="0">
              <a:solidFill>
                <a:srgbClr val="0000FF"/>
              </a:solidFill>
            </a:endParaRP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292725" y="3970338"/>
            <a:ext cx="863600" cy="827087"/>
            <a:chOff x="3334" y="2501"/>
            <a:chExt cx="544" cy="521"/>
          </a:xfrm>
        </p:grpSpPr>
        <p:sp>
          <p:nvSpPr>
            <p:cNvPr id="38937" name="Line 25"/>
            <p:cNvSpPr>
              <a:spLocks noChangeShapeType="1"/>
            </p:cNvSpPr>
            <p:nvPr/>
          </p:nvSpPr>
          <p:spPr bwMode="auto">
            <a:xfrm flipV="1">
              <a:off x="3878" y="2501"/>
              <a:ext cx="0" cy="521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38938" name="Line 26"/>
            <p:cNvSpPr>
              <a:spLocks noChangeShapeType="1"/>
            </p:cNvSpPr>
            <p:nvPr/>
          </p:nvSpPr>
          <p:spPr bwMode="auto">
            <a:xfrm flipV="1">
              <a:off x="3334" y="2523"/>
              <a:ext cx="0" cy="4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38939" name="Line 27"/>
            <p:cNvSpPr>
              <a:spLocks noChangeShapeType="1"/>
            </p:cNvSpPr>
            <p:nvPr/>
          </p:nvSpPr>
          <p:spPr bwMode="auto">
            <a:xfrm flipV="1">
              <a:off x="3515" y="2568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755576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sp>
        <p:nvSpPr>
          <p:cNvPr id="24" name="Retângulo 23"/>
          <p:cNvSpPr/>
          <p:nvPr/>
        </p:nvSpPr>
        <p:spPr>
          <a:xfrm>
            <a:off x="2555776" y="1570647"/>
            <a:ext cx="5040560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1547664" y="100221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baseline="0" dirty="0" smtClean="0"/>
              <a:t>Pico 31 a 35 DAC</a:t>
            </a:r>
            <a:endParaRPr lang="pt-BR" b="1" dirty="0"/>
          </a:p>
        </p:txBody>
      </p:sp>
      <p:pic>
        <p:nvPicPr>
          <p:cNvPr id="1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5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571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23528" y="5524500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7 - Evolução </a:t>
            </a:r>
            <a:r>
              <a:rPr lang="pt-BR" sz="1800" baseline="0" dirty="0"/>
              <a:t>do número de </a:t>
            </a:r>
            <a:r>
              <a:rPr lang="pt-BR" sz="1800" baseline="0" dirty="0" err="1"/>
              <a:t>perfilhos</a:t>
            </a:r>
            <a:r>
              <a:rPr lang="pt-BR" sz="1800" baseline="0" dirty="0"/>
              <a:t> aéreos por metro linear da cana-de-açúcar variedade IAC86-2480 submetida a métodos de colheita de forragem</a:t>
            </a:r>
          </a:p>
        </p:txBody>
      </p:sp>
      <p:pic>
        <p:nvPicPr>
          <p:cNvPr id="3994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063625"/>
            <a:ext cx="6335713" cy="4408488"/>
          </a:xfrm>
          <a:noFill/>
          <a:ln/>
        </p:spPr>
      </p:pic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6732588" y="3644900"/>
            <a:ext cx="576262" cy="863600"/>
          </a:xfrm>
          <a:prstGeom prst="downArrow">
            <a:avLst>
              <a:gd name="adj1" fmla="val 50000"/>
              <a:gd name="adj2" fmla="val 37466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3635375" y="1557338"/>
            <a:ext cx="865188" cy="34559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9950" name="Picture 14" descr="toco em detalhe e ane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6301" y="44624"/>
            <a:ext cx="4042203" cy="3024907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124129" y="625582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pic>
        <p:nvPicPr>
          <p:cNvPr id="10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60" y="0"/>
            <a:ext cx="766762" cy="1125537"/>
          </a:xfrm>
          <a:prstGeom prst="rect">
            <a:avLst/>
          </a:prstGeom>
          <a:noFill/>
        </p:spPr>
      </p:pic>
      <p:pic>
        <p:nvPicPr>
          <p:cNvPr id="14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360" y="6094412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4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881063" y="91440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755650" y="620713"/>
            <a:ext cx="731520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sz="36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Fermentação Leveduras</a:t>
            </a:r>
            <a:endParaRPr lang="pt-BR" sz="3600" baseline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16" name="AutoShape 4"/>
          <p:cNvSpPr>
            <a:spLocks noChangeArrowheads="1"/>
          </p:cNvSpPr>
          <p:nvPr/>
        </p:nvSpPr>
        <p:spPr bwMode="auto">
          <a:xfrm>
            <a:off x="3792538" y="15430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Sacarose</a:t>
            </a:r>
          </a:p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(Sucrose)</a:t>
            </a:r>
          </a:p>
        </p:txBody>
      </p:sp>
      <p:sp>
        <p:nvSpPr>
          <p:cNvPr id="218117" name="AutoShape 5"/>
          <p:cNvSpPr>
            <a:spLocks noChangeArrowheads="1"/>
          </p:cNvSpPr>
          <p:nvPr/>
        </p:nvSpPr>
        <p:spPr bwMode="auto">
          <a:xfrm>
            <a:off x="5164138" y="2190750"/>
            <a:ext cx="949325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Frutose</a:t>
            </a:r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2709863" y="22288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</a:t>
            </a:r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3778250" y="2743200"/>
            <a:ext cx="1473200" cy="4000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Frutose 6-P</a:t>
            </a:r>
          </a:p>
        </p:txBody>
      </p:sp>
      <p:sp>
        <p:nvSpPr>
          <p:cNvPr id="218120" name="AutoShape 8"/>
          <p:cNvSpPr>
            <a:spLocks noChangeArrowheads="1"/>
          </p:cNvSpPr>
          <p:nvPr/>
        </p:nvSpPr>
        <p:spPr bwMode="auto">
          <a:xfrm>
            <a:off x="3843338" y="37338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Piruvatos</a:t>
            </a:r>
          </a:p>
        </p:txBody>
      </p:sp>
      <p:sp>
        <p:nvSpPr>
          <p:cNvPr id="218121" name="Line 9"/>
          <p:cNvSpPr>
            <a:spLocks noChangeShapeType="1"/>
          </p:cNvSpPr>
          <p:nvPr/>
        </p:nvSpPr>
        <p:spPr bwMode="auto">
          <a:xfrm flipH="1">
            <a:off x="3251200" y="16954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2" name="Line 10"/>
          <p:cNvSpPr>
            <a:spLocks noChangeShapeType="1"/>
          </p:cNvSpPr>
          <p:nvPr/>
        </p:nvSpPr>
        <p:spPr bwMode="auto">
          <a:xfrm>
            <a:off x="5080000" y="16954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3" name="Line 11"/>
          <p:cNvSpPr>
            <a:spLocks noChangeShapeType="1"/>
          </p:cNvSpPr>
          <p:nvPr/>
        </p:nvSpPr>
        <p:spPr bwMode="auto">
          <a:xfrm flipH="1">
            <a:off x="5080000" y="2609850"/>
            <a:ext cx="338138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4" name="Line 12"/>
          <p:cNvSpPr>
            <a:spLocks noChangeShapeType="1"/>
          </p:cNvSpPr>
          <p:nvPr/>
        </p:nvSpPr>
        <p:spPr bwMode="auto">
          <a:xfrm>
            <a:off x="3454400" y="26098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5" name="AutoShape 13"/>
          <p:cNvSpPr>
            <a:spLocks noChangeArrowheads="1"/>
          </p:cNvSpPr>
          <p:nvPr/>
        </p:nvSpPr>
        <p:spPr bwMode="auto">
          <a:xfrm>
            <a:off x="4368800" y="32956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6" name="AutoShape 14"/>
          <p:cNvSpPr>
            <a:spLocks noChangeArrowheads="1"/>
          </p:cNvSpPr>
          <p:nvPr/>
        </p:nvSpPr>
        <p:spPr bwMode="auto">
          <a:xfrm>
            <a:off x="2573338" y="31432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ADP</a:t>
            </a:r>
          </a:p>
        </p:txBody>
      </p:sp>
      <p:sp>
        <p:nvSpPr>
          <p:cNvPr id="218127" name="AutoShape 15"/>
          <p:cNvSpPr>
            <a:spLocks noChangeArrowheads="1"/>
          </p:cNvSpPr>
          <p:nvPr/>
        </p:nvSpPr>
        <p:spPr bwMode="auto">
          <a:xfrm>
            <a:off x="5214938" y="31432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Pi</a:t>
            </a:r>
          </a:p>
        </p:txBody>
      </p:sp>
      <p:sp>
        <p:nvSpPr>
          <p:cNvPr id="218128" name="AutoShape 16"/>
          <p:cNvSpPr>
            <a:spLocks noChangeArrowheads="1"/>
          </p:cNvSpPr>
          <p:nvPr/>
        </p:nvSpPr>
        <p:spPr bwMode="auto">
          <a:xfrm>
            <a:off x="3581400" y="4516438"/>
            <a:ext cx="1836738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Acetaldeídos</a:t>
            </a:r>
          </a:p>
        </p:txBody>
      </p:sp>
      <p:sp>
        <p:nvSpPr>
          <p:cNvPr id="218129" name="AutoShape 17"/>
          <p:cNvSpPr>
            <a:spLocks noChangeArrowheads="1"/>
          </p:cNvSpPr>
          <p:nvPr/>
        </p:nvSpPr>
        <p:spPr bwMode="auto">
          <a:xfrm>
            <a:off x="3827463" y="53721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Etanol</a:t>
            </a: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3792538" y="33528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 flipH="1">
            <a:off x="4605338" y="33528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2" name="AutoShape 20"/>
          <p:cNvSpPr>
            <a:spLocks noChangeArrowheads="1"/>
          </p:cNvSpPr>
          <p:nvPr/>
        </p:nvSpPr>
        <p:spPr bwMode="auto">
          <a:xfrm>
            <a:off x="4419600" y="4248150"/>
            <a:ext cx="134938" cy="228600"/>
          </a:xfrm>
          <a:prstGeom prst="downArrow">
            <a:avLst>
              <a:gd name="adj1" fmla="val 50000"/>
              <a:gd name="adj2" fmla="val 42353"/>
            </a:avLst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3" name="AutoShape 21"/>
          <p:cNvSpPr>
            <a:spLocks noChangeArrowheads="1"/>
          </p:cNvSpPr>
          <p:nvPr/>
        </p:nvSpPr>
        <p:spPr bwMode="auto">
          <a:xfrm>
            <a:off x="4427538" y="5084763"/>
            <a:ext cx="134937" cy="228600"/>
          </a:xfrm>
          <a:prstGeom prst="downArrow">
            <a:avLst>
              <a:gd name="adj1" fmla="val 50000"/>
              <a:gd name="adj2" fmla="val 42353"/>
            </a:avLst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3200" baseline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4" name="AutoShape 22"/>
          <p:cNvSpPr>
            <a:spLocks noChangeArrowheads="1"/>
          </p:cNvSpPr>
          <p:nvPr/>
        </p:nvSpPr>
        <p:spPr bwMode="auto">
          <a:xfrm>
            <a:off x="5351463" y="4038600"/>
            <a:ext cx="1150937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CO</a:t>
            </a:r>
            <a:r>
              <a:rPr lang="pt-BR" sz="18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pt-BR" sz="18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5" name="Line 23"/>
          <p:cNvSpPr>
            <a:spLocks noChangeShapeType="1"/>
          </p:cNvSpPr>
          <p:nvPr/>
        </p:nvSpPr>
        <p:spPr bwMode="auto">
          <a:xfrm>
            <a:off x="4673600" y="4343400"/>
            <a:ext cx="541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6" name="Text Box 24"/>
          <p:cNvSpPr txBox="1">
            <a:spLocks noChangeArrowheads="1"/>
          </p:cNvSpPr>
          <p:nvPr/>
        </p:nvSpPr>
        <p:spPr bwMode="auto">
          <a:xfrm>
            <a:off x="1143000" y="6086475"/>
            <a:ext cx="75326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+ 2 ADP + 2 Pi   =  2 Etanol + </a:t>
            </a:r>
            <a:r>
              <a:rPr lang="pt-BR" sz="2000" b="1" baseline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CO</a:t>
            </a:r>
            <a:r>
              <a:rPr lang="pt-BR" sz="2000" b="1" baseline="-25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+ 2 H</a:t>
            </a:r>
            <a:r>
              <a:rPr lang="pt-BR" sz="20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endParaRPr lang="pt-BR" sz="20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7" name="AutoShape 25"/>
          <p:cNvSpPr>
            <a:spLocks noChangeArrowheads="1"/>
          </p:cNvSpPr>
          <p:nvPr/>
        </p:nvSpPr>
        <p:spPr bwMode="auto">
          <a:xfrm>
            <a:off x="881063" y="4114800"/>
            <a:ext cx="2708275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Piruvato Descarboxilase</a:t>
            </a:r>
          </a:p>
        </p:txBody>
      </p:sp>
      <p:sp>
        <p:nvSpPr>
          <p:cNvPr id="218138" name="Line 26"/>
          <p:cNvSpPr>
            <a:spLocks noChangeShapeType="1"/>
          </p:cNvSpPr>
          <p:nvPr/>
        </p:nvSpPr>
        <p:spPr bwMode="auto">
          <a:xfrm>
            <a:off x="3725863" y="4343400"/>
            <a:ext cx="541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9" name="AutoShape 27"/>
          <p:cNvSpPr>
            <a:spLocks noChangeArrowheads="1"/>
          </p:cNvSpPr>
          <p:nvPr/>
        </p:nvSpPr>
        <p:spPr bwMode="auto">
          <a:xfrm>
            <a:off x="896938" y="4991100"/>
            <a:ext cx="2709862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Alcool Desidrogenase</a:t>
            </a:r>
          </a:p>
        </p:txBody>
      </p:sp>
      <p:sp>
        <p:nvSpPr>
          <p:cNvPr id="218140" name="Line 28"/>
          <p:cNvSpPr>
            <a:spLocks noChangeShapeType="1"/>
          </p:cNvSpPr>
          <p:nvPr/>
        </p:nvSpPr>
        <p:spPr bwMode="auto">
          <a:xfrm>
            <a:off x="3792538" y="51816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0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31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1595438"/>
            <a:ext cx="453866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613" y="1519238"/>
            <a:ext cx="47879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23850" y="5241974"/>
            <a:ext cx="83518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 baseline="0" dirty="0" smtClean="0"/>
              <a:t>Figura 9 - Biomassa </a:t>
            </a:r>
            <a:r>
              <a:rPr lang="pt-BR" sz="1800" baseline="0" dirty="0"/>
              <a:t>acumulada, em t MV/ha, da cana-de-açúcar variedade IAC86-2480, na safra 2006/2007, representada por valores observados (pontos) e o ajuste da função logística, de acordo com o método de colheita 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39750" y="1124744"/>
            <a:ext cx="3348038" cy="88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>
                <a:solidFill>
                  <a:srgbClr val="008000"/>
                </a:solidFill>
              </a:rPr>
              <a:t>81,1 t/ha – Manual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>
                <a:solidFill>
                  <a:srgbClr val="FF0000"/>
                </a:solidFill>
              </a:rPr>
              <a:t>77,9 t/ha – Mecânico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/>
              <a:t>79,9 t/ha – Mecânico + manual 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932363" y="1094301"/>
            <a:ext cx="3348037" cy="88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>
                <a:solidFill>
                  <a:srgbClr val="008000"/>
                </a:solidFill>
              </a:rPr>
              <a:t>29,6 t/ha – Manual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>
                <a:solidFill>
                  <a:srgbClr val="FF0000"/>
                </a:solidFill>
              </a:rPr>
              <a:t>29,6 t/ha – Mecânico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/>
              <a:t>30,4 t/ha – Mecânico + manual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sp>
        <p:nvSpPr>
          <p:cNvPr id="10" name="Retângulo 9"/>
          <p:cNvSpPr/>
          <p:nvPr/>
        </p:nvSpPr>
        <p:spPr>
          <a:xfrm>
            <a:off x="5989916" y="3717032"/>
            <a:ext cx="2987824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331640" y="3717032"/>
            <a:ext cx="2987824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6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49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CaixaDeTexto 5"/>
          <p:cNvSpPr txBox="1">
            <a:spLocks noChangeArrowheads="1"/>
          </p:cNvSpPr>
          <p:nvPr/>
        </p:nvSpPr>
        <p:spPr bwMode="auto">
          <a:xfrm>
            <a:off x="395288" y="692696"/>
            <a:ext cx="7786687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 dirty="0" smtClean="0">
                <a:latin typeface="+mj-lt"/>
              </a:rPr>
              <a:t>Colheita Mecanizada</a:t>
            </a:r>
            <a:r>
              <a:rPr lang="pt-BR" sz="4000" dirty="0" smtClean="0">
                <a:latin typeface="+mj-lt"/>
              </a:rPr>
              <a:t>: </a:t>
            </a:r>
            <a:r>
              <a:rPr lang="pt-BR" sz="4000" dirty="0" smtClean="0">
                <a:latin typeface="+mj-lt"/>
                <a:cs typeface="Arial" pitchFamily="34" charset="0"/>
              </a:rPr>
              <a:t>Toco </a:t>
            </a:r>
            <a:r>
              <a:rPr lang="pt-BR" sz="4000" dirty="0">
                <a:latin typeface="+mj-lt"/>
                <a:cs typeface="Arial" pitchFamily="34" charset="0"/>
              </a:rPr>
              <a:t>remanescente: 10 - 30 </a:t>
            </a:r>
            <a:r>
              <a:rPr lang="pt-BR" sz="4000" dirty="0" smtClean="0">
                <a:latin typeface="+mj-lt"/>
                <a:cs typeface="Arial" pitchFamily="34" charset="0"/>
              </a:rPr>
              <a:t>cm</a:t>
            </a:r>
            <a:endParaRPr lang="pt-BR" sz="4000" dirty="0">
              <a:latin typeface="+mj-lt"/>
              <a:cs typeface="Arial" pitchFamily="34" charset="0"/>
            </a:endParaRPr>
          </a:p>
        </p:txBody>
      </p:sp>
      <p:sp>
        <p:nvSpPr>
          <p:cNvPr id="10245" name="CaixaDeTexto 6"/>
          <p:cNvSpPr txBox="1">
            <a:spLocks noChangeArrowheads="1"/>
          </p:cNvSpPr>
          <p:nvPr/>
        </p:nvSpPr>
        <p:spPr bwMode="auto">
          <a:xfrm>
            <a:off x="746323" y="5744869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00FF"/>
                </a:solidFill>
                <a:latin typeface="Calibri" pitchFamily="34" charset="0"/>
              </a:rPr>
              <a:t>Não é necessário </a:t>
            </a:r>
            <a:r>
              <a:rPr lang="pt-BR" sz="3600" b="1" dirty="0">
                <a:solidFill>
                  <a:srgbClr val="0000FF"/>
                </a:solidFill>
                <a:latin typeface="Calibri" pitchFamily="34" charset="0"/>
              </a:rPr>
              <a:t>fazer o desbaste do toco </a:t>
            </a:r>
            <a:r>
              <a:rPr lang="pt-BR" sz="3600" b="1" dirty="0" smtClean="0">
                <a:solidFill>
                  <a:srgbClr val="0000FF"/>
                </a:solidFill>
                <a:latin typeface="Calibri" pitchFamily="34" charset="0"/>
              </a:rPr>
              <a:t>remanescente!</a:t>
            </a:r>
            <a:endParaRPr lang="pt-BR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0" name="Picture 15" descr="DSC056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669" y="1412775"/>
            <a:ext cx="5406603" cy="405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8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AutoShap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Balanceamento</a:t>
            </a:r>
            <a:r>
              <a:rPr lang="en-US" sz="4000" dirty="0"/>
              <a:t> de </a:t>
            </a:r>
            <a:r>
              <a:rPr lang="en-US" sz="4000" dirty="0" err="1"/>
              <a:t>rações</a:t>
            </a:r>
            <a:endParaRPr lang="pt-BR" sz="4000" dirty="0"/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347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1697038" y="2085975"/>
            <a:ext cx="57499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2334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8351837" cy="4126781"/>
          </a:xfrm>
          <a:prstGeom prst="rect">
            <a:avLst/>
          </a:prstGeom>
          <a:noFill/>
        </p:spPr>
      </p:pic>
      <p:graphicFrame>
        <p:nvGraphicFramePr>
          <p:cNvPr id="233480" name="Group 8"/>
          <p:cNvGraphicFramePr>
            <a:graphicFrameLocks noGrp="1"/>
          </p:cNvGraphicFramePr>
          <p:nvPr/>
        </p:nvGraphicFramePr>
        <p:xfrm>
          <a:off x="683568" y="5229200"/>
          <a:ext cx="7777163" cy="128016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24 – Simulação do custo da ração total com uso de cana-de-açúcar ou silagem de milho para vacas leiteiras com produções crescentes.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Santos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 (2005).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3487" name="Picture 15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257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AutoShap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/>
          <a:lstStyle/>
          <a:p>
            <a:r>
              <a:rPr lang="en-US" dirty="0" err="1"/>
              <a:t>Balanceamento</a:t>
            </a:r>
            <a:r>
              <a:rPr lang="en-US" dirty="0"/>
              <a:t> de </a:t>
            </a:r>
            <a:r>
              <a:rPr lang="en-US" dirty="0" err="1"/>
              <a:t>rações</a:t>
            </a:r>
            <a:endParaRPr lang="pt-BR" dirty="0"/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450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1697038" y="2000250"/>
            <a:ext cx="57499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2345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388350" cy="4138737"/>
          </a:xfrm>
          <a:prstGeom prst="rect">
            <a:avLst/>
          </a:prstGeom>
          <a:noFill/>
        </p:spPr>
      </p:pic>
      <p:graphicFrame>
        <p:nvGraphicFramePr>
          <p:cNvPr id="234504" name="Group 8"/>
          <p:cNvGraphicFramePr>
            <a:graphicFrameLocks noGrp="1"/>
          </p:cNvGraphicFramePr>
          <p:nvPr/>
        </p:nvGraphicFramePr>
        <p:xfrm>
          <a:off x="466353" y="5229200"/>
          <a:ext cx="8066087" cy="1280160"/>
        </p:xfrm>
        <a:graphic>
          <a:graphicData uri="http://schemas.openxmlformats.org/drawingml/2006/table">
            <a:tbl>
              <a:tblPr/>
              <a:tblGrid>
                <a:gridCol w="806608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25 – Simulação da receita líquida em rações contendo cana-de-açúcar ou silagem de milho para vacas leiteiras com produção crescente.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Santos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 (2005)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4511" name="Picture 15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257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-18256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Considerações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8651304" cy="532859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3600" dirty="0" smtClean="0"/>
              <a:t>Ensilagem de cana-de-açúcar: estratégia de logística e manejo agronômico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3600" dirty="0" smtClean="0"/>
              <a:t>O aumento de custo gerado pela ensilagem pode ser compensado por aumento da vida útil do talhão e por benefícios indiretos na rotina da fazenda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3600" dirty="0" smtClean="0"/>
              <a:t>Requer aditivo </a:t>
            </a:r>
            <a:r>
              <a:rPr lang="pt-BR" sz="3600" i="1" dirty="0" smtClean="0"/>
              <a:t>efetivo</a:t>
            </a:r>
            <a:r>
              <a:rPr lang="pt-BR" sz="3600" dirty="0" smtClean="0"/>
              <a:t> contra leveduras (conter perdas)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3600" dirty="0" smtClean="0"/>
              <a:t>Desafio na colheita: tombamento de talhões bem manejados e com alta produtividade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3600" dirty="0" smtClean="0"/>
              <a:t>Formulação de dietas (considerar menor DFDN)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3000" dirty="0" smtClean="0"/>
              <a:t>Menor inclusão de FDN de cana na dieta (ex. ↓ 20%)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000" dirty="0"/>
              <a:t>	</a:t>
            </a:r>
            <a:r>
              <a:rPr lang="pt-BR" sz="3000" dirty="0" smtClean="0"/>
              <a:t>(uso de </a:t>
            </a:r>
            <a:r>
              <a:rPr lang="pt-BR" sz="3000" dirty="0" err="1" smtClean="0"/>
              <a:t>sub-produtos</a:t>
            </a:r>
            <a:r>
              <a:rPr lang="pt-BR" sz="3000" dirty="0" smtClean="0"/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3000" dirty="0" smtClean="0"/>
              <a:t>Substituição parcial (ex. 1/3) da silagem de milho (vacas leiteiras)</a:t>
            </a:r>
            <a:endParaRPr lang="pt-BR" sz="3000" dirty="0"/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9231" y="6309320"/>
            <a:ext cx="524769" cy="548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31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DSC_3461predio central vista ae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972675" cy="6884988"/>
          </a:xfrm>
          <a:prstGeom prst="rect">
            <a:avLst/>
          </a:prstGeom>
          <a:noFill/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7010400" y="381000"/>
            <a:ext cx="21336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 dirty="0" err="1" smtClean="0">
                <a:latin typeface="Tahoma" pitchFamily="34" charset="0"/>
              </a:rPr>
              <a:t>Gracias</a:t>
            </a:r>
            <a:r>
              <a:rPr lang="pt-BR" sz="3600" i="1" baseline="0" dirty="0" smtClean="0">
                <a:latin typeface="Tahoma" pitchFamily="34" charset="0"/>
              </a:rPr>
              <a:t>!</a:t>
            </a:r>
            <a:endParaRPr lang="pt-BR" sz="3600" i="1" baseline="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2309813" y="4797425"/>
            <a:ext cx="3917950" cy="1877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50000"/>
              </a:lnSpc>
              <a:spcBef>
                <a:spcPct val="50000"/>
              </a:spcBef>
            </a:pPr>
            <a:endParaRPr lang="pt-BR" sz="2400" i="1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lnSpc>
                <a:spcPct val="50000"/>
              </a:lnSpc>
              <a:spcBef>
                <a:spcPct val="50000"/>
              </a:spcBef>
            </a:pPr>
            <a:endParaRPr lang="pt-BR" sz="2400" i="1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Departamento de Zootecnia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USP/ESALQ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 (19</a:t>
            </a:r>
            <a:r>
              <a:rPr lang="pt-BR" sz="2000" i="1" baseline="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pt-BR" sz="2000" i="1" baseline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34294176</a:t>
            </a:r>
            <a:endParaRPr lang="pt-BR" sz="2000" i="1" baseline="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nussio@usp.br                             </a:t>
            </a:r>
            <a:endParaRPr lang="pt-BR" sz="2000" i="1" baseline="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7219" name="Picture 3" descr="Ceres 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9200" y="5516563"/>
            <a:ext cx="792163" cy="1112837"/>
          </a:xfrm>
          <a:prstGeom prst="rect">
            <a:avLst/>
          </a:prstGeom>
          <a:noFill/>
        </p:spPr>
      </p:pic>
      <p:pic>
        <p:nvPicPr>
          <p:cNvPr id="137220" name="Picture 4" descr="U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3700" y="5445125"/>
            <a:ext cx="842963" cy="1184275"/>
          </a:xfrm>
          <a:prstGeom prst="rect">
            <a:avLst/>
          </a:prstGeom>
          <a:noFill/>
        </p:spPr>
      </p:pic>
      <p:pic>
        <p:nvPicPr>
          <p:cNvPr id="137222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125538"/>
            <a:ext cx="3578225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388938" y="10096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19" name="AutoShape 3"/>
          <p:cNvSpPr>
            <a:spLocks noChangeArrowheads="1"/>
          </p:cNvSpPr>
          <p:nvPr/>
        </p:nvSpPr>
        <p:spPr bwMode="auto">
          <a:xfrm>
            <a:off x="3302000" y="13906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Sacarose</a:t>
            </a:r>
          </a:p>
        </p:txBody>
      </p:sp>
      <p:sp>
        <p:nvSpPr>
          <p:cNvPr id="214020" name="AutoShape 4"/>
          <p:cNvSpPr>
            <a:spLocks noChangeArrowheads="1"/>
          </p:cNvSpPr>
          <p:nvPr/>
        </p:nvSpPr>
        <p:spPr bwMode="auto">
          <a:xfrm>
            <a:off x="4741863" y="1962150"/>
            <a:ext cx="10826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Frutoses</a:t>
            </a:r>
          </a:p>
        </p:txBody>
      </p:sp>
      <p:sp>
        <p:nvSpPr>
          <p:cNvPr id="214021" name="AutoShape 5"/>
          <p:cNvSpPr>
            <a:spLocks noChangeArrowheads="1"/>
          </p:cNvSpPr>
          <p:nvPr/>
        </p:nvSpPr>
        <p:spPr bwMode="auto">
          <a:xfrm>
            <a:off x="2217738" y="20764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</a:t>
            </a:r>
          </a:p>
        </p:txBody>
      </p:sp>
      <p:sp>
        <p:nvSpPr>
          <p:cNvPr id="214022" name="AutoShape 6"/>
          <p:cNvSpPr>
            <a:spLocks noChangeArrowheads="1"/>
          </p:cNvSpPr>
          <p:nvPr/>
        </p:nvSpPr>
        <p:spPr bwMode="auto">
          <a:xfrm>
            <a:off x="3349625" y="2451100"/>
            <a:ext cx="1277938" cy="5905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6-P</a:t>
            </a:r>
          </a:p>
        </p:txBody>
      </p:sp>
      <p:sp>
        <p:nvSpPr>
          <p:cNvPr id="214023" name="AutoShape 7"/>
          <p:cNvSpPr>
            <a:spLocks noChangeArrowheads="1"/>
          </p:cNvSpPr>
          <p:nvPr/>
        </p:nvSpPr>
        <p:spPr bwMode="auto">
          <a:xfrm>
            <a:off x="3124200" y="3733800"/>
            <a:ext cx="15160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Xilulose 5P</a:t>
            </a:r>
          </a:p>
        </p:txBody>
      </p:sp>
      <p:sp>
        <p:nvSpPr>
          <p:cNvPr id="214024" name="AutoShape 8"/>
          <p:cNvSpPr>
            <a:spLocks noChangeArrowheads="1"/>
          </p:cNvSpPr>
          <p:nvPr/>
        </p:nvSpPr>
        <p:spPr bwMode="auto">
          <a:xfrm>
            <a:off x="68263" y="44196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 Lactato</a:t>
            </a:r>
          </a:p>
        </p:txBody>
      </p:sp>
      <p:sp>
        <p:nvSpPr>
          <p:cNvPr id="214025" name="Line 9"/>
          <p:cNvSpPr>
            <a:spLocks noChangeShapeType="1"/>
          </p:cNvSpPr>
          <p:nvPr/>
        </p:nvSpPr>
        <p:spPr bwMode="auto">
          <a:xfrm flipH="1">
            <a:off x="2760663" y="1543050"/>
            <a:ext cx="473075" cy="381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6" name="Line 10"/>
          <p:cNvSpPr>
            <a:spLocks noChangeShapeType="1"/>
          </p:cNvSpPr>
          <p:nvPr/>
        </p:nvSpPr>
        <p:spPr bwMode="auto">
          <a:xfrm>
            <a:off x="4589463" y="1543050"/>
            <a:ext cx="473075" cy="381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7" name="Line 11"/>
          <p:cNvSpPr>
            <a:spLocks noChangeShapeType="1"/>
          </p:cNvSpPr>
          <p:nvPr/>
        </p:nvSpPr>
        <p:spPr bwMode="auto">
          <a:xfrm flipH="1">
            <a:off x="4665663" y="2420938"/>
            <a:ext cx="338137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8" name="Line 12"/>
          <p:cNvSpPr>
            <a:spLocks noChangeShapeType="1"/>
          </p:cNvSpPr>
          <p:nvPr/>
        </p:nvSpPr>
        <p:spPr bwMode="auto">
          <a:xfrm>
            <a:off x="2963863" y="24574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9" name="AutoShape 13"/>
          <p:cNvSpPr>
            <a:spLocks noChangeArrowheads="1"/>
          </p:cNvSpPr>
          <p:nvPr/>
        </p:nvSpPr>
        <p:spPr bwMode="auto">
          <a:xfrm>
            <a:off x="3878263" y="31432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0" name="AutoShape 14"/>
          <p:cNvSpPr>
            <a:spLocks noChangeArrowheads="1"/>
          </p:cNvSpPr>
          <p:nvPr/>
        </p:nvSpPr>
        <p:spPr bwMode="auto">
          <a:xfrm>
            <a:off x="2082800" y="2990850"/>
            <a:ext cx="1150938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pt-BR" sz="18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pt-BR" sz="18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31" name="AutoShape 15"/>
          <p:cNvSpPr>
            <a:spLocks noChangeArrowheads="1"/>
          </p:cNvSpPr>
          <p:nvPr/>
        </p:nvSpPr>
        <p:spPr bwMode="auto">
          <a:xfrm>
            <a:off x="4572000" y="3181350"/>
            <a:ext cx="881063" cy="28575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Pi</a:t>
            </a:r>
          </a:p>
        </p:txBody>
      </p:sp>
      <p:sp>
        <p:nvSpPr>
          <p:cNvPr id="214032" name="AutoShape 16"/>
          <p:cNvSpPr>
            <a:spLocks noChangeArrowheads="1"/>
          </p:cNvSpPr>
          <p:nvPr/>
        </p:nvSpPr>
        <p:spPr bwMode="auto">
          <a:xfrm>
            <a:off x="6281738" y="19812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Manitol</a:t>
            </a:r>
          </a:p>
        </p:txBody>
      </p:sp>
      <p:sp>
        <p:nvSpPr>
          <p:cNvPr id="214033" name="Line 17"/>
          <p:cNvSpPr>
            <a:spLocks noChangeShapeType="1"/>
          </p:cNvSpPr>
          <p:nvPr/>
        </p:nvSpPr>
        <p:spPr bwMode="auto">
          <a:xfrm>
            <a:off x="5943600" y="2209800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4" name="Text Box 18"/>
          <p:cNvSpPr txBox="1">
            <a:spLocks noChangeArrowheads="1"/>
          </p:cNvSpPr>
          <p:nvPr/>
        </p:nvSpPr>
        <p:spPr bwMode="auto">
          <a:xfrm>
            <a:off x="130175" y="5470525"/>
            <a:ext cx="9013825" cy="1436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3 Frutoses + 2 ADPs + 2 Pi  =  Lactato + Acetato + 2 Manitol + CO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+ 2 H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+ ADP + Pi   =  Lactato + Etanol + CO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H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+ 2 Frutoses + 2 ADP + 2 Pi  = Lactato + Acetato + 2 Manitol + CO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H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  <a:p>
            <a:pPr algn="l" eaLnBrk="0" hangingPunct="0">
              <a:spcBef>
                <a:spcPct val="50000"/>
              </a:spcBef>
            </a:pPr>
            <a:endParaRPr lang="pt-BR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35" name="Line 19"/>
          <p:cNvSpPr>
            <a:spLocks noChangeShapeType="1"/>
          </p:cNvSpPr>
          <p:nvPr/>
        </p:nvSpPr>
        <p:spPr bwMode="auto">
          <a:xfrm flipH="1">
            <a:off x="3370263" y="3200400"/>
            <a:ext cx="4730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6" name="AutoShape 20"/>
          <p:cNvSpPr>
            <a:spLocks noChangeArrowheads="1"/>
          </p:cNvSpPr>
          <p:nvPr/>
        </p:nvSpPr>
        <p:spPr bwMode="auto">
          <a:xfrm>
            <a:off x="1862138" y="44196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Piruvato</a:t>
            </a:r>
          </a:p>
        </p:txBody>
      </p:sp>
      <p:sp>
        <p:nvSpPr>
          <p:cNvPr id="214037" name="AutoShape 21"/>
          <p:cNvSpPr>
            <a:spLocks noChangeArrowheads="1"/>
          </p:cNvSpPr>
          <p:nvPr/>
        </p:nvSpPr>
        <p:spPr bwMode="auto">
          <a:xfrm>
            <a:off x="5199063" y="3752850"/>
            <a:ext cx="12858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Acetil-P</a:t>
            </a:r>
          </a:p>
        </p:txBody>
      </p:sp>
      <p:sp>
        <p:nvSpPr>
          <p:cNvPr id="214038" name="Line 22"/>
          <p:cNvSpPr>
            <a:spLocks noChangeShapeType="1"/>
          </p:cNvSpPr>
          <p:nvPr/>
        </p:nvSpPr>
        <p:spPr bwMode="auto">
          <a:xfrm flipH="1">
            <a:off x="2516188" y="4132263"/>
            <a:ext cx="542925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9" name="AutoShape 23"/>
          <p:cNvSpPr>
            <a:spLocks noChangeArrowheads="1"/>
          </p:cNvSpPr>
          <p:nvPr/>
        </p:nvSpPr>
        <p:spPr bwMode="auto">
          <a:xfrm>
            <a:off x="7094538" y="37338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Acetato</a:t>
            </a:r>
          </a:p>
        </p:txBody>
      </p:sp>
      <p:sp>
        <p:nvSpPr>
          <p:cNvPr id="214040" name="Line 24"/>
          <p:cNvSpPr>
            <a:spLocks noChangeShapeType="1"/>
          </p:cNvSpPr>
          <p:nvPr/>
        </p:nvSpPr>
        <p:spPr bwMode="auto">
          <a:xfrm>
            <a:off x="6553200" y="3924300"/>
            <a:ext cx="474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1" name="Line 25"/>
          <p:cNvSpPr>
            <a:spLocks noChangeShapeType="1"/>
          </p:cNvSpPr>
          <p:nvPr/>
        </p:nvSpPr>
        <p:spPr bwMode="auto">
          <a:xfrm>
            <a:off x="4724400" y="39624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2" name="Line 26"/>
          <p:cNvSpPr>
            <a:spLocks noChangeShapeType="1"/>
          </p:cNvSpPr>
          <p:nvPr/>
        </p:nvSpPr>
        <p:spPr bwMode="auto">
          <a:xfrm>
            <a:off x="4995863" y="3505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3" name="AutoShape 27"/>
          <p:cNvSpPr>
            <a:spLocks noChangeArrowheads="1"/>
          </p:cNvSpPr>
          <p:nvPr/>
        </p:nvSpPr>
        <p:spPr bwMode="auto">
          <a:xfrm>
            <a:off x="5029200" y="4552950"/>
            <a:ext cx="1354138" cy="4762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Acetil-CoA</a:t>
            </a:r>
          </a:p>
        </p:txBody>
      </p:sp>
      <p:sp>
        <p:nvSpPr>
          <p:cNvPr id="214044" name="AutoShape 28"/>
          <p:cNvSpPr>
            <a:spLocks noChangeArrowheads="1"/>
          </p:cNvSpPr>
          <p:nvPr/>
        </p:nvSpPr>
        <p:spPr bwMode="auto">
          <a:xfrm>
            <a:off x="6705600" y="4572000"/>
            <a:ext cx="12874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Acetaldeido</a:t>
            </a:r>
          </a:p>
        </p:txBody>
      </p:sp>
      <p:sp>
        <p:nvSpPr>
          <p:cNvPr id="214045" name="AutoShape 29"/>
          <p:cNvSpPr>
            <a:spLocks noChangeArrowheads="1"/>
          </p:cNvSpPr>
          <p:nvPr/>
        </p:nvSpPr>
        <p:spPr bwMode="auto">
          <a:xfrm>
            <a:off x="8247063" y="4572000"/>
            <a:ext cx="8286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Etanol</a:t>
            </a:r>
          </a:p>
        </p:txBody>
      </p:sp>
      <p:sp>
        <p:nvSpPr>
          <p:cNvPr id="214046" name="Line 30"/>
          <p:cNvSpPr>
            <a:spLocks noChangeShapeType="1"/>
          </p:cNvSpPr>
          <p:nvPr/>
        </p:nvSpPr>
        <p:spPr bwMode="auto">
          <a:xfrm flipH="1">
            <a:off x="1354138" y="46482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7" name="Line 31"/>
          <p:cNvSpPr>
            <a:spLocks noChangeShapeType="1"/>
          </p:cNvSpPr>
          <p:nvPr/>
        </p:nvSpPr>
        <p:spPr bwMode="auto">
          <a:xfrm>
            <a:off x="5824538" y="4267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8" name="Line 32"/>
          <p:cNvSpPr>
            <a:spLocks noChangeShapeType="1"/>
          </p:cNvSpPr>
          <p:nvPr/>
        </p:nvSpPr>
        <p:spPr bwMode="auto">
          <a:xfrm>
            <a:off x="6434138" y="4800600"/>
            <a:ext cx="271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9" name="Line 33"/>
          <p:cNvSpPr>
            <a:spLocks noChangeShapeType="1"/>
          </p:cNvSpPr>
          <p:nvPr/>
        </p:nvSpPr>
        <p:spPr bwMode="auto">
          <a:xfrm>
            <a:off x="8026400" y="48006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0" name="Line 34"/>
          <p:cNvSpPr>
            <a:spLocks noChangeShapeType="1"/>
          </p:cNvSpPr>
          <p:nvPr/>
        </p:nvSpPr>
        <p:spPr bwMode="auto">
          <a:xfrm flipV="1">
            <a:off x="6773863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1" name="AutoShape 35"/>
          <p:cNvSpPr>
            <a:spLocks noChangeArrowheads="1"/>
          </p:cNvSpPr>
          <p:nvPr/>
        </p:nvSpPr>
        <p:spPr bwMode="auto">
          <a:xfrm>
            <a:off x="1905000" y="3657600"/>
            <a:ext cx="871538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2" name="AutoShape 36"/>
          <p:cNvSpPr>
            <a:spLocks noChangeArrowheads="1"/>
          </p:cNvSpPr>
          <p:nvPr/>
        </p:nvSpPr>
        <p:spPr bwMode="auto">
          <a:xfrm>
            <a:off x="6367463" y="3048000"/>
            <a:ext cx="744537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3" name="Text Box 37"/>
          <p:cNvSpPr txBox="1">
            <a:spLocks noChangeArrowheads="1"/>
          </p:cNvSpPr>
          <p:nvPr/>
        </p:nvSpPr>
        <p:spPr bwMode="auto">
          <a:xfrm>
            <a:off x="6369050" y="3089275"/>
            <a:ext cx="787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ATP</a:t>
            </a:r>
          </a:p>
        </p:txBody>
      </p:sp>
      <p:sp>
        <p:nvSpPr>
          <p:cNvPr id="214054" name="Text Box 38"/>
          <p:cNvSpPr txBox="1">
            <a:spLocks noChangeArrowheads="1"/>
          </p:cNvSpPr>
          <p:nvPr/>
        </p:nvSpPr>
        <p:spPr bwMode="auto">
          <a:xfrm>
            <a:off x="1981200" y="3695700"/>
            <a:ext cx="762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ATP</a:t>
            </a:r>
          </a:p>
        </p:txBody>
      </p:sp>
      <p:sp>
        <p:nvSpPr>
          <p:cNvPr id="214055" name="Text Box 39"/>
          <p:cNvSpPr txBox="1">
            <a:spLocks noChangeArrowheads="1"/>
          </p:cNvSpPr>
          <p:nvPr/>
        </p:nvSpPr>
        <p:spPr bwMode="auto">
          <a:xfrm>
            <a:off x="152400" y="914400"/>
            <a:ext cx="8153400" cy="26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sz="28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Fermentação Bactérias Heteroláticas</a:t>
            </a:r>
            <a:endParaRPr lang="pt-BR" sz="2800" baseline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14057" name="Picture 41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1143000" y="76200"/>
            <a:ext cx="701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Cinética do Etanol</a:t>
            </a:r>
          </a:p>
        </p:txBody>
      </p:sp>
      <p:sp>
        <p:nvSpPr>
          <p:cNvPr id="200708" name="AutoShape 4"/>
          <p:cNvSpPr>
            <a:spLocks noChangeArrowheads="1"/>
          </p:cNvSpPr>
          <p:nvPr/>
        </p:nvSpPr>
        <p:spPr bwMode="auto">
          <a:xfrm>
            <a:off x="304800" y="1752600"/>
            <a:ext cx="685800" cy="40386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2400" b="1" baseline="0"/>
              <a:t>E</a:t>
            </a:r>
          </a:p>
          <a:p>
            <a:pPr eaLnBrk="0" hangingPunct="0"/>
            <a:r>
              <a:rPr lang="pt-BR" sz="2400" b="1" baseline="0"/>
              <a:t>T</a:t>
            </a:r>
          </a:p>
          <a:p>
            <a:pPr eaLnBrk="0" hangingPunct="0"/>
            <a:r>
              <a:rPr lang="pt-BR" sz="2400" b="1" baseline="0"/>
              <a:t>A</a:t>
            </a:r>
          </a:p>
          <a:p>
            <a:pPr eaLnBrk="0" hangingPunct="0"/>
            <a:r>
              <a:rPr lang="pt-BR" sz="2400" b="1" baseline="0"/>
              <a:t>N</a:t>
            </a:r>
          </a:p>
          <a:p>
            <a:pPr eaLnBrk="0" hangingPunct="0"/>
            <a:r>
              <a:rPr lang="pt-BR" sz="2400" b="1" baseline="0"/>
              <a:t>O</a:t>
            </a:r>
          </a:p>
          <a:p>
            <a:pPr eaLnBrk="0" hangingPunct="0"/>
            <a:r>
              <a:rPr lang="pt-BR" sz="2400" b="1" baseline="0"/>
              <a:t>L</a:t>
            </a:r>
          </a:p>
        </p:txBody>
      </p:sp>
      <p:grpSp>
        <p:nvGrpSpPr>
          <p:cNvPr id="200709" name="Group 5"/>
          <p:cNvGrpSpPr>
            <a:grpSpLocks/>
          </p:cNvGrpSpPr>
          <p:nvPr/>
        </p:nvGrpSpPr>
        <p:grpSpPr bwMode="auto">
          <a:xfrm>
            <a:off x="1752600" y="646113"/>
            <a:ext cx="6858000" cy="5638800"/>
            <a:chOff x="1104" y="576"/>
            <a:chExt cx="4320" cy="3552"/>
          </a:xfrm>
        </p:grpSpPr>
        <p:sp>
          <p:nvSpPr>
            <p:cNvPr id="200710" name="AutoShape 6"/>
            <p:cNvSpPr>
              <a:spLocks noChangeArrowheads="1"/>
            </p:cNvSpPr>
            <p:nvPr/>
          </p:nvSpPr>
          <p:spPr bwMode="auto">
            <a:xfrm>
              <a:off x="3264" y="640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1" name="Text Box 7"/>
            <p:cNvSpPr txBox="1">
              <a:spLocks noChangeArrowheads="1"/>
            </p:cNvSpPr>
            <p:nvPr/>
          </p:nvSpPr>
          <p:spPr bwMode="auto">
            <a:xfrm>
              <a:off x="3264" y="656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Sintese</a:t>
              </a:r>
            </a:p>
          </p:txBody>
        </p:sp>
        <p:sp>
          <p:nvSpPr>
            <p:cNvPr id="200712" name="AutoShape 8"/>
            <p:cNvSpPr>
              <a:spLocks noChangeArrowheads="1"/>
            </p:cNvSpPr>
            <p:nvPr/>
          </p:nvSpPr>
          <p:spPr bwMode="auto">
            <a:xfrm>
              <a:off x="3264" y="1776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3200" baseline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0713" name="AutoShape 9"/>
            <p:cNvSpPr>
              <a:spLocks noChangeArrowheads="1"/>
            </p:cNvSpPr>
            <p:nvPr/>
          </p:nvSpPr>
          <p:spPr bwMode="auto">
            <a:xfrm>
              <a:off x="3264" y="2448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4" name="Rectangle 10"/>
            <p:cNvSpPr>
              <a:spLocks noChangeArrowheads="1"/>
            </p:cNvSpPr>
            <p:nvPr/>
          </p:nvSpPr>
          <p:spPr bwMode="auto">
            <a:xfrm>
              <a:off x="1104" y="576"/>
              <a:ext cx="4128" cy="1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5" name="Oval 11"/>
            <p:cNvSpPr>
              <a:spLocks noChangeArrowheads="1"/>
            </p:cNvSpPr>
            <p:nvPr/>
          </p:nvSpPr>
          <p:spPr bwMode="auto">
            <a:xfrm>
              <a:off x="1296" y="768"/>
              <a:ext cx="1248" cy="720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6" name="Text Box 12"/>
            <p:cNvSpPr txBox="1">
              <a:spLocks noChangeArrowheads="1"/>
            </p:cNvSpPr>
            <p:nvPr/>
          </p:nvSpPr>
          <p:spPr bwMode="auto">
            <a:xfrm>
              <a:off x="1440" y="976"/>
              <a:ext cx="10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SILAGEM</a:t>
              </a:r>
            </a:p>
          </p:txBody>
        </p:sp>
        <p:sp>
          <p:nvSpPr>
            <p:cNvPr id="200717" name="Rectangle 13"/>
            <p:cNvSpPr>
              <a:spLocks noChangeArrowheads="1"/>
            </p:cNvSpPr>
            <p:nvPr/>
          </p:nvSpPr>
          <p:spPr bwMode="auto">
            <a:xfrm>
              <a:off x="1104" y="1728"/>
              <a:ext cx="4128" cy="1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8" name="Oval 14"/>
            <p:cNvSpPr>
              <a:spLocks noChangeArrowheads="1"/>
            </p:cNvSpPr>
            <p:nvPr/>
          </p:nvSpPr>
          <p:spPr bwMode="auto">
            <a:xfrm>
              <a:off x="1344" y="2064"/>
              <a:ext cx="1248" cy="720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9" name="Text Box 15"/>
            <p:cNvSpPr txBox="1">
              <a:spLocks noChangeArrowheads="1"/>
            </p:cNvSpPr>
            <p:nvPr/>
          </p:nvSpPr>
          <p:spPr bwMode="auto">
            <a:xfrm>
              <a:off x="3312" y="2496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 b="1" baseline="0"/>
            </a:p>
          </p:txBody>
        </p:sp>
        <p:sp>
          <p:nvSpPr>
            <p:cNvPr id="200720" name="Text Box 16"/>
            <p:cNvSpPr txBox="1">
              <a:spLocks noChangeArrowheads="1"/>
            </p:cNvSpPr>
            <p:nvPr/>
          </p:nvSpPr>
          <p:spPr bwMode="auto">
            <a:xfrm>
              <a:off x="3696" y="1008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Volatilização ?</a:t>
              </a:r>
            </a:p>
          </p:txBody>
        </p:sp>
        <p:sp>
          <p:nvSpPr>
            <p:cNvPr id="200721" name="AutoShape 17"/>
            <p:cNvSpPr>
              <a:spLocks noChangeArrowheads="1"/>
            </p:cNvSpPr>
            <p:nvPr/>
          </p:nvSpPr>
          <p:spPr bwMode="auto">
            <a:xfrm>
              <a:off x="3312" y="1008"/>
              <a:ext cx="192" cy="288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 baseline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200722" name="Text Box 18"/>
            <p:cNvSpPr txBox="1">
              <a:spLocks noChangeArrowheads="1"/>
            </p:cNvSpPr>
            <p:nvPr/>
          </p:nvSpPr>
          <p:spPr bwMode="auto">
            <a:xfrm>
              <a:off x="1440" y="2304"/>
              <a:ext cx="1008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40000"/>
                </a:lnSpc>
                <a:spcBef>
                  <a:spcPct val="50000"/>
                </a:spcBef>
              </a:pPr>
              <a:r>
                <a:rPr lang="pt-BR" sz="2400" b="1" baseline="0"/>
                <a:t>Abertura</a:t>
              </a:r>
            </a:p>
            <a:p>
              <a:pPr eaLnBrk="0" hangingPunct="0">
                <a:lnSpc>
                  <a:spcPct val="40000"/>
                </a:lnSpc>
                <a:spcBef>
                  <a:spcPct val="50000"/>
                </a:spcBef>
              </a:pPr>
              <a:r>
                <a:rPr lang="pt-BR" sz="2400" b="1" baseline="0"/>
                <a:t>Silo</a:t>
              </a:r>
              <a:endParaRPr lang="pt-BR" sz="2400" b="1" baseline="0">
                <a:solidFill>
                  <a:schemeClr val="bg1"/>
                </a:solidFill>
              </a:endParaRPr>
            </a:p>
          </p:txBody>
        </p:sp>
        <p:sp>
          <p:nvSpPr>
            <p:cNvPr id="200723" name="Text Box 19"/>
            <p:cNvSpPr txBox="1">
              <a:spLocks noChangeArrowheads="1"/>
            </p:cNvSpPr>
            <p:nvPr/>
          </p:nvSpPr>
          <p:spPr bwMode="auto">
            <a:xfrm>
              <a:off x="2640" y="960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- O</a:t>
              </a:r>
              <a:r>
                <a:rPr lang="pt-BR" sz="2400" b="1" baseline="-25000"/>
                <a:t>2</a:t>
              </a:r>
              <a:endParaRPr lang="pt-BR" sz="2400" baseline="0"/>
            </a:p>
          </p:txBody>
        </p:sp>
        <p:sp>
          <p:nvSpPr>
            <p:cNvPr id="200724" name="Text Box 20"/>
            <p:cNvSpPr txBox="1">
              <a:spLocks noChangeArrowheads="1"/>
            </p:cNvSpPr>
            <p:nvPr/>
          </p:nvSpPr>
          <p:spPr bwMode="auto">
            <a:xfrm>
              <a:off x="2640" y="2256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+ O</a:t>
              </a:r>
              <a:r>
                <a:rPr lang="pt-BR" sz="2400" b="1" baseline="-25000"/>
                <a:t>2</a:t>
              </a:r>
              <a:endParaRPr lang="pt-BR" sz="2400" baseline="0"/>
            </a:p>
          </p:txBody>
        </p:sp>
        <p:sp>
          <p:nvSpPr>
            <p:cNvPr id="200725" name="Text Box 21"/>
            <p:cNvSpPr txBox="1">
              <a:spLocks noChangeArrowheads="1"/>
            </p:cNvSpPr>
            <p:nvPr/>
          </p:nvSpPr>
          <p:spPr bwMode="auto">
            <a:xfrm>
              <a:off x="3360" y="2496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Etanol</a:t>
              </a:r>
            </a:p>
          </p:txBody>
        </p:sp>
        <p:sp>
          <p:nvSpPr>
            <p:cNvPr id="200726" name="AutoShape 22"/>
            <p:cNvSpPr>
              <a:spLocks noChangeArrowheads="1"/>
            </p:cNvSpPr>
            <p:nvPr/>
          </p:nvSpPr>
          <p:spPr bwMode="auto">
            <a:xfrm>
              <a:off x="4512" y="2496"/>
              <a:ext cx="144" cy="24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27" name="Text Box 23"/>
            <p:cNvSpPr txBox="1">
              <a:spLocks noChangeArrowheads="1"/>
            </p:cNvSpPr>
            <p:nvPr/>
          </p:nvSpPr>
          <p:spPr bwMode="auto">
            <a:xfrm>
              <a:off x="3360" y="1776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Lactato</a:t>
              </a:r>
            </a:p>
          </p:txBody>
        </p:sp>
        <p:sp>
          <p:nvSpPr>
            <p:cNvPr id="200728" name="AutoShape 24"/>
            <p:cNvSpPr>
              <a:spLocks noChangeArrowheads="1"/>
            </p:cNvSpPr>
            <p:nvPr/>
          </p:nvSpPr>
          <p:spPr bwMode="auto">
            <a:xfrm>
              <a:off x="4464" y="1824"/>
              <a:ext cx="144" cy="24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3200" baseline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0729" name="Text Box 25"/>
            <p:cNvSpPr txBox="1">
              <a:spLocks noChangeArrowheads="1"/>
            </p:cNvSpPr>
            <p:nvPr/>
          </p:nvSpPr>
          <p:spPr bwMode="auto">
            <a:xfrm>
              <a:off x="4032" y="2112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Leveduras</a:t>
              </a:r>
            </a:p>
          </p:txBody>
        </p:sp>
        <p:sp>
          <p:nvSpPr>
            <p:cNvPr id="200730" name="AutoShape 26"/>
            <p:cNvSpPr>
              <a:spLocks noChangeArrowheads="1"/>
            </p:cNvSpPr>
            <p:nvPr/>
          </p:nvSpPr>
          <p:spPr bwMode="auto">
            <a:xfrm>
              <a:off x="3552" y="2064"/>
              <a:ext cx="192" cy="432"/>
            </a:xfrm>
            <a:prstGeom prst="curvedRightArrow">
              <a:avLst>
                <a:gd name="adj1" fmla="val 45000"/>
                <a:gd name="adj2" fmla="val 90000"/>
                <a:gd name="adj3" fmla="val 33333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 baseline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200731" name="Text Box 27"/>
            <p:cNvSpPr txBox="1">
              <a:spLocks noChangeArrowheads="1"/>
            </p:cNvSpPr>
            <p:nvPr/>
          </p:nvSpPr>
          <p:spPr bwMode="auto">
            <a:xfrm>
              <a:off x="3792" y="2784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Volatilização ?</a:t>
              </a:r>
            </a:p>
          </p:txBody>
        </p:sp>
        <p:sp>
          <p:nvSpPr>
            <p:cNvPr id="200732" name="Rectangle 28"/>
            <p:cNvSpPr>
              <a:spLocks noChangeArrowheads="1"/>
            </p:cNvSpPr>
            <p:nvPr/>
          </p:nvSpPr>
          <p:spPr bwMode="auto">
            <a:xfrm>
              <a:off x="1104" y="3120"/>
              <a:ext cx="4128" cy="10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3" name="Oval 29"/>
            <p:cNvSpPr>
              <a:spLocks noChangeArrowheads="1"/>
            </p:cNvSpPr>
            <p:nvPr/>
          </p:nvSpPr>
          <p:spPr bwMode="auto">
            <a:xfrm>
              <a:off x="1440" y="3328"/>
              <a:ext cx="1104" cy="576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4" name="Text Box 30"/>
            <p:cNvSpPr txBox="1">
              <a:spLocks noChangeArrowheads="1"/>
            </p:cNvSpPr>
            <p:nvPr/>
          </p:nvSpPr>
          <p:spPr bwMode="auto">
            <a:xfrm>
              <a:off x="1523" y="3491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COCHO</a:t>
              </a:r>
            </a:p>
          </p:txBody>
        </p:sp>
        <p:sp>
          <p:nvSpPr>
            <p:cNvPr id="200735" name="Text Box 31"/>
            <p:cNvSpPr txBox="1">
              <a:spLocks noChangeArrowheads="1"/>
            </p:cNvSpPr>
            <p:nvPr/>
          </p:nvSpPr>
          <p:spPr bwMode="auto">
            <a:xfrm>
              <a:off x="2592" y="3479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+ O</a:t>
              </a:r>
              <a:r>
                <a:rPr lang="pt-BR" sz="2400" b="1" baseline="-25000"/>
                <a:t>2</a:t>
              </a:r>
              <a:endParaRPr lang="pt-BR" sz="2400" baseline="0"/>
            </a:p>
          </p:txBody>
        </p:sp>
        <p:sp>
          <p:nvSpPr>
            <p:cNvPr id="200736" name="AutoShape 32"/>
            <p:cNvSpPr>
              <a:spLocks noChangeArrowheads="1"/>
            </p:cNvSpPr>
            <p:nvPr/>
          </p:nvSpPr>
          <p:spPr bwMode="auto">
            <a:xfrm>
              <a:off x="3264" y="3168"/>
              <a:ext cx="1584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7" name="Text Box 33"/>
            <p:cNvSpPr txBox="1">
              <a:spLocks noChangeArrowheads="1"/>
            </p:cNvSpPr>
            <p:nvPr/>
          </p:nvSpPr>
          <p:spPr bwMode="auto">
            <a:xfrm>
              <a:off x="3408" y="3168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Rejeição</a:t>
              </a:r>
            </a:p>
          </p:txBody>
        </p:sp>
        <p:sp>
          <p:nvSpPr>
            <p:cNvPr id="200738" name="AutoShape 34"/>
            <p:cNvSpPr>
              <a:spLocks noChangeArrowheads="1"/>
            </p:cNvSpPr>
            <p:nvPr/>
          </p:nvSpPr>
          <p:spPr bwMode="auto">
            <a:xfrm>
              <a:off x="3264" y="3744"/>
              <a:ext cx="1584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9" name="Text Box 35"/>
            <p:cNvSpPr txBox="1">
              <a:spLocks noChangeArrowheads="1"/>
            </p:cNvSpPr>
            <p:nvPr/>
          </p:nvSpPr>
          <p:spPr bwMode="auto">
            <a:xfrm>
              <a:off x="3456" y="3792"/>
              <a:ext cx="12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Consumo</a:t>
              </a:r>
            </a:p>
          </p:txBody>
        </p:sp>
        <p:sp>
          <p:nvSpPr>
            <p:cNvPr id="200740" name="Text Box 36"/>
            <p:cNvSpPr txBox="1">
              <a:spLocks noChangeArrowheads="1"/>
            </p:cNvSpPr>
            <p:nvPr/>
          </p:nvSpPr>
          <p:spPr bwMode="auto">
            <a:xfrm>
              <a:off x="4488" y="3168"/>
              <a:ext cx="1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?</a:t>
              </a:r>
            </a:p>
          </p:txBody>
        </p:sp>
        <p:sp>
          <p:nvSpPr>
            <p:cNvPr id="200741" name="Text Box 37"/>
            <p:cNvSpPr txBox="1">
              <a:spLocks noChangeArrowheads="1"/>
            </p:cNvSpPr>
            <p:nvPr/>
          </p:nvSpPr>
          <p:spPr bwMode="auto">
            <a:xfrm>
              <a:off x="3783" y="3489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Volatilização ?</a:t>
              </a:r>
            </a:p>
          </p:txBody>
        </p:sp>
        <p:sp>
          <p:nvSpPr>
            <p:cNvPr id="200742" name="AutoShape 38"/>
            <p:cNvSpPr>
              <a:spLocks noChangeArrowheads="1"/>
            </p:cNvSpPr>
            <p:nvPr/>
          </p:nvSpPr>
          <p:spPr bwMode="auto">
            <a:xfrm>
              <a:off x="3328" y="1296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43" name="Text Box 39"/>
            <p:cNvSpPr txBox="1">
              <a:spLocks noChangeArrowheads="1"/>
            </p:cNvSpPr>
            <p:nvPr/>
          </p:nvSpPr>
          <p:spPr bwMode="auto">
            <a:xfrm>
              <a:off x="3413" y="1320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Detectado</a:t>
              </a:r>
            </a:p>
          </p:txBody>
        </p:sp>
      </p:grpSp>
      <p:pic>
        <p:nvPicPr>
          <p:cNvPr id="43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44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36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Etanol-Digestão e Metabolismo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1436688" y="884238"/>
            <a:ext cx="6858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>
            <a:off x="395288" y="860425"/>
            <a:ext cx="762000" cy="2362200"/>
          </a:xfrm>
          <a:prstGeom prst="roundRect">
            <a:avLst>
              <a:gd name="adj" fmla="val 16667"/>
            </a:avLst>
          </a:prstGeom>
          <a:solidFill>
            <a:srgbClr val="15E96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581025" y="965200"/>
            <a:ext cx="4572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R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Ú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M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EN</a:t>
            </a:r>
          </a:p>
        </p:txBody>
      </p:sp>
      <p:sp>
        <p:nvSpPr>
          <p:cNvPr id="206855" name="AutoShape 7"/>
          <p:cNvSpPr>
            <a:spLocks noChangeArrowheads="1"/>
          </p:cNvSpPr>
          <p:nvPr/>
        </p:nvSpPr>
        <p:spPr bwMode="auto">
          <a:xfrm>
            <a:off x="439738" y="3513138"/>
            <a:ext cx="685800" cy="2514600"/>
          </a:xfrm>
          <a:prstGeom prst="roundRect">
            <a:avLst>
              <a:gd name="adj" fmla="val 16667"/>
            </a:avLst>
          </a:prstGeom>
          <a:solidFill>
            <a:srgbClr val="15E96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565150" y="3660775"/>
            <a:ext cx="457200" cy="2319338"/>
          </a:xfrm>
          <a:prstGeom prst="rect">
            <a:avLst/>
          </a:prstGeom>
          <a:solidFill>
            <a:srgbClr val="15E96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F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D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O</a:t>
            </a:r>
          </a:p>
        </p:txBody>
      </p:sp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1436688" y="3327400"/>
            <a:ext cx="6858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858" name="AutoShape 10"/>
          <p:cNvSpPr>
            <a:spLocks noChangeArrowheads="1"/>
          </p:cNvSpPr>
          <p:nvPr/>
        </p:nvSpPr>
        <p:spPr bwMode="auto">
          <a:xfrm>
            <a:off x="1560513" y="1050925"/>
            <a:ext cx="17526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1693863" y="1131888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Etanol</a:t>
            </a:r>
          </a:p>
        </p:txBody>
      </p:sp>
      <p:sp>
        <p:nvSpPr>
          <p:cNvPr id="206860" name="AutoShape 12"/>
          <p:cNvSpPr>
            <a:spLocks noChangeArrowheads="1"/>
          </p:cNvSpPr>
          <p:nvPr/>
        </p:nvSpPr>
        <p:spPr bwMode="auto">
          <a:xfrm>
            <a:off x="3417888" y="1270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1" name="AutoShape 13"/>
          <p:cNvSpPr>
            <a:spLocks noChangeArrowheads="1"/>
          </p:cNvSpPr>
          <p:nvPr/>
        </p:nvSpPr>
        <p:spPr bwMode="auto">
          <a:xfrm>
            <a:off x="4141788" y="1008063"/>
            <a:ext cx="19431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2" name="Text Box 14"/>
          <p:cNvSpPr txBox="1">
            <a:spLocks noChangeArrowheads="1"/>
          </p:cNvSpPr>
          <p:nvPr/>
        </p:nvSpPr>
        <p:spPr bwMode="auto">
          <a:xfrm>
            <a:off x="4003675" y="10795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Acetaldeído</a:t>
            </a:r>
          </a:p>
        </p:txBody>
      </p:sp>
      <p:sp>
        <p:nvSpPr>
          <p:cNvPr id="206863" name="AutoShape 15"/>
          <p:cNvSpPr>
            <a:spLocks noChangeArrowheads="1"/>
          </p:cNvSpPr>
          <p:nvPr/>
        </p:nvSpPr>
        <p:spPr bwMode="auto">
          <a:xfrm>
            <a:off x="6513513" y="1012825"/>
            <a:ext cx="12954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4" name="AutoShape 16"/>
          <p:cNvSpPr>
            <a:spLocks noChangeArrowheads="1"/>
          </p:cNvSpPr>
          <p:nvPr/>
        </p:nvSpPr>
        <p:spPr bwMode="auto">
          <a:xfrm>
            <a:off x="1646238" y="1803400"/>
            <a:ext cx="323850" cy="1585913"/>
          </a:xfrm>
          <a:prstGeom prst="downArrow">
            <a:avLst>
              <a:gd name="adj1" fmla="val 50000"/>
              <a:gd name="adj2" fmla="val 12242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5" name="AutoShape 17"/>
          <p:cNvSpPr>
            <a:spLocks noChangeArrowheads="1"/>
          </p:cNvSpPr>
          <p:nvPr/>
        </p:nvSpPr>
        <p:spPr bwMode="auto">
          <a:xfrm>
            <a:off x="2522538" y="3403600"/>
            <a:ext cx="1752600" cy="5334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6" name="AutoShape 18"/>
          <p:cNvSpPr>
            <a:spLocks noChangeArrowheads="1"/>
          </p:cNvSpPr>
          <p:nvPr/>
        </p:nvSpPr>
        <p:spPr bwMode="auto">
          <a:xfrm>
            <a:off x="2522538" y="4637088"/>
            <a:ext cx="1752600" cy="47625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7" name="Text Box 19"/>
          <p:cNvSpPr txBox="1">
            <a:spLocks noChangeArrowheads="1"/>
          </p:cNvSpPr>
          <p:nvPr/>
        </p:nvSpPr>
        <p:spPr bwMode="auto">
          <a:xfrm>
            <a:off x="2446338" y="46513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Acetil-CoA</a:t>
            </a:r>
          </a:p>
        </p:txBody>
      </p:sp>
      <p:sp>
        <p:nvSpPr>
          <p:cNvPr id="206868" name="Text Box 20"/>
          <p:cNvSpPr txBox="1">
            <a:spLocks noChangeArrowheads="1"/>
          </p:cNvSpPr>
          <p:nvPr/>
        </p:nvSpPr>
        <p:spPr bwMode="auto">
          <a:xfrm>
            <a:off x="2403475" y="3403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Acetaldeído</a:t>
            </a:r>
          </a:p>
        </p:txBody>
      </p:sp>
      <p:sp>
        <p:nvSpPr>
          <p:cNvPr id="206869" name="AutoShape 21"/>
          <p:cNvSpPr>
            <a:spLocks noChangeArrowheads="1"/>
          </p:cNvSpPr>
          <p:nvPr/>
        </p:nvSpPr>
        <p:spPr bwMode="auto">
          <a:xfrm>
            <a:off x="1512888" y="5308600"/>
            <a:ext cx="17526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0" name="Text Box 22"/>
          <p:cNvSpPr txBox="1">
            <a:spLocks noChangeArrowheads="1"/>
          </p:cNvSpPr>
          <p:nvPr/>
        </p:nvSpPr>
        <p:spPr bwMode="auto">
          <a:xfrm>
            <a:off x="1436688" y="5384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Acetato</a:t>
            </a:r>
          </a:p>
        </p:txBody>
      </p:sp>
      <p:sp>
        <p:nvSpPr>
          <p:cNvPr id="206871" name="Oval 23"/>
          <p:cNvSpPr>
            <a:spLocks noChangeArrowheads="1"/>
          </p:cNvSpPr>
          <p:nvPr/>
        </p:nvSpPr>
        <p:spPr bwMode="auto">
          <a:xfrm>
            <a:off x="2122488" y="2565400"/>
            <a:ext cx="10668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2" name="Text Box 24"/>
          <p:cNvSpPr txBox="1">
            <a:spLocks noChangeArrowheads="1"/>
          </p:cNvSpPr>
          <p:nvPr/>
        </p:nvSpPr>
        <p:spPr bwMode="auto">
          <a:xfrm>
            <a:off x="2265363" y="26177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1800" b="1" baseline="0"/>
              <a:t>NADH</a:t>
            </a:r>
            <a:endParaRPr lang="pt-BR" sz="1800" b="1" baseline="0">
              <a:solidFill>
                <a:schemeClr val="bg1"/>
              </a:solidFill>
            </a:endParaRPr>
          </a:p>
        </p:txBody>
      </p:sp>
      <p:sp>
        <p:nvSpPr>
          <p:cNvPr id="206873" name="Oval 25"/>
          <p:cNvSpPr>
            <a:spLocks noChangeArrowheads="1"/>
          </p:cNvSpPr>
          <p:nvPr/>
        </p:nvSpPr>
        <p:spPr bwMode="auto">
          <a:xfrm>
            <a:off x="1589088" y="3984625"/>
            <a:ext cx="10668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4" name="Text Box 26"/>
          <p:cNvSpPr txBox="1">
            <a:spLocks noChangeArrowheads="1"/>
          </p:cNvSpPr>
          <p:nvPr/>
        </p:nvSpPr>
        <p:spPr bwMode="auto">
          <a:xfrm>
            <a:off x="1665288" y="4056063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1800" b="1" baseline="0"/>
              <a:t>NADH</a:t>
            </a:r>
            <a:endParaRPr lang="pt-BR" sz="1800" b="1" baseline="0">
              <a:solidFill>
                <a:schemeClr val="bg1"/>
              </a:solidFill>
            </a:endParaRPr>
          </a:p>
        </p:txBody>
      </p:sp>
      <p:sp>
        <p:nvSpPr>
          <p:cNvPr id="206875" name="AutoShape 27"/>
          <p:cNvSpPr>
            <a:spLocks noChangeArrowheads="1"/>
          </p:cNvSpPr>
          <p:nvPr/>
        </p:nvSpPr>
        <p:spPr bwMode="auto">
          <a:xfrm>
            <a:off x="2046288" y="1955800"/>
            <a:ext cx="2057400" cy="457200"/>
          </a:xfrm>
          <a:prstGeom prst="flowChartAlternateProcess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6" name="Text Box 28"/>
          <p:cNvSpPr txBox="1">
            <a:spLocks noChangeArrowheads="1"/>
          </p:cNvSpPr>
          <p:nvPr/>
        </p:nvSpPr>
        <p:spPr bwMode="auto">
          <a:xfrm>
            <a:off x="2151063" y="20320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OH-desidrogenase</a:t>
            </a:r>
          </a:p>
        </p:txBody>
      </p:sp>
      <p:sp>
        <p:nvSpPr>
          <p:cNvPr id="206877" name="AutoShape 29"/>
          <p:cNvSpPr>
            <a:spLocks noChangeArrowheads="1"/>
          </p:cNvSpPr>
          <p:nvPr/>
        </p:nvSpPr>
        <p:spPr bwMode="auto">
          <a:xfrm>
            <a:off x="3236913" y="4013200"/>
            <a:ext cx="2057400" cy="457200"/>
          </a:xfrm>
          <a:prstGeom prst="flowChartAlternateProcess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8" name="Text Box 30"/>
          <p:cNvSpPr txBox="1">
            <a:spLocks noChangeArrowheads="1"/>
          </p:cNvSpPr>
          <p:nvPr/>
        </p:nvSpPr>
        <p:spPr bwMode="auto">
          <a:xfrm>
            <a:off x="3265488" y="40894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COH-desidrogenase</a:t>
            </a:r>
          </a:p>
        </p:txBody>
      </p:sp>
      <p:sp>
        <p:nvSpPr>
          <p:cNvPr id="206879" name="AutoShape 31"/>
          <p:cNvSpPr>
            <a:spLocks noChangeArrowheads="1"/>
          </p:cNvSpPr>
          <p:nvPr/>
        </p:nvSpPr>
        <p:spPr bwMode="auto">
          <a:xfrm>
            <a:off x="3570288" y="5337175"/>
            <a:ext cx="17526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0" name="Text Box 32"/>
          <p:cNvSpPr txBox="1">
            <a:spLocks noChangeArrowheads="1"/>
          </p:cNvSpPr>
          <p:nvPr/>
        </p:nvSpPr>
        <p:spPr bwMode="auto">
          <a:xfrm>
            <a:off x="3489325" y="5461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Butirato</a:t>
            </a:r>
          </a:p>
        </p:txBody>
      </p:sp>
      <p:sp>
        <p:nvSpPr>
          <p:cNvPr id="206881" name="Line 33"/>
          <p:cNvSpPr>
            <a:spLocks noChangeShapeType="1"/>
          </p:cNvSpPr>
          <p:nvPr/>
        </p:nvSpPr>
        <p:spPr bwMode="auto">
          <a:xfrm flipH="1">
            <a:off x="2808288" y="5080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2" name="Line 34"/>
          <p:cNvSpPr>
            <a:spLocks noChangeShapeType="1"/>
          </p:cNvSpPr>
          <p:nvPr/>
        </p:nvSpPr>
        <p:spPr bwMode="auto">
          <a:xfrm>
            <a:off x="3646488" y="5080000"/>
            <a:ext cx="381000" cy="27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3" name="Text Box 35"/>
          <p:cNvSpPr txBox="1">
            <a:spLocks noChangeArrowheads="1"/>
          </p:cNvSpPr>
          <p:nvPr/>
        </p:nvSpPr>
        <p:spPr bwMode="auto">
          <a:xfrm>
            <a:off x="3422650" y="9493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2000" baseline="0">
                <a:solidFill>
                  <a:srgbClr val="FFFFFF"/>
                </a:solidFill>
              </a:rPr>
              <a:t>30%</a:t>
            </a:r>
            <a:endParaRPr lang="pt-BR" sz="2400" baseline="0">
              <a:solidFill>
                <a:srgbClr val="FFFFFF"/>
              </a:solidFill>
            </a:endParaRPr>
          </a:p>
        </p:txBody>
      </p:sp>
      <p:sp>
        <p:nvSpPr>
          <p:cNvPr id="206884" name="AutoShape 36"/>
          <p:cNvSpPr>
            <a:spLocks noChangeArrowheads="1"/>
          </p:cNvSpPr>
          <p:nvPr/>
        </p:nvSpPr>
        <p:spPr bwMode="auto">
          <a:xfrm>
            <a:off x="6161088" y="1196975"/>
            <a:ext cx="304800" cy="301625"/>
          </a:xfrm>
          <a:prstGeom prst="rightArrow">
            <a:avLst>
              <a:gd name="adj1" fmla="val 50000"/>
              <a:gd name="adj2" fmla="val 2526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5" name="Text Box 37"/>
          <p:cNvSpPr txBox="1">
            <a:spLocks noChangeArrowheads="1"/>
          </p:cNvSpPr>
          <p:nvPr/>
        </p:nvSpPr>
        <p:spPr bwMode="auto">
          <a:xfrm>
            <a:off x="6008688" y="1117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Acetato</a:t>
            </a:r>
          </a:p>
        </p:txBody>
      </p:sp>
      <p:sp>
        <p:nvSpPr>
          <p:cNvPr id="206886" name="AutoShape 38"/>
          <p:cNvSpPr>
            <a:spLocks noChangeArrowheads="1"/>
          </p:cNvSpPr>
          <p:nvPr/>
        </p:nvSpPr>
        <p:spPr bwMode="auto">
          <a:xfrm>
            <a:off x="7913688" y="965200"/>
            <a:ext cx="228600" cy="1447800"/>
          </a:xfrm>
          <a:prstGeom prst="upArrow">
            <a:avLst>
              <a:gd name="adj1" fmla="val 50000"/>
              <a:gd name="adj2" fmla="val 15833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7" name="AutoShape 39"/>
          <p:cNvSpPr>
            <a:spLocks noChangeArrowheads="1"/>
          </p:cNvSpPr>
          <p:nvPr/>
        </p:nvSpPr>
        <p:spPr bwMode="auto">
          <a:xfrm>
            <a:off x="5475288" y="1803400"/>
            <a:ext cx="2324100" cy="5334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8" name="Text Box 40"/>
          <p:cNvSpPr txBox="1">
            <a:spLocks noChangeArrowheads="1"/>
          </p:cNvSpPr>
          <p:nvPr/>
        </p:nvSpPr>
        <p:spPr bwMode="auto">
          <a:xfrm>
            <a:off x="5437188" y="1831975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N-valerato (C5)</a:t>
            </a:r>
            <a:endParaRPr lang="pt-BR" sz="2400" b="1" baseline="0">
              <a:solidFill>
                <a:schemeClr val="bg1"/>
              </a:solidFill>
            </a:endParaRPr>
          </a:p>
        </p:txBody>
      </p:sp>
      <p:sp>
        <p:nvSpPr>
          <p:cNvPr id="206889" name="AutoShape 41"/>
          <p:cNvSpPr>
            <a:spLocks noChangeArrowheads="1"/>
          </p:cNvSpPr>
          <p:nvPr/>
        </p:nvSpPr>
        <p:spPr bwMode="auto">
          <a:xfrm>
            <a:off x="5832475" y="2536825"/>
            <a:ext cx="1943100" cy="5334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90" name="Text Box 42"/>
          <p:cNvSpPr txBox="1">
            <a:spLocks noChangeArrowheads="1"/>
          </p:cNvSpPr>
          <p:nvPr/>
        </p:nvSpPr>
        <p:spPr bwMode="auto">
          <a:xfrm>
            <a:off x="5772150" y="2565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Propionato</a:t>
            </a:r>
          </a:p>
        </p:txBody>
      </p:sp>
      <p:sp>
        <p:nvSpPr>
          <p:cNvPr id="206891" name="AutoShape 43"/>
          <p:cNvSpPr>
            <a:spLocks noChangeArrowheads="1"/>
          </p:cNvSpPr>
          <p:nvPr/>
        </p:nvSpPr>
        <p:spPr bwMode="auto">
          <a:xfrm>
            <a:off x="7918450" y="2541588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92" name="Line 44"/>
          <p:cNvSpPr>
            <a:spLocks noChangeShapeType="1"/>
          </p:cNvSpPr>
          <p:nvPr/>
        </p:nvSpPr>
        <p:spPr bwMode="auto">
          <a:xfrm>
            <a:off x="2884488" y="3937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93" name="Text Box 45"/>
          <p:cNvSpPr txBox="1">
            <a:spLocks noChangeArrowheads="1"/>
          </p:cNvSpPr>
          <p:nvPr/>
        </p:nvSpPr>
        <p:spPr bwMode="auto">
          <a:xfrm>
            <a:off x="5627688" y="3479800"/>
            <a:ext cx="267811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2000" b="1" baseline="0"/>
              <a:t>&gt; NADH/NAD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sz="2000" b="1" baseline="0"/>
              <a:t>&lt; gluconeogênese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sz="2000" b="1" baseline="0"/>
              <a:t>&gt; síntese TAG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2000" b="1" baseline="0"/>
              <a:t>&gt;lactato (acidose)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2000" b="1" baseline="0"/>
              <a:t>&gt; Corpos cetônicos</a:t>
            </a:r>
          </a:p>
        </p:txBody>
      </p:sp>
      <p:pic>
        <p:nvPicPr>
          <p:cNvPr id="47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48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324728" y="1463040"/>
          <a:ext cx="8438271" cy="46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Consumo de alimentos</a:t>
            </a:r>
            <a:endParaRPr lang="pt-BR" sz="3600" dirty="0"/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533400" y="1143000"/>
          <a:ext cx="8305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Produção de </a:t>
            </a:r>
            <a:r>
              <a:rPr lang="pt-BR" sz="3600" dirty="0" smtClean="0"/>
              <a:t>Leite</a:t>
            </a:r>
            <a:endParaRPr lang="pt-BR" sz="3600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7200" y="6096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Nível plasmático de álcool &lt; 0,1 </a:t>
            </a:r>
            <a:r>
              <a:rPr lang="pt-BR" sz="2800" dirty="0" err="1" smtClean="0"/>
              <a:t>g/L</a:t>
            </a:r>
            <a:r>
              <a:rPr lang="pt-BR" sz="2800" dirty="0" smtClean="0"/>
              <a:t> para </a:t>
            </a:r>
            <a:r>
              <a:rPr lang="pt-BR" sz="2800" b="1" dirty="0" smtClean="0"/>
              <a:t>todas</a:t>
            </a:r>
            <a:r>
              <a:rPr lang="pt-BR" sz="2800" dirty="0" smtClean="0"/>
              <a:t> as vacas !</a:t>
            </a:r>
            <a:endParaRPr lang="pt-BR" sz="2800" dirty="0"/>
          </a:p>
        </p:txBody>
      </p:sp>
      <p:graphicFrame>
        <p:nvGraphicFramePr>
          <p:cNvPr id="7" name="Gráfico 6"/>
          <p:cNvGraphicFramePr/>
          <p:nvPr/>
        </p:nvGraphicFramePr>
        <p:xfrm>
          <a:off x="228600" y="1143000"/>
          <a:ext cx="8534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Saúde dos animais</a:t>
            </a:r>
            <a:endParaRPr lang="pt-BR" sz="3600" dirty="0"/>
          </a:p>
        </p:txBody>
      </p:sp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Composição do leite</a:t>
            </a:r>
            <a:endParaRPr lang="pt-BR" sz="3600" dirty="0"/>
          </a:p>
        </p:txBody>
      </p:sp>
      <p:graphicFrame>
        <p:nvGraphicFramePr>
          <p:cNvPr id="6" name="Gráfico 5"/>
          <p:cNvGraphicFramePr/>
          <p:nvPr/>
        </p:nvGraphicFramePr>
        <p:xfrm>
          <a:off x="152400" y="1219200"/>
          <a:ext cx="8686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Qualidade do leite</a:t>
            </a:r>
            <a:endParaRPr lang="pt-BR" sz="3600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381000" y="1371600"/>
          <a:ext cx="8534399" cy="464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925513" y="2075285"/>
            <a:ext cx="73914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b="1" baseline="0"/>
              <a:t>A fermentação alcoólica: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Atividade de leveduras epífitas;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Redução no valor nutritivo;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Elevação de perdas;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Redução do consumo;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1789113" y="6009110"/>
            <a:ext cx="5375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baseline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 </a:t>
            </a:r>
            <a:r>
              <a:rPr lang="pt-BR" sz="2800" b="1" baseline="0"/>
              <a:t>Necessidade de aditivos;</a:t>
            </a:r>
            <a:endParaRPr lang="pt-BR" sz="2800" b="1" baseline="0">
              <a:solidFill>
                <a:srgbClr val="FFFF00"/>
              </a:solidFill>
            </a:endParaRPr>
          </a:p>
        </p:txBody>
      </p:sp>
      <p:sp>
        <p:nvSpPr>
          <p:cNvPr id="220166" name="AutoShape 6"/>
          <p:cNvSpPr>
            <a:spLocks noChangeArrowheads="1"/>
          </p:cNvSpPr>
          <p:nvPr/>
        </p:nvSpPr>
        <p:spPr bwMode="auto">
          <a:xfrm>
            <a:off x="3317875" y="5231235"/>
            <a:ext cx="749300" cy="792162"/>
          </a:xfrm>
          <a:prstGeom prst="downArrow">
            <a:avLst>
              <a:gd name="adj1" fmla="val 50000"/>
              <a:gd name="adj2" fmla="val 26430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0167" name="AutoShape 7"/>
          <p:cNvSpPr>
            <a:spLocks noChangeArrowheads="1"/>
          </p:cNvSpPr>
          <p:nvPr/>
        </p:nvSpPr>
        <p:spPr bwMode="auto">
          <a:xfrm>
            <a:off x="823664" y="476672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/>
              <a:t>Silagem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cana</a:t>
            </a:r>
            <a:r>
              <a:rPr lang="en-US" sz="3600" b="1" baseline="0" dirty="0"/>
              <a:t>-de-</a:t>
            </a:r>
            <a:r>
              <a:rPr lang="en-US" sz="3600" b="1" baseline="0" dirty="0" err="1"/>
              <a:t>açúcar</a:t>
            </a:r>
            <a:endParaRPr lang="pt-BR" sz="3600" b="1" baseline="0" dirty="0"/>
          </a:p>
        </p:txBody>
      </p:sp>
      <p:pic>
        <p:nvPicPr>
          <p:cNvPr id="8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Equipe de Qualidade e </a:t>
            </a:r>
            <a:br>
              <a:rPr lang="pt-BR" dirty="0" smtClean="0"/>
            </a:br>
            <a:r>
              <a:rPr lang="pt-BR" dirty="0" smtClean="0"/>
              <a:t>Conservação de Forragens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1"/>
            <a:ext cx="5321565" cy="3991174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39552" y="5591375"/>
            <a:ext cx="7643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2800" baseline="0" dirty="0" smtClean="0"/>
              <a:t>Departamento de Zootecnia</a:t>
            </a:r>
          </a:p>
          <a:p>
            <a:pPr fontAlgn="auto">
              <a:spcAft>
                <a:spcPts val="0"/>
              </a:spcAft>
            </a:pPr>
            <a:r>
              <a:rPr lang="pt-BR" sz="2800" baseline="0" dirty="0" smtClean="0"/>
              <a:t>Escola Superior de Agricultura “Luiz de Queiroz”</a:t>
            </a:r>
          </a:p>
          <a:p>
            <a:pPr fontAlgn="auto">
              <a:spcAft>
                <a:spcPts val="0"/>
              </a:spcAft>
            </a:pPr>
            <a:r>
              <a:rPr lang="pt-BR" sz="2800" baseline="0" dirty="0" smtClean="0"/>
              <a:t>Universidade de São Paulo</a:t>
            </a:r>
            <a:endParaRPr lang="pt-BR" sz="2800" baseline="0" dirty="0"/>
          </a:p>
        </p:txBody>
      </p:sp>
      <p:pic>
        <p:nvPicPr>
          <p:cNvPr id="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7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79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48" name="Object 20"/>
          <p:cNvGraphicFramePr>
            <a:graphicFrameLocks noChangeAspect="1"/>
          </p:cNvGraphicFramePr>
          <p:nvPr/>
        </p:nvGraphicFramePr>
        <p:xfrm>
          <a:off x="900113" y="1412875"/>
          <a:ext cx="6840537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28" name="Gráfico" r:id="rId3" imgW="3524250" imgH="2590800" progId="Excel.Sheet.8">
                  <p:embed/>
                </p:oleObj>
              </mc:Choice>
              <mc:Fallback>
                <p:oleObj name="Gráfico" r:id="rId3" imgW="3524250" imgH="25908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12875"/>
                        <a:ext cx="6840537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7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1403350" y="908050"/>
            <a:ext cx="6840538" cy="379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Uréia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(1,0%) = 10 kg/t</a:t>
            </a:r>
            <a:endParaRPr lang="pt-BR" sz="28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1979613" y="22764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N=12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059113" y="17002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8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3995738" y="23495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9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4932363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5795963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6753225" y="150495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20" name="Object 20"/>
          <p:cNvGraphicFramePr>
            <a:graphicFrameLocks noChangeAspect="1"/>
          </p:cNvGraphicFramePr>
          <p:nvPr/>
        </p:nvGraphicFramePr>
        <p:xfrm>
          <a:off x="612775" y="1485900"/>
          <a:ext cx="7488238" cy="496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52" name="Gráfico" r:id="rId3" imgW="3905250" imgH="2590800" progId="Excel.Sheet.8">
                  <p:embed/>
                </p:oleObj>
              </mc:Choice>
              <mc:Fallback>
                <p:oleObj name="Gráfico" r:id="rId3" imgW="3905250" imgH="25908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485900"/>
                        <a:ext cx="7488238" cy="496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7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379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Benzoato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de 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Sódio (0,1%) = 1-2 kg/t</a:t>
            </a:r>
            <a:endParaRPr lang="pt-BR" sz="28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2041525" y="192722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N=5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060700" y="21463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4140200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5148263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6084888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7061200" y="150495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44" name="Object 20"/>
          <p:cNvGraphicFramePr>
            <a:graphicFrameLocks noChangeAspect="1"/>
          </p:cNvGraphicFramePr>
          <p:nvPr/>
        </p:nvGraphicFramePr>
        <p:xfrm>
          <a:off x="755650" y="1443038"/>
          <a:ext cx="7632700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76" name="Gráfico" r:id="rId3" imgW="3352800" imgH="2447925" progId="Excel.Sheet.8">
                  <p:embed/>
                </p:oleObj>
              </mc:Choice>
              <mc:Fallback>
                <p:oleObj name="Gráfico" r:id="rId3" imgW="3352800" imgH="2447925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43038"/>
                        <a:ext cx="7632700" cy="504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7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379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Hidróxido de 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Sódio (</a:t>
            </a:r>
            <a:r>
              <a:rPr lang="pt-B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NaOH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) 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(1,0%) = 10 kg/t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2051050" y="24145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N=5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2916238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068763" y="15494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4932363" y="26304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5795963" y="205422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6659563" y="150495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68" name="Object 20"/>
          <p:cNvGraphicFramePr>
            <a:graphicFrameLocks noChangeAspect="1"/>
          </p:cNvGraphicFramePr>
          <p:nvPr/>
        </p:nvGraphicFramePr>
        <p:xfrm>
          <a:off x="539750" y="1412875"/>
          <a:ext cx="7777163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200" name="Gráfico" r:id="rId3" imgW="3867150" imgH="2533650" progId="Excel.Sheet.8">
                  <p:embed/>
                </p:oleObj>
              </mc:Choice>
              <mc:Fallback>
                <p:oleObj name="Gráfico" r:id="rId3" imgW="3867150" imgH="253365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12875"/>
                        <a:ext cx="7777163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7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379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Óxido de Cálcio (1,0%) = 10 kg/t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1908175" y="19161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N=9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2843213" y="21986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3635375" y="19097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4427538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5322888" y="14335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6227763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7308850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21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  <p:pic>
        <p:nvPicPr>
          <p:cNvPr id="14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5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22413" r="24390" b="7867"/>
          <a:stretch/>
        </p:blipFill>
        <p:spPr bwMode="auto">
          <a:xfrm>
            <a:off x="755576" y="1155447"/>
            <a:ext cx="7128792" cy="486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40152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Custódio, 2013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084168" y="1052736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Clostridium</a:t>
            </a:r>
          </a:p>
          <a:p>
            <a:r>
              <a:rPr lang="pt-BR" dirty="0" err="1" smtClean="0"/>
              <a:t>Ctrl</a:t>
            </a:r>
            <a:r>
              <a:rPr lang="pt-BR" dirty="0" smtClean="0"/>
              <a:t>: 3,3 </a:t>
            </a:r>
            <a:r>
              <a:rPr lang="pt-BR" dirty="0" err="1" smtClean="0"/>
              <a:t>ufc</a:t>
            </a:r>
            <a:r>
              <a:rPr lang="pt-BR" dirty="0" smtClean="0"/>
              <a:t>/g</a:t>
            </a:r>
          </a:p>
          <a:p>
            <a:r>
              <a:rPr lang="pt-BR" dirty="0" smtClean="0"/>
              <a:t>Cal: 6,7 </a:t>
            </a:r>
            <a:r>
              <a:rPr lang="pt-BR" dirty="0" err="1" smtClean="0"/>
              <a:t>ufc</a:t>
            </a:r>
            <a:r>
              <a:rPr lang="pt-BR" dirty="0" smtClean="0"/>
              <a:t>/g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84168" y="214563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Ác</a:t>
            </a:r>
            <a:r>
              <a:rPr lang="pt-BR" b="1" dirty="0" smtClean="0"/>
              <a:t>. </a:t>
            </a:r>
            <a:r>
              <a:rPr lang="pt-BR" b="1" dirty="0" err="1" smtClean="0"/>
              <a:t>butírico</a:t>
            </a:r>
            <a:endParaRPr lang="pt-BR" b="1" dirty="0" smtClean="0"/>
          </a:p>
          <a:p>
            <a:r>
              <a:rPr lang="pt-BR" dirty="0" err="1" smtClean="0"/>
              <a:t>Ctrl</a:t>
            </a:r>
            <a:r>
              <a:rPr lang="pt-BR" dirty="0" smtClean="0"/>
              <a:t>: 0,3% MS</a:t>
            </a:r>
          </a:p>
          <a:p>
            <a:r>
              <a:rPr lang="pt-BR" dirty="0" smtClean="0"/>
              <a:t>Cal: 1,5% MS</a:t>
            </a:r>
            <a:endParaRPr lang="pt-BR" dirty="0"/>
          </a:p>
        </p:txBody>
      </p:sp>
      <p:sp>
        <p:nvSpPr>
          <p:cNvPr id="6" name="Título 5"/>
          <p:cNvSpPr txBox="1">
            <a:spLocks/>
          </p:cNvSpPr>
          <p:nvPr/>
        </p:nvSpPr>
        <p:spPr>
          <a:xfrm>
            <a:off x="457200" y="228600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 smtClean="0"/>
              <a:t>CaO</a:t>
            </a:r>
            <a:r>
              <a:rPr lang="pt-BR" dirty="0" smtClean="0"/>
              <a:t> favorece o desenvolvimento de </a:t>
            </a:r>
            <a:r>
              <a:rPr lang="pt-BR" dirty="0" err="1" smtClean="0"/>
              <a:t>clostrídios</a:t>
            </a:r>
            <a:r>
              <a:rPr lang="pt-BR" dirty="0" smtClean="0"/>
              <a:t>!</a:t>
            </a:r>
            <a:endParaRPr lang="pt-BR" dirty="0"/>
          </a:p>
        </p:txBody>
      </p:sp>
      <p:pic>
        <p:nvPicPr>
          <p:cNvPr id="8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3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93" name="Object 21"/>
          <p:cNvGraphicFramePr>
            <a:graphicFrameLocks noChangeAspect="1"/>
          </p:cNvGraphicFramePr>
          <p:nvPr/>
        </p:nvGraphicFramePr>
        <p:xfrm>
          <a:off x="612775" y="1412875"/>
          <a:ext cx="7775575" cy="505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224" name="Gráfico" r:id="rId3" imgW="3762375" imgH="2447925" progId="Excel.Sheet.8">
                  <p:embed/>
                </p:oleObj>
              </mc:Choice>
              <mc:Fallback>
                <p:oleObj name="Gráfico" r:id="rId3" imgW="3762375" imgH="2447925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412875"/>
                        <a:ext cx="7775575" cy="505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7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379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Lactobacillus</a:t>
            </a:r>
            <a:r>
              <a:rPr lang="pt-B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pt-B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plantarum</a:t>
            </a:r>
            <a:r>
              <a:rPr lang="pt-BR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(100.000 </a:t>
            </a:r>
            <a:r>
              <a:rPr lang="pt-B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cfu</a:t>
            </a:r>
            <a:r>
              <a:rPr lang="pt-BR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/g)</a:t>
            </a:r>
            <a:endParaRPr lang="pt-BR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990725" y="15986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N=11</a:t>
            </a:r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2916238" y="177323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151313" y="14239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8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5219700" y="14335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6269038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7308850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16" name="Object 20"/>
          <p:cNvGraphicFramePr>
            <a:graphicFrameLocks noChangeAspect="1"/>
          </p:cNvGraphicFramePr>
          <p:nvPr/>
        </p:nvGraphicFramePr>
        <p:xfrm>
          <a:off x="560388" y="1433513"/>
          <a:ext cx="7993062" cy="495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48" name="Gráfico" r:id="rId3" imgW="3733800" imgH="2571750" progId="Excel.Sheet.8">
                  <p:embed/>
                </p:oleObj>
              </mc:Choice>
              <mc:Fallback>
                <p:oleObj name="Gráfico" r:id="rId3" imgW="3733800" imgH="257175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1433513"/>
                        <a:ext cx="7993062" cy="495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7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379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Lactobacillus</a:t>
            </a:r>
            <a:r>
              <a:rPr lang="pt-B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pt-B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buchneri</a:t>
            </a:r>
            <a:r>
              <a:rPr lang="pt-BR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(&lt;500.000 </a:t>
            </a:r>
            <a:r>
              <a:rPr lang="pt-B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cfu</a:t>
            </a:r>
            <a:r>
              <a:rPr lang="pt-BR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/g)</a:t>
            </a:r>
            <a:endParaRPr lang="pt-BR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1990725" y="21256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N=16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2843213" y="16287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3779838" y="23415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4645025" y="15494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>
            <a:off x="5508625" y="21256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516688" y="15494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7451725" y="16938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8</a:t>
            </a:r>
          </a:p>
        </p:txBody>
      </p:sp>
      <p:sp>
        <p:nvSpPr>
          <p:cNvPr id="21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  <p:pic>
        <p:nvPicPr>
          <p:cNvPr id="13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4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6758628" cy="47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539552" y="44624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aseline="0" dirty="0" err="1" smtClean="0">
                <a:latin typeface="+mj-lt"/>
              </a:rPr>
              <a:t>Aditivos</a:t>
            </a:r>
            <a:endParaRPr lang="pt-BR" sz="3600" baseline="0" dirty="0">
              <a:latin typeface="+mj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40152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Gomes et al. (2018)</a:t>
            </a:r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8543" r="21039" b="16657"/>
          <a:stretch/>
        </p:blipFill>
        <p:spPr bwMode="auto">
          <a:xfrm rot="5400000">
            <a:off x="7032867" y="2694460"/>
            <a:ext cx="2601310" cy="1622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4454"/>
            <a:ext cx="7118151" cy="47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39552" y="44624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aseline="0" dirty="0" err="1" smtClean="0">
                <a:latin typeface="+mj-lt"/>
              </a:rPr>
              <a:t>Aditivos</a:t>
            </a:r>
            <a:endParaRPr lang="pt-BR" sz="3600" baseline="0" dirty="0">
              <a:latin typeface="+mj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940152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Daniel et al., 2015</a:t>
            </a:r>
            <a:endParaRPr lang="pt-BR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0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565473" y="1340768"/>
            <a:ext cx="847102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="1" baseline="0" dirty="0" smtClean="0">
                <a:solidFill>
                  <a:srgbClr val="FF0000"/>
                </a:solidFill>
                <a:latin typeface="+mj-lt"/>
              </a:rPr>
              <a:t>Redução nas perdas de MS</a:t>
            </a:r>
          </a:p>
          <a:p>
            <a:pPr algn="l">
              <a:spcBef>
                <a:spcPct val="50000"/>
              </a:spcBef>
            </a:pPr>
            <a:r>
              <a:rPr lang="en-US" sz="3200" baseline="0" dirty="0" smtClean="0">
                <a:latin typeface="+mj-lt"/>
              </a:rPr>
              <a:t>25 - 30% (</a:t>
            </a:r>
            <a:r>
              <a:rPr lang="en-US" sz="3200" baseline="0" dirty="0" err="1" smtClean="0">
                <a:latin typeface="+mj-lt"/>
              </a:rPr>
              <a:t>sem</a:t>
            </a:r>
            <a:r>
              <a:rPr lang="en-US" sz="3200" baseline="0" dirty="0" smtClean="0">
                <a:latin typeface="+mj-lt"/>
              </a:rPr>
              <a:t> </a:t>
            </a:r>
            <a:r>
              <a:rPr lang="en-US" sz="3200" baseline="0" dirty="0" err="1" smtClean="0">
                <a:latin typeface="+mj-lt"/>
              </a:rPr>
              <a:t>aditivo</a:t>
            </a:r>
            <a:r>
              <a:rPr lang="en-US" sz="3200" baseline="0" dirty="0" smtClean="0">
                <a:latin typeface="+mj-lt"/>
              </a:rPr>
              <a:t>) → 12-20% (</a:t>
            </a:r>
            <a:r>
              <a:rPr lang="en-US" sz="3200" baseline="0" dirty="0" err="1" smtClean="0">
                <a:latin typeface="+mj-lt"/>
              </a:rPr>
              <a:t>aditivada</a:t>
            </a:r>
            <a:r>
              <a:rPr lang="en-US" sz="3200" baseline="0" dirty="0" smtClean="0">
                <a:latin typeface="+mj-lt"/>
              </a:rPr>
              <a:t>)</a:t>
            </a:r>
          </a:p>
          <a:p>
            <a:pPr algn="l">
              <a:spcBef>
                <a:spcPct val="50000"/>
              </a:spcBef>
            </a:pPr>
            <a:endParaRPr lang="pt-BR" sz="3200" baseline="0" dirty="0" smtClean="0">
              <a:latin typeface="+mj-lt"/>
            </a:endParaRPr>
          </a:p>
          <a:p>
            <a:pPr algn="l">
              <a:spcBef>
                <a:spcPct val="50000"/>
              </a:spcBef>
            </a:pPr>
            <a:r>
              <a:rPr lang="pt-BR" sz="3200" baseline="0" dirty="0" smtClean="0">
                <a:latin typeface="+mj-lt"/>
              </a:rPr>
              <a:t>Opções:</a:t>
            </a:r>
          </a:p>
          <a:p>
            <a:pPr marL="457200" indent="-457200" algn="l">
              <a:spcBef>
                <a:spcPct val="50000"/>
              </a:spcBef>
              <a:buFontTx/>
              <a:buChar char="-"/>
            </a:pPr>
            <a:r>
              <a:rPr lang="pt-BR" sz="3200" baseline="0" dirty="0" err="1" smtClean="0">
                <a:latin typeface="+mj-lt"/>
              </a:rPr>
              <a:t>Benzoato</a:t>
            </a:r>
            <a:r>
              <a:rPr lang="pt-BR" sz="3200" baseline="0" dirty="0" smtClean="0">
                <a:latin typeface="+mj-lt"/>
              </a:rPr>
              <a:t> de sódio (1,5 kg/t)</a:t>
            </a:r>
          </a:p>
          <a:p>
            <a:pPr marL="457200" indent="-457200" algn="l">
              <a:spcBef>
                <a:spcPct val="50000"/>
              </a:spcBef>
              <a:buFontTx/>
              <a:buChar char="-"/>
            </a:pPr>
            <a:r>
              <a:rPr lang="pt-BR" sz="3200" dirty="0" err="1" smtClean="0">
                <a:latin typeface="+mj-lt"/>
              </a:rPr>
              <a:t>Inoculante</a:t>
            </a:r>
            <a:r>
              <a:rPr lang="pt-BR" sz="3200" dirty="0" smtClean="0">
                <a:latin typeface="+mj-lt"/>
              </a:rPr>
              <a:t> </a:t>
            </a:r>
            <a:r>
              <a:rPr lang="pt-BR" sz="3200" dirty="0" err="1" smtClean="0">
                <a:latin typeface="+mj-lt"/>
              </a:rPr>
              <a:t>heterofermentativo</a:t>
            </a:r>
            <a:endParaRPr lang="pt-BR" sz="3200" dirty="0">
              <a:latin typeface="+mj-lt"/>
            </a:endParaRPr>
          </a:p>
          <a:p>
            <a:pPr algn="l">
              <a:spcBef>
                <a:spcPct val="50000"/>
              </a:spcBef>
            </a:pPr>
            <a:r>
              <a:rPr lang="pt-BR" sz="3200" i="1" baseline="0" dirty="0" smtClean="0">
                <a:latin typeface="+mj-lt"/>
              </a:rPr>
              <a:t>Ex. </a:t>
            </a:r>
            <a:r>
              <a:rPr lang="pt-BR" sz="3200" i="1" baseline="0" dirty="0" err="1" smtClean="0">
                <a:latin typeface="+mj-lt"/>
              </a:rPr>
              <a:t>Lactobacillus</a:t>
            </a:r>
            <a:r>
              <a:rPr lang="pt-BR" sz="3200" i="1" baseline="0" dirty="0" smtClean="0">
                <a:latin typeface="+mj-lt"/>
              </a:rPr>
              <a:t> </a:t>
            </a:r>
            <a:r>
              <a:rPr lang="pt-BR" sz="3200" i="1" baseline="0" dirty="0" err="1" smtClean="0">
                <a:latin typeface="+mj-lt"/>
              </a:rPr>
              <a:t>buchneri</a:t>
            </a:r>
            <a:r>
              <a:rPr lang="pt-BR" sz="3200" baseline="0" dirty="0" smtClean="0">
                <a:latin typeface="+mj-lt"/>
              </a:rPr>
              <a:t> (100 a 400 mil </a:t>
            </a:r>
            <a:r>
              <a:rPr lang="pt-BR" sz="3200" baseline="0" dirty="0" err="1" smtClean="0">
                <a:latin typeface="+mj-lt"/>
              </a:rPr>
              <a:t>ufc</a:t>
            </a:r>
            <a:r>
              <a:rPr lang="pt-BR" sz="3200" baseline="0" dirty="0" smtClean="0">
                <a:latin typeface="+mj-lt"/>
              </a:rPr>
              <a:t>/g)</a:t>
            </a:r>
          </a:p>
        </p:txBody>
      </p:sp>
      <p:sp>
        <p:nvSpPr>
          <p:cNvPr id="220167" name="AutoShape 7"/>
          <p:cNvSpPr>
            <a:spLocks noChangeArrowheads="1"/>
          </p:cNvSpPr>
          <p:nvPr/>
        </p:nvSpPr>
        <p:spPr bwMode="auto">
          <a:xfrm>
            <a:off x="539552" y="44624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4000" b="1" baseline="0" dirty="0" err="1" smtClean="0">
                <a:latin typeface="+mj-lt"/>
              </a:rPr>
              <a:t>Aditivos</a:t>
            </a:r>
            <a:endParaRPr lang="pt-BR" sz="4000" b="1" baseline="0" dirty="0">
              <a:latin typeface="+mj-lt"/>
            </a:endParaRPr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1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 smtClean="0"/>
              <a:t>Cana-de-açúcar</a:t>
            </a:r>
            <a:endParaRPr lang="pt-BR" b="1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6068" y="1844824"/>
            <a:ext cx="4033838" cy="105259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- 7 milhões de ha (2008)</a:t>
            </a: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- 9 milhões de ha (</a:t>
            </a:r>
            <a:r>
              <a:rPr lang="pt-BR" sz="2400" baseline="0" dirty="0" smtClean="0">
                <a:solidFill>
                  <a:prstClr val="black"/>
                </a:solidFill>
              </a:rPr>
              <a:t>2019)</a:t>
            </a:r>
            <a:endParaRPr lang="pt-BR" sz="2400" baseline="0" dirty="0">
              <a:solidFill>
                <a:prstClr val="black"/>
              </a:solidFill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496068" y="3070374"/>
            <a:ext cx="4033838" cy="105259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- 577 milhões ton. (2008)</a:t>
            </a: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- 685 milhões ton. (</a:t>
            </a:r>
            <a:r>
              <a:rPr lang="pt-BR" sz="2400" baseline="0" dirty="0" smtClean="0">
                <a:solidFill>
                  <a:prstClr val="black"/>
                </a:solidFill>
              </a:rPr>
              <a:t>2019)</a:t>
            </a:r>
            <a:endParaRPr lang="pt-BR" sz="2400" baseline="0" dirty="0">
              <a:solidFill>
                <a:prstClr val="black"/>
              </a:solidFill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496068" y="4272111"/>
            <a:ext cx="4033838" cy="105259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</a:t>
            </a:r>
            <a:r>
              <a:rPr lang="pt-BR" sz="2400" baseline="0" dirty="0" smtClean="0">
                <a:solidFill>
                  <a:prstClr val="black"/>
                </a:solidFill>
              </a:rPr>
              <a:t>414 </a:t>
            </a:r>
            <a:r>
              <a:rPr lang="pt-BR" sz="2400" baseline="0" dirty="0">
                <a:solidFill>
                  <a:prstClr val="black"/>
                </a:solidFill>
              </a:rPr>
              <a:t>usinas no país</a:t>
            </a: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baseline="0" dirty="0" smtClean="0">
                <a:solidFill>
                  <a:prstClr val="black"/>
                </a:solidFill>
              </a:rPr>
              <a:t>171 </a:t>
            </a:r>
            <a:r>
              <a:rPr lang="pt-BR" sz="2400" baseline="0" dirty="0">
                <a:solidFill>
                  <a:prstClr val="black"/>
                </a:solidFill>
              </a:rPr>
              <a:t>usinas em SP</a:t>
            </a: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7596336" y="6381328"/>
            <a:ext cx="1512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baseline="0" dirty="0" smtClean="0">
                <a:solidFill>
                  <a:prstClr val="white"/>
                </a:solidFill>
                <a:latin typeface="Georgia"/>
              </a:rPr>
              <a:t>Conab </a:t>
            </a:r>
            <a:r>
              <a:rPr lang="pt-BR" baseline="0" dirty="0">
                <a:solidFill>
                  <a:prstClr val="white"/>
                </a:solidFill>
                <a:latin typeface="Georgia"/>
              </a:rPr>
              <a:t>(2009)</a:t>
            </a:r>
          </a:p>
        </p:txBody>
      </p:sp>
      <p:pic>
        <p:nvPicPr>
          <p:cNvPr id="9" name="Picture 37" descr="vert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056" y="1897211"/>
            <a:ext cx="3962400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11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t="11294" r="8085" b="7905"/>
          <a:stretch/>
        </p:blipFill>
        <p:spPr bwMode="auto">
          <a:xfrm>
            <a:off x="251520" y="188640"/>
            <a:ext cx="8496944" cy="6427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50660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Benzoato</a:t>
            </a:r>
            <a:r>
              <a:rPr lang="pt-BR" sz="2800" b="1" dirty="0" smtClean="0"/>
              <a:t> 1,5 kg/t</a:t>
            </a:r>
            <a:endParaRPr lang="pt-BR" sz="2800" b="1" dirty="0"/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23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imes New Roman" pitchFamily="18" charset="0"/>
              </a:rPr>
              <a:t> </a:t>
            </a:r>
          </a:p>
        </p:txBody>
      </p:sp>
      <p:pic>
        <p:nvPicPr>
          <p:cNvPr id="707586" name="Picture 2" descr="C:\Users\Nussio\Desktop\Sta Maria Itabita guanhaes fotos cana\DSCN1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68" y="1412776"/>
            <a:ext cx="7900416" cy="5328592"/>
          </a:xfrm>
          <a:prstGeom prst="rect">
            <a:avLst/>
          </a:prstGeom>
          <a:noFill/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79512" y="18864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 smtClean="0">
                <a:solidFill>
                  <a:schemeClr val="tx2"/>
                </a:solidFill>
              </a:rPr>
              <a:t>Gradiente</a:t>
            </a:r>
            <a:r>
              <a:rPr lang="en-US" sz="3600" b="1" baseline="0" dirty="0" smtClean="0">
                <a:solidFill>
                  <a:schemeClr val="tx2"/>
                </a:solidFill>
              </a:rPr>
              <a:t> de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rebrotação</a:t>
            </a:r>
            <a:r>
              <a:rPr lang="en-US" sz="3600" b="1" baseline="0" dirty="0" smtClean="0">
                <a:solidFill>
                  <a:schemeClr val="tx2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reduz</a:t>
            </a:r>
            <a:r>
              <a:rPr lang="en-US" sz="3600" b="1" baseline="0" dirty="0" smtClean="0">
                <a:solidFill>
                  <a:schemeClr val="tx2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longevidade</a:t>
            </a:r>
            <a:endParaRPr lang="pt-BR" sz="3600" b="1" baseline="0" dirty="0">
              <a:solidFill>
                <a:schemeClr val="tx2"/>
              </a:solidFill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2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imes New Roman" pitchFamily="18" charset="0"/>
              </a:rPr>
              <a:t> 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79512" y="18864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 smtClean="0">
                <a:solidFill>
                  <a:schemeClr val="tx2"/>
                </a:solidFill>
              </a:rPr>
              <a:t>Gradiente</a:t>
            </a:r>
            <a:r>
              <a:rPr lang="en-US" sz="3600" b="1" baseline="0" dirty="0" smtClean="0">
                <a:solidFill>
                  <a:schemeClr val="tx2"/>
                </a:solidFill>
              </a:rPr>
              <a:t> de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rebrotação</a:t>
            </a:r>
            <a:r>
              <a:rPr lang="en-US" sz="3600" b="1" baseline="0" dirty="0" smtClean="0">
                <a:solidFill>
                  <a:schemeClr val="tx2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reduz</a:t>
            </a:r>
            <a:r>
              <a:rPr lang="en-US" sz="3600" b="1" baseline="0" dirty="0" smtClean="0">
                <a:solidFill>
                  <a:schemeClr val="tx2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longevidade</a:t>
            </a:r>
            <a:endParaRPr lang="pt-BR" sz="3600" b="1" baseline="0" dirty="0">
              <a:solidFill>
                <a:schemeClr val="tx2"/>
              </a:solidFill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796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3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imes New Roman" pitchFamily="18" charset="0"/>
              </a:rPr>
              <a:t> </a:t>
            </a:r>
          </a:p>
        </p:txBody>
      </p:sp>
      <p:sp>
        <p:nvSpPr>
          <p:cNvPr id="243717" name="AutoShape 5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>
                <a:solidFill>
                  <a:schemeClr val="tx2"/>
                </a:solidFill>
              </a:rPr>
              <a:t>Reflexões</a:t>
            </a:r>
            <a:endParaRPr lang="pt-BR" sz="3600" b="1" baseline="0" dirty="0">
              <a:solidFill>
                <a:schemeClr val="tx2"/>
              </a:solidFill>
            </a:endParaRP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612080" y="2378028"/>
            <a:ext cx="7848352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80000"/>
              </a:lnSpc>
              <a:spcBef>
                <a:spcPct val="50000"/>
              </a:spcBef>
            </a:pPr>
            <a:r>
              <a:rPr lang="pt-BR" sz="2800" baseline="0" dirty="0" smtClean="0">
                <a:latin typeface="Verdana" pitchFamily="34" charset="0"/>
              </a:rPr>
              <a:t>Aumentar </a:t>
            </a:r>
            <a:r>
              <a:rPr lang="pt-BR" sz="2800" baseline="0" dirty="0">
                <a:latin typeface="Verdana" pitchFamily="34" charset="0"/>
              </a:rPr>
              <a:t>a longevidade do talhão de 3-4 anos para 5-6 anos torna o </a:t>
            </a:r>
            <a:r>
              <a:rPr lang="pt-BR" sz="2800" baseline="0" dirty="0" smtClean="0">
                <a:latin typeface="Verdana" pitchFamily="34" charset="0"/>
              </a:rPr>
              <a:t>custo de </a:t>
            </a:r>
            <a:r>
              <a:rPr lang="pt-BR" sz="2800" baseline="0" dirty="0">
                <a:latin typeface="Verdana" pitchFamily="34" charset="0"/>
              </a:rPr>
              <a:t>cana </a:t>
            </a:r>
            <a:r>
              <a:rPr lang="pt-BR" sz="2800" baseline="0" dirty="0" err="1">
                <a:latin typeface="Verdana" pitchFamily="34" charset="0"/>
              </a:rPr>
              <a:t>capineira</a:t>
            </a:r>
            <a:r>
              <a:rPr lang="pt-BR" sz="2800" baseline="0" dirty="0">
                <a:latin typeface="Verdana" pitchFamily="34" charset="0"/>
              </a:rPr>
              <a:t> semelhante a silagem de cana!!</a:t>
            </a:r>
            <a:endParaRPr lang="pt-BR" sz="2800" baseline="0" dirty="0"/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5" name="Picture 3" descr="sin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688" y="1844824"/>
            <a:ext cx="6142037" cy="3860800"/>
          </a:xfrm>
          <a:prstGeom prst="rect">
            <a:avLst/>
          </a:prstGeom>
          <a:noFill/>
        </p:spPr>
      </p:pic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755576" y="5805264"/>
            <a:ext cx="78486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pt-BR" sz="1800" baseline="0" dirty="0">
                <a:cs typeface="Times New Roman" pitchFamily="18" charset="0"/>
              </a:rPr>
              <a:t>Figura </a:t>
            </a:r>
            <a:r>
              <a:rPr lang="pt-BR" sz="1800" baseline="0" dirty="0" smtClean="0">
                <a:cs typeface="Times New Roman" pitchFamily="18" charset="0"/>
              </a:rPr>
              <a:t>1 - </a:t>
            </a:r>
            <a:r>
              <a:rPr lang="pt-BR" sz="1800" baseline="0" dirty="0">
                <a:cs typeface="Times New Roman" pitchFamily="18" charset="0"/>
              </a:rPr>
              <a:t>Estimativa do custo da cana-de-açúcar com o aumento na 	 	 longevidade do </a:t>
            </a:r>
            <a:r>
              <a:rPr lang="pt-BR" sz="1800" baseline="0" dirty="0" smtClean="0">
                <a:cs typeface="Times New Roman" pitchFamily="18" charset="0"/>
              </a:rPr>
              <a:t>talhão. </a:t>
            </a:r>
            <a:r>
              <a:rPr lang="pt-BR" sz="1800" baseline="0" dirty="0">
                <a:cs typeface="Times New Roman" pitchFamily="18" charset="0"/>
              </a:rPr>
              <a:t>Fonte: </a:t>
            </a:r>
            <a:r>
              <a:rPr lang="pt-BR" sz="1800" baseline="0" dirty="0" err="1">
                <a:cs typeface="Times New Roman" pitchFamily="18" charset="0"/>
              </a:rPr>
              <a:t>Nussio</a:t>
            </a:r>
            <a:r>
              <a:rPr lang="pt-BR" sz="1800" baseline="0" dirty="0">
                <a:cs typeface="Times New Roman" pitchFamily="18" charset="0"/>
              </a:rPr>
              <a:t> &amp; </a:t>
            </a:r>
            <a:r>
              <a:rPr lang="pt-BR" sz="1800" baseline="0" dirty="0" err="1">
                <a:cs typeface="Times New Roman" pitchFamily="18" charset="0"/>
              </a:rPr>
              <a:t>Ponchio</a:t>
            </a:r>
            <a:r>
              <a:rPr lang="pt-BR" sz="1800" baseline="0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pt-BR" sz="1800" baseline="0" dirty="0">
                <a:cs typeface="Times New Roman" pitchFamily="18" charset="0"/>
              </a:rPr>
              <a:t>(2004</a:t>
            </a:r>
            <a:r>
              <a:rPr lang="pt-BR" sz="1800" baseline="0" dirty="0" smtClean="0">
                <a:cs typeface="Times New Roman" pitchFamily="18" charset="0"/>
              </a:rPr>
              <a:t>).</a:t>
            </a:r>
            <a:r>
              <a:rPr lang="pt-BR" sz="1800" baseline="0" dirty="0" smtClean="0"/>
              <a:t> </a:t>
            </a:r>
            <a:endParaRPr lang="pt-BR" sz="1800" baseline="0" dirty="0"/>
          </a:p>
        </p:txBody>
      </p:sp>
      <p:sp>
        <p:nvSpPr>
          <p:cNvPr id="412677" name="AutoShape 5"/>
          <p:cNvSpPr>
            <a:spLocks noChangeArrowheads="1"/>
          </p:cNvSpPr>
          <p:nvPr/>
        </p:nvSpPr>
        <p:spPr bwMode="auto">
          <a:xfrm>
            <a:off x="1327720" y="404664"/>
            <a:ext cx="5620544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/>
              <a:t>Longevidade</a:t>
            </a:r>
            <a:r>
              <a:rPr lang="en-US" sz="3600" b="1" baseline="0" dirty="0"/>
              <a:t> do </a:t>
            </a:r>
            <a:r>
              <a:rPr lang="en-US" sz="3600" b="1" baseline="0" dirty="0" err="1"/>
              <a:t>talhão</a:t>
            </a:r>
            <a:endParaRPr lang="pt-BR" sz="3600" b="1" baseline="0" dirty="0"/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Correções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cana</a:t>
            </a:r>
            <a:r>
              <a:rPr lang="en-US" dirty="0" smtClean="0"/>
              <a:t>-de-</a:t>
            </a:r>
            <a:r>
              <a:rPr lang="en-US" dirty="0" err="1" smtClean="0"/>
              <a:t>açúcar</a:t>
            </a:r>
            <a:endParaRPr lang="pt-BR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5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62" name="Picture 1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  <p:sp>
        <p:nvSpPr>
          <p:cNvPr id="8" name="Triângulo isósceles 7"/>
          <p:cNvSpPr/>
          <p:nvPr/>
        </p:nvSpPr>
        <p:spPr>
          <a:xfrm>
            <a:off x="1403648" y="2060848"/>
            <a:ext cx="4752528" cy="3744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195736" y="1568212"/>
            <a:ext cx="32467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Tamanho de partícula</a:t>
            </a:r>
            <a:endParaRPr lang="pt-BR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228184" y="583836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 smtClean="0"/>
              <a:t>Microminerais</a:t>
            </a:r>
            <a:endParaRPr lang="pt-BR" sz="3600" dirty="0" smtClean="0"/>
          </a:p>
          <a:p>
            <a:r>
              <a:rPr lang="pt-BR" sz="3600" dirty="0" smtClean="0"/>
              <a:t>Zn e Cu</a:t>
            </a:r>
            <a:endParaRPr lang="pt-BR" sz="3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0" y="5910371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Proteína</a:t>
            </a:r>
          </a:p>
          <a:p>
            <a:r>
              <a:rPr lang="pt-BR" sz="3600" dirty="0" smtClean="0"/>
              <a:t>N e S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74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860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899592" y="2414280"/>
          <a:ext cx="7488833" cy="3174961"/>
        </p:xfrm>
        <a:graphic>
          <a:graphicData uri="http://schemas.openxmlformats.org/drawingml/2006/table">
            <a:tbl>
              <a:tblPr/>
              <a:tblGrid>
                <a:gridCol w="2084105"/>
                <a:gridCol w="1662147"/>
                <a:gridCol w="1247527"/>
                <a:gridCol w="1247527"/>
                <a:gridCol w="1247527"/>
              </a:tblGrid>
              <a:tr h="69768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/>
                        </a:rPr>
                        <a:t>Nutriente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Número Amostras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Média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Mínimo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Máximo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MS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27,78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20,10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57,29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PB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4,35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1,88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9,77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FB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32,73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10,63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36,40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EE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1,23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0,67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2,93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MM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3,90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2,07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6,46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ENN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57,73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46,22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83,61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NDT </a:t>
                      </a:r>
                      <a:r>
                        <a:rPr lang="pt-BR" sz="2000" b="0" i="0" u="none" strike="noStrike">
                          <a:latin typeface="Arial"/>
                        </a:rPr>
                        <a:t>(</a:t>
                      </a:r>
                      <a:r>
                        <a:rPr lang="pt-BR" sz="2000" b="0" i="0" u="none" strike="noStrike" smtClean="0">
                          <a:latin typeface="Arial"/>
                        </a:rPr>
                        <a:t>est.)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latin typeface="Arial"/>
                        </a:rPr>
                        <a:t>22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57,99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53,87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69,54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AutoShape 2"/>
          <p:cNvSpPr>
            <a:spLocks noGrp="1" noChangeArrowheads="1"/>
          </p:cNvSpPr>
          <p:nvPr>
            <p:ph type="title"/>
          </p:nvPr>
        </p:nvSpPr>
        <p:spPr>
          <a:xfrm>
            <a:off x="102939" y="44624"/>
            <a:ext cx="8357493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Composição</a:t>
            </a:r>
            <a:r>
              <a:rPr lang="en-US" sz="2800" dirty="0"/>
              <a:t> </a:t>
            </a:r>
            <a:r>
              <a:rPr lang="en-US" sz="2800" dirty="0" err="1"/>
              <a:t>média</a:t>
            </a:r>
            <a:r>
              <a:rPr lang="en-US" sz="2800" dirty="0"/>
              <a:t> </a:t>
            </a:r>
            <a:r>
              <a:rPr lang="en-US" sz="2800" dirty="0" err="1" smtClean="0"/>
              <a:t>da</a:t>
            </a:r>
            <a:r>
              <a:rPr lang="en-US" sz="2800" dirty="0" smtClean="0"/>
              <a:t> </a:t>
            </a:r>
            <a:r>
              <a:rPr lang="en-US" sz="2800" dirty="0" err="1" smtClean="0"/>
              <a:t>silagem</a:t>
            </a:r>
            <a:r>
              <a:rPr lang="en-US" sz="2800" dirty="0" smtClean="0"/>
              <a:t> de </a:t>
            </a:r>
            <a:r>
              <a:rPr lang="en-US" sz="2800" dirty="0" err="1"/>
              <a:t>cana</a:t>
            </a:r>
            <a:r>
              <a:rPr lang="en-US" sz="2800" dirty="0"/>
              <a:t>-de-</a:t>
            </a:r>
            <a:r>
              <a:rPr lang="en-US" sz="2800" dirty="0" err="1"/>
              <a:t>açúcar</a:t>
            </a:r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827584" y="1620089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12 – Amostras de silagem de cana-de-açúcar analisadas no Laboratório de 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Bromatologia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 da USP/ESALQ entre 2000 e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Grp="1" noChangeArrowheads="1"/>
          </p:cNvSpPr>
          <p:nvPr>
            <p:ph type="title"/>
          </p:nvPr>
        </p:nvSpPr>
        <p:spPr>
          <a:xfrm>
            <a:off x="174947" y="125760"/>
            <a:ext cx="8357493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Composição</a:t>
            </a:r>
            <a:r>
              <a:rPr lang="en-US" sz="2800" dirty="0"/>
              <a:t> </a:t>
            </a:r>
            <a:r>
              <a:rPr lang="en-US" sz="2800" dirty="0" err="1"/>
              <a:t>média</a:t>
            </a:r>
            <a:r>
              <a:rPr lang="en-US" sz="2800" dirty="0"/>
              <a:t> </a:t>
            </a:r>
            <a:r>
              <a:rPr lang="en-US" sz="2800" dirty="0" err="1" smtClean="0"/>
              <a:t>da</a:t>
            </a:r>
            <a:r>
              <a:rPr lang="en-US" sz="2800" dirty="0" smtClean="0"/>
              <a:t> </a:t>
            </a:r>
            <a:r>
              <a:rPr lang="en-US" sz="2800" dirty="0" err="1" smtClean="0"/>
              <a:t>silagem</a:t>
            </a:r>
            <a:r>
              <a:rPr lang="en-US" sz="2800" dirty="0" smtClean="0"/>
              <a:t> de </a:t>
            </a:r>
            <a:r>
              <a:rPr lang="en-US" sz="2800" dirty="0" err="1"/>
              <a:t>cana</a:t>
            </a:r>
            <a:r>
              <a:rPr lang="en-US" sz="2800" dirty="0"/>
              <a:t>-de-</a:t>
            </a:r>
            <a:r>
              <a:rPr lang="en-US" sz="2800" dirty="0" err="1"/>
              <a:t>açúcar</a:t>
            </a:r>
            <a:endParaRPr lang="pt-BR" sz="2800" dirty="0"/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74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860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971600" y="2492896"/>
          <a:ext cx="7488833" cy="2376266"/>
        </p:xfrm>
        <a:graphic>
          <a:graphicData uri="http://schemas.openxmlformats.org/drawingml/2006/table">
            <a:tbl>
              <a:tblPr/>
              <a:tblGrid>
                <a:gridCol w="2084105"/>
                <a:gridCol w="1662147"/>
                <a:gridCol w="1247527"/>
                <a:gridCol w="1247527"/>
                <a:gridCol w="1247527"/>
              </a:tblGrid>
              <a:tr h="67197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/>
                        </a:rPr>
                        <a:t>Nutriente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Número Amostras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Média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Mínimo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Máximo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FDN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16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62,63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50,07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74,60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FDA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39,49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35,86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46,59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Lignina 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6,57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5,59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7,73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Celulose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32,77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30,17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38,86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pH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3,72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3,69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3,75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899592" y="5055567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aseline="0" dirty="0" smtClean="0"/>
              <a:t>Carboidratos não fibrosos = 27,89%</a:t>
            </a:r>
            <a:endParaRPr lang="pt-BR" sz="2400" dirty="0"/>
          </a:p>
        </p:txBody>
      </p:sp>
      <p:sp>
        <p:nvSpPr>
          <p:cNvPr id="11" name="Retângulo 10"/>
          <p:cNvSpPr/>
          <p:nvPr/>
        </p:nvSpPr>
        <p:spPr>
          <a:xfrm>
            <a:off x="827584" y="1620089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12 – Amostras de silagem de cana-de-açúcar analisadas no Laboratório de 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Bromatologia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 da USP/ESALQ entre 2000 e 2010 (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cont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Tamanho de partículas</a:t>
            </a:r>
            <a:endParaRPr lang="pt-BR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5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60" name="Picture 8" descr="BVBA 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47858"/>
            <a:ext cx="6768752" cy="507748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8362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Oportunidade de seleção</a:t>
            </a:r>
            <a:endParaRPr lang="pt-BR" dirty="0"/>
          </a:p>
        </p:txBody>
      </p:sp>
      <p:pic>
        <p:nvPicPr>
          <p:cNvPr id="706562" name="Picture 2" descr="C:\Users\Nussio\Desktop\Sta Maria Itabita guanhaes fotos cana\DSCN1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/>
              <a:t>V</a:t>
            </a:r>
            <a:r>
              <a:rPr lang="pt-BR" sz="3200" baseline="0" dirty="0" smtClean="0"/>
              <a:t>antagens?</a:t>
            </a:r>
            <a:endParaRPr lang="pt-BR" sz="3200" baseline="0" dirty="0">
              <a:solidFill>
                <a:srgbClr val="FFFF00"/>
              </a:solidFill>
            </a:endParaRP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11560" y="2204864"/>
            <a:ext cx="350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 algn="l">
              <a:spcBef>
                <a:spcPct val="50000"/>
              </a:spcBef>
              <a:buFontTx/>
              <a:buChar char="-"/>
            </a:pPr>
            <a:r>
              <a:rPr lang="pt-BR" sz="2400" baseline="0" dirty="0" smtClean="0"/>
              <a:t>Alta </a:t>
            </a:r>
            <a:r>
              <a:rPr lang="pt-BR" sz="2400" baseline="0" dirty="0"/>
              <a:t>produtividade</a:t>
            </a:r>
            <a:r>
              <a:rPr lang="pt-BR" sz="2400" baseline="0" dirty="0" smtClean="0"/>
              <a:t>;</a:t>
            </a:r>
          </a:p>
          <a:p>
            <a:pPr marL="182563" indent="-182563" algn="l">
              <a:spcBef>
                <a:spcPct val="50000"/>
              </a:spcBef>
              <a:buFontTx/>
              <a:buChar char="-"/>
            </a:pPr>
            <a:r>
              <a:rPr lang="pt-BR" sz="2400" baseline="0" dirty="0" smtClean="0"/>
              <a:t>Alto conteúdo energético;</a:t>
            </a:r>
            <a:endParaRPr lang="pt-BR" sz="2400" baseline="0" dirty="0"/>
          </a:p>
          <a:p>
            <a:pPr marL="182563" indent="-182563" algn="l">
              <a:spcBef>
                <a:spcPct val="50000"/>
              </a:spcBef>
            </a:pPr>
            <a:r>
              <a:rPr lang="pt-BR" sz="2400" baseline="0" dirty="0"/>
              <a:t>- Baixo custo de MS;</a:t>
            </a:r>
          </a:p>
          <a:p>
            <a:pPr marL="182563" indent="-182563" algn="l">
              <a:spcBef>
                <a:spcPct val="50000"/>
              </a:spcBef>
            </a:pPr>
            <a:r>
              <a:rPr lang="pt-BR" sz="2400" baseline="0" dirty="0"/>
              <a:t>- Colheita coincide com  período seco;</a:t>
            </a:r>
          </a:p>
          <a:p>
            <a:pPr marL="182563" indent="-182563" algn="l">
              <a:spcBef>
                <a:spcPct val="50000"/>
              </a:spcBef>
            </a:pPr>
            <a:r>
              <a:rPr lang="pt-BR" sz="2400" baseline="0" dirty="0"/>
              <a:t>- Tradição de cultivo;</a:t>
            </a:r>
            <a:endParaRPr lang="pt-BR" sz="2400" baseline="0" dirty="0">
              <a:solidFill>
                <a:srgbClr val="FFFF00"/>
              </a:solidFill>
            </a:endParaRP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8" name="Picture 2" descr="C:\Backup\unidade c\Meus documentos\PowerPoint\Andreoli\11716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348880"/>
            <a:ext cx="4796455" cy="3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graphicFrame>
        <p:nvGraphicFramePr>
          <p:cNvPr id="229473" name="Group 97"/>
          <p:cNvGraphicFramePr>
            <a:graphicFrameLocks noGrp="1"/>
          </p:cNvGraphicFramePr>
          <p:nvPr>
            <p:ph type="tbl" idx="1"/>
          </p:nvPr>
        </p:nvGraphicFramePr>
        <p:xfrm>
          <a:off x="145511" y="1296123"/>
          <a:ext cx="8818977" cy="4941189"/>
        </p:xfrm>
        <a:graphic>
          <a:graphicData uri="http://schemas.openxmlformats.org/drawingml/2006/table">
            <a:tbl>
              <a:tblPr/>
              <a:tblGrid>
                <a:gridCol w="3487023"/>
                <a:gridCol w="219213"/>
                <a:gridCol w="1059306"/>
                <a:gridCol w="945690"/>
                <a:gridCol w="1060978"/>
                <a:gridCol w="1060977"/>
                <a:gridCol w="985790"/>
              </a:tblGrid>
              <a:tr h="33496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4 – Parâmetros agronômicos e zootécnicos observados em 19 propriedades visitadas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097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Parâmetros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Média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Desvio padrão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CV (%)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Amplitude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09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Máxima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Mínima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Nº de animais suplementados, 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1510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1769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8000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Área total da propriedade, 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3631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4081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13246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370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Volumoso suplementar, 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10,3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Cana-de-açúcar, 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38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Nº de cortes do canavial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38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Producao, t MV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3497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2672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76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8160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Produtividade, t MV/ha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95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135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Produtividade, t MS/ha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6,5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091">
                <a:tc gridSpan="7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Brioni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2003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938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29474" name="Rectangle 98"/>
          <p:cNvSpPr>
            <a:spLocks noChangeArrowheads="1"/>
          </p:cNvSpPr>
          <p:nvPr/>
        </p:nvSpPr>
        <p:spPr bwMode="auto">
          <a:xfrm>
            <a:off x="4141447" y="5085184"/>
            <a:ext cx="4596650" cy="737884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29475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68" name="Group 68"/>
          <p:cNvGraphicFramePr>
            <a:graphicFrameLocks noGrp="1"/>
          </p:cNvGraphicFramePr>
          <p:nvPr>
            <p:ph type="tbl" idx="1"/>
          </p:nvPr>
        </p:nvGraphicFramePr>
        <p:xfrm>
          <a:off x="467544" y="1330982"/>
          <a:ext cx="8459787" cy="4906330"/>
        </p:xfrm>
        <a:graphic>
          <a:graphicData uri="http://schemas.openxmlformats.org/drawingml/2006/table">
            <a:tbl>
              <a:tblPr/>
              <a:tblGrid>
                <a:gridCol w="3363912"/>
                <a:gridCol w="585788"/>
                <a:gridCol w="808037"/>
                <a:gridCol w="1098550"/>
                <a:gridCol w="735013"/>
                <a:gridCol w="950912"/>
                <a:gridCol w="917575"/>
              </a:tblGrid>
              <a:tr h="1217613">
                <a:tc gridSpan="7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5 – Parâmetros relativos à distribuição de partículas de cana-de-açúcar picada e freqüência de afiação de facas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2588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Parâmetros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n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Média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Desvio padrão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CV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Amplitude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41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Máxima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Mínima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Freqüência de afiação de facas</a:t>
                      </a:r>
                      <a:r>
                        <a:rPr kumimoji="0" lang="pt-BR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49,2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155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maiores que 3,8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82,6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entre 3,8 e 1,9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10,2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57,8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entre 1,9 e 0,78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55,3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62,4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menores que 0,78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37,6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9,4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Tamanho médio de partículas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11,1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 gridSpan="7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Quantidade de cana (tonelada de MV)/afiação 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 faca.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Brioni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2003.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040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0469" name="Rectangle 69"/>
          <p:cNvSpPr>
            <a:spLocks noChangeArrowheads="1"/>
          </p:cNvSpPr>
          <p:nvPr/>
        </p:nvSpPr>
        <p:spPr bwMode="auto">
          <a:xfrm>
            <a:off x="4355331" y="5337832"/>
            <a:ext cx="4392613" cy="3603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0470" name="Rectangle 70"/>
          <p:cNvSpPr>
            <a:spLocks noChangeArrowheads="1"/>
          </p:cNvSpPr>
          <p:nvPr/>
        </p:nvSpPr>
        <p:spPr bwMode="auto">
          <a:xfrm>
            <a:off x="4426769" y="3394732"/>
            <a:ext cx="4392612" cy="3603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0471" name="Rectangle 71"/>
          <p:cNvSpPr>
            <a:spLocks noChangeArrowheads="1"/>
          </p:cNvSpPr>
          <p:nvPr/>
        </p:nvSpPr>
        <p:spPr bwMode="auto">
          <a:xfrm>
            <a:off x="4426769" y="4186894"/>
            <a:ext cx="4392612" cy="360363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30472" name="Picture 72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762000" y="260350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Tamanho de partículas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3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659928" y="1484784"/>
          <a:ext cx="7944520" cy="403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8" name="Planilha" r:id="rId3" imgW="5886602" imgH="2628900" progId="Excel.Sheet.8">
                  <p:embed/>
                </p:oleObj>
              </mc:Choice>
              <mc:Fallback>
                <p:oleObj name="Planilha" r:id="rId3" imgW="5886602" imgH="262890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928" y="1484784"/>
                        <a:ext cx="7944520" cy="40324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1428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683568" y="5812009"/>
            <a:ext cx="8137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pt-BR" sz="1800" baseline="0" dirty="0"/>
              <a:t>Figura </a:t>
            </a:r>
            <a:r>
              <a:rPr lang="pt-BR" sz="1800" baseline="0" dirty="0" smtClean="0"/>
              <a:t>21 - </a:t>
            </a:r>
            <a:r>
              <a:rPr lang="pt-BR" sz="1800" baseline="0" dirty="0"/>
              <a:t>Freqüência de </a:t>
            </a:r>
            <a:r>
              <a:rPr lang="pt-BR" sz="1800" baseline="0" dirty="0" err="1"/>
              <a:t>afiacão</a:t>
            </a:r>
            <a:r>
              <a:rPr lang="pt-BR" sz="1800" baseline="0" dirty="0"/>
              <a:t> de facas da colhedora de forragens</a:t>
            </a:r>
          </a:p>
          <a:p>
            <a:pPr algn="just" eaLnBrk="0" hangingPunct="0">
              <a:lnSpc>
                <a:spcPct val="150000"/>
              </a:lnSpc>
            </a:pPr>
            <a:r>
              <a:rPr lang="pt-BR" sz="1800" baseline="0" dirty="0"/>
              <a:t>Fonte: Adaptado de </a:t>
            </a:r>
            <a:r>
              <a:rPr lang="pt-BR" sz="1800" baseline="0" dirty="0" err="1"/>
              <a:t>Brioni</a:t>
            </a:r>
            <a:r>
              <a:rPr lang="pt-BR" sz="1800" baseline="0" dirty="0"/>
              <a:t>, </a:t>
            </a:r>
            <a:r>
              <a:rPr lang="pt-BR" sz="1800" baseline="0" dirty="0" smtClean="0"/>
              <a:t>2003.</a:t>
            </a:r>
            <a:endParaRPr lang="pt-BR" sz="1800" baseline="0" dirty="0"/>
          </a:p>
        </p:txBody>
      </p:sp>
      <p:pic>
        <p:nvPicPr>
          <p:cNvPr id="231432" name="Picture 8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0275" y="6237288"/>
            <a:ext cx="593725" cy="620712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39552" y="2781212"/>
          <a:ext cx="8005789" cy="3240076"/>
        </p:xfrm>
        <a:graphic>
          <a:graphicData uri="http://schemas.openxmlformats.org/drawingml/2006/table">
            <a:tbl>
              <a:tblPr/>
              <a:tblGrid>
                <a:gridCol w="2029125"/>
                <a:gridCol w="1368152"/>
                <a:gridCol w="1224136"/>
                <a:gridCol w="1188511"/>
                <a:gridCol w="1319565"/>
                <a:gridCol w="876300"/>
              </a:tblGrid>
              <a:tr h="46286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Variável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TMP (mm)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EPM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endParaRPr lang="en-US" sz="1600" i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3,28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5,21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9,17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CMS (kg </a:t>
                      </a: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/d</a:t>
                      </a: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18,30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19,33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18,70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0,756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CMS (%PV</a:t>
                      </a: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3,65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3,86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3,71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0,144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Leite (kg/d)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16,57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16,20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16,24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0,393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Gordura (%)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3,83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3,86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3,78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0,295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LCG 3,5 (kg/d</a:t>
                      </a: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17,3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17,0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16,5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0,495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69" name="Retângulo 8"/>
          <p:cNvSpPr>
            <a:spLocks noChangeArrowheads="1"/>
          </p:cNvSpPr>
          <p:nvPr/>
        </p:nvSpPr>
        <p:spPr bwMode="auto">
          <a:xfrm>
            <a:off x="467544" y="1556792"/>
            <a:ext cx="83521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Tabela </a:t>
            </a:r>
            <a:r>
              <a:rPr lang="pt-BR" sz="2000" baseline="0" dirty="0" smtClean="0">
                <a:solidFill>
                  <a:srgbClr val="000000"/>
                </a:solidFill>
                <a:cs typeface="Times New Roman" pitchFamily="18" charset="0"/>
              </a:rPr>
              <a:t>6 </a:t>
            </a: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- Consumo de MS e produção de leite de vacas leiteiras alimentadas com cana-de-açúcar processadas em diferentes tamanhos médios de partículas</a:t>
            </a:r>
            <a:endParaRPr lang="en-US" sz="2000" baseline="0" dirty="0">
              <a:cs typeface="Times New Roman" pitchFamily="18" charset="0"/>
            </a:endParaRPr>
          </a:p>
        </p:txBody>
      </p:sp>
      <p:sp>
        <p:nvSpPr>
          <p:cNvPr id="30770" name="Text Box 3"/>
          <p:cNvSpPr txBox="1">
            <a:spLocks noChangeArrowheads="1"/>
          </p:cNvSpPr>
          <p:nvPr/>
        </p:nvSpPr>
        <p:spPr bwMode="auto">
          <a:xfrm>
            <a:off x="0" y="269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>
                <a:solidFill>
                  <a:schemeClr val="bg1"/>
                </a:solidFill>
              </a:rPr>
              <a:t>“Desempenho de vacas leiteiras alimentadas com rações contendo cana-de-açúcar </a:t>
            </a:r>
            <a:r>
              <a:rPr lang="pt-BR" sz="2000" i="1">
                <a:solidFill>
                  <a:schemeClr val="bg1"/>
                </a:solidFill>
              </a:rPr>
              <a:t>in natura </a:t>
            </a:r>
            <a:r>
              <a:rPr lang="pt-BR" sz="2000">
                <a:solidFill>
                  <a:schemeClr val="bg1"/>
                </a:solidFill>
              </a:rPr>
              <a:t>processadas em três tamanhos de partículas”</a:t>
            </a:r>
          </a:p>
        </p:txBody>
      </p:sp>
      <p:pic>
        <p:nvPicPr>
          <p:cNvPr id="8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6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sp>
        <p:nvSpPr>
          <p:cNvPr id="11" name="Retângulo 10"/>
          <p:cNvSpPr/>
          <p:nvPr/>
        </p:nvSpPr>
        <p:spPr>
          <a:xfrm>
            <a:off x="443832" y="6309320"/>
            <a:ext cx="2916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Santos </a:t>
            </a:r>
            <a:r>
              <a:rPr lang="pt-BR" sz="1800" baseline="0" dirty="0" err="1" smtClean="0"/>
              <a:t>et</a:t>
            </a:r>
            <a:r>
              <a:rPr lang="pt-BR" sz="1800" baseline="0" dirty="0" smtClean="0"/>
              <a:t> al. (2009)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tângulo 8"/>
          <p:cNvSpPr>
            <a:spLocks noChangeArrowheads="1"/>
          </p:cNvSpPr>
          <p:nvPr/>
        </p:nvSpPr>
        <p:spPr bwMode="auto">
          <a:xfrm>
            <a:off x="134938" y="1604963"/>
            <a:ext cx="88296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Tabela </a:t>
            </a:r>
            <a:r>
              <a:rPr lang="pt-BR" sz="2000" baseline="0" dirty="0" smtClean="0">
                <a:solidFill>
                  <a:srgbClr val="000000"/>
                </a:solidFill>
                <a:cs typeface="Times New Roman" pitchFamily="18" charset="0"/>
              </a:rPr>
              <a:t>7 </a:t>
            </a: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pt-BR" sz="2000" baseline="0" dirty="0">
                <a:cs typeface="Times New Roman" pitchFamily="18" charset="0"/>
              </a:rPr>
              <a:t>Comportamento </a:t>
            </a:r>
            <a:r>
              <a:rPr lang="pt-BR" sz="2000" baseline="0" dirty="0" err="1">
                <a:cs typeface="Times New Roman" pitchFamily="18" charset="0"/>
              </a:rPr>
              <a:t>ingestivo</a:t>
            </a:r>
            <a:r>
              <a:rPr lang="pt-BR" sz="2000" baseline="0" dirty="0">
                <a:cs typeface="Times New Roman" pitchFamily="18" charset="0"/>
              </a:rPr>
              <a:t> de vacas em lactação alimentadas com rações contendo cana-de-açúcar com diferentes tamanhos de partículas</a:t>
            </a:r>
            <a:endParaRPr lang="en-US" sz="2000" baseline="0" dirty="0">
              <a:cs typeface="Times New Roman" pitchFamily="18" charset="0"/>
            </a:endParaRPr>
          </a:p>
          <a:p>
            <a:pPr algn="just" eaLnBrk="0" hangingPunct="0">
              <a:tabLst>
                <a:tab pos="180975" algn="l"/>
              </a:tabLst>
            </a:pPr>
            <a:endParaRPr lang="en-US" sz="2000" baseline="0" dirty="0">
              <a:cs typeface="Times New Roman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95288" y="2636838"/>
          <a:ext cx="8497192" cy="3096344"/>
        </p:xfrm>
        <a:graphic>
          <a:graphicData uri="http://schemas.openxmlformats.org/drawingml/2006/table">
            <a:tbl>
              <a:tblPr/>
              <a:tblGrid>
                <a:gridCol w="1766372"/>
                <a:gridCol w="913369"/>
                <a:gridCol w="913369"/>
                <a:gridCol w="1100800"/>
                <a:gridCol w="747713"/>
                <a:gridCol w="1043768"/>
                <a:gridCol w="968033"/>
                <a:gridCol w="1043768"/>
              </a:tblGrid>
              <a:tr h="6146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Variáveis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TMP (mm)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EPM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endParaRPr lang="en-US" sz="1800" i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4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3,28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5,21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9,17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Trat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TI (min/d) 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384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376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388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10,6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0,5279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0,7087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0,2888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86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TR (min/d) 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478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564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503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8,8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 0,001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0,0299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&lt;0,001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 (min/d) 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862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941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893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14,2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 0,001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0,0539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 0,001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815" name="Text Box 3"/>
          <p:cNvSpPr txBox="1">
            <a:spLocks noChangeArrowheads="1"/>
          </p:cNvSpPr>
          <p:nvPr/>
        </p:nvSpPr>
        <p:spPr bwMode="auto">
          <a:xfrm>
            <a:off x="0" y="269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>
                <a:solidFill>
                  <a:schemeClr val="bg1"/>
                </a:solidFill>
              </a:rPr>
              <a:t>“Desempenho de vacas leiteiras alimentadas com rações contendo cana-de-açúcar </a:t>
            </a:r>
            <a:r>
              <a:rPr lang="pt-BR" sz="2000" i="1">
                <a:solidFill>
                  <a:schemeClr val="bg1"/>
                </a:solidFill>
              </a:rPr>
              <a:t>in natura </a:t>
            </a:r>
            <a:r>
              <a:rPr lang="pt-BR" sz="2000">
                <a:solidFill>
                  <a:schemeClr val="bg1"/>
                </a:solidFill>
              </a:rPr>
              <a:t>processadas em três tamanhos de partículas”</a:t>
            </a:r>
          </a:p>
        </p:txBody>
      </p:sp>
      <p:sp>
        <p:nvSpPr>
          <p:cNvPr id="32817" name="Retângulo 8"/>
          <p:cNvSpPr>
            <a:spLocks noChangeArrowheads="1"/>
          </p:cNvSpPr>
          <p:nvPr/>
        </p:nvSpPr>
        <p:spPr bwMode="auto">
          <a:xfrm>
            <a:off x="2195662" y="4554538"/>
            <a:ext cx="792162" cy="1079500"/>
          </a:xfrm>
          <a:prstGeom prst="rect">
            <a:avLst/>
          </a:prstGeom>
          <a:noFill/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8" name="Retângulo 8"/>
          <p:cNvSpPr>
            <a:spLocks noChangeArrowheads="1"/>
          </p:cNvSpPr>
          <p:nvPr/>
        </p:nvSpPr>
        <p:spPr bwMode="auto">
          <a:xfrm>
            <a:off x="4095654" y="4564063"/>
            <a:ext cx="792162" cy="1079500"/>
          </a:xfrm>
          <a:prstGeom prst="rect">
            <a:avLst/>
          </a:prstGeom>
          <a:noFill/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2" name="Picture 64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3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sp>
        <p:nvSpPr>
          <p:cNvPr id="11" name="Retângulo 10"/>
          <p:cNvSpPr/>
          <p:nvPr/>
        </p:nvSpPr>
        <p:spPr>
          <a:xfrm>
            <a:off x="443832" y="6093296"/>
            <a:ext cx="2916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Santos </a:t>
            </a:r>
            <a:r>
              <a:rPr lang="pt-BR" sz="1800" baseline="0" dirty="0" err="1" smtClean="0"/>
              <a:t>et</a:t>
            </a:r>
            <a:r>
              <a:rPr lang="pt-BR" sz="1800" baseline="0" dirty="0" smtClean="0"/>
              <a:t> al. (2009)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1"/>
          <p:cNvGraphicFramePr>
            <a:graphicFrameLocks/>
          </p:cNvGraphicFramePr>
          <p:nvPr/>
        </p:nvGraphicFramePr>
        <p:xfrm>
          <a:off x="1259632" y="980728"/>
          <a:ext cx="684076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233363" y="5373216"/>
            <a:ext cx="8569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5400675" algn="l"/>
                <a:tab pos="5491163" algn="l"/>
              </a:tabLst>
            </a:pPr>
            <a:r>
              <a:rPr lang="pt-BR" sz="1800" b="0" baseline="0" dirty="0">
                <a:cs typeface="Times New Roman" pitchFamily="18" charset="0"/>
              </a:rPr>
              <a:t>Figura </a:t>
            </a:r>
            <a:r>
              <a:rPr lang="pt-BR" sz="1800" b="0" baseline="0" dirty="0" smtClean="0">
                <a:cs typeface="Times New Roman" pitchFamily="18" charset="0"/>
              </a:rPr>
              <a:t>22 </a:t>
            </a:r>
            <a:r>
              <a:rPr lang="pt-BR" sz="1800" b="0" baseline="0" dirty="0">
                <a:cs typeface="Times New Roman" pitchFamily="18" charset="0"/>
              </a:rPr>
              <a:t>- Índice de seleção de rações contendo cana-de-açúcar e fornecidas para vacas em lactação.  Efeitos: tratamento (P&lt;0,13); peneira (P&lt;0,01) tratamento x peneira (P&lt;0,01). a, b, c indicam diferenças entre peneiras. </a:t>
            </a:r>
          </a:p>
          <a:p>
            <a:pPr algn="just" eaLnBrk="0" hangingPunct="0">
              <a:tabLst>
                <a:tab pos="5400675" algn="l"/>
                <a:tab pos="5491163" algn="l"/>
              </a:tabLst>
            </a:pPr>
            <a:endParaRPr lang="pt-BR" sz="1800" b="0" baseline="0" dirty="0"/>
          </a:p>
        </p:txBody>
      </p:sp>
      <p:sp>
        <p:nvSpPr>
          <p:cNvPr id="33799" name="Elipse 6"/>
          <p:cNvSpPr>
            <a:spLocks noChangeArrowheads="1"/>
          </p:cNvSpPr>
          <p:nvPr/>
        </p:nvSpPr>
        <p:spPr bwMode="auto">
          <a:xfrm>
            <a:off x="4787900" y="909514"/>
            <a:ext cx="2447925" cy="16557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0" name="Picture 64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-27384"/>
            <a:ext cx="7924800" cy="93610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Seleção</a:t>
            </a:r>
            <a:r>
              <a:rPr lang="en-US" sz="3600" dirty="0" smtClean="0"/>
              <a:t> </a:t>
            </a:r>
            <a:r>
              <a:rPr lang="en-US" sz="3600" dirty="0"/>
              <a:t>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sp>
        <p:nvSpPr>
          <p:cNvPr id="12" name="Retângulo 11"/>
          <p:cNvSpPr/>
          <p:nvPr/>
        </p:nvSpPr>
        <p:spPr>
          <a:xfrm>
            <a:off x="443832" y="6381328"/>
            <a:ext cx="2916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Santos </a:t>
            </a:r>
            <a:r>
              <a:rPr lang="pt-BR" sz="1800" baseline="0" dirty="0" err="1" smtClean="0"/>
              <a:t>et</a:t>
            </a:r>
            <a:r>
              <a:rPr lang="pt-BR" sz="1800" baseline="0" dirty="0" smtClean="0"/>
              <a:t> al. (2009)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115616" y="620688"/>
          <a:ext cx="669674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83568" y="4953942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baseline="0" dirty="0">
                <a:latin typeface="Arial" pitchFamily="34" charset="0"/>
                <a:cs typeface="Arial" pitchFamily="34" charset="0"/>
              </a:rPr>
              <a:t>Figura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27 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Coeficientes 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de efetividade física da fração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fibra 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detergente neutro </a:t>
            </a:r>
            <a:r>
              <a:rPr lang="pt-BR" sz="1800" i="1" baseline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BR" sz="1800" i="1" baseline="0" dirty="0" err="1" smtClean="0">
                <a:latin typeface="Arial" pitchFamily="34" charset="0"/>
                <a:cs typeface="Arial" pitchFamily="34" charset="0"/>
              </a:rPr>
              <a:t>fef</a:t>
            </a:r>
            <a:r>
              <a:rPr lang="pt-BR" sz="1800" i="1" baseline="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 utilizando o tempo de mastigação (</a:t>
            </a:r>
            <a:r>
              <a:rPr lang="pt-BR" sz="1800" baseline="0" dirty="0" err="1" smtClean="0">
                <a:latin typeface="Arial" pitchFamily="34" charset="0"/>
                <a:cs typeface="Arial" pitchFamily="34" charset="0"/>
              </a:rPr>
              <a:t>min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/kg de MS). Método de </a:t>
            </a:r>
            <a:r>
              <a:rPr lang="pt-BR" sz="1800" baseline="0" dirty="0" err="1">
                <a:latin typeface="Arial" pitchFamily="34" charset="0"/>
                <a:cs typeface="Arial" pitchFamily="34" charset="0"/>
              </a:rPr>
              <a:t>bioensaio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 tendo como alimento padrão a silagem de milho (</a:t>
            </a:r>
            <a:r>
              <a:rPr lang="pt-BR" sz="1800" baseline="0" dirty="0" err="1">
                <a:latin typeface="Arial" pitchFamily="34" charset="0"/>
                <a:cs typeface="Arial" pitchFamily="34" charset="0"/>
              </a:rPr>
              <a:t>FDNfe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 =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100%)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8416" y="6309320"/>
            <a:ext cx="270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Fonte: Goulart </a:t>
            </a:r>
            <a:r>
              <a:rPr lang="pt-BR" sz="1600" baseline="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 al. (2010)</a:t>
            </a:r>
            <a:endParaRPr lang="en-US" sz="16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699792" y="195833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60710" y="1752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840429" y="6858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808235" y="2416628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855296" y="294643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6" name="Picture 62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 smtClean="0"/>
              <a:t>Valor nutritivo</a:t>
            </a:r>
          </a:p>
          <a:p>
            <a:pPr algn="l">
              <a:spcBef>
                <a:spcPct val="50000"/>
              </a:spcBef>
            </a:pPr>
            <a:r>
              <a:rPr lang="pt-BR" sz="3200" baseline="0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5562"/>
            <a:ext cx="5535432" cy="415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2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74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860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Grp="1" noChangeArrowheads="1"/>
          </p:cNvSpPr>
          <p:nvPr>
            <p:ph type="title"/>
          </p:nvPr>
        </p:nvSpPr>
        <p:spPr>
          <a:xfrm>
            <a:off x="-36512" y="197768"/>
            <a:ext cx="8357493" cy="1143000"/>
          </a:xfrm>
        </p:spPr>
        <p:txBody>
          <a:bodyPr/>
          <a:lstStyle/>
          <a:p>
            <a:r>
              <a:rPr lang="en-US" sz="3200" dirty="0" err="1"/>
              <a:t>Composição</a:t>
            </a:r>
            <a:r>
              <a:rPr lang="en-US" sz="3200" dirty="0"/>
              <a:t> </a:t>
            </a:r>
            <a:r>
              <a:rPr lang="en-US" sz="3200" dirty="0" err="1"/>
              <a:t>média</a:t>
            </a:r>
            <a:r>
              <a:rPr lang="en-US" sz="3200" dirty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cana</a:t>
            </a:r>
            <a:r>
              <a:rPr lang="en-US" sz="3200" dirty="0" smtClean="0"/>
              <a:t>-de-</a:t>
            </a:r>
            <a:r>
              <a:rPr lang="en-US" sz="3200" dirty="0" err="1" smtClean="0"/>
              <a:t>açúcar</a:t>
            </a:r>
            <a:endParaRPr lang="pt-BR" sz="3200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827584" y="2698616"/>
          <a:ext cx="7416821" cy="3106651"/>
        </p:xfrm>
        <a:graphic>
          <a:graphicData uri="http://schemas.openxmlformats.org/drawingml/2006/table">
            <a:tbl>
              <a:tblPr/>
              <a:tblGrid>
                <a:gridCol w="1985967"/>
                <a:gridCol w="1985967"/>
                <a:gridCol w="1267963"/>
                <a:gridCol w="1088462"/>
                <a:gridCol w="1088462"/>
              </a:tblGrid>
              <a:tr h="68228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/>
                        </a:rPr>
                        <a:t>Nutriente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Número </a:t>
                      </a:r>
                      <a:r>
                        <a:rPr lang="pt-BR" sz="2000" b="1" i="0" u="none" strike="noStrike" dirty="0" smtClean="0">
                          <a:latin typeface="Arial"/>
                        </a:rPr>
                        <a:t>amostras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Média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Mínimo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Máximo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MS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28,68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20,41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33,90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PB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2,97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1,19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4,52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FB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27,63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21,92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32,90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latin typeface="Arial"/>
                        </a:rPr>
                        <a:t>EE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0,87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0,31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1,76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MM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3,06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1,40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5,62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ENN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65,47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57,76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72,40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latin typeface="Arial"/>
                        </a:rPr>
                        <a:t>NDT </a:t>
                      </a:r>
                      <a:r>
                        <a:rPr lang="pt-BR" sz="2000" b="0" i="0" u="none" strike="noStrike">
                          <a:latin typeface="Arial"/>
                        </a:rPr>
                        <a:t>(</a:t>
                      </a:r>
                      <a:r>
                        <a:rPr lang="pt-BR" sz="2000" b="0" i="0" u="none" strike="noStrike" smtClean="0">
                          <a:latin typeface="Arial"/>
                        </a:rPr>
                        <a:t>est.)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63,00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55,02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67,67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755576" y="1628800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1 – Composição média e amplitude de variação de amostras de cana-de-açúcar analisadas no Laboratório de 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Bromatologia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 da USP/ESALQ entre os anos de 2000 e 2010.</a:t>
            </a:r>
            <a:endParaRPr lang="pt-BR" sz="1800" baseline="0" dirty="0" smtClean="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6" name="AutoShape 2"/>
          <p:cNvSpPr>
            <a:spLocks noGrp="1" noChangeArrowheads="1"/>
          </p:cNvSpPr>
          <p:nvPr>
            <p:ph type="title"/>
          </p:nvPr>
        </p:nvSpPr>
        <p:spPr>
          <a:xfrm>
            <a:off x="-36512" y="197768"/>
            <a:ext cx="8357493" cy="1143000"/>
          </a:xfrm>
        </p:spPr>
        <p:txBody>
          <a:bodyPr/>
          <a:lstStyle/>
          <a:p>
            <a:r>
              <a:rPr lang="en-US" sz="3200" dirty="0" err="1"/>
              <a:t>Composição</a:t>
            </a:r>
            <a:r>
              <a:rPr lang="en-US" sz="3200" dirty="0"/>
              <a:t> </a:t>
            </a:r>
            <a:r>
              <a:rPr lang="en-US" sz="3200" dirty="0" err="1"/>
              <a:t>média</a:t>
            </a:r>
            <a:r>
              <a:rPr lang="en-US" sz="3200" dirty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cana</a:t>
            </a:r>
            <a:r>
              <a:rPr lang="en-US" sz="3200" dirty="0" smtClean="0"/>
              <a:t>-de-</a:t>
            </a:r>
            <a:r>
              <a:rPr lang="en-US" sz="3200" dirty="0" err="1" smtClean="0"/>
              <a:t>açúcar</a:t>
            </a:r>
            <a:endParaRPr lang="pt-BR" sz="3200" dirty="0"/>
          </a:p>
        </p:txBody>
      </p:sp>
      <p:graphicFrame>
        <p:nvGraphicFramePr>
          <p:cNvPr id="9" name="Gráfico 8"/>
          <p:cNvGraphicFramePr/>
          <p:nvPr/>
        </p:nvGraphicFramePr>
        <p:xfrm>
          <a:off x="755576" y="1268760"/>
          <a:ext cx="7352184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 smtClean="0"/>
              <a:t>Desvantagens?</a:t>
            </a:r>
            <a:endParaRPr lang="pt-BR" sz="3200" baseline="0" dirty="0">
              <a:solidFill>
                <a:srgbClr val="FFFF00"/>
              </a:solidFill>
            </a:endParaRP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361950" y="2194719"/>
            <a:ext cx="350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 algn="l">
              <a:spcBef>
                <a:spcPct val="50000"/>
              </a:spcBef>
              <a:buFontTx/>
              <a:buChar char="-"/>
            </a:pPr>
            <a:r>
              <a:rPr lang="pt-BR" sz="2400" baseline="0" dirty="0" smtClean="0"/>
              <a:t>Colheita diária e mecânica;</a:t>
            </a:r>
          </a:p>
          <a:p>
            <a:pPr marL="182563" indent="-182563" algn="l">
              <a:spcBef>
                <a:spcPct val="50000"/>
              </a:spcBef>
              <a:buFontTx/>
              <a:buChar char="-"/>
            </a:pPr>
            <a:r>
              <a:rPr lang="pt-BR" sz="2400" baseline="0" dirty="0" smtClean="0"/>
              <a:t>Consumo e desempenho de animais</a:t>
            </a:r>
          </a:p>
          <a:p>
            <a:pPr marL="182563" indent="-182563" algn="l">
              <a:spcBef>
                <a:spcPct val="50000"/>
              </a:spcBef>
              <a:buFontTx/>
              <a:buChar char="-"/>
            </a:pPr>
            <a:r>
              <a:rPr lang="pt-BR" sz="2400" baseline="0" dirty="0" smtClean="0"/>
              <a:t>Balanceamento de rações</a:t>
            </a:r>
            <a:endParaRPr lang="pt-BR" sz="2400" baseline="0" dirty="0"/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486694"/>
            <a:ext cx="56769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6" name="AutoShape 2"/>
          <p:cNvSpPr>
            <a:spLocks noGrp="1" noChangeArrowheads="1"/>
          </p:cNvSpPr>
          <p:nvPr>
            <p:ph type="title"/>
          </p:nvPr>
        </p:nvSpPr>
        <p:spPr>
          <a:xfrm>
            <a:off x="323528" y="197768"/>
            <a:ext cx="7704856" cy="1143000"/>
          </a:xfrm>
        </p:spPr>
        <p:txBody>
          <a:bodyPr/>
          <a:lstStyle/>
          <a:p>
            <a:r>
              <a:rPr lang="en-US" sz="3200" dirty="0" err="1"/>
              <a:t>Composição</a:t>
            </a:r>
            <a:r>
              <a:rPr lang="en-US" sz="3200" dirty="0"/>
              <a:t> </a:t>
            </a:r>
            <a:r>
              <a:rPr lang="en-US" sz="3200" dirty="0" err="1"/>
              <a:t>média</a:t>
            </a:r>
            <a:r>
              <a:rPr lang="en-US" sz="3200" dirty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u="sng" dirty="0" err="1" smtClean="0"/>
              <a:t>fração</a:t>
            </a:r>
            <a:r>
              <a:rPr lang="en-US" sz="3200" u="sng" dirty="0" smtClean="0"/>
              <a:t> </a:t>
            </a:r>
            <a:r>
              <a:rPr lang="en-US" sz="3200" u="sng" dirty="0" err="1" smtClean="0"/>
              <a:t>digestível</a:t>
            </a:r>
            <a:r>
              <a:rPr lang="en-US" sz="3200" u="sng" dirty="0" smtClean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cana</a:t>
            </a:r>
            <a:r>
              <a:rPr lang="en-US" sz="3200" dirty="0" smtClean="0"/>
              <a:t>-de-</a:t>
            </a:r>
            <a:r>
              <a:rPr lang="en-US" sz="3200" dirty="0" err="1" smtClean="0"/>
              <a:t>açúcar</a:t>
            </a:r>
            <a:endParaRPr lang="pt-BR" sz="3200" dirty="0"/>
          </a:p>
        </p:txBody>
      </p:sp>
      <p:graphicFrame>
        <p:nvGraphicFramePr>
          <p:cNvPr id="10" name="Gráfico 9"/>
          <p:cNvGraphicFramePr/>
          <p:nvPr/>
        </p:nvGraphicFramePr>
        <p:xfrm>
          <a:off x="251520" y="1484784"/>
          <a:ext cx="806489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AutoShape 2"/>
          <p:cNvSpPr>
            <a:spLocks noGrp="1" noChangeArrowheads="1"/>
          </p:cNvSpPr>
          <p:nvPr>
            <p:ph type="title"/>
          </p:nvPr>
        </p:nvSpPr>
        <p:spPr>
          <a:xfrm>
            <a:off x="683568" y="-17140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Valor </a:t>
            </a:r>
            <a:r>
              <a:rPr lang="en-US" sz="3600" dirty="0" err="1"/>
              <a:t>Nutritivo</a:t>
            </a:r>
            <a:endParaRPr lang="pt-BR" sz="3600" dirty="0"/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757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237574" name="Group 6"/>
          <p:cNvGraphicFramePr>
            <a:graphicFrameLocks noGrp="1"/>
          </p:cNvGraphicFramePr>
          <p:nvPr/>
        </p:nvGraphicFramePr>
        <p:xfrm>
          <a:off x="395362" y="980728"/>
          <a:ext cx="7993062" cy="5522976"/>
        </p:xfrm>
        <a:graphic>
          <a:graphicData uri="http://schemas.openxmlformats.org/drawingml/2006/table">
            <a:tbl>
              <a:tblPr/>
              <a:tblGrid>
                <a:gridCol w="3959225"/>
                <a:gridCol w="1344612"/>
                <a:gridCol w="1395413"/>
                <a:gridCol w="1293812"/>
              </a:tblGrid>
              <a:tr h="495300">
                <a:tc grid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10 – Simulação do efeito de valor nutritivo da fonte de cana-de-açúcar sobre a composição de ração para vacas leiteiras.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00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Variáveis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da cana-de-açúcar (% MS)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84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 da ração total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18,8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PDR:PNDR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10,1:5,2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11,6:5,5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13:5,8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NDT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67,0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61,0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56,0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da ração total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44,7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da cana (% FDN da ração)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90,75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91,00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91,05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Inclusão de cana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71,6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67,4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63,3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Oferta de concentrado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Ajuste da ingestão de FDN (% PV)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Variação do peso corporal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-0,1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-0,9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-1,5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 grid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Estimado segundo NRC (2001).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7625" name="Rectangle 57"/>
          <p:cNvSpPr>
            <a:spLocks noChangeArrowheads="1"/>
          </p:cNvSpPr>
          <p:nvPr/>
        </p:nvSpPr>
        <p:spPr bwMode="auto">
          <a:xfrm>
            <a:off x="4414129" y="4941888"/>
            <a:ext cx="3889375" cy="3603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7626" name="Rectangle 58"/>
          <p:cNvSpPr>
            <a:spLocks noChangeArrowheads="1"/>
          </p:cNvSpPr>
          <p:nvPr/>
        </p:nvSpPr>
        <p:spPr bwMode="auto">
          <a:xfrm>
            <a:off x="4414129" y="3860800"/>
            <a:ext cx="3889375" cy="360363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7628" name="Picture 6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003319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188640"/>
            <a:ext cx="7924800" cy="1143000"/>
          </a:xfrm>
        </p:spPr>
        <p:txBody>
          <a:bodyPr/>
          <a:lstStyle/>
          <a:p>
            <a:r>
              <a:rPr lang="en-US" dirty="0"/>
              <a:t>Valor </a:t>
            </a:r>
            <a:r>
              <a:rPr lang="en-US" dirty="0" err="1"/>
              <a:t>Nutritivo</a:t>
            </a:r>
            <a:endParaRPr lang="pt-BR" dirty="0"/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3471863" y="273630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859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1023938" y="3815805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85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268760"/>
            <a:ext cx="7345362" cy="4376291"/>
          </a:xfrm>
          <a:prstGeom prst="rect">
            <a:avLst/>
          </a:prstGeom>
          <a:noFill/>
        </p:spPr>
      </p:pic>
      <p:graphicFrame>
        <p:nvGraphicFramePr>
          <p:cNvPr id="238600" name="Group 8"/>
          <p:cNvGraphicFramePr>
            <a:graphicFrameLocks noGrp="1"/>
          </p:cNvGraphicFramePr>
          <p:nvPr/>
        </p:nvGraphicFramePr>
        <p:xfrm>
          <a:off x="755576" y="5387430"/>
          <a:ext cx="7273925" cy="1280160"/>
        </p:xfrm>
        <a:graphic>
          <a:graphicData uri="http://schemas.openxmlformats.org/drawingml/2006/table">
            <a:tbl>
              <a:tblPr/>
              <a:tblGrid>
                <a:gridCol w="727392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26 – Estimativa do consumo de MS de volumoso, da ração total e da produção de leite ajustada de vacas recebendo fontes de cana-de-açúcar contendo diferentes teores de FDN.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8607" name="Picture 15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 smtClean="0"/>
              <a:t>Performance de animais</a:t>
            </a:r>
          </a:p>
          <a:p>
            <a:pPr algn="l">
              <a:spcBef>
                <a:spcPct val="50000"/>
              </a:spcBef>
            </a:pPr>
            <a:r>
              <a:rPr lang="pt-BR" sz="3200" baseline="0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5562"/>
            <a:ext cx="5535432" cy="415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Grp="1" noChangeArrowheads="1"/>
          </p:cNvSpPr>
          <p:nvPr>
            <p:ph type="title"/>
          </p:nvPr>
        </p:nvSpPr>
        <p:spPr>
          <a:xfrm>
            <a:off x="-254000" y="229718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dirty="0" smtClean="0"/>
              <a:t>Performance </a:t>
            </a:r>
            <a:r>
              <a:rPr lang="en-US" sz="4000" dirty="0"/>
              <a:t>- </a:t>
            </a:r>
            <a:r>
              <a:rPr lang="en-US" sz="4000" dirty="0" err="1"/>
              <a:t>Gado</a:t>
            </a:r>
            <a:r>
              <a:rPr lang="en-US" sz="4000" dirty="0"/>
              <a:t> </a:t>
            </a:r>
            <a:r>
              <a:rPr lang="en-US" sz="4000" dirty="0" err="1"/>
              <a:t>Leite</a:t>
            </a:r>
            <a:endParaRPr lang="pt-BR" sz="4000" dirty="0"/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059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0603" name="Picture 11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2436" y="6190962"/>
            <a:ext cx="621239" cy="650046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792"/>
            <a:ext cx="7164288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dirty="0" smtClean="0"/>
              <a:t>Performance </a:t>
            </a:r>
            <a:r>
              <a:rPr lang="en-US" sz="4000" dirty="0"/>
              <a:t>- </a:t>
            </a:r>
            <a:r>
              <a:rPr lang="en-US" sz="4000" dirty="0" err="1"/>
              <a:t>Gado</a:t>
            </a:r>
            <a:r>
              <a:rPr lang="en-US" sz="4000" dirty="0"/>
              <a:t> </a:t>
            </a:r>
            <a:r>
              <a:rPr lang="en-US" sz="4000" dirty="0" err="1"/>
              <a:t>Leite</a:t>
            </a:r>
            <a:endParaRPr lang="pt-BR" sz="4000" dirty="0"/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059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110600" name="Object 8"/>
          <p:cNvGraphicFramePr>
            <a:graphicFrameLocks noChangeAspect="1"/>
          </p:cNvGraphicFramePr>
          <p:nvPr/>
        </p:nvGraphicFramePr>
        <p:xfrm>
          <a:off x="900113" y="1988840"/>
          <a:ext cx="8243887" cy="4270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95" name="Gráfico" r:id="rId4" imgW="4629302" imgH="2114702" progId="Excel.Sheet.8">
                  <p:embed/>
                </p:oleObj>
              </mc:Choice>
              <mc:Fallback>
                <p:oleObj name="Gráfico" r:id="rId4" imgW="4629302" imgH="21147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988840"/>
                        <a:ext cx="8243887" cy="4270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2" name="Oval 10"/>
          <p:cNvSpPr>
            <a:spLocks noChangeArrowheads="1"/>
          </p:cNvSpPr>
          <p:nvPr/>
        </p:nvSpPr>
        <p:spPr bwMode="auto">
          <a:xfrm>
            <a:off x="5535863" y="2523339"/>
            <a:ext cx="1138224" cy="1237991"/>
          </a:xfrm>
          <a:prstGeom prst="ellips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10603" name="Picture 11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2436" y="6190962"/>
            <a:ext cx="621239" cy="650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4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620713"/>
            <a:ext cx="7924800" cy="1143000"/>
          </a:xfrm>
        </p:spPr>
        <p:txBody>
          <a:bodyPr/>
          <a:lstStyle/>
          <a:p>
            <a:r>
              <a:rPr lang="en-US"/>
              <a:t>Balanceamento de rações</a:t>
            </a:r>
            <a:endParaRPr lang="pt-BR"/>
          </a:p>
        </p:txBody>
      </p:sp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40755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407614" name="Group 62"/>
          <p:cNvGraphicFramePr>
            <a:graphicFrameLocks noGrp="1"/>
          </p:cNvGraphicFramePr>
          <p:nvPr/>
        </p:nvGraphicFramePr>
        <p:xfrm>
          <a:off x="539552" y="2132856"/>
          <a:ext cx="8412797" cy="4319588"/>
        </p:xfrm>
        <a:graphic>
          <a:graphicData uri="http://schemas.openxmlformats.org/drawingml/2006/table">
            <a:tbl>
              <a:tblPr/>
              <a:tblGrid>
                <a:gridCol w="3382962"/>
                <a:gridCol w="1873250"/>
                <a:gridCol w="1511300"/>
                <a:gridCol w="1228725"/>
                <a:gridCol w="208280"/>
                <a:gridCol w="208280"/>
              </a:tblGrid>
              <a:tr h="796925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8 – Consumo e produção de leite de vacas holandesas confinadas e alimentadas com diferentes volumosos.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Variáveis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Silagem milho dentado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Silagem milho duro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Cana-de-acucar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Consumo de MS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23,0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23,1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21,5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Produção de Leite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34,2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34,6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31,9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FDN, %MS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26,9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 gridSpan="6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Letras diferentes, na mesma linha, diferem estatisticamente entre si (P&lt;0,05).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Correa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(2003).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7615" name="Rectangle 63"/>
          <p:cNvSpPr>
            <a:spLocks noChangeArrowheads="1"/>
          </p:cNvSpPr>
          <p:nvPr/>
        </p:nvSpPr>
        <p:spPr bwMode="auto">
          <a:xfrm>
            <a:off x="4286825" y="4090927"/>
            <a:ext cx="4392613" cy="863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07616" name="Picture 6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217743" y="1196752"/>
          <a:ext cx="8614479" cy="475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445"/>
                <a:gridCol w="1361069"/>
                <a:gridCol w="1892881"/>
                <a:gridCol w="1827356"/>
                <a:gridCol w="842973"/>
                <a:gridCol w="1097755"/>
              </a:tblGrid>
              <a:tr h="878185">
                <a:tc>
                  <a:txBody>
                    <a:bodyPr/>
                    <a:lstStyle/>
                    <a:p>
                      <a:r>
                        <a:rPr lang="pt-BR" sz="2200" b="0" baseline="0" dirty="0" smtClean="0">
                          <a:solidFill>
                            <a:schemeClr val="tx1"/>
                          </a:solidFill>
                        </a:rPr>
                        <a:t>Item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err="1" smtClean="0">
                          <a:solidFill>
                            <a:schemeClr val="tx1"/>
                          </a:solidFill>
                        </a:rPr>
                        <a:t>Sil</a:t>
                      </a:r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. milho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1/3 cana +</a:t>
                      </a:r>
                    </a:p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 2/3 </a:t>
                      </a:r>
                      <a:r>
                        <a:rPr lang="pt-BR" sz="2200" b="1" dirty="0" err="1" smtClean="0">
                          <a:solidFill>
                            <a:schemeClr val="tx1"/>
                          </a:solidFill>
                        </a:rPr>
                        <a:t>sil</a:t>
                      </a:r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pt-BR" sz="2200" b="1" baseline="0" dirty="0" smtClean="0">
                          <a:solidFill>
                            <a:schemeClr val="tx1"/>
                          </a:solidFill>
                        </a:rPr>
                        <a:t> milho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2/3 cana + </a:t>
                      </a:r>
                    </a:p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1/3 </a:t>
                      </a:r>
                      <a:r>
                        <a:rPr lang="pt-BR" sz="2200" b="1" dirty="0" err="1" smtClean="0">
                          <a:solidFill>
                            <a:schemeClr val="tx1"/>
                          </a:solidFill>
                        </a:rPr>
                        <a:t>sil</a:t>
                      </a:r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. milho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Cana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i="1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pt-BR" sz="22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CMS, kg/d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20,0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19,1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18,5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17,3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Leite, kg/d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24,2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23,3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22,1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20,4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LCG, kg/d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27,0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25,0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24,4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21,4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Gordura, %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4,17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4,04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4,19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3,85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Proteína, %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3,46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3,52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3,55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3,63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LCG/CMS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1,35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1,31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1,32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1,24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323528" y="40466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Cana-de-açúcar fresca vs</a:t>
            </a:r>
            <a:r>
              <a:rPr lang="pt-BR" sz="40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. Silagem de milho</a:t>
            </a:r>
            <a:endParaRPr lang="pt-BR" sz="4000" baseline="0" dirty="0">
              <a:solidFill>
                <a:prstClr val="black"/>
              </a:solidFill>
              <a:latin typeface="Calibri"/>
              <a:ea typeface="Times New Roman" pitchFamily="18" charset="0"/>
              <a:cs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09409" y="6165850"/>
            <a:ext cx="3027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/>
            <a:r>
              <a:rPr lang="pt-BR" sz="1800" baseline="0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Fonte: </a:t>
            </a:r>
            <a:r>
              <a:rPr lang="pt-BR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Magalhães</a:t>
            </a:r>
            <a:r>
              <a:rPr lang="pt-BR" sz="1800" baseline="0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pt-BR" sz="1800" baseline="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et </a:t>
            </a:r>
            <a:r>
              <a:rPr lang="pt-BR" sz="1800" baseline="0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al. </a:t>
            </a:r>
            <a:r>
              <a:rPr lang="pt-BR" sz="1800" baseline="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(</a:t>
            </a:r>
            <a:r>
              <a:rPr lang="pt-BR" sz="1800" baseline="0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2004)</a:t>
            </a:r>
            <a:endParaRPr lang="pt-BR" sz="1800" baseline="0" dirty="0">
              <a:solidFill>
                <a:prstClr val="black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620713"/>
            <a:ext cx="7924800" cy="1143000"/>
          </a:xfrm>
        </p:spPr>
        <p:txBody>
          <a:bodyPr/>
          <a:lstStyle/>
          <a:p>
            <a:r>
              <a:rPr lang="en-US"/>
              <a:t>Balanceamento de rações</a:t>
            </a:r>
            <a:endParaRPr lang="pt-BR"/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552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235560" name="Group 40"/>
          <p:cNvGraphicFramePr>
            <a:graphicFrameLocks noGrp="1"/>
          </p:cNvGraphicFramePr>
          <p:nvPr/>
        </p:nvGraphicFramePr>
        <p:xfrm>
          <a:off x="539552" y="1988840"/>
          <a:ext cx="8351837" cy="4477068"/>
        </p:xfrm>
        <a:graphic>
          <a:graphicData uri="http://schemas.openxmlformats.org/drawingml/2006/table">
            <a:tbl>
              <a:tblPr/>
              <a:tblGrid>
                <a:gridCol w="2951162"/>
                <a:gridCol w="1008063"/>
                <a:gridCol w="1728787"/>
                <a:gridCol w="936625"/>
                <a:gridCol w="935038"/>
                <a:gridCol w="792162"/>
              </a:tblGrid>
              <a:tr h="796925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9 – Consumo e produção de leite de vacas holandesas confinadas e alimentadas com diferentes volumosos.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Variáveis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Fresca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 fresca +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Sil.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 milho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Sil.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Sil.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Milho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EPM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Consumo de MS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22,32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23,47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23,47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21,58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0,12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Produção de Leite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24,25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25,19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24,42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25,54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0,75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Produção de Leite 4% G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22,10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23,02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22,13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24,02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Produção de leite corrigida para 4% de gordura.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Letras diferentes, na mesma linha, diferem estatisticamente entre si (P&lt;0,05).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Queiroz (2006).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5731" name="Rectangle 211"/>
          <p:cNvSpPr>
            <a:spLocks noChangeArrowheads="1"/>
          </p:cNvSpPr>
          <p:nvPr/>
        </p:nvSpPr>
        <p:spPr bwMode="auto">
          <a:xfrm>
            <a:off x="3622041" y="3991209"/>
            <a:ext cx="4392613" cy="9366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35732" name="Picture 212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t="24096" r="28389" b="11724"/>
          <a:stretch/>
        </p:blipFill>
        <p:spPr bwMode="auto">
          <a:xfrm>
            <a:off x="827584" y="633399"/>
            <a:ext cx="7371549" cy="594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83776" y="1715225"/>
            <a:ext cx="3338553" cy="5754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867686" y="2770635"/>
            <a:ext cx="3338553" cy="5754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220072" y="63813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Sá Neto et al. (2014)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971600" y="11663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Silagem de cana </a:t>
            </a:r>
            <a:r>
              <a:rPr lang="pt-BR" sz="36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vs. Silagem de milho</a:t>
            </a:r>
            <a:endParaRPr lang="pt-BR" sz="3600" baseline="0" dirty="0">
              <a:solidFill>
                <a:prstClr val="black"/>
              </a:solidFill>
              <a:latin typeface="Calibri"/>
              <a:ea typeface="Times New Roman" pitchFamily="18" charset="0"/>
              <a:cs typeface="Arial" charset="0"/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56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 smtClean="0"/>
              <a:t>Frequência de colheita (2x / semana)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2400" baseline="0" dirty="0" smtClean="0"/>
              <a:t>Método químico (</a:t>
            </a:r>
            <a:r>
              <a:rPr lang="pt-BR" sz="2400" baseline="0" dirty="0" err="1" smtClean="0"/>
              <a:t>Cao</a:t>
            </a:r>
            <a:r>
              <a:rPr lang="pt-BR" sz="2400" baseline="0" dirty="0" smtClean="0"/>
              <a:t> ou </a:t>
            </a:r>
            <a:r>
              <a:rPr lang="pt-BR" sz="2400" baseline="0" dirty="0" err="1" smtClean="0"/>
              <a:t>NaOH</a:t>
            </a:r>
            <a:r>
              <a:rPr lang="pt-BR" sz="2400" baseline="0" dirty="0" smtClean="0"/>
              <a:t>)</a:t>
            </a:r>
          </a:p>
          <a:p>
            <a:pPr marL="914400" lvl="1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2400" baseline="0" dirty="0" smtClean="0"/>
              <a:t>4% (massa verde)</a:t>
            </a:r>
          </a:p>
          <a:p>
            <a:pPr marL="914400" lvl="1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2400" baseline="0" dirty="0" smtClean="0"/>
              <a:t>Alto custo</a:t>
            </a:r>
          </a:p>
          <a:p>
            <a:pPr marL="914400" lvl="1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2400" baseline="0" dirty="0" smtClean="0"/>
              <a:t>Impacto ambiental e resíduos</a:t>
            </a:r>
          </a:p>
          <a:p>
            <a:pPr algn="l">
              <a:spcBef>
                <a:spcPct val="50000"/>
              </a:spcBef>
            </a:pPr>
            <a:r>
              <a:rPr lang="pt-BR" sz="3200" baseline="0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30812"/>
            <a:ext cx="3888432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9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t="36624" r="18132" b="13039"/>
          <a:stretch/>
        </p:blipFill>
        <p:spPr bwMode="auto">
          <a:xfrm>
            <a:off x="179512" y="1718440"/>
            <a:ext cx="8727475" cy="39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756492" y="3100492"/>
            <a:ext cx="3096344" cy="11926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95536" y="57239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Dietas continham 30% de polpa cítrica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148064" y="6093296"/>
            <a:ext cx="339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Harris et al. (</a:t>
            </a:r>
            <a:r>
              <a:rPr lang="pt-BR" b="1" dirty="0" smtClean="0"/>
              <a:t>1983</a:t>
            </a:r>
            <a:r>
              <a:rPr lang="pt-BR" dirty="0" smtClean="0"/>
              <a:t>)  (exp. 2)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67544" y="98072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Silagem de cana </a:t>
            </a:r>
            <a:r>
              <a:rPr lang="pt-BR" sz="40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vs. Silagem de milho</a:t>
            </a:r>
            <a:endParaRPr lang="pt-BR" sz="4000" baseline="0" dirty="0">
              <a:solidFill>
                <a:prstClr val="black"/>
              </a:solidFill>
              <a:latin typeface="Calibri"/>
              <a:ea typeface="Times New Roman" pitchFamily="18" charset="0"/>
              <a:cs typeface="Arial" charset="0"/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1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t="21612" r="26008" b="13255"/>
          <a:stretch/>
        </p:blipFill>
        <p:spPr bwMode="auto">
          <a:xfrm>
            <a:off x="755576" y="620688"/>
            <a:ext cx="7848872" cy="61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95943" y="2632889"/>
            <a:ext cx="2508305" cy="675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252436" y="4132329"/>
            <a:ext cx="2508305" cy="3814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43609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Morais et al. (2013)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68060" y="143257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Caroço de algodão</a:t>
            </a:r>
            <a:r>
              <a:rPr lang="pt-BR" sz="3600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 em dieta com silagem de cana</a:t>
            </a:r>
            <a:endParaRPr lang="pt-BR" sz="3600" baseline="0" dirty="0">
              <a:solidFill>
                <a:prstClr val="black"/>
              </a:solidFill>
              <a:latin typeface="Calibri"/>
              <a:ea typeface="Times New Roman" pitchFamily="18" charset="0"/>
              <a:cs typeface="Arial" charset="0"/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7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4122" y="692696"/>
            <a:ext cx="8229600" cy="1143000"/>
          </a:xfrm>
        </p:spPr>
        <p:txBody>
          <a:bodyPr/>
          <a:lstStyle/>
          <a:p>
            <a:r>
              <a:rPr lang="pt-BR" dirty="0" smtClean="0"/>
              <a:t>Performance - Gado de Corte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6745"/>
            <a:ext cx="8041357" cy="4525963"/>
          </a:xfrm>
        </p:spPr>
      </p:pic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62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702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P</a:t>
            </a:r>
            <a:r>
              <a:rPr lang="en-US" sz="4000" dirty="0" smtClean="0"/>
              <a:t>erformance </a:t>
            </a:r>
            <a:r>
              <a:rPr lang="en-US" sz="4000" dirty="0"/>
              <a:t>- </a:t>
            </a:r>
            <a:r>
              <a:rPr lang="en-US" sz="4000" dirty="0" err="1"/>
              <a:t>Gado</a:t>
            </a:r>
            <a:r>
              <a:rPr lang="en-US" sz="4000" dirty="0"/>
              <a:t> Corte</a:t>
            </a:r>
            <a:endParaRPr lang="pt-BR" sz="4000" dirty="0"/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399482" y="275344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951557" y="3832945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111623" name="Object 7"/>
          <p:cNvGraphicFramePr>
            <a:graphicFrameLocks noChangeAspect="1"/>
          </p:cNvGraphicFramePr>
          <p:nvPr/>
        </p:nvGraphicFramePr>
        <p:xfrm>
          <a:off x="611560" y="1628800"/>
          <a:ext cx="7777163" cy="450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1" name="Gráfico" r:id="rId3" imgW="3648151" imgH="2114702" progId="Excel.Sheet.8">
                  <p:embed/>
                </p:oleObj>
              </mc:Choice>
              <mc:Fallback>
                <p:oleObj name="Gráfico" r:id="rId3" imgW="3648151" imgH="2114702" progId="Excel.Shee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628800"/>
                        <a:ext cx="7777163" cy="450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5" name="Oval 9"/>
          <p:cNvSpPr>
            <a:spLocks noChangeArrowheads="1"/>
          </p:cNvSpPr>
          <p:nvPr/>
        </p:nvSpPr>
        <p:spPr bwMode="auto">
          <a:xfrm>
            <a:off x="4643810" y="2420963"/>
            <a:ext cx="1152525" cy="1368425"/>
          </a:xfrm>
          <a:prstGeom prst="ellips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8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62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8520" y="0"/>
            <a:ext cx="8229600" cy="1143000"/>
          </a:xfrm>
        </p:spPr>
        <p:txBody>
          <a:bodyPr/>
          <a:lstStyle/>
          <a:p>
            <a:r>
              <a:rPr lang="pt-BR" dirty="0" smtClean="0"/>
              <a:t>Performance - Gado de Corte</a:t>
            </a:r>
            <a:endParaRPr lang="pt-BR" dirty="0"/>
          </a:p>
        </p:txBody>
      </p:sp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62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06392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120" y="61560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Schmidt et al</a:t>
            </a:r>
            <a:r>
              <a:rPr lang="pt-BR" dirty="0" smtClean="0"/>
              <a:t>. (2014)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51520" y="96156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charset="0"/>
              </a:rPr>
              <a:t>Efeito de </a:t>
            </a:r>
            <a:r>
              <a:rPr lang="pt-BR" sz="4000" b="1" i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charset="0"/>
              </a:rPr>
              <a:t>L. </a:t>
            </a:r>
            <a:r>
              <a:rPr lang="pt-BR" sz="4000" b="1" i="1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charset="0"/>
              </a:rPr>
              <a:t>buchneri</a:t>
            </a:r>
            <a:r>
              <a:rPr lang="pt-BR" sz="4000" b="1" i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charset="0"/>
              </a:rPr>
              <a:t> </a:t>
            </a:r>
            <a:r>
              <a:rPr lang="pt-BR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charset="0"/>
              </a:rPr>
              <a:t>no valor nutritivo da silagem cana</a:t>
            </a:r>
            <a:endParaRPr lang="pt-BR" sz="4000" baseline="0" dirty="0">
              <a:solidFill>
                <a:prstClr val="black"/>
              </a:solidFill>
              <a:latin typeface="Calibri"/>
              <a:ea typeface="Times New Roman" pitchFamily="18" charset="0"/>
              <a:cs typeface="Arial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433767" y="1916832"/>
          <a:ext cx="8026665" cy="3771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855"/>
                <a:gridCol w="1940279"/>
                <a:gridCol w="2120970"/>
                <a:gridCol w="1239561"/>
              </a:tblGrid>
              <a:tr h="878185">
                <a:tc>
                  <a:txBody>
                    <a:bodyPr/>
                    <a:lstStyle/>
                    <a:p>
                      <a:r>
                        <a:rPr lang="pt-BR" sz="2400" baseline="0" dirty="0" smtClean="0">
                          <a:solidFill>
                            <a:schemeClr val="tx1"/>
                          </a:solidFill>
                        </a:rPr>
                        <a:t>Item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 smtClean="0">
                          <a:solidFill>
                            <a:schemeClr val="tx1"/>
                          </a:solidFill>
                        </a:rPr>
                        <a:t>Sil</a:t>
                      </a:r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. cana</a:t>
                      </a:r>
                      <a:r>
                        <a:rPr lang="pt-BR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pt-BR" sz="2400" baseline="0" dirty="0" smtClean="0">
                          <a:solidFill>
                            <a:schemeClr val="tx1"/>
                          </a:solidFill>
                        </a:rPr>
                        <a:t>sem aditivo</a:t>
                      </a:r>
                      <a:endParaRPr lang="pt-BR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 smtClean="0">
                          <a:solidFill>
                            <a:schemeClr val="tx1"/>
                          </a:solidFill>
                        </a:rPr>
                        <a:t>Sil</a:t>
                      </a:r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. cana </a:t>
                      </a:r>
                    </a:p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inoculada c/ </a:t>
                      </a:r>
                    </a:p>
                    <a:p>
                      <a:pPr algn="ctr"/>
                      <a:r>
                        <a:rPr lang="pt-BR" sz="2400" i="1" dirty="0" smtClean="0">
                          <a:solidFill>
                            <a:schemeClr val="tx1"/>
                          </a:solidFill>
                        </a:rPr>
                        <a:t>L. </a:t>
                      </a:r>
                      <a:r>
                        <a:rPr lang="pt-BR" sz="2400" i="1" dirty="0" err="1" smtClean="0">
                          <a:solidFill>
                            <a:schemeClr val="tx1"/>
                          </a:solidFill>
                        </a:rPr>
                        <a:t>buchneri</a:t>
                      </a:r>
                      <a:endParaRPr lang="pt-BR" sz="2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i="1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pt-BR" sz="2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% Forragem</a:t>
                      </a:r>
                      <a:r>
                        <a:rPr lang="pt-BR" sz="2400" baseline="0" dirty="0" smtClean="0"/>
                        <a:t> dieta</a:t>
                      </a:r>
                      <a:endParaRPr lang="pt-BR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CMS, kg/d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7,69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8,82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&lt;0,01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GMD, kg/d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0,82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1,00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&lt;0,01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724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GMD/CMS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0,104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0,115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0,03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3563888" y="3836338"/>
            <a:ext cx="3168352" cy="18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07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120" y="619666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Roman et al. (2011)</a:t>
            </a:r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467544" y="1196752"/>
          <a:ext cx="7920879" cy="482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060"/>
                <a:gridCol w="1501608"/>
                <a:gridCol w="1650125"/>
                <a:gridCol w="1123086"/>
              </a:tblGrid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Item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err="1" smtClean="0">
                          <a:solidFill>
                            <a:schemeClr val="tx1"/>
                          </a:solidFill>
                        </a:rPr>
                        <a:t>Sil</a:t>
                      </a:r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. cana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 err="1" smtClean="0">
                          <a:solidFill>
                            <a:schemeClr val="tx1"/>
                          </a:solidFill>
                        </a:rPr>
                        <a:t>Sil</a:t>
                      </a:r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. milho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i="1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pt-BR" sz="22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% forragem na dieta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37,7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43,7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% FDN na forragem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70,9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50,0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% FDN forragem na dieta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26,7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21,9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CMS, kg/d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10,1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10,5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&lt;0,01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GMD, kg/d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1,34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1,38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0,39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GMD/CMS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0,133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0,132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0,97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Rendimento carcaça, %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52,7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54,1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&lt;0,01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Peso</a:t>
                      </a:r>
                      <a:r>
                        <a:rPr lang="pt-BR" sz="2200" baseline="0" dirty="0" smtClean="0">
                          <a:solidFill>
                            <a:schemeClr val="tx1"/>
                          </a:solidFill>
                        </a:rPr>
                        <a:t> carcaça quente, kg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262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&lt;0,01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45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EGS, mm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4,8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6,2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chemeClr val="tx1"/>
                          </a:solidFill>
                        </a:rPr>
                        <a:t>0,06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467544" y="404664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Silagem de cana </a:t>
            </a:r>
            <a:r>
              <a:rPr lang="pt-BR" sz="40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vs. Silagem de milho</a:t>
            </a:r>
            <a:endParaRPr lang="pt-BR" sz="4000" baseline="0" dirty="0">
              <a:solidFill>
                <a:prstClr val="black"/>
              </a:solidFill>
              <a:latin typeface="Calibri"/>
              <a:ea typeface="Times New Roman" pitchFamily="18" charset="0"/>
              <a:cs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367951" y="3156734"/>
            <a:ext cx="2508305" cy="3814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439959" y="4615926"/>
            <a:ext cx="2508305" cy="1333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302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 smtClean="0"/>
              <a:t>Aspectos agronômicos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3200" baseline="0" dirty="0" smtClean="0"/>
              <a:t>Escolha de variedades</a:t>
            </a:r>
          </a:p>
          <a:p>
            <a:pPr algn="l">
              <a:spcBef>
                <a:spcPct val="50000"/>
              </a:spcBef>
            </a:pPr>
            <a:r>
              <a:rPr lang="pt-BR" sz="3200" baseline="0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5562"/>
            <a:ext cx="5535432" cy="415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2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9092" r="3357" b="5219"/>
          <a:stretch/>
        </p:blipFill>
        <p:spPr bwMode="auto">
          <a:xfrm rot="10800000">
            <a:off x="251521" y="1257669"/>
            <a:ext cx="8683512" cy="397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4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3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51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Tratamento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 smtClean="0"/>
              <a:t>montes</a:t>
            </a:r>
            <a:r>
              <a:rPr lang="en-US" sz="3600" dirty="0" smtClean="0"/>
              <a:t> (1% de </a:t>
            </a:r>
            <a:r>
              <a:rPr lang="en-US" sz="3600" dirty="0" err="1" smtClean="0"/>
              <a:t>CaO</a:t>
            </a:r>
            <a:r>
              <a:rPr lang="en-US" sz="3600" dirty="0" smtClean="0"/>
              <a:t>)</a:t>
            </a:r>
            <a:endParaRPr lang="pt-BR" sz="3600" dirty="0"/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469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4923" name="Picture 235" descr="DSCF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183" y="1556792"/>
            <a:ext cx="6530161" cy="48962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4924" name="Picture 23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6" y="148480"/>
            <a:ext cx="8502486" cy="6376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0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="" xmlns:lc="http://schemas.openxmlformats.org/drawingml/2006/lockedCanvas"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27584" y="1484784"/>
          <a:ext cx="698477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652120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Masarin</a:t>
            </a:r>
            <a:r>
              <a:rPr lang="pt-BR" dirty="0" smtClean="0"/>
              <a:t> et al., 2011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251520" y="260648"/>
            <a:ext cx="86409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Cultivares de cana com menor teor de </a:t>
            </a:r>
            <a:r>
              <a:rPr lang="pt-BR" sz="3200" b="1" dirty="0" smtClean="0"/>
              <a:t>lignina</a:t>
            </a:r>
            <a:r>
              <a:rPr lang="pt-BR" sz="3200" dirty="0" smtClean="0"/>
              <a:t> apresentam </a:t>
            </a:r>
          </a:p>
          <a:p>
            <a:pPr algn="ctr"/>
            <a:r>
              <a:rPr lang="pt-BR" sz="3200" dirty="0" smtClean="0"/>
              <a:t>maior risco de tombamento</a:t>
            </a:r>
            <a:endParaRPr lang="pt-BR" sz="2400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38291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32703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3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="" xmlns:lc="http://schemas.openxmlformats.org/drawingml/2006/lockedCanvas"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7544" y="1556792"/>
          <a:ext cx="763284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724128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Masarin</a:t>
            </a:r>
            <a:r>
              <a:rPr lang="pt-BR" dirty="0" smtClean="0"/>
              <a:t> et al., 2011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1560" y="260648"/>
            <a:ext cx="792088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Cultivares de cana com menor teor de </a:t>
            </a:r>
            <a:r>
              <a:rPr lang="pt-BR" sz="3200" b="1" dirty="0" smtClean="0"/>
              <a:t>lignina</a:t>
            </a:r>
            <a:r>
              <a:rPr lang="pt-BR" sz="3200" dirty="0" smtClean="0"/>
              <a:t> apresentam </a:t>
            </a:r>
          </a:p>
          <a:p>
            <a:pPr algn="ctr"/>
            <a:r>
              <a:rPr lang="pt-BR" sz="3200" dirty="0" smtClean="0"/>
              <a:t>menor produtividade</a:t>
            </a:r>
            <a:endParaRPr lang="pt-BR" sz="3200" dirty="0"/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44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1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7" name="AutoShap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924800" cy="1143000"/>
          </a:xfrm>
        </p:spPr>
        <p:txBody>
          <a:bodyPr>
            <a:normAutofit/>
          </a:bodyPr>
          <a:lstStyle/>
          <a:p>
            <a:r>
              <a:rPr lang="en-US" sz="3200" dirty="0" err="1"/>
              <a:t>Diversidade</a:t>
            </a:r>
            <a:r>
              <a:rPr lang="en-US" sz="3200" dirty="0"/>
              <a:t> varietal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5589240"/>
            <a:ext cx="313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aseline="0" dirty="0" smtClean="0"/>
              <a:t>Fonte: Mello </a:t>
            </a:r>
            <a:r>
              <a:rPr lang="pt-BR" baseline="0" dirty="0" err="1" smtClean="0"/>
              <a:t>et</a:t>
            </a:r>
            <a:r>
              <a:rPr lang="pt-BR" baseline="0" dirty="0" smtClean="0"/>
              <a:t> al. (2006)</a:t>
            </a:r>
            <a:endParaRPr lang="pt-BR" baseline="0" dirty="0"/>
          </a:p>
        </p:txBody>
      </p:sp>
      <p:pic>
        <p:nvPicPr>
          <p:cNvPr id="54681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149574"/>
            <a:ext cx="91630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44016" y="1404065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2 – Teores médios de FDN, POL e razão FDN/POL de nove variedades de cana-de-açúcar (cont.)</a:t>
            </a:r>
          </a:p>
        </p:txBody>
      </p:sp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-13855" y="2952654"/>
            <a:ext cx="8964488" cy="28699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342" name="Group 86"/>
          <p:cNvGraphicFramePr>
            <a:graphicFrameLocks noGrp="1"/>
          </p:cNvGraphicFramePr>
          <p:nvPr>
            <p:ph type="tbl" idx="1"/>
          </p:nvPr>
        </p:nvGraphicFramePr>
        <p:xfrm>
          <a:off x="323528" y="1340768"/>
          <a:ext cx="8280400" cy="5262565"/>
        </p:xfrm>
        <a:graphic>
          <a:graphicData uri="http://schemas.openxmlformats.org/drawingml/2006/table">
            <a:tbl>
              <a:tblPr/>
              <a:tblGrid>
                <a:gridCol w="1655762"/>
                <a:gridCol w="1079500"/>
                <a:gridCol w="1008063"/>
                <a:gridCol w="1081087"/>
                <a:gridCol w="1079500"/>
                <a:gridCol w="1079500"/>
                <a:gridCol w="1296988"/>
              </a:tblGrid>
              <a:tr h="960438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3 – Teores médios de matéria seca (MS), proteína bruta (PB), lignina (LIG), FDN, POL e a relação FDN/POL de nove variedades de cana-de-açúcar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064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Variedade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MS</a:t>
                      </a: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</a:t>
                      </a:r>
                    </a:p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 MS)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LIG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175" marR="0" lvl="0" indent="-31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 MS)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175" marR="0" lvl="0" indent="-31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 MS)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POL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FDN/POL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IAC87-3396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31,48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3,44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47,45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15,67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3,05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IACSP93-3046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30,52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1,81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3,50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43,59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16,28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2,69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IACSP94-2094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32,38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51,44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15,50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3,34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IACSP94-2101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31,38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4,83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45,78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15,82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2,90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IACSP94-4004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27,39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3,13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41,98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16,13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2,62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IACSP94-5041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33,71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4,13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47,66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16,68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2,87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IACSP94-6025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29,23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2,96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44,11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16,08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2,77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RB72-454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30,38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2,11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3,84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46,39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15,42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3,03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SP80-1816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31,95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3,27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45,85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16,32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2,82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Médias seguidas de letras diferentes nas colunas diferem entre si (P &lt; 0,05) pelo teste de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Tukey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Rodrigues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al., 2006.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426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24344" name="Rectangle 88"/>
          <p:cNvSpPr>
            <a:spLocks noChangeArrowheads="1"/>
          </p:cNvSpPr>
          <p:nvPr/>
        </p:nvSpPr>
        <p:spPr bwMode="auto">
          <a:xfrm>
            <a:off x="394965" y="4293518"/>
            <a:ext cx="7848600" cy="3587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4345" name="Rectangle 89"/>
          <p:cNvSpPr>
            <a:spLocks noChangeArrowheads="1"/>
          </p:cNvSpPr>
          <p:nvPr/>
        </p:nvSpPr>
        <p:spPr bwMode="auto">
          <a:xfrm>
            <a:off x="394965" y="3214018"/>
            <a:ext cx="7848600" cy="3587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24346" name="Picture 9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188640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Diversidade</a:t>
            </a:r>
            <a:r>
              <a:rPr lang="en-US" sz="4000" dirty="0"/>
              <a:t> varietal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7924800" cy="1143000"/>
          </a:xfrm>
        </p:spPr>
        <p:txBody>
          <a:bodyPr/>
          <a:lstStyle/>
          <a:p>
            <a:r>
              <a:rPr lang="en-US" dirty="0" err="1"/>
              <a:t>Diversidade</a:t>
            </a:r>
            <a:r>
              <a:rPr lang="en-US" dirty="0"/>
              <a:t> varietal</a:t>
            </a:r>
            <a:endParaRPr lang="pt-BR" dirty="0"/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3107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31083" name="Picture 11" descr="DSCF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970112"/>
            <a:ext cx="5688012" cy="4267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1084" name="AutoShape 12"/>
          <p:cNvSpPr>
            <a:spLocks noChangeArrowheads="1"/>
          </p:cNvSpPr>
          <p:nvPr/>
        </p:nvSpPr>
        <p:spPr bwMode="auto">
          <a:xfrm>
            <a:off x="6769100" y="3509963"/>
            <a:ext cx="226695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2400" b="1" baseline="0">
                <a:solidFill>
                  <a:schemeClr val="tx2"/>
                </a:solidFill>
              </a:rPr>
              <a:t>IAC 93 - 3046</a:t>
            </a:r>
            <a:endParaRPr lang="pt-BR" sz="2400" b="1" baseline="0">
              <a:solidFill>
                <a:schemeClr val="tx2"/>
              </a:solidFill>
            </a:endParaRPr>
          </a:p>
        </p:txBody>
      </p:sp>
      <p:pic>
        <p:nvPicPr>
          <p:cNvPr id="131085" name="Picture 13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 smtClean="0"/>
              <a:t>Aspectos agronômicos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3200" baseline="0" dirty="0" smtClean="0"/>
              <a:t>Ponto de colheita</a:t>
            </a:r>
          </a:p>
          <a:p>
            <a:pPr algn="l">
              <a:spcBef>
                <a:spcPct val="50000"/>
              </a:spcBef>
            </a:pPr>
            <a:r>
              <a:rPr lang="pt-BR" sz="3200" baseline="0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5562"/>
            <a:ext cx="5535432" cy="415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2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CaixaDeTexto 6"/>
          <p:cNvSpPr txBox="1">
            <a:spLocks noChangeArrowheads="1"/>
          </p:cNvSpPr>
          <p:nvPr/>
        </p:nvSpPr>
        <p:spPr bwMode="auto">
          <a:xfrm>
            <a:off x="1214438" y="1071563"/>
            <a:ext cx="78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 err="1"/>
              <a:t>Brix</a:t>
            </a:r>
            <a:endParaRPr lang="pt-BR" sz="2400" baseline="0" dirty="0"/>
          </a:p>
        </p:txBody>
      </p:sp>
      <p:graphicFrame>
        <p:nvGraphicFramePr>
          <p:cNvPr id="8" name="Gráfico 7"/>
          <p:cNvGraphicFramePr/>
          <p:nvPr/>
        </p:nvGraphicFramePr>
        <p:xfrm>
          <a:off x="857224" y="1643050"/>
          <a:ext cx="6858048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8" name="CaixaDeTexto 9"/>
          <p:cNvSpPr txBox="1">
            <a:spLocks noChangeArrowheads="1"/>
          </p:cNvSpPr>
          <p:nvPr/>
        </p:nvSpPr>
        <p:spPr bwMode="auto">
          <a:xfrm>
            <a:off x="395536" y="5527675"/>
            <a:ext cx="8136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10 - Média </a:t>
            </a:r>
            <a:r>
              <a:rPr lang="pt-BR" sz="1800" baseline="0" dirty="0"/>
              <a:t>dos três tratamentos para a variável </a:t>
            </a:r>
            <a:r>
              <a:rPr lang="pt-BR" sz="1800" baseline="0" dirty="0" err="1"/>
              <a:t>Brix</a:t>
            </a:r>
            <a:r>
              <a:rPr lang="pt-BR" sz="1800" baseline="0" dirty="0"/>
              <a:t>  (% caldo) da fração colmo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3821241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4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75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11960" y="0"/>
            <a:ext cx="4104953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600" b="1" dirty="0" err="1" smtClean="0">
                <a:latin typeface="Comic Sans MS" pitchFamily="66" charset="0"/>
              </a:rPr>
              <a:t>Refratômetro</a:t>
            </a:r>
            <a:r>
              <a:rPr lang="en-US" sz="4600" b="1" dirty="0" smtClean="0">
                <a:latin typeface="Comic Sans MS" pitchFamily="66" charset="0"/>
              </a:rPr>
              <a:t> </a:t>
            </a:r>
            <a:br>
              <a:rPr lang="en-US" sz="4600" b="1" dirty="0" smtClean="0">
                <a:latin typeface="Comic Sans MS" pitchFamily="66" charset="0"/>
              </a:rPr>
            </a:br>
            <a:r>
              <a:rPr lang="en-US" sz="4600" b="1" dirty="0" smtClean="0">
                <a:latin typeface="Comic Sans MS" pitchFamily="66" charset="0"/>
              </a:rPr>
              <a:t>de campo</a:t>
            </a:r>
            <a:endParaRPr lang="pt-BR" sz="4600" b="1" dirty="0">
              <a:latin typeface="Comic Sans MS" pitchFamily="66" charset="0"/>
            </a:endParaRPr>
          </a:p>
        </p:txBody>
      </p:sp>
      <p:pic>
        <p:nvPicPr>
          <p:cNvPr id="305154" name="Picture 2" descr="http://www.antiochne.edu/es/fieldstudy/capecod/images/sarah_with_refractometer_in_pamet_mar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32448" cy="3024336"/>
          </a:xfrm>
          <a:prstGeom prst="rect">
            <a:avLst/>
          </a:prstGeom>
          <a:noFill/>
        </p:spPr>
      </p:pic>
      <p:pic>
        <p:nvPicPr>
          <p:cNvPr id="305156" name="Picture 4" descr="http://img.ehowcdn.com/article-new/ehow/images/a04/sn/4m/read-refractometer-8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7931" y="3429000"/>
            <a:ext cx="4290053" cy="3217540"/>
          </a:xfrm>
          <a:prstGeom prst="rect">
            <a:avLst/>
          </a:prstGeom>
          <a:noFill/>
        </p:spPr>
      </p:pic>
      <p:pic>
        <p:nvPicPr>
          <p:cNvPr id="305158" name="Picture 6" descr="http://www.sperdirect.com/images_products/pocket-digital-refractometer-custom-multi-160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3284985"/>
            <a:ext cx="3779912" cy="3456383"/>
          </a:xfrm>
          <a:prstGeom prst="rect">
            <a:avLst/>
          </a:prstGeom>
          <a:noFill/>
        </p:spPr>
      </p:pic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0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CaixaDeTexto 6"/>
          <p:cNvSpPr txBox="1">
            <a:spLocks noChangeArrowheads="1"/>
          </p:cNvSpPr>
          <p:nvPr/>
        </p:nvSpPr>
        <p:spPr bwMode="auto">
          <a:xfrm>
            <a:off x="1214438" y="1071563"/>
            <a:ext cx="714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 err="1"/>
              <a:t>Pol</a:t>
            </a:r>
            <a:endParaRPr lang="pt-BR" sz="2400" baseline="0" dirty="0"/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14488"/>
          <a:ext cx="6715172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752" name="CaixaDeTexto 8"/>
          <p:cNvSpPr txBox="1">
            <a:spLocks noChangeArrowheads="1"/>
          </p:cNvSpPr>
          <p:nvPr/>
        </p:nvSpPr>
        <p:spPr bwMode="auto">
          <a:xfrm>
            <a:off x="637803" y="5602014"/>
            <a:ext cx="76786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11 - </a:t>
            </a:r>
            <a:r>
              <a:rPr lang="pt-BR" sz="1800" baseline="0" dirty="0"/>
              <a:t>Média dos três tratamentos para a variável </a:t>
            </a:r>
            <a:r>
              <a:rPr lang="pt-BR" sz="1800" baseline="0" dirty="0" err="1"/>
              <a:t>Pol</a:t>
            </a:r>
            <a:r>
              <a:rPr lang="pt-BR" sz="1800" baseline="0" dirty="0"/>
              <a:t>  (% caldo) da fração colmo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117385" y="6372036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1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Tratamento</a:t>
            </a:r>
            <a:r>
              <a:rPr lang="en-US" dirty="0"/>
              <a:t> </a:t>
            </a:r>
            <a:r>
              <a:rPr lang="en-US" dirty="0" err="1" smtClean="0"/>
              <a:t>químico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montes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(1% </a:t>
            </a:r>
            <a:r>
              <a:rPr lang="en-US" dirty="0" err="1" smtClean="0"/>
              <a:t>CaO</a:t>
            </a:r>
            <a:r>
              <a:rPr lang="en-US" dirty="0" smtClean="0"/>
              <a:t>) </a:t>
            </a:r>
            <a:r>
              <a:rPr lang="en-US" dirty="0" err="1" smtClean="0"/>
              <a:t>não</a:t>
            </a:r>
            <a:r>
              <a:rPr lang="en-US" dirty="0" smtClean="0"/>
              <a:t> é </a:t>
            </a:r>
            <a:r>
              <a:rPr lang="en-US" dirty="0" err="1" smtClean="0"/>
              <a:t>efetivo</a:t>
            </a:r>
            <a:r>
              <a:rPr lang="en-US" dirty="0" smtClean="0"/>
              <a:t> !</a:t>
            </a:r>
            <a:endParaRPr lang="pt-BR" dirty="0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3687465" y="2537421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576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1239540" y="3616921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827584" y="5535523"/>
            <a:ext cx="7056784" cy="1061829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30 - </a:t>
            </a:r>
            <a:r>
              <a:rPr lang="pt-BR" sz="1800" baseline="0" dirty="0"/>
              <a:t>Evolução temporal do teor de </a:t>
            </a:r>
            <a:r>
              <a:rPr lang="pt-BR" sz="1800" baseline="0" dirty="0" err="1"/>
              <a:t>hemicelulose</a:t>
            </a:r>
            <a:r>
              <a:rPr lang="pt-BR" sz="1800" baseline="0" dirty="0"/>
              <a:t> da cana-de-açúcar tratada com doses de cal </a:t>
            </a:r>
            <a:r>
              <a:rPr lang="pt-BR" sz="1800" baseline="0" dirty="0" smtClean="0"/>
              <a:t>virgem.  </a:t>
            </a:r>
          </a:p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Fonte: </a:t>
            </a:r>
            <a:r>
              <a:rPr lang="en-US" sz="1800" baseline="0" dirty="0" smtClean="0"/>
              <a:t>Santos </a:t>
            </a:r>
            <a:r>
              <a:rPr lang="en-US" sz="1800" baseline="0" dirty="0"/>
              <a:t>(2007)</a:t>
            </a:r>
            <a:endParaRPr lang="pt-BR" sz="1800" baseline="0" dirty="0"/>
          </a:p>
        </p:txBody>
      </p:sp>
      <p:sp>
        <p:nvSpPr>
          <p:cNvPr id="245772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245771" name="Object 11"/>
          <p:cNvGraphicFramePr>
            <a:graphicFrameLocks noChangeAspect="1"/>
          </p:cNvGraphicFramePr>
          <p:nvPr/>
        </p:nvGraphicFramePr>
        <p:xfrm>
          <a:off x="746125" y="1412875"/>
          <a:ext cx="7121525" cy="401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0" name="Worksheet" r:id="rId4" imgW="5305418" imgH="2990864" progId="Excel.Sheet.8">
                  <p:embed/>
                </p:oleObj>
              </mc:Choice>
              <mc:Fallback>
                <p:oleObj name="Worksheet" r:id="rId4" imgW="5305418" imgH="2990864" progId="Excel.Shee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1412875"/>
                        <a:ext cx="7121525" cy="401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0" name="Picture 99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CaixaDeTexto 6"/>
          <p:cNvSpPr txBox="1">
            <a:spLocks noChangeArrowheads="1"/>
          </p:cNvSpPr>
          <p:nvPr/>
        </p:nvSpPr>
        <p:spPr bwMode="auto">
          <a:xfrm>
            <a:off x="1214438" y="1143000"/>
            <a:ext cx="2500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/>
              <a:t>Matéria Seca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85926"/>
          <a:ext cx="6929486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6" name="CaixaDeTexto 8"/>
          <p:cNvSpPr txBox="1">
            <a:spLocks noChangeArrowheads="1"/>
          </p:cNvSpPr>
          <p:nvPr/>
        </p:nvSpPr>
        <p:spPr bwMode="auto">
          <a:xfrm>
            <a:off x="780107" y="5589240"/>
            <a:ext cx="73922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12 - </a:t>
            </a:r>
            <a:r>
              <a:rPr lang="pt-BR" sz="1800" baseline="0" dirty="0"/>
              <a:t>Média dos três tratamentos para a variável MS (%) da fração colmo, folha e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45377" y="6381328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0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CaixaDeTexto 6"/>
          <p:cNvSpPr txBox="1">
            <a:spLocks noChangeArrowheads="1"/>
          </p:cNvSpPr>
          <p:nvPr/>
        </p:nvSpPr>
        <p:spPr bwMode="auto">
          <a:xfrm>
            <a:off x="1214438" y="1038225"/>
            <a:ext cx="2714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Proteína Bruta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14488"/>
          <a:ext cx="7072362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800" name="CaixaDeTexto 8"/>
          <p:cNvSpPr txBox="1">
            <a:spLocks noChangeArrowheads="1"/>
          </p:cNvSpPr>
          <p:nvPr/>
        </p:nvSpPr>
        <p:spPr bwMode="auto">
          <a:xfrm>
            <a:off x="467544" y="5661248"/>
            <a:ext cx="7920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13 - </a:t>
            </a:r>
            <a:r>
              <a:rPr lang="pt-BR" sz="1800" baseline="0" dirty="0"/>
              <a:t>Média dos três tratamentos para a variável PB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572000" y="6372036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2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DSCF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064166" cy="60486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1403648" y="548680"/>
            <a:ext cx="676875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baseline="0" dirty="0" smtClean="0"/>
              <a:t> 60d- </a:t>
            </a:r>
            <a:r>
              <a:rPr lang="en-US" sz="3600" b="1" baseline="0" dirty="0" err="1" smtClean="0"/>
              <a:t>alta</a:t>
            </a:r>
            <a:r>
              <a:rPr lang="en-US" sz="3600" b="1" baseline="0" dirty="0" smtClean="0"/>
              <a:t> </a:t>
            </a:r>
            <a:r>
              <a:rPr lang="en-US" sz="3600" b="1" baseline="0" dirty="0" err="1" smtClean="0"/>
              <a:t>proporção</a:t>
            </a:r>
            <a:r>
              <a:rPr lang="en-US" sz="3600" b="1" baseline="0" dirty="0" smtClean="0"/>
              <a:t> de </a:t>
            </a:r>
            <a:r>
              <a:rPr lang="en-US" sz="3600" b="1" baseline="0" dirty="0" err="1" smtClean="0"/>
              <a:t>folhas</a:t>
            </a:r>
            <a:endParaRPr lang="en-US" sz="3600" b="1" baseline="0" dirty="0"/>
          </a:p>
        </p:txBody>
      </p:sp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5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CaixaDeTexto 6"/>
          <p:cNvSpPr txBox="1">
            <a:spLocks noChangeArrowheads="1"/>
          </p:cNvSpPr>
          <p:nvPr/>
        </p:nvSpPr>
        <p:spPr bwMode="auto">
          <a:xfrm>
            <a:off x="1214438" y="1071563"/>
            <a:ext cx="271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Matéria Mineral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85926"/>
          <a:ext cx="7072362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24" name="Retângulo 11"/>
          <p:cNvSpPr>
            <a:spLocks noChangeArrowheads="1"/>
          </p:cNvSpPr>
          <p:nvPr/>
        </p:nvSpPr>
        <p:spPr bwMode="auto">
          <a:xfrm>
            <a:off x="467544" y="5620615"/>
            <a:ext cx="7920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14 - Média </a:t>
            </a:r>
            <a:r>
              <a:rPr lang="pt-BR" sz="1800" baseline="0" dirty="0"/>
              <a:t>dos três tratamentos para a variável MM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76056" y="6300028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04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CaixaDeTexto 6"/>
          <p:cNvSpPr txBox="1">
            <a:spLocks noChangeArrowheads="1"/>
          </p:cNvSpPr>
          <p:nvPr/>
        </p:nvSpPr>
        <p:spPr bwMode="auto">
          <a:xfrm>
            <a:off x="1143000" y="1071563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Fibra em detergente neutro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85926"/>
          <a:ext cx="700092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848" name="Retângulo 8"/>
          <p:cNvSpPr>
            <a:spLocks noChangeArrowheads="1"/>
          </p:cNvSpPr>
          <p:nvPr/>
        </p:nvSpPr>
        <p:spPr bwMode="auto">
          <a:xfrm>
            <a:off x="467544" y="5589240"/>
            <a:ext cx="79928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15 - </a:t>
            </a:r>
            <a:r>
              <a:rPr lang="pt-BR" sz="1800" baseline="0" dirty="0"/>
              <a:t>Média dos três tratamentos para a variável FDN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45377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5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CaixaDeTexto 6"/>
          <p:cNvSpPr txBox="1">
            <a:spLocks noChangeArrowheads="1"/>
          </p:cNvSpPr>
          <p:nvPr/>
        </p:nvSpPr>
        <p:spPr bwMode="auto">
          <a:xfrm>
            <a:off x="1143000" y="1143000"/>
            <a:ext cx="70008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aseline="0" dirty="0" err="1"/>
              <a:t>Digestibilidade</a:t>
            </a:r>
            <a:r>
              <a:rPr lang="pt-BR" sz="2200" baseline="0" dirty="0"/>
              <a:t> verdadeira in </a:t>
            </a:r>
            <a:r>
              <a:rPr lang="pt-BR" sz="2200" baseline="0" dirty="0" err="1"/>
              <a:t>vitro</a:t>
            </a:r>
            <a:r>
              <a:rPr lang="pt-BR" sz="2200" baseline="0" dirty="0"/>
              <a:t> da matéria seca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857364"/>
          <a:ext cx="7358114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896" name="CaixaDeTexto 8"/>
          <p:cNvSpPr txBox="1">
            <a:spLocks noChangeArrowheads="1"/>
          </p:cNvSpPr>
          <p:nvPr/>
        </p:nvSpPr>
        <p:spPr bwMode="auto">
          <a:xfrm>
            <a:off x="467544" y="5589240"/>
            <a:ext cx="77494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17 - </a:t>
            </a:r>
            <a:r>
              <a:rPr lang="pt-BR" sz="1800" baseline="0" dirty="0"/>
              <a:t>Média dos três tratamentos para a variável DVIVMS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45377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3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07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ChangeArrowheads="1"/>
          </p:cNvSpPr>
          <p:nvPr/>
        </p:nvSpPr>
        <p:spPr bwMode="auto">
          <a:xfrm>
            <a:off x="179512" y="746701"/>
            <a:ext cx="89252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2800" baseline="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Desempenho de novilhas alimentadas com </a:t>
            </a:r>
          </a:p>
          <a:p>
            <a:pPr algn="just"/>
            <a:r>
              <a:rPr lang="pt-BR" sz="2800" baseline="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cana fresca integral ou despalhada (colmo)</a:t>
            </a:r>
            <a:endParaRPr lang="pt-BR" sz="2800" baseline="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/>
          </p:nvPr>
        </p:nvGraphicFramePr>
        <p:xfrm>
          <a:off x="323528" y="1931238"/>
          <a:ext cx="8496944" cy="3730010"/>
        </p:xfrm>
        <a:graphic>
          <a:graphicData uri="http://schemas.openxmlformats.org/drawingml/2006/table">
            <a:tbl>
              <a:tblPr/>
              <a:tblGrid>
                <a:gridCol w="1688731"/>
                <a:gridCol w="1917095"/>
                <a:gridCol w="1469963"/>
                <a:gridCol w="808398"/>
                <a:gridCol w="780033"/>
                <a:gridCol w="946677"/>
                <a:gridCol w="886047"/>
              </a:tblGrid>
              <a:tr h="5040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i="1" dirty="0" smtClean="0">
                          <a:latin typeface="+mj-lt"/>
                          <a:ea typeface="Times New Roman"/>
                          <a:cs typeface="Arial" pitchFamily="34" charset="0"/>
                        </a:rPr>
                        <a:t>P</a:t>
                      </a:r>
                      <a:endParaRPr lang="pt-BR" sz="2400" i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6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Colmo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latin typeface="+mj-lt"/>
                          <a:ea typeface="Times New Roman"/>
                          <a:cs typeface="Arial" pitchFamily="34" charset="0"/>
                        </a:rPr>
                        <a:t>Planta</a:t>
                      </a:r>
                      <a:r>
                        <a:rPr lang="pt-BR" sz="2400" b="1" baseline="0" dirty="0" smtClean="0">
                          <a:latin typeface="+mj-lt"/>
                          <a:ea typeface="Times New Roman"/>
                          <a:cs typeface="Arial" pitchFamily="34" charset="0"/>
                        </a:rPr>
                        <a:t> inteira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EPM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Trat.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Sem.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T×S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64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dirty="0" smtClean="0">
                          <a:latin typeface="+mj-lt"/>
                          <a:ea typeface="Times New Roman"/>
                          <a:cs typeface="Arial" pitchFamily="34" charset="0"/>
                        </a:rPr>
                        <a:t>CMS, kg/d</a:t>
                      </a:r>
                      <a:endParaRPr lang="pt-BR" sz="2400" b="1" kern="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8,84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8,77</a:t>
                      </a:r>
                      <a:endParaRPr lang="pt-BR" sz="240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0,18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0,78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&lt;0,01</a:t>
                      </a:r>
                      <a:endParaRPr lang="pt-BR" sz="240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0,28</a:t>
                      </a:r>
                      <a:endParaRPr lang="pt-BR" sz="240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064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dirty="0" smtClean="0">
                          <a:latin typeface="+mj-lt"/>
                          <a:ea typeface="Times New Roman"/>
                          <a:cs typeface="Arial" pitchFamily="34" charset="0"/>
                        </a:rPr>
                        <a:t>GMD, kg/d</a:t>
                      </a:r>
                      <a:endParaRPr lang="pt-BR" sz="2400" b="0" kern="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1,395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1,125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0,09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0,05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&lt;0,01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0,68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064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dirty="0" smtClean="0">
                          <a:latin typeface="+mj-lt"/>
                          <a:ea typeface="Times New Roman"/>
                          <a:cs typeface="Arial" pitchFamily="34" charset="0"/>
                        </a:rPr>
                        <a:t>GMD/CMS</a:t>
                      </a:r>
                      <a:endParaRPr lang="pt-BR" sz="2400" b="1" kern="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0,158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0,122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0,01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0,05</a:t>
                      </a:r>
                      <a:endParaRPr lang="pt-BR" sz="2400" b="1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&lt;0,01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0,58</a:t>
                      </a:r>
                      <a:endParaRPr lang="pt-BR" sz="2400" dirty="0"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4788024" y="5849422"/>
            <a:ext cx="2827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pt-BR" sz="1800" baseline="0" dirty="0" smtClean="0">
                <a:solidFill>
                  <a:prstClr val="black"/>
                </a:solidFill>
                <a:latin typeface="Calibri"/>
              </a:rPr>
              <a:t>Fonte: </a:t>
            </a:r>
            <a:r>
              <a:rPr lang="pt-BR" sz="1800" baseline="0" dirty="0" err="1" smtClean="0">
                <a:solidFill>
                  <a:prstClr val="black"/>
                </a:solidFill>
                <a:latin typeface="Calibri"/>
              </a:rPr>
              <a:t>Siécola</a:t>
            </a:r>
            <a:r>
              <a:rPr lang="pt-BR" sz="1800" baseline="0" dirty="0" smtClean="0">
                <a:solidFill>
                  <a:prstClr val="black"/>
                </a:solidFill>
                <a:latin typeface="Calibri"/>
              </a:rPr>
              <a:t> Jr. et al., 2014</a:t>
            </a:r>
            <a:endParaRPr lang="pt-BR" sz="1800" baseline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1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/>
          <p:nvPr/>
        </p:nvGraphicFramePr>
        <p:xfrm>
          <a:off x="0" y="404664"/>
          <a:ext cx="442912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/>
          <p:nvPr/>
        </p:nvGraphicFramePr>
        <p:xfrm>
          <a:off x="4143372" y="404664"/>
          <a:ext cx="4786346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áfico 13"/>
          <p:cNvGraphicFramePr/>
          <p:nvPr/>
        </p:nvGraphicFramePr>
        <p:xfrm>
          <a:off x="0" y="3333622"/>
          <a:ext cx="4429124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/>
          <p:cNvGraphicFramePr/>
          <p:nvPr/>
        </p:nvGraphicFramePr>
        <p:xfrm>
          <a:off x="4286216" y="3262184"/>
          <a:ext cx="4857784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7" name="Conector de seta reta 16"/>
          <p:cNvCxnSpPr/>
          <p:nvPr/>
        </p:nvCxnSpPr>
        <p:spPr>
          <a:xfrm rot="5400000" flipH="1" flipV="1">
            <a:off x="2928144" y="1832638"/>
            <a:ext cx="11430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 flipH="1" flipV="1">
            <a:off x="7144544" y="1618326"/>
            <a:ext cx="1571625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 flipH="1" flipV="1">
            <a:off x="3179763" y="5084632"/>
            <a:ext cx="6413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5400000" flipH="1" flipV="1">
            <a:off x="7680325" y="5083044"/>
            <a:ext cx="64293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1" name="Picture 4" descr="logoesalq300dpi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60449" y="71439"/>
            <a:ext cx="423226" cy="621258"/>
          </a:xfrm>
          <a:prstGeom prst="rect">
            <a:avLst/>
          </a:prstGeom>
          <a:noFill/>
        </p:spPr>
      </p:pic>
      <p:pic>
        <p:nvPicPr>
          <p:cNvPr id="18" name="Picture 99" descr="Logotipo grupo      conservaçã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78606" y="6165850"/>
            <a:ext cx="365394" cy="382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8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áfico 23"/>
          <p:cNvGraphicFramePr/>
          <p:nvPr/>
        </p:nvGraphicFramePr>
        <p:xfrm>
          <a:off x="611560" y="980728"/>
          <a:ext cx="753405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tângulo 15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  <p:sp>
        <p:nvSpPr>
          <p:cNvPr id="6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06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0"/>
          <a:stretch/>
        </p:blipFill>
        <p:spPr bwMode="auto">
          <a:xfrm rot="5400000">
            <a:off x="1808627" y="89563"/>
            <a:ext cx="581477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80112" y="63720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Cesarino</a:t>
            </a:r>
            <a:r>
              <a:rPr lang="pt-BR" dirty="0" smtClean="0"/>
              <a:t> et al., 2012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547664" y="404664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Topo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139952" y="404664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Meio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804248" y="404664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Base</a:t>
            </a:r>
            <a:endParaRPr lang="pt-BR" dirty="0"/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71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Silagem de cana-de-açúcar</a:t>
            </a:r>
            <a:endParaRPr lang="pt-BR"/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75108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75110" name="Picture 6" descr="DSCF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840760" cy="518757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5114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163" y="6092825"/>
            <a:ext cx="731837" cy="76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97288"/>
            <a:ext cx="7776864" cy="254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6" y="898003"/>
            <a:ext cx="7740352" cy="260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580112" y="63720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Cesarino</a:t>
            </a:r>
            <a:r>
              <a:rPr lang="pt-BR" dirty="0" smtClean="0"/>
              <a:t> et al., 2012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31640" y="40466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Topo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923928" y="40466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Meio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588224" y="40466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Base</a:t>
            </a:r>
            <a:endParaRPr lang="pt-BR" dirty="0"/>
          </a:p>
        </p:txBody>
      </p:sp>
      <p:pic>
        <p:nvPicPr>
          <p:cNvPr id="10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0585" y="71438"/>
            <a:ext cx="563090" cy="826565"/>
          </a:xfrm>
          <a:prstGeom prst="rect">
            <a:avLst/>
          </a:prstGeom>
          <a:noFill/>
        </p:spPr>
      </p:pic>
      <p:pic>
        <p:nvPicPr>
          <p:cNvPr id="11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7854" y="6165850"/>
            <a:ext cx="486146" cy="508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0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4016" y="3326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Lignina</a:t>
            </a:r>
            <a:r>
              <a:rPr lang="pt-BR" sz="3600" dirty="0" smtClean="0"/>
              <a:t> vs. </a:t>
            </a:r>
            <a:r>
              <a:rPr lang="pt-BR" sz="3600" dirty="0" err="1" smtClean="0"/>
              <a:t>Dig</a:t>
            </a:r>
            <a:r>
              <a:rPr lang="pt-BR" sz="3600" dirty="0" smtClean="0"/>
              <a:t>. FDN </a:t>
            </a:r>
            <a:r>
              <a:rPr lang="pt-BR" sz="3200" dirty="0" smtClean="0"/>
              <a:t>(planta inteira)</a:t>
            </a:r>
            <a:endParaRPr lang="pt-BR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44255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536334" y="6084845"/>
            <a:ext cx="2915816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Fonte: Daniel et al., 2016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58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488832" cy="5256584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95536" y="5394510"/>
            <a:ext cx="8460432" cy="134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Figura 5 – Dinâmica de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indigestibilidade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da fração FDN da cana-de-açúcar.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iNDF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/NDF = 45.93 + 0.008 × DAC, R</a:t>
            </a:r>
            <a:r>
              <a:rPr kumimoji="0" lang="pt-BR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= 0.00, RMSE = 3.12, </a:t>
            </a:r>
            <a:r>
              <a:rPr kumimoji="0" lang="pt-B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= 0.28. O modelo incluiu efeito aleatório de experimento. </a:t>
            </a:r>
          </a:p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Fonte: Daniel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al. (2012).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196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CaixaDeTexto 6"/>
          <p:cNvSpPr txBox="1">
            <a:spLocks noChangeArrowheads="1"/>
          </p:cNvSpPr>
          <p:nvPr/>
        </p:nvSpPr>
        <p:spPr bwMode="auto">
          <a:xfrm>
            <a:off x="1143000" y="1143000"/>
            <a:ext cx="70008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aseline="0"/>
              <a:t>Digestibilidade verdadeira in vitro da matéria seca</a:t>
            </a:r>
          </a:p>
        </p:txBody>
      </p:sp>
      <p:sp>
        <p:nvSpPr>
          <p:cNvPr id="38919" name="CaixaDeTexto 8"/>
          <p:cNvSpPr txBox="1">
            <a:spLocks noChangeArrowheads="1"/>
          </p:cNvSpPr>
          <p:nvPr/>
        </p:nvSpPr>
        <p:spPr bwMode="auto">
          <a:xfrm>
            <a:off x="395537" y="5589240"/>
            <a:ext cx="7992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18 - </a:t>
            </a:r>
            <a:r>
              <a:rPr lang="pt-BR" sz="1800" baseline="0" dirty="0"/>
              <a:t>Média dos três tratamentos para a variável DVIVMS (% MS), </a:t>
            </a:r>
            <a:r>
              <a:rPr lang="pt-BR" sz="1800" baseline="0" dirty="0" err="1"/>
              <a:t>Pol</a:t>
            </a:r>
            <a:r>
              <a:rPr lang="pt-BR" sz="1800" baseline="0" dirty="0"/>
              <a:t> e </a:t>
            </a:r>
            <a:r>
              <a:rPr lang="pt-BR" sz="1800" baseline="0" dirty="0" err="1"/>
              <a:t>Brix</a:t>
            </a:r>
            <a:r>
              <a:rPr lang="pt-BR" sz="1800" baseline="0" dirty="0"/>
              <a:t> (% do caldo) da planta inteira da cana-de-açúcar, variedade IAC86-2480, ao longo do ciclo da cultura</a:t>
            </a:r>
          </a:p>
        </p:txBody>
      </p:sp>
      <p:graphicFrame>
        <p:nvGraphicFramePr>
          <p:cNvPr id="12" name="Gráfico 11"/>
          <p:cNvGraphicFramePr/>
          <p:nvPr/>
        </p:nvGraphicFramePr>
        <p:xfrm>
          <a:off x="642910" y="1785926"/>
          <a:ext cx="742955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ângulo 8"/>
          <p:cNvSpPr/>
          <p:nvPr/>
        </p:nvSpPr>
        <p:spPr>
          <a:xfrm>
            <a:off x="4860032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4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70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2"/>
          <p:cNvGraphicFramePr>
            <a:graphicFrameLocks/>
          </p:cNvGraphicFramePr>
          <p:nvPr/>
        </p:nvGraphicFramePr>
        <p:xfrm>
          <a:off x="755576" y="476672"/>
          <a:ext cx="6929454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6"/>
          <p:cNvSpPr/>
          <p:nvPr/>
        </p:nvSpPr>
        <p:spPr>
          <a:xfrm>
            <a:off x="734454" y="6372036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1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12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Gráfico 2"/>
          <p:cNvPicPr>
            <a:picLocks noChangeArrowheads="1"/>
          </p:cNvPicPr>
          <p:nvPr/>
        </p:nvPicPr>
        <p:blipFill>
          <a:blip r:embed="rId2" cstate="print"/>
          <a:srcRect l="-4140" t="-5734" r="-3152" b="-6422"/>
          <a:stretch>
            <a:fillRect/>
          </a:stretch>
        </p:blipFill>
        <p:spPr bwMode="auto">
          <a:xfrm>
            <a:off x="1071563" y="878929"/>
            <a:ext cx="67151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de seta reta 9"/>
          <p:cNvCxnSpPr/>
          <p:nvPr/>
        </p:nvCxnSpPr>
        <p:spPr>
          <a:xfrm rot="5400000" flipH="1" flipV="1">
            <a:off x="4358482" y="3835722"/>
            <a:ext cx="257175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10800000">
            <a:off x="2000250" y="2479204"/>
            <a:ext cx="3571875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sp>
        <p:nvSpPr>
          <p:cNvPr id="8" name="CaixaDeTexto 7"/>
          <p:cNvSpPr txBox="1"/>
          <p:nvPr/>
        </p:nvSpPr>
        <p:spPr>
          <a:xfrm>
            <a:off x="2123728" y="11663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u="sng" baseline="0" dirty="0" smtClean="0">
                <a:solidFill>
                  <a:srgbClr val="FF0000"/>
                </a:solidFill>
              </a:rPr>
              <a:t>NDT ~ (</a:t>
            </a:r>
            <a:r>
              <a:rPr lang="pt-BR" sz="3600" b="1" u="sng" baseline="0" dirty="0" err="1" smtClean="0">
                <a:solidFill>
                  <a:srgbClr val="FF0000"/>
                </a:solidFill>
              </a:rPr>
              <a:t>Brix</a:t>
            </a:r>
            <a:r>
              <a:rPr lang="pt-BR" sz="3600" b="1" u="sng" baseline="0" dirty="0" smtClean="0">
                <a:solidFill>
                  <a:srgbClr val="FF0000"/>
                </a:solidFill>
              </a:rPr>
              <a:t> + 40)</a:t>
            </a:r>
            <a:endParaRPr lang="pt-BR" sz="3600" b="1" u="sng" baseline="0" dirty="0">
              <a:solidFill>
                <a:srgbClr val="FF0000"/>
              </a:solidFill>
            </a:endParaRPr>
          </a:p>
        </p:txBody>
      </p:sp>
      <p:pic>
        <p:nvPicPr>
          <p:cNvPr id="1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5" name="Picture 9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3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 smtClean="0"/>
              <a:t>Aspectos agronômicos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3200" baseline="0" dirty="0" err="1" smtClean="0"/>
              <a:t>Rebrotação</a:t>
            </a:r>
            <a:endParaRPr lang="pt-BR" sz="3200" baseline="0" dirty="0" smtClean="0"/>
          </a:p>
          <a:p>
            <a:pPr algn="l">
              <a:spcBef>
                <a:spcPct val="50000"/>
              </a:spcBef>
            </a:pPr>
            <a:r>
              <a:rPr lang="pt-BR" sz="3200" baseline="0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5562"/>
            <a:ext cx="5535432" cy="415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6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Colheita manual com pal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492375"/>
            <a:ext cx="3816350" cy="2667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812800" y="771525"/>
            <a:ext cx="7518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600" b="1" baseline="0" dirty="0" err="1"/>
              <a:t>Manejo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colheita</a:t>
            </a:r>
            <a:r>
              <a:rPr lang="en-US" sz="3600" b="1" baseline="0" dirty="0"/>
              <a:t> - manual</a:t>
            </a:r>
          </a:p>
        </p:txBody>
      </p:sp>
      <p:sp>
        <p:nvSpPr>
          <p:cNvPr id="281607" name="Rectangle 7"/>
          <p:cNvSpPr>
            <a:spLocks noChangeArrowheads="1"/>
          </p:cNvSpPr>
          <p:nvPr/>
        </p:nvSpPr>
        <p:spPr bwMode="auto">
          <a:xfrm>
            <a:off x="4643438" y="2420938"/>
            <a:ext cx="4500562" cy="3743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pt-BR" sz="2400" b="1" baseline="0" dirty="0"/>
              <a:t>limitações trabalhistas;</a:t>
            </a:r>
          </a:p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/>
              <a:t>- maior custo (R$160/ t MS); 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</a:t>
            </a:r>
            <a:r>
              <a:rPr lang="pt-BR" sz="2400" b="1" baseline="0"/>
              <a:t>4 </a:t>
            </a:r>
            <a:r>
              <a:rPr lang="pt-BR" sz="2400" b="1" baseline="0" smtClean="0"/>
              <a:t>t/homem.dia </a:t>
            </a:r>
            <a:r>
              <a:rPr lang="pt-BR" sz="2400" b="1" baseline="0" dirty="0"/>
              <a:t>(8 h);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</a:t>
            </a:r>
            <a:r>
              <a:rPr lang="pt-BR" sz="2400" b="1" baseline="0"/>
              <a:t>200 </a:t>
            </a:r>
            <a:r>
              <a:rPr lang="pt-BR" sz="2400" b="1" baseline="0" smtClean="0"/>
              <a:t>homens.h/ha</a:t>
            </a:r>
            <a:r>
              <a:rPr lang="pt-BR" sz="2400" b="1" baseline="0" dirty="0"/>
              <a:t>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picador </a:t>
            </a:r>
            <a:r>
              <a:rPr lang="pt-BR" sz="2400" b="1" baseline="0" dirty="0" err="1"/>
              <a:t>estacionario</a:t>
            </a:r>
            <a:r>
              <a:rPr lang="pt-BR" sz="2400" b="1" baseline="0" dirty="0"/>
              <a:t>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baixa </a:t>
            </a:r>
            <a:r>
              <a:rPr lang="pt-BR" sz="2400" b="1" baseline="0"/>
              <a:t>eficiência </a:t>
            </a:r>
            <a:r>
              <a:rPr lang="pt-BR" sz="2400" b="1" baseline="0" smtClean="0"/>
              <a:t>operacional.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endParaRPr lang="pt-BR" sz="2400" b="1" baseline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64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9" name="Text Box 3"/>
          <p:cNvSpPr txBox="1">
            <a:spLocks noChangeArrowheads="1"/>
          </p:cNvSpPr>
          <p:nvPr/>
        </p:nvSpPr>
        <p:spPr bwMode="auto">
          <a:xfrm>
            <a:off x="812800" y="771525"/>
            <a:ext cx="7518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600" b="1" baseline="0" dirty="0" err="1"/>
              <a:t>Manejo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colheita</a:t>
            </a:r>
            <a:r>
              <a:rPr lang="en-US" sz="3600" b="1" baseline="0" dirty="0"/>
              <a:t> - </a:t>
            </a:r>
            <a:r>
              <a:rPr lang="en-US" sz="3600" b="1" baseline="0" dirty="0" err="1"/>
              <a:t>mecanizado</a:t>
            </a:r>
            <a:endParaRPr lang="en-US" sz="3600" b="1" baseline="0" dirty="0"/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4643438" y="2420938"/>
            <a:ext cx="4500562" cy="3743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pt-BR" sz="2400" b="1" baseline="0" dirty="0"/>
              <a:t>Desgaste operacional;</a:t>
            </a:r>
          </a:p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/>
              <a:t>- menor custo (R$110/ t MS); 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7 – 10 t/hora;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50 - 70 t/dia;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rebanhos de maior porte;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manejo </a:t>
            </a:r>
            <a:r>
              <a:rPr lang="pt-BR" sz="2400" b="1" baseline="0"/>
              <a:t>de </a:t>
            </a:r>
            <a:r>
              <a:rPr lang="pt-BR" sz="2400" b="1" baseline="0" smtClean="0"/>
              <a:t>soqueira.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endParaRPr lang="pt-BR" sz="2400" b="1" baseline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8582" name="Picture 6" descr="Colheita cana maquin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420938"/>
            <a:ext cx="3816350" cy="32019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9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456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DSCF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341438"/>
            <a:ext cx="4083050" cy="54435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7747" name="Picture 3" descr="DSCF0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2565400"/>
            <a:ext cx="4572000" cy="3429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7748" name="Picture 4" descr="DSCF0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" y="2565400"/>
            <a:ext cx="4572000" cy="3429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7749" name="Text Box 5"/>
          <p:cNvSpPr txBox="1">
            <a:spLocks noChangeArrowheads="1"/>
          </p:cNvSpPr>
          <p:nvPr/>
        </p:nvSpPr>
        <p:spPr bwMode="auto">
          <a:xfrm>
            <a:off x="812800" y="620688"/>
            <a:ext cx="7518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600" b="1" baseline="0" dirty="0" err="1"/>
              <a:t>Manejo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colheita</a:t>
            </a:r>
            <a:r>
              <a:rPr lang="en-US" sz="3600" b="1" baseline="0" dirty="0"/>
              <a:t> - </a:t>
            </a:r>
            <a:r>
              <a:rPr lang="en-US" sz="3600" b="1" baseline="0" dirty="0" err="1"/>
              <a:t>mecanizado</a:t>
            </a:r>
            <a:endParaRPr lang="en-US" sz="3600" b="1" baseline="0" dirty="0"/>
          </a:p>
        </p:txBody>
      </p:sp>
      <p:pic>
        <p:nvPicPr>
          <p:cNvPr id="287751" name="Picture 7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34088"/>
            <a:ext cx="787400" cy="823912"/>
          </a:xfrm>
          <a:prstGeom prst="rect">
            <a:avLst/>
          </a:prstGeom>
          <a:noFill/>
        </p:spPr>
      </p:pic>
      <p:sp>
        <p:nvSpPr>
          <p:cNvPr id="287752" name="Oval 8"/>
          <p:cNvSpPr>
            <a:spLocks noChangeArrowheads="1"/>
          </p:cNvSpPr>
          <p:nvPr/>
        </p:nvSpPr>
        <p:spPr bwMode="auto">
          <a:xfrm>
            <a:off x="6300788" y="5661025"/>
            <a:ext cx="863600" cy="936625"/>
          </a:xfrm>
          <a:prstGeom prst="ellips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8" name="Picture 4" descr="logoesalq300dpi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99" descr="Logotipo grupo      conservaçã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035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ustom 1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9966"/>
      </a:accent1>
      <a:accent2>
        <a:srgbClr val="CCB400"/>
      </a:accent2>
      <a:accent3>
        <a:srgbClr val="339966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</TotalTime>
  <Words>3928</Words>
  <Application>Microsoft Office PowerPoint</Application>
  <PresentationFormat>Apresentação na tela (4:3)</PresentationFormat>
  <Paragraphs>1126</Paragraphs>
  <Slides>117</Slides>
  <Notes>24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117</vt:i4>
      </vt:variant>
    </vt:vector>
  </HeadingPairs>
  <TitlesOfParts>
    <vt:vector size="133" baseType="lpstr">
      <vt:lpstr>Arial Unicode MS</vt:lpstr>
      <vt:lpstr>Arial</vt:lpstr>
      <vt:lpstr>Calibri</vt:lpstr>
      <vt:lpstr>Comic Sans MS</vt:lpstr>
      <vt:lpstr>Georgia</vt:lpstr>
      <vt:lpstr>Monotype Sorts</vt:lpstr>
      <vt:lpstr>Tahoma</vt:lpstr>
      <vt:lpstr>Times New Roman</vt:lpstr>
      <vt:lpstr>Verdana</vt:lpstr>
      <vt:lpstr>Wingdings</vt:lpstr>
      <vt:lpstr>Wingdings 2</vt:lpstr>
      <vt:lpstr>Tema do Office</vt:lpstr>
      <vt:lpstr>Civic</vt:lpstr>
      <vt:lpstr>Worksheet</vt:lpstr>
      <vt:lpstr>Gráfico</vt:lpstr>
      <vt:lpstr>Planilha</vt:lpstr>
      <vt:lpstr> ENSILAJE DE CAÑA DE AZÚCAR</vt:lpstr>
      <vt:lpstr>Equipe de Qualidade e  Conservação de Forragens</vt:lpstr>
      <vt:lpstr>Cana-de-açúcar</vt:lpstr>
      <vt:lpstr>Apresentação do PowerPoint</vt:lpstr>
      <vt:lpstr>Apresentação do PowerPoint</vt:lpstr>
      <vt:lpstr>Apresentação do PowerPoint</vt:lpstr>
      <vt:lpstr>Tratamento em montes (1% de CaO)</vt:lpstr>
      <vt:lpstr>Tratamento químico em montes  (1% CaO) não é efetivo !</vt:lpstr>
      <vt:lpstr>Silagem de cana-de-açúcar</vt:lpstr>
      <vt:lpstr>Silagem de cana-de-açúcar</vt:lpstr>
      <vt:lpstr>Apresentação do PowerPoint</vt:lpstr>
      <vt:lpstr>Apresentação do PowerPoint</vt:lpstr>
      <vt:lpstr>Apresentação do PowerPoint</vt:lpstr>
      <vt:lpstr>Consumo de alimentos</vt:lpstr>
      <vt:lpstr>Produção de Leite</vt:lpstr>
      <vt:lpstr>Saúde dos animais</vt:lpstr>
      <vt:lpstr>Composição do leite</vt:lpstr>
      <vt:lpstr>Qualidade do leite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Correções da cana-de-açúcar</vt:lpstr>
      <vt:lpstr>Composição média da silagem de cana-de-açúcar</vt:lpstr>
      <vt:lpstr>Composição média da silagem de cana-de-açúcar</vt:lpstr>
      <vt:lpstr>Tamanho de partículas</vt:lpstr>
      <vt:lpstr>Oportunidade de seleção</vt:lpstr>
      <vt:lpstr>Tamanho de partículas</vt:lpstr>
      <vt:lpstr>Apresentação do PowerPoint</vt:lpstr>
      <vt:lpstr>Tamanho de partículas</vt:lpstr>
      <vt:lpstr>Tamanho de partículas</vt:lpstr>
      <vt:lpstr>Tamanho de partículas</vt:lpstr>
      <vt:lpstr>Seleção de partículas</vt:lpstr>
      <vt:lpstr>Apresentação do PowerPoint</vt:lpstr>
      <vt:lpstr>Apresentação do PowerPoint</vt:lpstr>
      <vt:lpstr>Composição média da cana-de-açúcar</vt:lpstr>
      <vt:lpstr>Composição média da cana-de-açúcar</vt:lpstr>
      <vt:lpstr>Composição média da fração digestível da cana-de-açúcar</vt:lpstr>
      <vt:lpstr>Valor Nutritivo</vt:lpstr>
      <vt:lpstr>Valor Nutritivo</vt:lpstr>
      <vt:lpstr>Apresentação do PowerPoint</vt:lpstr>
      <vt:lpstr> Performance - Gado Leite</vt:lpstr>
      <vt:lpstr> Performance - Gado Leite</vt:lpstr>
      <vt:lpstr>Balanceamento de rações</vt:lpstr>
      <vt:lpstr>Apresentação do PowerPoint</vt:lpstr>
      <vt:lpstr>Balanceamento de rações</vt:lpstr>
      <vt:lpstr>Apresentação do PowerPoint</vt:lpstr>
      <vt:lpstr>Apresentação do PowerPoint</vt:lpstr>
      <vt:lpstr>Apresentação do PowerPoint</vt:lpstr>
      <vt:lpstr>Performance - Gado de Corte</vt:lpstr>
      <vt:lpstr>Performance - Gado Corte</vt:lpstr>
      <vt:lpstr>Performance - Gado de Corte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Diversidade varietal</vt:lpstr>
      <vt:lpstr>Diversidade varietal</vt:lpstr>
      <vt:lpstr>Diversidade varietal</vt:lpstr>
      <vt:lpstr>Apresentação do PowerPoint</vt:lpstr>
      <vt:lpstr>Apresentação do PowerPoint</vt:lpstr>
      <vt:lpstr>Refratômetro  de campo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Balanceamento de rações</vt:lpstr>
      <vt:lpstr>Balanceamento de rações</vt:lpstr>
      <vt:lpstr>Considerações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Luis Gustavo</dc:creator>
  <cp:lastModifiedBy>Nussio</cp:lastModifiedBy>
  <cp:revision>216</cp:revision>
  <dcterms:created xsi:type="dcterms:W3CDTF">2006-10-04T11:58:04Z</dcterms:created>
  <dcterms:modified xsi:type="dcterms:W3CDTF">2020-08-04T13:21:08Z</dcterms:modified>
</cp:coreProperties>
</file>