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6" d="100"/>
          <a:sy n="126" d="100"/>
        </p:scale>
        <p:origin x="-354" y="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7712577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57200" y="563759"/>
            <a:ext cx="8229600" cy="3009600"/>
          </a:xfrm>
          <a:prstGeom prst="rect">
            <a:avLst/>
          </a:prstGeom>
        </p:spPr>
        <p:txBody>
          <a:bodyPr lIns="91425" tIns="91425" rIns="91425" bIns="91425" anchor="t"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1" name="Shape 11"/>
          <p:cNvSpPr txBox="1">
            <a:spLocks noGrp="1"/>
          </p:cNvSpPr>
          <p:nvPr>
            <p:ph type="subTitle" idx="1"/>
          </p:nvPr>
        </p:nvSpPr>
        <p:spPr>
          <a:xfrm>
            <a:off x="457200" y="3716392"/>
            <a:ext cx="8229600" cy="1232699"/>
          </a:xfrm>
          <a:prstGeom prst="rect">
            <a:avLst/>
          </a:prstGeom>
        </p:spPr>
        <p:txBody>
          <a:bodyPr lIns="91425" tIns="91425" rIns="91425" bIns="91425" anchor="t" anchorCtr="0"/>
          <a:lstStyle>
            <a:lvl1pPr>
              <a:spcBef>
                <a:spcPts val="0"/>
              </a:spcBef>
              <a:buClr>
                <a:schemeClr val="dk2"/>
              </a:buClr>
              <a:buSzPct val="100000"/>
              <a:buNone/>
              <a:defRPr sz="4800">
                <a:solidFill>
                  <a:schemeClr val="dk2"/>
                </a:solidFill>
              </a:defRPr>
            </a:lvl1pPr>
            <a:lvl2pPr>
              <a:spcBef>
                <a:spcPts val="0"/>
              </a:spcBef>
              <a:buClr>
                <a:schemeClr val="dk2"/>
              </a:buClr>
              <a:buSzPct val="100000"/>
              <a:buNone/>
              <a:defRPr sz="4800">
                <a:solidFill>
                  <a:schemeClr val="dk2"/>
                </a:solidFill>
              </a:defRPr>
            </a:lvl2pPr>
            <a:lvl3pPr>
              <a:spcBef>
                <a:spcPts val="0"/>
              </a:spcBef>
              <a:buClr>
                <a:schemeClr val="dk2"/>
              </a:buClr>
              <a:buSzPct val="100000"/>
              <a:buNone/>
              <a:defRPr sz="4800">
                <a:solidFill>
                  <a:schemeClr val="dk2"/>
                </a:solidFill>
              </a:defRPr>
            </a:lvl3pPr>
            <a:lvl4pPr>
              <a:spcBef>
                <a:spcPts val="0"/>
              </a:spcBef>
              <a:buClr>
                <a:schemeClr val="dk2"/>
              </a:buClr>
              <a:buSzPct val="100000"/>
              <a:buNone/>
              <a:defRPr sz="4800">
                <a:solidFill>
                  <a:schemeClr val="dk2"/>
                </a:solidFill>
              </a:defRPr>
            </a:lvl4pPr>
            <a:lvl5pPr>
              <a:spcBef>
                <a:spcPts val="0"/>
              </a:spcBef>
              <a:buClr>
                <a:schemeClr val="dk2"/>
              </a:buClr>
              <a:buSzPct val="100000"/>
              <a:buNone/>
              <a:defRPr sz="4800">
                <a:solidFill>
                  <a:schemeClr val="dk2"/>
                </a:solidFill>
              </a:defRPr>
            </a:lvl5pPr>
            <a:lvl6pPr>
              <a:spcBef>
                <a:spcPts val="0"/>
              </a:spcBef>
              <a:buClr>
                <a:schemeClr val="dk2"/>
              </a:buClr>
              <a:buSzPct val="100000"/>
              <a:buNone/>
              <a:defRPr sz="4800">
                <a:solidFill>
                  <a:schemeClr val="dk2"/>
                </a:solidFill>
              </a:defRPr>
            </a:lvl6pPr>
            <a:lvl7pPr>
              <a:spcBef>
                <a:spcPts val="0"/>
              </a:spcBef>
              <a:buClr>
                <a:schemeClr val="dk2"/>
              </a:buClr>
              <a:buSzPct val="100000"/>
              <a:buNone/>
              <a:defRPr sz="4800">
                <a:solidFill>
                  <a:schemeClr val="dk2"/>
                </a:solidFill>
              </a:defRPr>
            </a:lvl7pPr>
            <a:lvl8pPr>
              <a:spcBef>
                <a:spcPts val="0"/>
              </a:spcBef>
              <a:buClr>
                <a:schemeClr val="dk2"/>
              </a:buClr>
              <a:buSzPct val="100000"/>
              <a:buNone/>
              <a:defRPr sz="4800">
                <a:solidFill>
                  <a:schemeClr val="dk2"/>
                </a:solidFill>
              </a:defRPr>
            </a:lvl8pPr>
            <a:lvl9pPr>
              <a:spcBef>
                <a:spcPts val="0"/>
              </a:spcBef>
              <a:buClr>
                <a:schemeClr val="dk2"/>
              </a:buClr>
              <a:buSzPct val="100000"/>
              <a:buNone/>
              <a:defRPr sz="4800">
                <a:solidFill>
                  <a:schemeClr val="dk2"/>
                </a:solidFill>
              </a:defRPr>
            </a:lvl9pPr>
          </a:lstStyle>
          <a:p>
            <a:endParaRPr/>
          </a:p>
        </p:txBody>
      </p:sp>
      <p:cxnSp>
        <p:nvCxnSpPr>
          <p:cNvPr id="12" name="Shape 12"/>
          <p:cNvCxnSpPr/>
          <p:nvPr/>
        </p:nvCxnSpPr>
        <p:spPr>
          <a:xfrm>
            <a:off x="457200" y="411479"/>
            <a:ext cx="8229600" cy="0"/>
          </a:xfrm>
          <a:prstGeom prst="straightConnector1">
            <a:avLst/>
          </a:prstGeom>
          <a:noFill/>
          <a:ln w="57150" cap="flat" cmpd="sng">
            <a:solidFill>
              <a:schemeClr val="accent1"/>
            </a:solidFill>
            <a:prstDash val="solid"/>
            <a:round/>
            <a:headEnd type="none" w="med" len="med"/>
            <a:tailEnd type="none" w="med" len="med"/>
          </a:ln>
        </p:spPr>
      </p:cxnSp>
      <p:cxnSp>
        <p:nvCxnSpPr>
          <p:cNvPr id="13" name="Shape 13"/>
          <p:cNvCxnSpPr/>
          <p:nvPr/>
        </p:nvCxnSpPr>
        <p:spPr>
          <a:xfrm>
            <a:off x="457200" y="3633382"/>
            <a:ext cx="8229600" cy="0"/>
          </a:xfrm>
          <a:prstGeom prst="straightConnector1">
            <a:avLst/>
          </a:prstGeom>
          <a:noFill/>
          <a:ln w="57150" cap="flat" cmpd="sng">
            <a:solidFill>
              <a:schemeClr val="accent1"/>
            </a:solidFill>
            <a:prstDash val="solid"/>
            <a:round/>
            <a:headEnd type="none" w="med" len="med"/>
            <a:tailEnd type="none" w="med" len="med"/>
          </a:ln>
        </p:spPr>
      </p:cxnSp>
      <p:sp>
        <p:nvSpPr>
          <p:cNvPr id="14" name="Shape 1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pt-B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7" name="Shape 17"/>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18" name="Shape 18"/>
          <p:cNvCxnSpPr/>
          <p:nvPr/>
        </p:nvCxnSpPr>
        <p:spPr>
          <a:xfrm>
            <a:off x="457200" y="1143000"/>
            <a:ext cx="8229600" cy="0"/>
          </a:xfrm>
          <a:prstGeom prst="straightConnector1">
            <a:avLst/>
          </a:prstGeom>
          <a:noFill/>
          <a:ln w="50800" cap="flat" cmpd="sng">
            <a:solidFill>
              <a:srgbClr val="DA0002"/>
            </a:solidFill>
            <a:prstDash val="solid"/>
            <a:round/>
            <a:headEnd type="none" w="med" len="med"/>
            <a:tailEnd type="none" w="med" len="med"/>
          </a:ln>
        </p:spPr>
      </p:cxn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pt-B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22" name="Shape 22"/>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4" name="Shape 24"/>
          <p:cNvCxnSpPr/>
          <p:nvPr/>
        </p:nvCxnSpPr>
        <p:spPr>
          <a:xfrm>
            <a:off x="457200" y="1143000"/>
            <a:ext cx="8229600" cy="0"/>
          </a:xfrm>
          <a:prstGeom prst="straightConnector1">
            <a:avLst/>
          </a:prstGeom>
          <a:noFill/>
          <a:ln w="50800" cap="flat" cmpd="sng">
            <a:solidFill>
              <a:srgbClr val="DA0002"/>
            </a:solidFill>
            <a:prstDash val="solid"/>
            <a:round/>
            <a:headEnd type="none" w="med" len="med"/>
            <a:tailEnd type="none" w="med" len="med"/>
          </a:ln>
        </p:spPr>
      </p:cxnSp>
      <p:sp>
        <p:nvSpPr>
          <p:cNvPr id="25" name="Shape 2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pt-B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8" name="Shape 28"/>
          <p:cNvCxnSpPr/>
          <p:nvPr/>
        </p:nvCxnSpPr>
        <p:spPr>
          <a:xfrm>
            <a:off x="457200" y="1143000"/>
            <a:ext cx="8229600" cy="0"/>
          </a:xfrm>
          <a:prstGeom prst="straightConnector1">
            <a:avLst/>
          </a:prstGeom>
          <a:noFill/>
          <a:ln w="50800" cap="flat" cmpd="sng">
            <a:solidFill>
              <a:schemeClr val="accent1"/>
            </a:solidFill>
            <a:prstDash val="solid"/>
            <a:round/>
            <a:headEnd type="none" w="med" len="med"/>
            <a:tailEnd type="none" w="med" len="med"/>
          </a:ln>
        </p:spPr>
      </p:cxnSp>
      <p:sp>
        <p:nvSpPr>
          <p:cNvPr id="29" name="Shape 2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pt-B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SzPct val="100000"/>
              <a:buNone/>
              <a:defRPr sz="1800"/>
            </a:lvl1pPr>
          </a:lstStyle>
          <a:p>
            <a:endParaRPr/>
          </a:p>
        </p:txBody>
      </p:sp>
      <p:cxnSp>
        <p:nvCxnSpPr>
          <p:cNvPr id="32" name="Shape 32"/>
          <p:cNvCxnSpPr/>
          <p:nvPr/>
        </p:nvCxnSpPr>
        <p:spPr>
          <a:xfrm>
            <a:off x="457200" y="4317760"/>
            <a:ext cx="8229600" cy="0"/>
          </a:xfrm>
          <a:prstGeom prst="straightConnector1">
            <a:avLst/>
          </a:prstGeom>
          <a:noFill/>
          <a:ln w="50800" cap="flat" cmpd="sng">
            <a:solidFill>
              <a:schemeClr val="lt2"/>
            </a:solidFill>
            <a:prstDash val="solid"/>
            <a:round/>
            <a:headEnd type="none" w="med" len="med"/>
            <a:tailEnd type="none" w="med" len="med"/>
          </a:ln>
        </p:spPr>
      </p:cxnSp>
      <p:sp>
        <p:nvSpPr>
          <p:cNvPr id="33" name="Shape 3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pt-B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
        <p:cNvGrpSpPr/>
        <p:nvPr/>
      </p:nvGrpSpPr>
      <p:grpSpPr>
        <a:xfrm>
          <a:off x="0" y="0"/>
          <a:ext cx="0" cy="0"/>
          <a:chOff x="0" y="0"/>
          <a:chExt cx="0" cy="0"/>
        </a:xfrm>
      </p:grpSpPr>
      <p:cxnSp>
        <p:nvCxnSpPr>
          <p:cNvPr id="35" name="Shape 35"/>
          <p:cNvCxnSpPr/>
          <p:nvPr/>
        </p:nvCxnSpPr>
        <p:spPr>
          <a:xfrm>
            <a:off x="457200" y="113139"/>
            <a:ext cx="8229600" cy="0"/>
          </a:xfrm>
          <a:prstGeom prst="straightConnector1">
            <a:avLst/>
          </a:prstGeom>
          <a:noFill/>
          <a:ln w="50800" cap="flat" cmpd="sng">
            <a:solidFill>
              <a:schemeClr val="lt2"/>
            </a:solidFill>
            <a:prstDash val="solid"/>
            <a:round/>
            <a:headEnd type="none" w="med" len="med"/>
            <a:tailEnd type="none" w="med" len="med"/>
          </a:ln>
        </p:spPr>
      </p:cxnSp>
      <p:sp>
        <p:nvSpPr>
          <p:cNvPr id="36" name="Shape 3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pt-B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accent1"/>
              </a:buClr>
              <a:buSzPct val="100000"/>
              <a:buNone/>
              <a:defRPr sz="3600" b="1">
                <a:solidFill>
                  <a:schemeClr val="accent1"/>
                </a:solidFill>
              </a:defRPr>
            </a:lvl1pPr>
            <a:lvl2pPr>
              <a:spcBef>
                <a:spcPts val="0"/>
              </a:spcBef>
              <a:buClr>
                <a:schemeClr val="accent1"/>
              </a:buClr>
              <a:buSzPct val="100000"/>
              <a:buNone/>
              <a:defRPr sz="3600" b="1">
                <a:solidFill>
                  <a:schemeClr val="accent1"/>
                </a:solidFill>
              </a:defRPr>
            </a:lvl2pPr>
            <a:lvl3pPr>
              <a:spcBef>
                <a:spcPts val="0"/>
              </a:spcBef>
              <a:buClr>
                <a:schemeClr val="accent1"/>
              </a:buClr>
              <a:buSzPct val="100000"/>
              <a:buNone/>
              <a:defRPr sz="3600" b="1">
                <a:solidFill>
                  <a:schemeClr val="accent1"/>
                </a:solidFill>
              </a:defRPr>
            </a:lvl3pPr>
            <a:lvl4pPr>
              <a:spcBef>
                <a:spcPts val="0"/>
              </a:spcBef>
              <a:buClr>
                <a:schemeClr val="accent1"/>
              </a:buClr>
              <a:buSzPct val="100000"/>
              <a:buNone/>
              <a:defRPr sz="3600" b="1">
                <a:solidFill>
                  <a:schemeClr val="accent1"/>
                </a:solidFill>
              </a:defRPr>
            </a:lvl4pPr>
            <a:lvl5pPr>
              <a:spcBef>
                <a:spcPts val="0"/>
              </a:spcBef>
              <a:buClr>
                <a:schemeClr val="accent1"/>
              </a:buClr>
              <a:buSzPct val="100000"/>
              <a:buNone/>
              <a:defRPr sz="3600" b="1">
                <a:solidFill>
                  <a:schemeClr val="accent1"/>
                </a:solidFill>
              </a:defRPr>
            </a:lvl5pPr>
            <a:lvl6pPr>
              <a:spcBef>
                <a:spcPts val="0"/>
              </a:spcBef>
              <a:buClr>
                <a:schemeClr val="accent1"/>
              </a:buClr>
              <a:buSzPct val="100000"/>
              <a:buNone/>
              <a:defRPr sz="3600" b="1">
                <a:solidFill>
                  <a:schemeClr val="accent1"/>
                </a:solidFill>
              </a:defRPr>
            </a:lvl6pPr>
            <a:lvl7pPr>
              <a:spcBef>
                <a:spcPts val="0"/>
              </a:spcBef>
              <a:buClr>
                <a:schemeClr val="accent1"/>
              </a:buClr>
              <a:buSzPct val="100000"/>
              <a:buNone/>
              <a:defRPr sz="3600" b="1">
                <a:solidFill>
                  <a:schemeClr val="accent1"/>
                </a:solidFill>
              </a:defRPr>
            </a:lvl7pPr>
            <a:lvl8pPr>
              <a:spcBef>
                <a:spcPts val="0"/>
              </a:spcBef>
              <a:buClr>
                <a:schemeClr val="accent1"/>
              </a:buClr>
              <a:buSzPct val="100000"/>
              <a:buNone/>
              <a:defRPr sz="3600" b="1">
                <a:solidFill>
                  <a:schemeClr val="accent1"/>
                </a:solidFill>
              </a:defRPr>
            </a:lvl8pPr>
            <a:lvl9pPr>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457200" y="5023259"/>
            <a:ext cx="8229600" cy="0"/>
          </a:xfrm>
          <a:prstGeom prst="straightConnector1">
            <a:avLst/>
          </a:prstGeom>
          <a:noFill/>
          <a:ln w="50800" cap="flat" cmpd="sng">
            <a:solidFill>
              <a:schemeClr val="lt2"/>
            </a:solidFill>
            <a:prstDash val="solid"/>
            <a:round/>
            <a:headEnd type="none" w="med" len="med"/>
            <a:tailEnd type="none" w="med" len="med"/>
          </a:ln>
        </p:spPr>
      </p:cxnSp>
      <p:sp>
        <p:nvSpPr>
          <p:cNvPr id="8" name="Shape 8"/>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pt-BR"/>
              <a:t>‹nº›</a:t>
            </a:fld>
            <a:endParaRPr lang="pt-B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mminfo.rutgers.edu/directory/belkin/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researchgate.net/profile/Nicholas_Belki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457200" y="563759"/>
            <a:ext cx="8229600" cy="3009600"/>
          </a:xfrm>
          <a:prstGeom prst="rect">
            <a:avLst/>
          </a:prstGeom>
        </p:spPr>
        <p:txBody>
          <a:bodyPr lIns="91425" tIns="91425" rIns="91425" bIns="91425" anchor="t" anchorCtr="0">
            <a:noAutofit/>
          </a:bodyPr>
          <a:lstStyle/>
          <a:p>
            <a:pPr rtl="0">
              <a:spcBef>
                <a:spcPts val="0"/>
              </a:spcBef>
              <a:buNone/>
            </a:pPr>
            <a:r>
              <a:rPr lang="pt-BR"/>
              <a:t>estado anômalo</a:t>
            </a:r>
          </a:p>
          <a:p>
            <a:pPr>
              <a:spcBef>
                <a:spcPts val="0"/>
              </a:spcBef>
              <a:buNone/>
            </a:pPr>
            <a:r>
              <a:rPr lang="pt-BR"/>
              <a:t>de informação</a:t>
            </a:r>
          </a:p>
        </p:txBody>
      </p:sp>
      <p:sp>
        <p:nvSpPr>
          <p:cNvPr id="39" name="Shape 39"/>
          <p:cNvSpPr txBox="1">
            <a:spLocks noGrp="1"/>
          </p:cNvSpPr>
          <p:nvPr>
            <p:ph type="subTitle" idx="1"/>
          </p:nvPr>
        </p:nvSpPr>
        <p:spPr>
          <a:xfrm>
            <a:off x="457200" y="3716392"/>
            <a:ext cx="8229600" cy="1232699"/>
          </a:xfrm>
          <a:prstGeom prst="rect">
            <a:avLst/>
          </a:prstGeom>
        </p:spPr>
        <p:txBody>
          <a:bodyPr lIns="91425" tIns="91425" rIns="91425" bIns="91425" anchor="t" anchorCtr="0">
            <a:noAutofit/>
          </a:bodyPr>
          <a:lstStyle/>
          <a:p>
            <a:pPr algn="ctr" rtl="0">
              <a:spcBef>
                <a:spcPts val="0"/>
              </a:spcBef>
              <a:buNone/>
            </a:pPr>
            <a:r>
              <a:rPr lang="pt-BR" sz="1400"/>
              <a:t>O conceito de “Anomalous State of Knowledge” </a:t>
            </a:r>
          </a:p>
          <a:p>
            <a:pPr lvl="0" algn="ctr">
              <a:spcBef>
                <a:spcPts val="0"/>
              </a:spcBef>
              <a:buNone/>
            </a:pPr>
            <a:r>
              <a:rPr lang="pt-BR" sz="1400"/>
              <a:t>segundo Nicholas J. Belkin: bases teóricas, testes empíricos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Necessidade Não-Especificada</a:t>
            </a:r>
          </a:p>
        </p:txBody>
      </p:sp>
      <p:sp>
        <p:nvSpPr>
          <p:cNvPr id="95" name="Shape 9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lgn="ctr">
              <a:spcBef>
                <a:spcPts val="0"/>
              </a:spcBef>
              <a:buNone/>
            </a:pPr>
            <a:r>
              <a:rPr lang="pt-BR" sz="1800"/>
              <a:t>*** “It seems to me that the typical case in IR is that need are non-specifiable at least to some extent, and therefore that the general problem resides initially at the cognitive level. If this is indeed the case, then a number of phenomena can be explained, or at least examined, within one framework. For instance, we can understand why there is almost always a distinction between user and system relevance and why the reference interview is such a difficult task. We can also see why, even given complete freedom of language, the question presented to an IR system is usually only an approximation to what might be necessary to resolve the need which gave rise to the question.”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A Proposta de Belkin</a:t>
            </a:r>
          </a:p>
        </p:txBody>
      </p:sp>
      <p:sp>
        <p:nvSpPr>
          <p:cNvPr id="101" name="Shape 10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pt-BR" sz="2400"/>
              <a:t>Representação em rede do ASK</a:t>
            </a:r>
          </a:p>
          <a:p>
            <a:pPr marL="457200" lvl="0" indent="-381000" rtl="0">
              <a:spcBef>
                <a:spcPts val="0"/>
              </a:spcBef>
              <a:buClr>
                <a:schemeClr val="dk1"/>
              </a:buClr>
              <a:buSzPct val="100000"/>
              <a:buFont typeface="Arial"/>
              <a:buChar char="-"/>
            </a:pPr>
            <a:r>
              <a:rPr lang="pt-BR" sz="2400"/>
              <a:t>Representação em rede dos documentos</a:t>
            </a:r>
          </a:p>
          <a:p>
            <a:pPr marL="457200" lvl="0" indent="-381000" rtl="0">
              <a:spcBef>
                <a:spcPts val="0"/>
              </a:spcBef>
              <a:buClr>
                <a:schemeClr val="dk1"/>
              </a:buClr>
              <a:buSzPct val="100000"/>
              <a:buFont typeface="Arial"/>
              <a:buChar char="-"/>
            </a:pPr>
            <a:r>
              <a:rPr lang="pt-BR" sz="2400"/>
              <a:t>Representação por análise da frequência das palavras</a:t>
            </a:r>
          </a:p>
          <a:p>
            <a:pPr marL="457200" lvl="0" indent="-381000" rtl="0">
              <a:spcBef>
                <a:spcPts val="0"/>
              </a:spcBef>
              <a:buClr>
                <a:schemeClr val="dk1"/>
              </a:buClr>
              <a:buSzPct val="100000"/>
              <a:buFont typeface="Arial"/>
              <a:buChar char="-"/>
            </a:pPr>
            <a:r>
              <a:rPr lang="pt-BR" sz="2400"/>
              <a:t>Documentos recuperados por semelhança estrutural</a:t>
            </a:r>
          </a:p>
          <a:p>
            <a:pPr marL="457200" lvl="0" indent="-381000">
              <a:spcBef>
                <a:spcPts val="0"/>
              </a:spcBef>
              <a:buClr>
                <a:schemeClr val="dk1"/>
              </a:buClr>
              <a:buSzPct val="100000"/>
              <a:buFont typeface="Arial"/>
              <a:buChar char="-"/>
            </a:pPr>
            <a:r>
              <a:rPr lang="pt-BR" sz="2400"/>
              <a:t>Sistema Interativo e Dinâmico</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Sistema Dinâmico e Interativo</a:t>
            </a:r>
          </a:p>
        </p:txBody>
      </p:sp>
      <p:sp>
        <p:nvSpPr>
          <p:cNvPr id="107" name="Shape 10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lgn="ctr" rtl="0">
              <a:spcBef>
                <a:spcPts val="0"/>
              </a:spcBef>
              <a:buNone/>
            </a:pPr>
            <a:r>
              <a:rPr lang="pt-BR" sz="2000"/>
              <a:t>*** “Whether an anomaly is resolved or not is evaluated in terms of the problem. It should be noticed that the problem determines not oly the conceptual requirements of an appropriate response, but also the situational requirements such as for instance, source of information, mode of information etc. It should also be noted that the anomaly, and the user perception of the problem, will probablu change with each instance of communication between user and mechanism.”</a:t>
            </a:r>
          </a:p>
          <a:p>
            <a:pPr algn="ctr" rtl="0">
              <a:spcBef>
                <a:spcPts val="0"/>
              </a:spcBef>
              <a:buNone/>
            </a:pPr>
            <a:endParaRPr sz="2000"/>
          </a:p>
          <a:p>
            <a:pPr marL="457200" lvl="0" indent="-355600">
              <a:spcBef>
                <a:spcPts val="0"/>
              </a:spcBef>
              <a:buClr>
                <a:schemeClr val="dk1"/>
              </a:buClr>
              <a:buSzPct val="100000"/>
              <a:buFont typeface="Arial"/>
              <a:buChar char="-"/>
            </a:pPr>
            <a:r>
              <a:rPr lang="pt-BR" sz="2000"/>
              <a:t>Tipos de ASK</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Representação em Rede</a:t>
            </a:r>
          </a:p>
        </p:txBody>
      </p:sp>
      <p:sp>
        <p:nvSpPr>
          <p:cNvPr id="113" name="Shape 11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lgn="ctr">
              <a:spcBef>
                <a:spcPts val="0"/>
              </a:spcBef>
              <a:buNone/>
            </a:pPr>
            <a:r>
              <a:rPr lang="pt-BR" sz="1800"/>
              <a:t>*** “There is no question that this sort of representation of a state of knowledge (or of the information structure underlying a text) is simplistic and naive. (...) On the other hand, it has the advantages of being fairly easily determined and reasonably machine-manipulable, important considerations in IR research (...) there is no ‘real’ or ‘true’ representation of knowledge or information, but rather many possible representations, each appropriate to particular problems.”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pt-BR" sz="1800"/>
              <a:t>User’s Problem Statement</a:t>
            </a:r>
          </a:p>
          <a:p>
            <a:pPr marL="457200" lvl="0" indent="-342900" rtl="0">
              <a:spcBef>
                <a:spcPts val="0"/>
              </a:spcBef>
              <a:buClr>
                <a:schemeClr val="dk1"/>
              </a:buClr>
              <a:buSzPct val="100000"/>
              <a:buFont typeface="Arial"/>
              <a:buChar char="-"/>
            </a:pPr>
            <a:r>
              <a:rPr lang="pt-BR" sz="1800"/>
              <a:t>Structural Analysis of Problem Statement</a:t>
            </a:r>
          </a:p>
          <a:p>
            <a:pPr marL="457200" lvl="0" indent="-342900" rtl="0">
              <a:spcBef>
                <a:spcPts val="0"/>
              </a:spcBef>
              <a:buClr>
                <a:schemeClr val="dk1"/>
              </a:buClr>
              <a:buSzPct val="100000"/>
              <a:buFont typeface="Arial"/>
              <a:buChar char="-"/>
            </a:pPr>
            <a:r>
              <a:rPr lang="pt-BR" sz="1800"/>
              <a:t>Choice of Retrieval Strategy According to Type of Ask</a:t>
            </a:r>
          </a:p>
          <a:p>
            <a:pPr marL="457200" lvl="0" indent="-342900" rtl="0">
              <a:spcBef>
                <a:spcPts val="0"/>
              </a:spcBef>
              <a:buClr>
                <a:schemeClr val="dk1"/>
              </a:buClr>
              <a:buSzPct val="100000"/>
              <a:buFont typeface="Arial"/>
              <a:buChar char="-"/>
            </a:pPr>
            <a:r>
              <a:rPr lang="pt-BR" sz="1800"/>
              <a:t>Abstract presented to user simultaneously with explanation of why text was chosen (strategy and significant features)</a:t>
            </a:r>
          </a:p>
          <a:p>
            <a:pPr marL="457200" lvl="0" indent="-342900" rtl="0">
              <a:spcBef>
                <a:spcPts val="0"/>
              </a:spcBef>
              <a:buClr>
                <a:schemeClr val="dk1"/>
              </a:buClr>
              <a:buSzPct val="100000"/>
              <a:buFont typeface="Arial"/>
              <a:buChar char="-"/>
            </a:pPr>
            <a:r>
              <a:rPr lang="pt-BR" sz="1800"/>
              <a:t>Structured Dialogue Between System and User for System to Infer User’s Evaluation of: a) Method of Choice; b) Suitability of Document to Problem; c) Wheter Need has Changed</a:t>
            </a:r>
          </a:p>
          <a:p>
            <a:pPr marL="457200" lvl="0" indent="-342900" rtl="0">
              <a:spcBef>
                <a:spcPts val="0"/>
              </a:spcBef>
              <a:buClr>
                <a:schemeClr val="dk1"/>
              </a:buClr>
              <a:buSzPct val="100000"/>
              <a:buFont typeface="Arial"/>
              <a:buChar char="-"/>
            </a:pPr>
            <a:r>
              <a:rPr lang="pt-BR" sz="1800"/>
              <a:t>Modifications According to Evaluation of Finish</a:t>
            </a:r>
          </a:p>
          <a:p>
            <a:pPr marL="457200" lvl="0" indent="-342900">
              <a:spcBef>
                <a:spcPts val="0"/>
              </a:spcBef>
              <a:buClr>
                <a:schemeClr val="dk1"/>
              </a:buClr>
              <a:buSzPct val="100000"/>
              <a:buFont typeface="Arial"/>
              <a:buChar char="-"/>
            </a:pPr>
            <a:r>
              <a:rPr lang="pt-BR" sz="1800"/>
              <a:t>Return to 2 or 3 as Necessary</a:t>
            </a:r>
          </a:p>
        </p:txBody>
      </p:sp>
      <p:sp>
        <p:nvSpPr>
          <p:cNvPr id="119" name="Shape 11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Fases de Busca</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Continuum dos Buscadores</a:t>
            </a:r>
          </a:p>
        </p:txBody>
      </p:sp>
      <p:pic>
        <p:nvPicPr>
          <p:cNvPr id="125" name="Shape 125"/>
          <p:cNvPicPr preferRelativeResize="0"/>
          <p:nvPr/>
        </p:nvPicPr>
        <p:blipFill>
          <a:blip r:embed="rId3">
            <a:alphaModFix/>
          </a:blip>
          <a:stretch>
            <a:fillRect/>
          </a:stretch>
        </p:blipFill>
        <p:spPr>
          <a:xfrm>
            <a:off x="2024050" y="1462750"/>
            <a:ext cx="5095875" cy="31051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Statement</a:t>
            </a:r>
          </a:p>
        </p:txBody>
      </p:sp>
      <p:pic>
        <p:nvPicPr>
          <p:cNvPr id="131" name="Shape 131"/>
          <p:cNvPicPr preferRelativeResize="0"/>
          <p:nvPr/>
        </p:nvPicPr>
        <p:blipFill>
          <a:blip r:embed="rId3">
            <a:alphaModFix/>
          </a:blip>
          <a:stretch>
            <a:fillRect/>
          </a:stretch>
        </p:blipFill>
        <p:spPr>
          <a:xfrm>
            <a:off x="1641456" y="1277824"/>
            <a:ext cx="5729318" cy="364802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05971"/>
            <a:ext cx="2760900" cy="766200"/>
          </a:xfrm>
          <a:prstGeom prst="rect">
            <a:avLst/>
          </a:prstGeom>
        </p:spPr>
        <p:txBody>
          <a:bodyPr lIns="91425" tIns="91425" rIns="91425" bIns="91425" anchor="b" anchorCtr="0">
            <a:noAutofit/>
          </a:bodyPr>
          <a:lstStyle/>
          <a:p>
            <a:pPr>
              <a:spcBef>
                <a:spcPts val="0"/>
              </a:spcBef>
              <a:buNone/>
            </a:pPr>
            <a:r>
              <a:rPr lang="pt-BR"/>
              <a:t>Rede</a:t>
            </a:r>
          </a:p>
        </p:txBody>
      </p:sp>
      <p:pic>
        <p:nvPicPr>
          <p:cNvPr id="137" name="Shape 137"/>
          <p:cNvPicPr preferRelativeResize="0"/>
          <p:nvPr/>
        </p:nvPicPr>
        <p:blipFill>
          <a:blip r:embed="rId3">
            <a:alphaModFix/>
          </a:blip>
          <a:stretch>
            <a:fillRect/>
          </a:stretch>
        </p:blipFill>
        <p:spPr>
          <a:xfrm>
            <a:off x="3041153" y="0"/>
            <a:ext cx="5687594" cy="51435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39750" y="205975"/>
            <a:ext cx="3518100" cy="3163199"/>
          </a:xfrm>
          <a:prstGeom prst="rect">
            <a:avLst/>
          </a:prstGeom>
        </p:spPr>
        <p:txBody>
          <a:bodyPr lIns="91425" tIns="91425" rIns="91425" bIns="91425" anchor="b" anchorCtr="0">
            <a:noAutofit/>
          </a:bodyPr>
          <a:lstStyle/>
          <a:p>
            <a:pPr>
              <a:spcBef>
                <a:spcPts val="0"/>
              </a:spcBef>
              <a:buNone/>
            </a:pPr>
            <a:r>
              <a:rPr lang="pt-BR"/>
              <a:t>Representação Alternativa</a:t>
            </a:r>
          </a:p>
        </p:txBody>
      </p:sp>
      <p:pic>
        <p:nvPicPr>
          <p:cNvPr id="143" name="Shape 143"/>
          <p:cNvPicPr preferRelativeResize="0"/>
          <p:nvPr/>
        </p:nvPicPr>
        <p:blipFill>
          <a:blip r:embed="rId3">
            <a:alphaModFix/>
          </a:blip>
          <a:stretch>
            <a:fillRect/>
          </a:stretch>
        </p:blipFill>
        <p:spPr>
          <a:xfrm>
            <a:off x="3857811" y="0"/>
            <a:ext cx="5286177" cy="51435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Statement</a:t>
            </a:r>
          </a:p>
        </p:txBody>
      </p:sp>
      <p:sp>
        <p:nvSpPr>
          <p:cNvPr id="149" name="Shape 14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pt-BR"/>
              <a:t>.</a:t>
            </a:r>
          </a:p>
        </p:txBody>
      </p:sp>
      <p:pic>
        <p:nvPicPr>
          <p:cNvPr id="150" name="Shape 150"/>
          <p:cNvPicPr preferRelativeResize="0"/>
          <p:nvPr/>
        </p:nvPicPr>
        <p:blipFill>
          <a:blip r:embed="rId3">
            <a:alphaModFix/>
          </a:blip>
          <a:stretch>
            <a:fillRect/>
          </a:stretch>
        </p:blipFill>
        <p:spPr>
          <a:xfrm>
            <a:off x="3427812" y="300037"/>
            <a:ext cx="3571875" cy="45434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Nicholas J. Belkin</a:t>
            </a:r>
          </a:p>
        </p:txBody>
      </p:sp>
      <p:sp>
        <p:nvSpPr>
          <p:cNvPr id="45" name="Shape 4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lgn="ctr" rtl="0">
              <a:spcBef>
                <a:spcPts val="0"/>
              </a:spcBef>
              <a:buNone/>
            </a:pPr>
            <a:r>
              <a:rPr lang="pt-BR" sz="2400"/>
              <a:t>Professor da Rutgers School of Communication and Information. PhD em </a:t>
            </a:r>
            <a:r>
              <a:rPr lang="pt-BR" sz="2400" i="1"/>
              <a:t>Information Studies</a:t>
            </a:r>
            <a:r>
              <a:rPr lang="pt-BR" sz="2400"/>
              <a:t> pela University of London; master em </a:t>
            </a:r>
            <a:r>
              <a:rPr lang="pt-BR" sz="2400" i="1"/>
              <a:t>Information Science</a:t>
            </a:r>
            <a:r>
              <a:rPr lang="pt-BR" sz="2400"/>
              <a:t> pela University of Washington; bacharel em </a:t>
            </a:r>
            <a:r>
              <a:rPr lang="pt-BR" sz="2400" i="1"/>
              <a:t>Russian Language and Literature</a:t>
            </a:r>
            <a:r>
              <a:rPr lang="pt-BR" sz="2400"/>
              <a:t>. Pesquisa comportamento informacional, recuperação da informação e interação com a informação.</a:t>
            </a:r>
          </a:p>
          <a:p>
            <a:pPr rtl="0">
              <a:spcBef>
                <a:spcPts val="0"/>
              </a:spcBef>
              <a:buNone/>
            </a:pPr>
            <a:endParaRPr sz="2400"/>
          </a:p>
          <a:p>
            <a:pPr rtl="0">
              <a:spcBef>
                <a:spcPts val="0"/>
              </a:spcBef>
              <a:buNone/>
            </a:pPr>
            <a:r>
              <a:rPr lang="pt-BR" sz="1400" u="sng">
                <a:solidFill>
                  <a:schemeClr val="hlink"/>
                </a:solidFill>
                <a:hlinkClick r:id="rId3"/>
              </a:rPr>
              <a:t>https://comminfo.rutgers.edu/directory/belkin/index.html</a:t>
            </a:r>
          </a:p>
          <a:p>
            <a:pPr rtl="0">
              <a:spcBef>
                <a:spcPts val="0"/>
              </a:spcBef>
              <a:buNone/>
            </a:pPr>
            <a:r>
              <a:rPr lang="pt-BR" sz="1400" u="sng">
                <a:solidFill>
                  <a:schemeClr val="hlink"/>
                </a:solidFill>
                <a:hlinkClick r:id="rId4"/>
              </a:rPr>
              <a:t>http://www.researchgate.net/profile/Nicholas_Belkin</a:t>
            </a:r>
          </a:p>
          <a:p>
            <a:pPr>
              <a:spcBef>
                <a:spcPts val="0"/>
              </a:spcBef>
              <a:buNone/>
            </a:pPr>
            <a:endParaRPr sz="140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Rede</a:t>
            </a:r>
          </a:p>
        </p:txBody>
      </p:sp>
      <p:pic>
        <p:nvPicPr>
          <p:cNvPr id="156" name="Shape 156"/>
          <p:cNvPicPr preferRelativeResize="0"/>
          <p:nvPr/>
        </p:nvPicPr>
        <p:blipFill>
          <a:blip r:embed="rId3">
            <a:alphaModFix/>
          </a:blip>
          <a:stretch>
            <a:fillRect/>
          </a:stretch>
        </p:blipFill>
        <p:spPr>
          <a:xfrm>
            <a:off x="2003105" y="0"/>
            <a:ext cx="7100839" cy="51435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rtl="0">
              <a:spcBef>
                <a:spcPts val="0"/>
              </a:spcBef>
              <a:buNone/>
            </a:pPr>
            <a:endParaRPr/>
          </a:p>
          <a:p>
            <a:pPr>
              <a:spcBef>
                <a:spcPts val="0"/>
              </a:spcBef>
              <a:buNone/>
            </a:pPr>
            <a:r>
              <a:rPr lang="pt-BR"/>
              <a:t>Útil</a:t>
            </a:r>
          </a:p>
        </p:txBody>
      </p:sp>
      <p:pic>
        <p:nvPicPr>
          <p:cNvPr id="162" name="Shape 162"/>
          <p:cNvPicPr preferRelativeResize="0"/>
          <p:nvPr/>
        </p:nvPicPr>
        <p:blipFill>
          <a:blip r:embed="rId3">
            <a:alphaModFix/>
          </a:blip>
          <a:stretch>
            <a:fillRect/>
          </a:stretch>
        </p:blipFill>
        <p:spPr>
          <a:xfrm>
            <a:off x="2090912" y="162550"/>
            <a:ext cx="6981825" cy="46863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Inútil</a:t>
            </a:r>
          </a:p>
        </p:txBody>
      </p:sp>
      <p:pic>
        <p:nvPicPr>
          <p:cNvPr id="168" name="Shape 168"/>
          <p:cNvPicPr preferRelativeResize="0"/>
          <p:nvPr/>
        </p:nvPicPr>
        <p:blipFill>
          <a:blip r:embed="rId3">
            <a:alphaModFix/>
          </a:blip>
          <a:stretch>
            <a:fillRect/>
          </a:stretch>
        </p:blipFill>
        <p:spPr>
          <a:xfrm>
            <a:off x="2659023" y="0"/>
            <a:ext cx="6374152" cy="51434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Tipos de ASK</a:t>
            </a:r>
          </a:p>
        </p:txBody>
      </p:sp>
      <p:pic>
        <p:nvPicPr>
          <p:cNvPr id="174" name="Shape 174"/>
          <p:cNvPicPr preferRelativeResize="0"/>
          <p:nvPr/>
        </p:nvPicPr>
        <p:blipFill>
          <a:blip r:embed="rId3">
            <a:alphaModFix/>
          </a:blip>
          <a:stretch>
            <a:fillRect/>
          </a:stretch>
        </p:blipFill>
        <p:spPr>
          <a:xfrm>
            <a:off x="4195109" y="0"/>
            <a:ext cx="4948880" cy="514349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Resultados</a:t>
            </a:r>
          </a:p>
        </p:txBody>
      </p:sp>
      <p:sp>
        <p:nvSpPr>
          <p:cNvPr id="180" name="Shape 1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pt-BR" sz="2400"/>
              <a:t>Representação de resumos e dos problemas teve funcionamento razoável.</a:t>
            </a:r>
          </a:p>
          <a:p>
            <a:pPr lvl="0" rtl="0">
              <a:spcBef>
                <a:spcPts val="0"/>
              </a:spcBef>
              <a:buNone/>
            </a:pPr>
            <a:endParaRPr sz="1800"/>
          </a:p>
          <a:p>
            <a:pPr marL="457200" lvl="0" indent="-381000">
              <a:spcBef>
                <a:spcPts val="0"/>
              </a:spcBef>
              <a:buClr>
                <a:schemeClr val="dk1"/>
              </a:buClr>
              <a:buSzPct val="100000"/>
              <a:buFont typeface="Arial"/>
              <a:buChar char="-"/>
            </a:pPr>
            <a:r>
              <a:rPr lang="pt-BR" sz="2400"/>
              <a:t>Perguntas de avaliação precisavam ser melhoradas; usar gradações.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Possíveis Desenvolvimentos</a:t>
            </a:r>
          </a:p>
        </p:txBody>
      </p:sp>
      <p:sp>
        <p:nvSpPr>
          <p:cNvPr id="186" name="Shape 18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pt-BR" sz="2400"/>
              <a:t>Avanço das pesquisas de Belkin</a:t>
            </a:r>
          </a:p>
          <a:p>
            <a:pPr marL="457200" lvl="0" indent="-381000" rtl="0">
              <a:spcBef>
                <a:spcPts val="0"/>
              </a:spcBef>
              <a:buClr>
                <a:schemeClr val="dk1"/>
              </a:buClr>
              <a:buSzPct val="100000"/>
              <a:buFont typeface="Arial"/>
              <a:buChar char="-"/>
            </a:pPr>
            <a:r>
              <a:rPr lang="pt-BR" sz="2400"/>
              <a:t>Críticas:</a:t>
            </a:r>
          </a:p>
          <a:p>
            <a:pPr lvl="0" rtl="0">
              <a:spcBef>
                <a:spcPts val="0"/>
              </a:spcBef>
              <a:buNone/>
            </a:pPr>
            <a:endParaRPr sz="2400"/>
          </a:p>
          <a:p>
            <a:pPr marL="457200" lvl="0" indent="-342900" rtl="0">
              <a:spcBef>
                <a:spcPts val="0"/>
              </a:spcBef>
              <a:buClr>
                <a:schemeClr val="dk1"/>
              </a:buClr>
              <a:buSzPct val="100000"/>
              <a:buFont typeface="Arial"/>
              <a:buChar char="-"/>
            </a:pPr>
            <a:r>
              <a:rPr lang="pt-BR" sz="1800"/>
              <a:t>“Death of the User: Reconceptualizing Subjects, Objects, and Their Relations”, Ronald E. Day</a:t>
            </a:r>
          </a:p>
          <a:p>
            <a:pPr lvl="0" rtl="0">
              <a:spcBef>
                <a:spcPts val="0"/>
              </a:spcBef>
              <a:buNone/>
            </a:pPr>
            <a:endParaRPr sz="1800"/>
          </a:p>
          <a:p>
            <a:pPr marL="457200" lvl="0" indent="-342900">
              <a:spcBef>
                <a:spcPts val="0"/>
              </a:spcBef>
              <a:buClr>
                <a:schemeClr val="dk1"/>
              </a:buClr>
              <a:buSzPct val="100000"/>
              <a:buFont typeface="Arial"/>
              <a:buChar char="-"/>
            </a:pPr>
            <a:r>
              <a:rPr lang="pt-BR" sz="1800"/>
              <a:t>“Psychological Relevance and Information Science”, Stephen P. Harter</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Retomando Ingwersen</a:t>
            </a:r>
          </a:p>
        </p:txBody>
      </p:sp>
      <p:sp>
        <p:nvSpPr>
          <p:cNvPr id="51" name="Shape 5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pt-BR" sz="2400" b="1">
                <a:solidFill>
                  <a:srgbClr val="000000"/>
                </a:solidFill>
              </a:rPr>
              <a:t>Visão Cognitiva</a:t>
            </a:r>
          </a:p>
          <a:p>
            <a:pPr marL="457200" lvl="0" indent="-381000" rtl="0">
              <a:spcBef>
                <a:spcPts val="0"/>
              </a:spcBef>
              <a:buClr>
                <a:srgbClr val="000000"/>
              </a:buClr>
              <a:buSzPct val="100000"/>
              <a:buFont typeface="Arial"/>
              <a:buChar char="-"/>
            </a:pPr>
            <a:r>
              <a:rPr lang="pt-BR" sz="2400" b="1">
                <a:solidFill>
                  <a:srgbClr val="000000"/>
                </a:solidFill>
              </a:rPr>
              <a:t>Estado de Conhecimento</a:t>
            </a:r>
            <a:r>
              <a:rPr lang="pt-BR" sz="2400">
                <a:solidFill>
                  <a:srgbClr val="000000"/>
                </a:solidFill>
              </a:rPr>
              <a:t>: mediação com o Mundo</a:t>
            </a:r>
          </a:p>
          <a:p>
            <a:pPr marL="457200" lvl="0" indent="-381000" rtl="0">
              <a:spcBef>
                <a:spcPts val="0"/>
              </a:spcBef>
              <a:buClr>
                <a:srgbClr val="000000"/>
              </a:buClr>
              <a:buSzPct val="100000"/>
              <a:buFont typeface="Arial"/>
              <a:buChar char="-"/>
            </a:pPr>
            <a:r>
              <a:rPr lang="pt-BR" sz="2400" b="1">
                <a:solidFill>
                  <a:srgbClr val="000000"/>
                </a:solidFill>
              </a:rPr>
              <a:t>Informação</a:t>
            </a:r>
            <a:r>
              <a:rPr lang="pt-BR" sz="2400">
                <a:solidFill>
                  <a:srgbClr val="000000"/>
                </a:solidFill>
              </a:rPr>
              <a:t>: o que altera um estado de conhecimento</a:t>
            </a:r>
          </a:p>
          <a:p>
            <a:pPr marL="457200" lvl="0" indent="-381000" rtl="0">
              <a:spcBef>
                <a:spcPts val="0"/>
              </a:spcBef>
              <a:buClr>
                <a:srgbClr val="000000"/>
              </a:buClr>
              <a:buSzPct val="100000"/>
              <a:buFont typeface="Arial"/>
              <a:buChar char="-"/>
            </a:pPr>
            <a:r>
              <a:rPr lang="pt-BR" sz="2400">
                <a:solidFill>
                  <a:srgbClr val="000000"/>
                </a:solidFill>
              </a:rPr>
              <a:t>Brookes Fundamental Equation: K(S) + </a:t>
            </a:r>
            <a:r>
              <a:rPr lang="pt-BR" sz="2400"/>
              <a:t>δI = K(S + δS)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pt-BR" sz="2400" b="1"/>
              <a:t>Desire for Information</a:t>
            </a:r>
            <a:r>
              <a:rPr lang="pt-BR" sz="2400"/>
              <a:t>: deficiência percebida no EC </a:t>
            </a:r>
          </a:p>
          <a:p>
            <a:pPr lvl="0" rtl="0">
              <a:spcBef>
                <a:spcPts val="0"/>
              </a:spcBef>
              <a:buNone/>
            </a:pPr>
            <a:endParaRPr sz="2400"/>
          </a:p>
          <a:p>
            <a:pPr marL="457200" lvl="0" indent="-381000" rtl="0">
              <a:spcBef>
                <a:spcPts val="0"/>
              </a:spcBef>
              <a:buClr>
                <a:schemeClr val="dk1"/>
              </a:buClr>
              <a:buSzPct val="100000"/>
              <a:buFont typeface="Arial"/>
              <a:buChar char="-"/>
            </a:pPr>
            <a:r>
              <a:rPr lang="pt-BR" sz="2400" b="1"/>
              <a:t>Wersig</a:t>
            </a:r>
            <a:r>
              <a:rPr lang="pt-BR" sz="2400"/>
              <a:t>: “State of Uncertainty”</a:t>
            </a:r>
          </a:p>
          <a:p>
            <a:pPr marL="457200" lvl="0" indent="-381000" rtl="0">
              <a:spcBef>
                <a:spcPts val="0"/>
              </a:spcBef>
              <a:buClr>
                <a:schemeClr val="dk1"/>
              </a:buClr>
              <a:buSzPct val="100000"/>
              <a:buFont typeface="Arial"/>
              <a:buChar char="-"/>
            </a:pPr>
            <a:r>
              <a:rPr lang="pt-BR" sz="2400" b="1"/>
              <a:t>Mackay</a:t>
            </a:r>
            <a:r>
              <a:rPr lang="pt-BR" sz="2400"/>
              <a:t>: “A certain incompleteness in his (the user’s) picture of the world, an inadequacy”</a:t>
            </a:r>
          </a:p>
          <a:p>
            <a:pPr marL="457200" lvl="0" indent="-381000" rtl="0">
              <a:spcBef>
                <a:spcPts val="0"/>
              </a:spcBef>
              <a:buClr>
                <a:schemeClr val="dk1"/>
              </a:buClr>
              <a:buSzPct val="100000"/>
              <a:buFont typeface="Arial"/>
              <a:buChar char="-"/>
            </a:pPr>
            <a:r>
              <a:rPr lang="pt-BR" sz="2400" b="1"/>
              <a:t>Belkin: Anomalous State of Knowledge (ASK)</a:t>
            </a:r>
          </a:p>
          <a:p>
            <a:pPr rtl="0">
              <a:spcBef>
                <a:spcPts val="0"/>
              </a:spcBef>
              <a:buNone/>
            </a:pPr>
            <a:endParaRPr sz="2400" b="1"/>
          </a:p>
          <a:p>
            <a:pPr lvl="0">
              <a:spcBef>
                <a:spcPts val="0"/>
              </a:spcBef>
              <a:buNone/>
            </a:pPr>
            <a:r>
              <a:rPr lang="pt-BR" sz="1800" b="1"/>
              <a:t>*** </a:t>
            </a:r>
            <a:r>
              <a:rPr lang="pt-BR" sz="1800"/>
              <a:t>“It points to reasons for requiring information through communication with external sources (...)”</a:t>
            </a:r>
          </a:p>
        </p:txBody>
      </p:sp>
      <p:sp>
        <p:nvSpPr>
          <p:cNvPr id="57" name="Shape 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Retomando Ingwersen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Ingwersen/Belkin</a:t>
            </a:r>
          </a:p>
        </p:txBody>
      </p:sp>
      <p:sp>
        <p:nvSpPr>
          <p:cNvPr id="63" name="Shape 6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lgn="ctr" rtl="0">
              <a:spcBef>
                <a:spcPts val="0"/>
              </a:spcBef>
              <a:buNone/>
            </a:pPr>
            <a:r>
              <a:rPr lang="pt-BR" sz="1500"/>
              <a:t>*** Belkin apud Ingwersen: “Because both the information and the recipient’s state of knowledge are considered as structures, and because the information structure is derived from a knowledge structure, the effect of information associated with any particular text can be predicted, given some idea of the recipient’s state of knowledge and some means for representing state of knowledge.” (pg.30)</a:t>
            </a:r>
          </a:p>
          <a:p>
            <a:pPr algn="ctr" rtl="0">
              <a:spcBef>
                <a:spcPts val="0"/>
              </a:spcBef>
              <a:buNone/>
            </a:pPr>
            <a:endParaRPr sz="1500"/>
          </a:p>
          <a:p>
            <a:pPr algn="ctr" rtl="0">
              <a:spcBef>
                <a:spcPts val="0"/>
              </a:spcBef>
              <a:buNone/>
            </a:pPr>
            <a:r>
              <a:rPr lang="pt-BR" sz="1500"/>
              <a:t>*** Ingwersen: “However, is it possible to have an idea of a state of knowledge and representative means?”</a:t>
            </a:r>
          </a:p>
          <a:p>
            <a:pPr algn="ctr" rtl="0">
              <a:spcBef>
                <a:spcPts val="0"/>
              </a:spcBef>
              <a:buNone/>
            </a:pPr>
            <a:endParaRPr sz="1500"/>
          </a:p>
          <a:p>
            <a:pPr algn="ctr" rtl="0">
              <a:spcBef>
                <a:spcPts val="0"/>
              </a:spcBef>
              <a:buNone/>
            </a:pPr>
            <a:r>
              <a:rPr lang="pt-BR" sz="1500">
                <a:solidFill>
                  <a:srgbClr val="666666"/>
                </a:solidFill>
              </a:rPr>
              <a:t>*** Ingwersen: “What is not possible is to have an exact idea of several states of knowledge, nor to predict individual effects. This is a problem of uncertainty inherent in the cognitive approach to information”.</a:t>
            </a:r>
          </a:p>
          <a:p>
            <a:pPr algn="ctr" rtl="0">
              <a:spcBef>
                <a:spcPts val="0"/>
              </a:spcBef>
              <a:buNone/>
            </a:pPr>
            <a:endParaRPr sz="1500"/>
          </a:p>
          <a:p>
            <a:pPr algn="ctr">
              <a:spcBef>
                <a:spcPts val="0"/>
              </a:spcBef>
              <a:buNone/>
            </a:pPr>
            <a:endParaRPr sz="150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Ingwersen/Belkin</a:t>
            </a:r>
          </a:p>
        </p:txBody>
      </p:sp>
      <p:sp>
        <p:nvSpPr>
          <p:cNvPr id="69" name="Shape 6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pt-BR" sz="2400"/>
              <a:t>.</a:t>
            </a:r>
          </a:p>
        </p:txBody>
      </p:sp>
      <p:pic>
        <p:nvPicPr>
          <p:cNvPr id="70" name="Shape 70"/>
          <p:cNvPicPr preferRelativeResize="0"/>
          <p:nvPr/>
        </p:nvPicPr>
        <p:blipFill>
          <a:blip r:embed="rId3">
            <a:alphaModFix/>
          </a:blip>
          <a:stretch>
            <a:fillRect/>
          </a:stretch>
        </p:blipFill>
        <p:spPr>
          <a:xfrm>
            <a:off x="1614487" y="1319800"/>
            <a:ext cx="5915025" cy="33528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Estudo sobre Belkin</a:t>
            </a:r>
          </a:p>
        </p:txBody>
      </p:sp>
      <p:sp>
        <p:nvSpPr>
          <p:cNvPr id="76" name="Shape 7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pt-BR" sz="1800"/>
              <a:t>“Anomalous States of Knowledge as a Basis for Information Retrieval” (1980)</a:t>
            </a:r>
          </a:p>
          <a:p>
            <a:pPr lvl="0" rtl="0">
              <a:spcBef>
                <a:spcPts val="0"/>
              </a:spcBef>
              <a:buNone/>
            </a:pPr>
            <a:endParaRPr sz="1400"/>
          </a:p>
          <a:p>
            <a:pPr marL="457200" lvl="0" indent="-342900" rtl="0">
              <a:spcBef>
                <a:spcPts val="0"/>
              </a:spcBef>
              <a:buClr>
                <a:schemeClr val="dk1"/>
              </a:buClr>
              <a:buSzPct val="100000"/>
              <a:buFont typeface="Arial"/>
              <a:buChar char="-"/>
            </a:pPr>
            <a:r>
              <a:rPr lang="pt-BR" sz="1800"/>
              <a:t>“Ask for Information Retrieval: Part. I. Background and Theory” (1982)</a:t>
            </a:r>
          </a:p>
          <a:p>
            <a:pPr lvl="0" rtl="0">
              <a:spcBef>
                <a:spcPts val="0"/>
              </a:spcBef>
              <a:buNone/>
            </a:pPr>
            <a:endParaRPr sz="1400"/>
          </a:p>
          <a:p>
            <a:pPr marL="457200" lvl="0" indent="-342900" rtl="0">
              <a:spcBef>
                <a:spcPts val="0"/>
              </a:spcBef>
              <a:buClr>
                <a:schemeClr val="dk1"/>
              </a:buClr>
              <a:buSzPct val="100000"/>
              <a:buFont typeface="Arial"/>
              <a:buChar char="-"/>
            </a:pPr>
            <a:r>
              <a:rPr lang="pt-BR" sz="1800"/>
              <a:t>“Ask for Information Retrieval: Part. II. Results of a Design Study” (1982)</a:t>
            </a:r>
          </a:p>
          <a:p>
            <a:pPr lvl="0" rtl="0">
              <a:spcBef>
                <a:spcPts val="0"/>
              </a:spcBef>
              <a:buNone/>
            </a:pPr>
            <a:endParaRPr sz="1400"/>
          </a:p>
          <a:p>
            <a:pPr marL="457200" lvl="0" indent="-342900" rtl="0">
              <a:spcBef>
                <a:spcPts val="0"/>
              </a:spcBef>
              <a:buClr>
                <a:schemeClr val="dk1"/>
              </a:buClr>
              <a:buSzPct val="100000"/>
              <a:buFont typeface="Arial"/>
              <a:buChar char="-"/>
            </a:pPr>
            <a:r>
              <a:rPr lang="pt-BR" sz="1800"/>
              <a:t>“Using Structural Representations of Anomalous States of Knowledge for Choosing Document Retrieval Strategies” (1986)</a:t>
            </a:r>
          </a:p>
          <a:p>
            <a:pPr rtl="0">
              <a:spcBef>
                <a:spcPts val="0"/>
              </a:spcBef>
              <a:buNone/>
            </a:pPr>
            <a:endParaRPr sz="1800"/>
          </a:p>
          <a:p>
            <a:pPr lvl="0" algn="r">
              <a:spcBef>
                <a:spcPts val="0"/>
              </a:spcBef>
              <a:buNone/>
            </a:pPr>
            <a:r>
              <a:rPr lang="pt-BR" sz="1400" b="1"/>
              <a:t>*** Artigos acessíveis com o VPN da USP</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O Modelo de Belkin</a:t>
            </a:r>
          </a:p>
        </p:txBody>
      </p:sp>
      <p:sp>
        <p:nvSpPr>
          <p:cNvPr id="82" name="Shape 8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pt-BR"/>
              <a:t>.</a:t>
            </a:r>
          </a:p>
        </p:txBody>
      </p:sp>
      <p:pic>
        <p:nvPicPr>
          <p:cNvPr id="83" name="Shape 83"/>
          <p:cNvPicPr preferRelativeResize="0"/>
          <p:nvPr/>
        </p:nvPicPr>
        <p:blipFill>
          <a:blip r:embed="rId3">
            <a:alphaModFix/>
          </a:blip>
          <a:stretch>
            <a:fillRect/>
          </a:stretch>
        </p:blipFill>
        <p:spPr>
          <a:xfrm>
            <a:off x="1465437" y="1334450"/>
            <a:ext cx="6213125" cy="33075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pt-BR"/>
              <a:t>O Problema de Belkin</a:t>
            </a:r>
          </a:p>
        </p:txBody>
      </p:sp>
      <p:sp>
        <p:nvSpPr>
          <p:cNvPr id="89" name="Shape 8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pt-BR" sz="2400"/>
              <a:t>Desenvolvimento de sistemas de information retrieval</a:t>
            </a:r>
          </a:p>
          <a:p>
            <a:pPr marL="457200" lvl="0" indent="-381000" rtl="0">
              <a:spcBef>
                <a:spcPts val="0"/>
              </a:spcBef>
              <a:buClr>
                <a:schemeClr val="dk1"/>
              </a:buClr>
              <a:buSzPct val="100000"/>
              <a:buFont typeface="Arial"/>
              <a:buChar char="-"/>
            </a:pPr>
            <a:r>
              <a:rPr lang="pt-BR" sz="2400"/>
              <a:t>Limitações da </a:t>
            </a:r>
            <a:r>
              <a:rPr lang="pt-BR" sz="2400" b="1"/>
              <a:t>best-match strategy</a:t>
            </a:r>
          </a:p>
          <a:p>
            <a:pPr marL="457200" lvl="0" indent="-381000" rtl="0">
              <a:spcBef>
                <a:spcPts val="0"/>
              </a:spcBef>
              <a:buClr>
                <a:schemeClr val="dk1"/>
              </a:buClr>
              <a:buSzPct val="100000"/>
              <a:buFont typeface="Arial"/>
              <a:buChar char="-"/>
            </a:pPr>
            <a:r>
              <a:rPr lang="pt-BR" sz="2400"/>
              <a:t>“Non-Speciability of Information Need”</a:t>
            </a:r>
          </a:p>
          <a:p>
            <a:pPr rtl="0">
              <a:spcBef>
                <a:spcPts val="0"/>
              </a:spcBef>
              <a:buNone/>
            </a:pPr>
            <a:endParaRPr sz="2400"/>
          </a:p>
          <a:p>
            <a:pPr lvl="0" rtl="0">
              <a:spcBef>
                <a:spcPts val="0"/>
              </a:spcBef>
              <a:buNone/>
            </a:pPr>
            <a:r>
              <a:rPr lang="pt-BR" sz="2000"/>
              <a:t>*** “The typical IR system now available, either operational or experimental, depends on what we call the ‘best-match’ principle. (...) one can identify two assumptions basic to the best-match principle: that it is possible for the user to specify precisely the information that she/he requires; and, that information needs (or at least expressions of them) are functionally equivalent to document texts.”</a:t>
            </a:r>
          </a:p>
        </p:txBody>
      </p:sp>
    </p:spTree>
  </p:cSld>
  <p:clrMapOvr>
    <a:masterClrMapping/>
  </p:clrMapOvr>
  <p:transition spd="slow">
    <p:cut/>
  </p:transition>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987</Words>
  <Application>Microsoft Office PowerPoint</Application>
  <PresentationFormat>Apresentação na tela (16:9)</PresentationFormat>
  <Paragraphs>92</Paragraphs>
  <Slides>25</Slides>
  <Notes>25</Notes>
  <HiddenSlides>0</HiddenSlides>
  <MMClips>0</MMClips>
  <ScaleCrop>false</ScaleCrop>
  <HeadingPairs>
    <vt:vector size="4" baseType="variant">
      <vt:variant>
        <vt:lpstr>Tema</vt:lpstr>
      </vt:variant>
      <vt:variant>
        <vt:i4>1</vt:i4>
      </vt:variant>
      <vt:variant>
        <vt:lpstr>Títulos de slides</vt:lpstr>
      </vt:variant>
      <vt:variant>
        <vt:i4>25</vt:i4>
      </vt:variant>
    </vt:vector>
  </HeadingPairs>
  <TitlesOfParts>
    <vt:vector size="26" baseType="lpstr">
      <vt:lpstr>swiss</vt:lpstr>
      <vt:lpstr>estado anômalo de informação</vt:lpstr>
      <vt:lpstr>Nicholas J. Belkin</vt:lpstr>
      <vt:lpstr>Retomando Ingwersen</vt:lpstr>
      <vt:lpstr>Retomando Ingwersen</vt:lpstr>
      <vt:lpstr>Ingwersen/Belkin</vt:lpstr>
      <vt:lpstr>Ingwersen/Belkin</vt:lpstr>
      <vt:lpstr>Estudo sobre Belkin</vt:lpstr>
      <vt:lpstr>O Modelo de Belkin</vt:lpstr>
      <vt:lpstr>O Problema de Belkin</vt:lpstr>
      <vt:lpstr>Necessidade Não-Especificada</vt:lpstr>
      <vt:lpstr>A Proposta de Belkin</vt:lpstr>
      <vt:lpstr>Sistema Dinâmico e Interativo</vt:lpstr>
      <vt:lpstr>Representação em Rede</vt:lpstr>
      <vt:lpstr>Fases de Busca</vt:lpstr>
      <vt:lpstr>Continuum dos Buscadores</vt:lpstr>
      <vt:lpstr>Statement</vt:lpstr>
      <vt:lpstr>Rede</vt:lpstr>
      <vt:lpstr>Representação Alternativa</vt:lpstr>
      <vt:lpstr>Statement</vt:lpstr>
      <vt:lpstr>Rede</vt:lpstr>
      <vt:lpstr> Útil</vt:lpstr>
      <vt:lpstr>Inútil</vt:lpstr>
      <vt:lpstr>Tipos de ASK</vt:lpstr>
      <vt:lpstr>Resultados</vt:lpstr>
      <vt:lpstr>Possíveis Desenvolvimentos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estado anômalo de informação</dc:title>
  <dc:creator>admcbd</dc:creator>
  <cp:lastModifiedBy>admcbd</cp:lastModifiedBy>
  <cp:revision>1</cp:revision>
  <dcterms:modified xsi:type="dcterms:W3CDTF">2015-06-16T15:34:40Z</dcterms:modified>
</cp:coreProperties>
</file>