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34896-8FB0-4CBB-A99D-49E973612059}" v="4" dt="2018-12-03T13:19:48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solha" userId="5291b97e91118f5e" providerId="LiveId" clId="{98D34896-8FB0-4CBB-A99D-49E973612059}"/>
    <pc:docChg chg="custSel mod addSld modSld sldOrd">
      <pc:chgData name="karina solha" userId="5291b97e91118f5e" providerId="LiveId" clId="{98D34896-8FB0-4CBB-A99D-49E973612059}" dt="2018-12-03T13:20:01.623" v="4" actId="26606"/>
      <pc:docMkLst>
        <pc:docMk/>
      </pc:docMkLst>
      <pc:sldChg chg="addSp delSp modSp add mod ord setBg">
        <pc:chgData name="karina solha" userId="5291b97e91118f5e" providerId="LiveId" clId="{98D34896-8FB0-4CBB-A99D-49E973612059}" dt="2018-12-03T13:20:01.623" v="4" actId="26606"/>
        <pc:sldMkLst>
          <pc:docMk/>
          <pc:sldMk cId="2005274521" sldId="265"/>
        </pc:sldMkLst>
        <pc:spChg chg="del">
          <ac:chgData name="karina solha" userId="5291b97e91118f5e" providerId="LiveId" clId="{98D34896-8FB0-4CBB-A99D-49E973612059}" dt="2018-12-03T13:19:42.937" v="2"/>
          <ac:spMkLst>
            <pc:docMk/>
            <pc:sldMk cId="2005274521" sldId="265"/>
            <ac:spMk id="2" creationId="{BCDB1CE7-0881-4511-80A9-667EA2E45F02}"/>
          </ac:spMkLst>
        </pc:spChg>
        <pc:spChg chg="del">
          <ac:chgData name="karina solha" userId="5291b97e91118f5e" providerId="LiveId" clId="{98D34896-8FB0-4CBB-A99D-49E973612059}" dt="2018-12-03T13:19:42.937" v="2"/>
          <ac:spMkLst>
            <pc:docMk/>
            <pc:sldMk cId="2005274521" sldId="265"/>
            <ac:spMk id="3" creationId="{ADBC0E34-F8DB-4349-A62B-2ABE56410DA9}"/>
          </ac:spMkLst>
        </pc:spChg>
        <pc:spChg chg="add">
          <ac:chgData name="karina solha" userId="5291b97e91118f5e" providerId="LiveId" clId="{98D34896-8FB0-4CBB-A99D-49E973612059}" dt="2018-12-03T13:20:01.623" v="4" actId="26606"/>
          <ac:spMkLst>
            <pc:docMk/>
            <pc:sldMk cId="2005274521" sldId="265"/>
            <ac:spMk id="9" creationId="{9A926BDB-98EF-43B0-A66B-1A6EF8FB2835}"/>
          </ac:spMkLst>
        </pc:spChg>
        <pc:spChg chg="add">
          <ac:chgData name="karina solha" userId="5291b97e91118f5e" providerId="LiveId" clId="{98D34896-8FB0-4CBB-A99D-49E973612059}" dt="2018-12-03T13:20:01.623" v="4" actId="26606"/>
          <ac:spMkLst>
            <pc:docMk/>
            <pc:sldMk cId="2005274521" sldId="265"/>
            <ac:spMk id="13" creationId="{90FADDEF-2C10-4B0B-868E-6A655B671DAC}"/>
          </ac:spMkLst>
        </pc:spChg>
        <pc:graphicFrameChg chg="add mod modGraphic">
          <ac:chgData name="karina solha" userId="5291b97e91118f5e" providerId="LiveId" clId="{98D34896-8FB0-4CBB-A99D-49E973612059}" dt="2018-12-03T13:20:01.623" v="4" actId="26606"/>
          <ac:graphicFrameMkLst>
            <pc:docMk/>
            <pc:sldMk cId="2005274521" sldId="265"/>
            <ac:graphicFrameMk id="4" creationId="{058EC79A-11A5-4B8D-9513-5C2F998EB8A1}"/>
          </ac:graphicFrameMkLst>
        </pc:graphicFrameChg>
        <pc:picChg chg="add">
          <ac:chgData name="karina solha" userId="5291b97e91118f5e" providerId="LiveId" clId="{98D34896-8FB0-4CBB-A99D-49E973612059}" dt="2018-12-03T13:20:01.623" v="4" actId="26606"/>
          <ac:picMkLst>
            <pc:docMk/>
            <pc:sldMk cId="2005274521" sldId="265"/>
            <ac:picMk id="11" creationId="{A722A754-56A5-43DA-ADE3-C2704FABA2DC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36A65-9D74-4E67-AD0A-CCFCCF558F5D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6B5E31-B181-497A-AA54-CF312668D127}">
      <dgm:prSet/>
      <dgm:spPr/>
      <dgm:t>
        <a:bodyPr/>
        <a:lstStyle/>
        <a:p>
          <a:r>
            <a:rPr lang="pt-BR"/>
            <a:t>Necessidade de atualizar nomenclatura e conteúdos</a:t>
          </a:r>
          <a:endParaRPr lang="en-US"/>
        </a:p>
      </dgm:t>
    </dgm:pt>
    <dgm:pt modelId="{83393EAB-6E9E-4106-8AC2-25896FDD75F0}" type="parTrans" cxnId="{BE5E2CDE-7773-4A28-A2E6-8F618505C132}">
      <dgm:prSet/>
      <dgm:spPr/>
      <dgm:t>
        <a:bodyPr/>
        <a:lstStyle/>
        <a:p>
          <a:endParaRPr lang="en-US"/>
        </a:p>
      </dgm:t>
    </dgm:pt>
    <dgm:pt modelId="{F32BFE75-37D0-47B2-B73E-3F23E57AAA44}" type="sibTrans" cxnId="{BE5E2CDE-7773-4A28-A2E6-8F618505C132}">
      <dgm:prSet/>
      <dgm:spPr/>
      <dgm:t>
        <a:bodyPr/>
        <a:lstStyle/>
        <a:p>
          <a:endParaRPr lang="en-US"/>
        </a:p>
      </dgm:t>
    </dgm:pt>
    <dgm:pt modelId="{26ABE6FC-9FDA-4071-8821-D1A3F5F77F37}">
      <dgm:prSet/>
      <dgm:spPr/>
      <dgm:t>
        <a:bodyPr/>
        <a:lstStyle/>
        <a:p>
          <a:r>
            <a:rPr lang="pt-BR"/>
            <a:t>Alterações no corpo docente do curso</a:t>
          </a:r>
          <a:endParaRPr lang="en-US"/>
        </a:p>
      </dgm:t>
    </dgm:pt>
    <dgm:pt modelId="{E998F9E0-3B34-4D59-9B4B-D8AA71731B74}" type="parTrans" cxnId="{F4B47831-3E0B-4385-B3A8-E91901EFBF9D}">
      <dgm:prSet/>
      <dgm:spPr/>
      <dgm:t>
        <a:bodyPr/>
        <a:lstStyle/>
        <a:p>
          <a:endParaRPr lang="en-US"/>
        </a:p>
      </dgm:t>
    </dgm:pt>
    <dgm:pt modelId="{91E6E868-82C4-44B4-A9F3-30AEB1DEEB6D}" type="sibTrans" cxnId="{F4B47831-3E0B-4385-B3A8-E91901EFBF9D}">
      <dgm:prSet/>
      <dgm:spPr/>
      <dgm:t>
        <a:bodyPr/>
        <a:lstStyle/>
        <a:p>
          <a:endParaRPr lang="en-US"/>
        </a:p>
      </dgm:t>
    </dgm:pt>
    <dgm:pt modelId="{CEC0D94F-77D2-41AB-BA9F-D49065AA46A1}">
      <dgm:prSet/>
      <dgm:spPr/>
      <dgm:t>
        <a:bodyPr/>
        <a:lstStyle/>
        <a:p>
          <a:r>
            <a:rPr lang="pt-BR"/>
            <a:t>Novas demandas e oportunidades</a:t>
          </a:r>
          <a:endParaRPr lang="en-US"/>
        </a:p>
      </dgm:t>
    </dgm:pt>
    <dgm:pt modelId="{371D2D09-B0E1-4070-A826-11C307AE25F5}" type="parTrans" cxnId="{4A8614C4-D4C2-4413-9B84-3E812F0E306E}">
      <dgm:prSet/>
      <dgm:spPr/>
      <dgm:t>
        <a:bodyPr/>
        <a:lstStyle/>
        <a:p>
          <a:endParaRPr lang="en-US"/>
        </a:p>
      </dgm:t>
    </dgm:pt>
    <dgm:pt modelId="{BBC74E23-58CE-47F7-89A3-60C19ECF318C}" type="sibTrans" cxnId="{4A8614C4-D4C2-4413-9B84-3E812F0E306E}">
      <dgm:prSet/>
      <dgm:spPr/>
      <dgm:t>
        <a:bodyPr/>
        <a:lstStyle/>
        <a:p>
          <a:endParaRPr lang="en-US"/>
        </a:p>
      </dgm:t>
    </dgm:pt>
    <dgm:pt modelId="{E06D0D03-7E14-4581-B8A8-3A04F4DD9BC2}">
      <dgm:prSet/>
      <dgm:spPr/>
      <dgm:t>
        <a:bodyPr/>
        <a:lstStyle/>
        <a:p>
          <a:r>
            <a:rPr lang="pt-BR"/>
            <a:t>Porque não? </a:t>
          </a:r>
          <a:endParaRPr lang="en-US"/>
        </a:p>
      </dgm:t>
    </dgm:pt>
    <dgm:pt modelId="{301B2CB6-57EC-4B01-8BB3-45C7B8DEEA46}" type="parTrans" cxnId="{7BFDCD58-3620-4898-80C3-1596C129F114}">
      <dgm:prSet/>
      <dgm:spPr/>
      <dgm:t>
        <a:bodyPr/>
        <a:lstStyle/>
        <a:p>
          <a:endParaRPr lang="en-US"/>
        </a:p>
      </dgm:t>
    </dgm:pt>
    <dgm:pt modelId="{CFCB44A2-18DF-42FA-B329-310702C315FA}" type="sibTrans" cxnId="{7BFDCD58-3620-4898-80C3-1596C129F114}">
      <dgm:prSet/>
      <dgm:spPr/>
      <dgm:t>
        <a:bodyPr/>
        <a:lstStyle/>
        <a:p>
          <a:endParaRPr lang="en-US"/>
        </a:p>
      </dgm:t>
    </dgm:pt>
    <dgm:pt modelId="{797D1CE8-CE78-4F01-BE98-7BFDE56C50F7}" type="pres">
      <dgm:prSet presAssocID="{37C36A65-9D74-4E67-AD0A-CCFCCF558F5D}" presName="matrix" presStyleCnt="0">
        <dgm:presLayoutVars>
          <dgm:chMax val="1"/>
          <dgm:dir/>
          <dgm:resizeHandles val="exact"/>
        </dgm:presLayoutVars>
      </dgm:prSet>
      <dgm:spPr/>
    </dgm:pt>
    <dgm:pt modelId="{6F931F95-8329-4AEE-9AEF-8F0D6F5B9794}" type="pres">
      <dgm:prSet presAssocID="{37C36A65-9D74-4E67-AD0A-CCFCCF558F5D}" presName="diamond" presStyleLbl="bgShp" presStyleIdx="0" presStyleCnt="1"/>
      <dgm:spPr/>
    </dgm:pt>
    <dgm:pt modelId="{6AF5C7E6-282F-4737-8ABD-65AEAFF41994}" type="pres">
      <dgm:prSet presAssocID="{37C36A65-9D74-4E67-AD0A-CCFCCF558F5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E3299C6-40C9-4421-9DE4-2BB386CE11CF}" type="pres">
      <dgm:prSet presAssocID="{37C36A65-9D74-4E67-AD0A-CCFCCF558F5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50B141-3203-497C-B5EC-661CE9810C7B}" type="pres">
      <dgm:prSet presAssocID="{37C36A65-9D74-4E67-AD0A-CCFCCF558F5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D521231-368D-4534-B99C-EFD9289854BB}" type="pres">
      <dgm:prSet presAssocID="{37C36A65-9D74-4E67-AD0A-CCFCCF558F5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4B47831-3E0B-4385-B3A8-E91901EFBF9D}" srcId="{37C36A65-9D74-4E67-AD0A-CCFCCF558F5D}" destId="{26ABE6FC-9FDA-4071-8821-D1A3F5F77F37}" srcOrd="1" destOrd="0" parTransId="{E998F9E0-3B34-4D59-9B4B-D8AA71731B74}" sibTransId="{91E6E868-82C4-44B4-A9F3-30AEB1DEEB6D}"/>
    <dgm:cxn modelId="{D06C5333-38DB-4856-B040-E12A310CD0DC}" type="presOf" srcId="{CEC0D94F-77D2-41AB-BA9F-D49065AA46A1}" destId="{0950B141-3203-497C-B5EC-661CE9810C7B}" srcOrd="0" destOrd="0" presId="urn:microsoft.com/office/officeart/2005/8/layout/matrix3"/>
    <dgm:cxn modelId="{975BD633-D4DF-4EEA-9E6D-FC7D05557EFB}" type="presOf" srcId="{DC6B5E31-B181-497A-AA54-CF312668D127}" destId="{6AF5C7E6-282F-4737-8ABD-65AEAFF41994}" srcOrd="0" destOrd="0" presId="urn:microsoft.com/office/officeart/2005/8/layout/matrix3"/>
    <dgm:cxn modelId="{F1423273-2B0A-436B-AE46-6DD3D1B627BB}" type="presOf" srcId="{26ABE6FC-9FDA-4071-8821-D1A3F5F77F37}" destId="{6E3299C6-40C9-4421-9DE4-2BB386CE11CF}" srcOrd="0" destOrd="0" presId="urn:microsoft.com/office/officeart/2005/8/layout/matrix3"/>
    <dgm:cxn modelId="{7BFDCD58-3620-4898-80C3-1596C129F114}" srcId="{37C36A65-9D74-4E67-AD0A-CCFCCF558F5D}" destId="{E06D0D03-7E14-4581-B8A8-3A04F4DD9BC2}" srcOrd="3" destOrd="0" parTransId="{301B2CB6-57EC-4B01-8BB3-45C7B8DEEA46}" sibTransId="{CFCB44A2-18DF-42FA-B329-310702C315FA}"/>
    <dgm:cxn modelId="{602914AA-3B30-420E-BB5A-A0301E70AD52}" type="presOf" srcId="{37C36A65-9D74-4E67-AD0A-CCFCCF558F5D}" destId="{797D1CE8-CE78-4F01-BE98-7BFDE56C50F7}" srcOrd="0" destOrd="0" presId="urn:microsoft.com/office/officeart/2005/8/layout/matrix3"/>
    <dgm:cxn modelId="{4A8614C4-D4C2-4413-9B84-3E812F0E306E}" srcId="{37C36A65-9D74-4E67-AD0A-CCFCCF558F5D}" destId="{CEC0D94F-77D2-41AB-BA9F-D49065AA46A1}" srcOrd="2" destOrd="0" parTransId="{371D2D09-B0E1-4070-A826-11C307AE25F5}" sibTransId="{BBC74E23-58CE-47F7-89A3-60C19ECF318C}"/>
    <dgm:cxn modelId="{BE5E2CDE-7773-4A28-A2E6-8F618505C132}" srcId="{37C36A65-9D74-4E67-AD0A-CCFCCF558F5D}" destId="{DC6B5E31-B181-497A-AA54-CF312668D127}" srcOrd="0" destOrd="0" parTransId="{83393EAB-6E9E-4106-8AC2-25896FDD75F0}" sibTransId="{F32BFE75-37D0-47B2-B73E-3F23E57AAA44}"/>
    <dgm:cxn modelId="{5DF9A0FB-C2B9-4964-A6DC-2E3412106ED2}" type="presOf" srcId="{E06D0D03-7E14-4581-B8A8-3A04F4DD9BC2}" destId="{BD521231-368D-4534-B99C-EFD9289854BB}" srcOrd="0" destOrd="0" presId="urn:microsoft.com/office/officeart/2005/8/layout/matrix3"/>
    <dgm:cxn modelId="{83721293-6178-4212-B50E-B887F51AE5E5}" type="presParOf" srcId="{797D1CE8-CE78-4F01-BE98-7BFDE56C50F7}" destId="{6F931F95-8329-4AEE-9AEF-8F0D6F5B9794}" srcOrd="0" destOrd="0" presId="urn:microsoft.com/office/officeart/2005/8/layout/matrix3"/>
    <dgm:cxn modelId="{E16F1AC3-C0CC-4B6C-990C-86373FE81E60}" type="presParOf" srcId="{797D1CE8-CE78-4F01-BE98-7BFDE56C50F7}" destId="{6AF5C7E6-282F-4737-8ABD-65AEAFF41994}" srcOrd="1" destOrd="0" presId="urn:microsoft.com/office/officeart/2005/8/layout/matrix3"/>
    <dgm:cxn modelId="{F2E09921-84A9-4A93-ACD3-01DF82DFE25F}" type="presParOf" srcId="{797D1CE8-CE78-4F01-BE98-7BFDE56C50F7}" destId="{6E3299C6-40C9-4421-9DE4-2BB386CE11CF}" srcOrd="2" destOrd="0" presId="urn:microsoft.com/office/officeart/2005/8/layout/matrix3"/>
    <dgm:cxn modelId="{0927C4C1-CDA6-4938-9599-50B68C693355}" type="presParOf" srcId="{797D1CE8-CE78-4F01-BE98-7BFDE56C50F7}" destId="{0950B141-3203-497C-B5EC-661CE9810C7B}" srcOrd="3" destOrd="0" presId="urn:microsoft.com/office/officeart/2005/8/layout/matrix3"/>
    <dgm:cxn modelId="{9928751A-C8B5-48CA-BEF3-85574371F26D}" type="presParOf" srcId="{797D1CE8-CE78-4F01-BE98-7BFDE56C50F7}" destId="{BD521231-368D-4534-B99C-EFD9289854B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7DC7C-6FFB-4351-B99A-A5DBD5A6BD1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B24F1D7-61EC-4D9B-BD7E-701309887AC6}">
      <dgm:prSet/>
      <dgm:spPr/>
      <dgm:t>
        <a:bodyPr/>
        <a:lstStyle/>
        <a:p>
          <a:r>
            <a:rPr lang="pt-BR"/>
            <a:t>Testando disciplinas como optativas Interfaces do Turismo</a:t>
          </a:r>
          <a:endParaRPr lang="en-US"/>
        </a:p>
      </dgm:t>
    </dgm:pt>
    <dgm:pt modelId="{750E6068-EEA5-4341-B0EF-368FA556B21A}" type="parTrans" cxnId="{36EBB588-7401-448E-A6B2-9CB9FBD97CD5}">
      <dgm:prSet/>
      <dgm:spPr/>
      <dgm:t>
        <a:bodyPr/>
        <a:lstStyle/>
        <a:p>
          <a:endParaRPr lang="en-US"/>
        </a:p>
      </dgm:t>
    </dgm:pt>
    <dgm:pt modelId="{25BDE913-D82C-4481-805E-DFBFB5524F4F}" type="sibTrans" cxnId="{36EBB588-7401-448E-A6B2-9CB9FBD97CD5}">
      <dgm:prSet/>
      <dgm:spPr/>
      <dgm:t>
        <a:bodyPr/>
        <a:lstStyle/>
        <a:p>
          <a:endParaRPr lang="en-US"/>
        </a:p>
      </dgm:t>
    </dgm:pt>
    <dgm:pt modelId="{9EA8D8A6-5499-4965-BA30-4838C888371B}">
      <dgm:prSet/>
      <dgm:spPr/>
      <dgm:t>
        <a:bodyPr/>
        <a:lstStyle/>
        <a:p>
          <a:r>
            <a:rPr lang="pt-BR"/>
            <a:t>Transformando optativas como obrigatórias e vice versa</a:t>
          </a:r>
          <a:endParaRPr lang="en-US"/>
        </a:p>
      </dgm:t>
    </dgm:pt>
    <dgm:pt modelId="{25E708A5-577A-46C3-A85B-288F23AF11F4}" type="parTrans" cxnId="{C18A6221-4483-40E0-A17C-622BC8C5370F}">
      <dgm:prSet/>
      <dgm:spPr/>
      <dgm:t>
        <a:bodyPr/>
        <a:lstStyle/>
        <a:p>
          <a:endParaRPr lang="en-US"/>
        </a:p>
      </dgm:t>
    </dgm:pt>
    <dgm:pt modelId="{606A23F8-0FE2-4818-AE6A-CEF11CEF6BFD}" type="sibTrans" cxnId="{C18A6221-4483-40E0-A17C-622BC8C5370F}">
      <dgm:prSet/>
      <dgm:spPr/>
      <dgm:t>
        <a:bodyPr/>
        <a:lstStyle/>
        <a:p>
          <a:endParaRPr lang="en-US"/>
        </a:p>
      </dgm:t>
    </dgm:pt>
    <dgm:pt modelId="{1ABEDB34-FD13-43D0-AE93-F4DA2CC43711}">
      <dgm:prSet/>
      <dgm:spPr/>
      <dgm:t>
        <a:bodyPr/>
        <a:lstStyle/>
        <a:p>
          <a:r>
            <a:rPr lang="pt-BR"/>
            <a:t>Aproveitando oportunidades e atendendo a demandas profissionais e dos próprio corpo discente.</a:t>
          </a:r>
          <a:endParaRPr lang="en-US"/>
        </a:p>
      </dgm:t>
    </dgm:pt>
    <dgm:pt modelId="{25E212BD-9D5D-4F86-96DF-D36F1B80A7F9}" type="parTrans" cxnId="{1E286CD3-5237-4975-ACD9-D92B62B4D4F3}">
      <dgm:prSet/>
      <dgm:spPr/>
      <dgm:t>
        <a:bodyPr/>
        <a:lstStyle/>
        <a:p>
          <a:endParaRPr lang="en-US"/>
        </a:p>
      </dgm:t>
    </dgm:pt>
    <dgm:pt modelId="{DA0026F7-0C85-4AC3-959D-05256C15B4A3}" type="sibTrans" cxnId="{1E286CD3-5237-4975-ACD9-D92B62B4D4F3}">
      <dgm:prSet/>
      <dgm:spPr/>
      <dgm:t>
        <a:bodyPr/>
        <a:lstStyle/>
        <a:p>
          <a:endParaRPr lang="en-US"/>
        </a:p>
      </dgm:t>
    </dgm:pt>
    <dgm:pt modelId="{D45A8309-DE9B-4B4B-B3A6-197F18639045}" type="pres">
      <dgm:prSet presAssocID="{C3F7DC7C-6FFB-4351-B99A-A5DBD5A6BD1E}" presName="root" presStyleCnt="0">
        <dgm:presLayoutVars>
          <dgm:dir/>
          <dgm:resizeHandles val="exact"/>
        </dgm:presLayoutVars>
      </dgm:prSet>
      <dgm:spPr/>
    </dgm:pt>
    <dgm:pt modelId="{93341A05-1E7E-468C-BD89-78030D041B95}" type="pres">
      <dgm:prSet presAssocID="{4B24F1D7-61EC-4D9B-BD7E-701309887AC6}" presName="compNode" presStyleCnt="0"/>
      <dgm:spPr/>
    </dgm:pt>
    <dgm:pt modelId="{E09DF5A0-A89F-46A2-A1A7-B9DF57884AA5}" type="pres">
      <dgm:prSet presAssocID="{4B24F1D7-61EC-4D9B-BD7E-701309887AC6}" presName="bgRect" presStyleLbl="bgShp" presStyleIdx="0" presStyleCnt="3"/>
      <dgm:spPr/>
    </dgm:pt>
    <dgm:pt modelId="{38EB6B78-13CB-4E38-BE52-1EBEE6D8107E}" type="pres">
      <dgm:prSet presAssocID="{4B24F1D7-61EC-4D9B-BD7E-701309887A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A4F646EF-8A0D-48B7-BC1D-AC3FDE63E742}" type="pres">
      <dgm:prSet presAssocID="{4B24F1D7-61EC-4D9B-BD7E-701309887AC6}" presName="spaceRect" presStyleCnt="0"/>
      <dgm:spPr/>
    </dgm:pt>
    <dgm:pt modelId="{6AD32472-110D-48B5-B6FE-BAFE96ED9365}" type="pres">
      <dgm:prSet presAssocID="{4B24F1D7-61EC-4D9B-BD7E-701309887AC6}" presName="parTx" presStyleLbl="revTx" presStyleIdx="0" presStyleCnt="3">
        <dgm:presLayoutVars>
          <dgm:chMax val="0"/>
          <dgm:chPref val="0"/>
        </dgm:presLayoutVars>
      </dgm:prSet>
      <dgm:spPr/>
    </dgm:pt>
    <dgm:pt modelId="{6DB702BC-2E51-4DC2-86AE-DE8A1F9DC27C}" type="pres">
      <dgm:prSet presAssocID="{25BDE913-D82C-4481-805E-DFBFB5524F4F}" presName="sibTrans" presStyleCnt="0"/>
      <dgm:spPr/>
    </dgm:pt>
    <dgm:pt modelId="{4BD3D12C-22D7-4757-981C-2561DF2D809C}" type="pres">
      <dgm:prSet presAssocID="{9EA8D8A6-5499-4965-BA30-4838C888371B}" presName="compNode" presStyleCnt="0"/>
      <dgm:spPr/>
    </dgm:pt>
    <dgm:pt modelId="{957634EA-E503-4F79-836A-1FEDA6882944}" type="pres">
      <dgm:prSet presAssocID="{9EA8D8A6-5499-4965-BA30-4838C888371B}" presName="bgRect" presStyleLbl="bgShp" presStyleIdx="1" presStyleCnt="3"/>
      <dgm:spPr/>
    </dgm:pt>
    <dgm:pt modelId="{0673D77E-6750-41EB-85F0-476B3B2DF1E9}" type="pres">
      <dgm:prSet presAssocID="{9EA8D8A6-5499-4965-BA30-4838C888371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A3D208EF-8168-4EAB-B481-8FEE1FD6F806}" type="pres">
      <dgm:prSet presAssocID="{9EA8D8A6-5499-4965-BA30-4838C888371B}" presName="spaceRect" presStyleCnt="0"/>
      <dgm:spPr/>
    </dgm:pt>
    <dgm:pt modelId="{E4A3F7BA-6619-4B37-A22E-A345E38DB4B6}" type="pres">
      <dgm:prSet presAssocID="{9EA8D8A6-5499-4965-BA30-4838C888371B}" presName="parTx" presStyleLbl="revTx" presStyleIdx="1" presStyleCnt="3">
        <dgm:presLayoutVars>
          <dgm:chMax val="0"/>
          <dgm:chPref val="0"/>
        </dgm:presLayoutVars>
      </dgm:prSet>
      <dgm:spPr/>
    </dgm:pt>
    <dgm:pt modelId="{C54B9EBF-8425-46DA-A0AE-23D62F17D786}" type="pres">
      <dgm:prSet presAssocID="{606A23F8-0FE2-4818-AE6A-CEF11CEF6BFD}" presName="sibTrans" presStyleCnt="0"/>
      <dgm:spPr/>
    </dgm:pt>
    <dgm:pt modelId="{288AA9FF-26C9-4E91-9DB6-8D9BAAAB0C40}" type="pres">
      <dgm:prSet presAssocID="{1ABEDB34-FD13-43D0-AE93-F4DA2CC43711}" presName="compNode" presStyleCnt="0"/>
      <dgm:spPr/>
    </dgm:pt>
    <dgm:pt modelId="{B20CAF55-BE35-458C-8F4F-79BA288B3A70}" type="pres">
      <dgm:prSet presAssocID="{1ABEDB34-FD13-43D0-AE93-F4DA2CC43711}" presName="bgRect" presStyleLbl="bgShp" presStyleIdx="2" presStyleCnt="3"/>
      <dgm:spPr/>
    </dgm:pt>
    <dgm:pt modelId="{33371911-9D59-467E-B5AC-0B0F8DCADEEC}" type="pres">
      <dgm:prSet presAssocID="{1ABEDB34-FD13-43D0-AE93-F4DA2CC4371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1894EFA-5792-4AEA-B53A-593A6C4C0DE8}" type="pres">
      <dgm:prSet presAssocID="{1ABEDB34-FD13-43D0-AE93-F4DA2CC43711}" presName="spaceRect" presStyleCnt="0"/>
      <dgm:spPr/>
    </dgm:pt>
    <dgm:pt modelId="{8ACA9505-CE2F-428B-9378-C87BF53B21F1}" type="pres">
      <dgm:prSet presAssocID="{1ABEDB34-FD13-43D0-AE93-F4DA2CC4371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5C45600-4062-4F1F-8243-5570305889CE}" type="presOf" srcId="{C3F7DC7C-6FFB-4351-B99A-A5DBD5A6BD1E}" destId="{D45A8309-DE9B-4B4B-B3A6-197F18639045}" srcOrd="0" destOrd="0" presId="urn:microsoft.com/office/officeart/2018/2/layout/IconVerticalSolidList"/>
    <dgm:cxn modelId="{C18A6221-4483-40E0-A17C-622BC8C5370F}" srcId="{C3F7DC7C-6FFB-4351-B99A-A5DBD5A6BD1E}" destId="{9EA8D8A6-5499-4965-BA30-4838C888371B}" srcOrd="1" destOrd="0" parTransId="{25E708A5-577A-46C3-A85B-288F23AF11F4}" sibTransId="{606A23F8-0FE2-4818-AE6A-CEF11CEF6BFD}"/>
    <dgm:cxn modelId="{4C01D028-6743-42A8-A982-BE63427923B0}" type="presOf" srcId="{9EA8D8A6-5499-4965-BA30-4838C888371B}" destId="{E4A3F7BA-6619-4B37-A22E-A345E38DB4B6}" srcOrd="0" destOrd="0" presId="urn:microsoft.com/office/officeart/2018/2/layout/IconVerticalSolidList"/>
    <dgm:cxn modelId="{AAAEE252-903D-4A29-9991-2FC33AD5D299}" type="presOf" srcId="{1ABEDB34-FD13-43D0-AE93-F4DA2CC43711}" destId="{8ACA9505-CE2F-428B-9378-C87BF53B21F1}" srcOrd="0" destOrd="0" presId="urn:microsoft.com/office/officeart/2018/2/layout/IconVerticalSolidList"/>
    <dgm:cxn modelId="{36EBB588-7401-448E-A6B2-9CB9FBD97CD5}" srcId="{C3F7DC7C-6FFB-4351-B99A-A5DBD5A6BD1E}" destId="{4B24F1D7-61EC-4D9B-BD7E-701309887AC6}" srcOrd="0" destOrd="0" parTransId="{750E6068-EEA5-4341-B0EF-368FA556B21A}" sibTransId="{25BDE913-D82C-4481-805E-DFBFB5524F4F}"/>
    <dgm:cxn modelId="{C63C69D3-20E3-4452-B543-B788591FC898}" type="presOf" srcId="{4B24F1D7-61EC-4D9B-BD7E-701309887AC6}" destId="{6AD32472-110D-48B5-B6FE-BAFE96ED9365}" srcOrd="0" destOrd="0" presId="urn:microsoft.com/office/officeart/2018/2/layout/IconVerticalSolidList"/>
    <dgm:cxn modelId="{1E286CD3-5237-4975-ACD9-D92B62B4D4F3}" srcId="{C3F7DC7C-6FFB-4351-B99A-A5DBD5A6BD1E}" destId="{1ABEDB34-FD13-43D0-AE93-F4DA2CC43711}" srcOrd="2" destOrd="0" parTransId="{25E212BD-9D5D-4F86-96DF-D36F1B80A7F9}" sibTransId="{DA0026F7-0C85-4AC3-959D-05256C15B4A3}"/>
    <dgm:cxn modelId="{E35A29F3-95D1-48A5-938E-2C5210827016}" type="presParOf" srcId="{D45A8309-DE9B-4B4B-B3A6-197F18639045}" destId="{93341A05-1E7E-468C-BD89-78030D041B95}" srcOrd="0" destOrd="0" presId="urn:microsoft.com/office/officeart/2018/2/layout/IconVerticalSolidList"/>
    <dgm:cxn modelId="{BFBAAE06-D3D3-4A34-A3B2-F92BC47EF86B}" type="presParOf" srcId="{93341A05-1E7E-468C-BD89-78030D041B95}" destId="{E09DF5A0-A89F-46A2-A1A7-B9DF57884AA5}" srcOrd="0" destOrd="0" presId="urn:microsoft.com/office/officeart/2018/2/layout/IconVerticalSolidList"/>
    <dgm:cxn modelId="{901D206F-833D-4CB0-94BC-64D08D9E7140}" type="presParOf" srcId="{93341A05-1E7E-468C-BD89-78030D041B95}" destId="{38EB6B78-13CB-4E38-BE52-1EBEE6D8107E}" srcOrd="1" destOrd="0" presId="urn:microsoft.com/office/officeart/2018/2/layout/IconVerticalSolidList"/>
    <dgm:cxn modelId="{E8CB80C9-2267-42CA-824D-BADA57EEC0B6}" type="presParOf" srcId="{93341A05-1E7E-468C-BD89-78030D041B95}" destId="{A4F646EF-8A0D-48B7-BC1D-AC3FDE63E742}" srcOrd="2" destOrd="0" presId="urn:microsoft.com/office/officeart/2018/2/layout/IconVerticalSolidList"/>
    <dgm:cxn modelId="{304444AD-007C-44AC-BF4A-15249D2D1FC1}" type="presParOf" srcId="{93341A05-1E7E-468C-BD89-78030D041B95}" destId="{6AD32472-110D-48B5-B6FE-BAFE96ED9365}" srcOrd="3" destOrd="0" presId="urn:microsoft.com/office/officeart/2018/2/layout/IconVerticalSolidList"/>
    <dgm:cxn modelId="{822C5DD0-0FA6-4C0C-A291-5637F44EFA5F}" type="presParOf" srcId="{D45A8309-DE9B-4B4B-B3A6-197F18639045}" destId="{6DB702BC-2E51-4DC2-86AE-DE8A1F9DC27C}" srcOrd="1" destOrd="0" presId="urn:microsoft.com/office/officeart/2018/2/layout/IconVerticalSolidList"/>
    <dgm:cxn modelId="{CDA6F51F-0AEB-4C7E-BE93-8E56AFF0239C}" type="presParOf" srcId="{D45A8309-DE9B-4B4B-B3A6-197F18639045}" destId="{4BD3D12C-22D7-4757-981C-2561DF2D809C}" srcOrd="2" destOrd="0" presId="urn:microsoft.com/office/officeart/2018/2/layout/IconVerticalSolidList"/>
    <dgm:cxn modelId="{598A3CFC-B3F3-4D17-961B-C8843DAE8107}" type="presParOf" srcId="{4BD3D12C-22D7-4757-981C-2561DF2D809C}" destId="{957634EA-E503-4F79-836A-1FEDA6882944}" srcOrd="0" destOrd="0" presId="urn:microsoft.com/office/officeart/2018/2/layout/IconVerticalSolidList"/>
    <dgm:cxn modelId="{8D720EDE-D24E-4257-86C4-DEE4BDBEA5EC}" type="presParOf" srcId="{4BD3D12C-22D7-4757-981C-2561DF2D809C}" destId="{0673D77E-6750-41EB-85F0-476B3B2DF1E9}" srcOrd="1" destOrd="0" presId="urn:microsoft.com/office/officeart/2018/2/layout/IconVerticalSolidList"/>
    <dgm:cxn modelId="{9BF0F6FF-A62E-4756-9777-A7A023AA8702}" type="presParOf" srcId="{4BD3D12C-22D7-4757-981C-2561DF2D809C}" destId="{A3D208EF-8168-4EAB-B481-8FEE1FD6F806}" srcOrd="2" destOrd="0" presId="urn:microsoft.com/office/officeart/2018/2/layout/IconVerticalSolidList"/>
    <dgm:cxn modelId="{A7A50613-9C94-45EB-AF97-F24A1631E9E7}" type="presParOf" srcId="{4BD3D12C-22D7-4757-981C-2561DF2D809C}" destId="{E4A3F7BA-6619-4B37-A22E-A345E38DB4B6}" srcOrd="3" destOrd="0" presId="urn:microsoft.com/office/officeart/2018/2/layout/IconVerticalSolidList"/>
    <dgm:cxn modelId="{7F421499-4DFF-43FF-9C3B-1056F849F2BC}" type="presParOf" srcId="{D45A8309-DE9B-4B4B-B3A6-197F18639045}" destId="{C54B9EBF-8425-46DA-A0AE-23D62F17D786}" srcOrd="3" destOrd="0" presId="urn:microsoft.com/office/officeart/2018/2/layout/IconVerticalSolidList"/>
    <dgm:cxn modelId="{9E0E0A1A-1A46-4D0B-A52B-A500EF985B09}" type="presParOf" srcId="{D45A8309-DE9B-4B4B-B3A6-197F18639045}" destId="{288AA9FF-26C9-4E91-9DB6-8D9BAAAB0C40}" srcOrd="4" destOrd="0" presId="urn:microsoft.com/office/officeart/2018/2/layout/IconVerticalSolidList"/>
    <dgm:cxn modelId="{56CE513B-3315-4895-9E9D-4E60D51B258C}" type="presParOf" srcId="{288AA9FF-26C9-4E91-9DB6-8D9BAAAB0C40}" destId="{B20CAF55-BE35-458C-8F4F-79BA288B3A70}" srcOrd="0" destOrd="0" presId="urn:microsoft.com/office/officeart/2018/2/layout/IconVerticalSolidList"/>
    <dgm:cxn modelId="{ABF27195-8696-4BDA-8ED0-D1CCBCAA70FF}" type="presParOf" srcId="{288AA9FF-26C9-4E91-9DB6-8D9BAAAB0C40}" destId="{33371911-9D59-467E-B5AC-0B0F8DCADEEC}" srcOrd="1" destOrd="0" presId="urn:microsoft.com/office/officeart/2018/2/layout/IconVerticalSolidList"/>
    <dgm:cxn modelId="{FE62CA66-9FBE-42EA-9AB3-31BAACBEB38D}" type="presParOf" srcId="{288AA9FF-26C9-4E91-9DB6-8D9BAAAB0C40}" destId="{A1894EFA-5792-4AEA-B53A-593A6C4C0DE8}" srcOrd="2" destOrd="0" presId="urn:microsoft.com/office/officeart/2018/2/layout/IconVerticalSolidList"/>
    <dgm:cxn modelId="{3E3CAA03-5AE8-4BA1-89E2-131C37034B27}" type="presParOf" srcId="{288AA9FF-26C9-4E91-9DB6-8D9BAAAB0C40}" destId="{8ACA9505-CE2F-428B-9378-C87BF53B21F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31F95-8329-4AEE-9AEF-8F0D6F5B9794}">
      <dsp:nvSpPr>
        <dsp:cNvPr id="0" name=""/>
        <dsp:cNvSpPr/>
      </dsp:nvSpPr>
      <dsp:spPr>
        <a:xfrm>
          <a:off x="285222" y="0"/>
          <a:ext cx="5319241" cy="531924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5C7E6-282F-4737-8ABD-65AEAFF41994}">
      <dsp:nvSpPr>
        <dsp:cNvPr id="0" name=""/>
        <dsp:cNvSpPr/>
      </dsp:nvSpPr>
      <dsp:spPr>
        <a:xfrm>
          <a:off x="790550" y="505327"/>
          <a:ext cx="2074503" cy="207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Necessidade de atualizar nomenclatura e conteúdos</a:t>
          </a:r>
          <a:endParaRPr lang="en-US" sz="2100" kern="1200"/>
        </a:p>
      </dsp:txBody>
      <dsp:txXfrm>
        <a:off x="891819" y="606596"/>
        <a:ext cx="1871965" cy="1871965"/>
      </dsp:txXfrm>
    </dsp:sp>
    <dsp:sp modelId="{6E3299C6-40C9-4421-9DE4-2BB386CE11CF}">
      <dsp:nvSpPr>
        <dsp:cNvPr id="0" name=""/>
        <dsp:cNvSpPr/>
      </dsp:nvSpPr>
      <dsp:spPr>
        <a:xfrm>
          <a:off x="3024631" y="505327"/>
          <a:ext cx="2074503" cy="2074503"/>
        </a:xfrm>
        <a:prstGeom prst="roundRect">
          <a:avLst/>
        </a:prstGeom>
        <a:solidFill>
          <a:schemeClr val="accent2">
            <a:hueOff val="2644190"/>
            <a:satOff val="-8074"/>
            <a:lumOff val="8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Alterações no corpo docente do curso</a:t>
          </a:r>
          <a:endParaRPr lang="en-US" sz="2100" kern="1200"/>
        </a:p>
      </dsp:txBody>
      <dsp:txXfrm>
        <a:off x="3125900" y="606596"/>
        <a:ext cx="1871965" cy="1871965"/>
      </dsp:txXfrm>
    </dsp:sp>
    <dsp:sp modelId="{0950B141-3203-497C-B5EC-661CE9810C7B}">
      <dsp:nvSpPr>
        <dsp:cNvPr id="0" name=""/>
        <dsp:cNvSpPr/>
      </dsp:nvSpPr>
      <dsp:spPr>
        <a:xfrm>
          <a:off x="790550" y="2739409"/>
          <a:ext cx="2074503" cy="2074503"/>
        </a:xfrm>
        <a:prstGeom prst="roundRect">
          <a:avLst/>
        </a:prstGeom>
        <a:solidFill>
          <a:schemeClr val="accent2">
            <a:hueOff val="5288380"/>
            <a:satOff val="-16149"/>
            <a:lumOff val="16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Novas demandas e oportunidades</a:t>
          </a:r>
          <a:endParaRPr lang="en-US" sz="2100" kern="1200"/>
        </a:p>
      </dsp:txBody>
      <dsp:txXfrm>
        <a:off x="891819" y="2840678"/>
        <a:ext cx="1871965" cy="1871965"/>
      </dsp:txXfrm>
    </dsp:sp>
    <dsp:sp modelId="{BD521231-368D-4534-B99C-EFD9289854BB}">
      <dsp:nvSpPr>
        <dsp:cNvPr id="0" name=""/>
        <dsp:cNvSpPr/>
      </dsp:nvSpPr>
      <dsp:spPr>
        <a:xfrm>
          <a:off x="3024631" y="2739409"/>
          <a:ext cx="2074503" cy="2074503"/>
        </a:xfrm>
        <a:prstGeom prst="roundRect">
          <a:avLst/>
        </a:prstGeom>
        <a:solidFill>
          <a:schemeClr val="accent2">
            <a:hueOff val="7932569"/>
            <a:satOff val="-24223"/>
            <a:lumOff val="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Porque não? </a:t>
          </a:r>
          <a:endParaRPr lang="en-US" sz="2100" kern="1200"/>
        </a:p>
      </dsp:txBody>
      <dsp:txXfrm>
        <a:off x="3125900" y="2840678"/>
        <a:ext cx="1871965" cy="1871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DF5A0-A89F-46A2-A1A7-B9DF57884AA5}">
      <dsp:nvSpPr>
        <dsp:cNvPr id="0" name=""/>
        <dsp:cNvSpPr/>
      </dsp:nvSpPr>
      <dsp:spPr>
        <a:xfrm>
          <a:off x="0" y="649"/>
          <a:ext cx="5889686" cy="1519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EB6B78-13CB-4E38-BE52-1EBEE6D8107E}">
      <dsp:nvSpPr>
        <dsp:cNvPr id="0" name=""/>
        <dsp:cNvSpPr/>
      </dsp:nvSpPr>
      <dsp:spPr>
        <a:xfrm>
          <a:off x="459622" y="342517"/>
          <a:ext cx="835676" cy="8356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D32472-110D-48B5-B6FE-BAFE96ED9365}">
      <dsp:nvSpPr>
        <dsp:cNvPr id="0" name=""/>
        <dsp:cNvSpPr/>
      </dsp:nvSpPr>
      <dsp:spPr>
        <a:xfrm>
          <a:off x="1754920" y="649"/>
          <a:ext cx="4134765" cy="1519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804" tIns="160804" rIns="160804" bIns="16080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Testando disciplinas como optativas Interfaces do Turismo</a:t>
          </a:r>
          <a:endParaRPr lang="en-US" sz="2200" kern="1200"/>
        </a:p>
      </dsp:txBody>
      <dsp:txXfrm>
        <a:off x="1754920" y="649"/>
        <a:ext cx="4134765" cy="1519412"/>
      </dsp:txXfrm>
    </dsp:sp>
    <dsp:sp modelId="{957634EA-E503-4F79-836A-1FEDA6882944}">
      <dsp:nvSpPr>
        <dsp:cNvPr id="0" name=""/>
        <dsp:cNvSpPr/>
      </dsp:nvSpPr>
      <dsp:spPr>
        <a:xfrm>
          <a:off x="0" y="1899914"/>
          <a:ext cx="5889686" cy="1519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73D77E-6750-41EB-85F0-476B3B2DF1E9}">
      <dsp:nvSpPr>
        <dsp:cNvPr id="0" name=""/>
        <dsp:cNvSpPr/>
      </dsp:nvSpPr>
      <dsp:spPr>
        <a:xfrm>
          <a:off x="459622" y="2241782"/>
          <a:ext cx="835676" cy="8356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A3F7BA-6619-4B37-A22E-A345E38DB4B6}">
      <dsp:nvSpPr>
        <dsp:cNvPr id="0" name=""/>
        <dsp:cNvSpPr/>
      </dsp:nvSpPr>
      <dsp:spPr>
        <a:xfrm>
          <a:off x="1754920" y="1899914"/>
          <a:ext cx="4134765" cy="1519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804" tIns="160804" rIns="160804" bIns="16080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Transformando optativas como obrigatórias e vice versa</a:t>
          </a:r>
          <a:endParaRPr lang="en-US" sz="2200" kern="1200"/>
        </a:p>
      </dsp:txBody>
      <dsp:txXfrm>
        <a:off x="1754920" y="1899914"/>
        <a:ext cx="4134765" cy="1519412"/>
      </dsp:txXfrm>
    </dsp:sp>
    <dsp:sp modelId="{B20CAF55-BE35-458C-8F4F-79BA288B3A70}">
      <dsp:nvSpPr>
        <dsp:cNvPr id="0" name=""/>
        <dsp:cNvSpPr/>
      </dsp:nvSpPr>
      <dsp:spPr>
        <a:xfrm>
          <a:off x="0" y="3799179"/>
          <a:ext cx="5889686" cy="1519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371911-9D59-467E-B5AC-0B0F8DCADEEC}">
      <dsp:nvSpPr>
        <dsp:cNvPr id="0" name=""/>
        <dsp:cNvSpPr/>
      </dsp:nvSpPr>
      <dsp:spPr>
        <a:xfrm>
          <a:off x="459622" y="4141047"/>
          <a:ext cx="835676" cy="8356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CA9505-CE2F-428B-9378-C87BF53B21F1}">
      <dsp:nvSpPr>
        <dsp:cNvPr id="0" name=""/>
        <dsp:cNvSpPr/>
      </dsp:nvSpPr>
      <dsp:spPr>
        <a:xfrm>
          <a:off x="1754920" y="3799179"/>
          <a:ext cx="4134765" cy="1519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804" tIns="160804" rIns="160804" bIns="16080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Aproveitando oportunidades e atendendo a demandas profissionais e dos próprio corpo discente.</a:t>
          </a:r>
          <a:endParaRPr lang="en-US" sz="2200" kern="1200"/>
        </a:p>
      </dsp:txBody>
      <dsp:txXfrm>
        <a:off x="1754920" y="3799179"/>
        <a:ext cx="4134765" cy="1519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7A9074EF-75C6-40E4-B8AE-48DDDC359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5200" y="0"/>
            <a:ext cx="1936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483018C7-4970-4022-A967-85B66E74F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9" name="Rectangle 11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02552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F44CC9-999B-40F5-8E0D-C3F81A320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2906706"/>
            <a:ext cx="7000990" cy="3515034"/>
          </a:xfrm>
        </p:spPr>
        <p:txBody>
          <a:bodyPr>
            <a:normAutofit/>
          </a:bodyPr>
          <a:lstStyle/>
          <a:p>
            <a:r>
              <a:rPr lang="pt-BR" sz="7200"/>
              <a:t>Atualização Matriz Curricular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4ABF78-CDF4-42B8-B0EA-134EB4D3B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808056"/>
            <a:ext cx="6840524" cy="2098652"/>
          </a:xfrm>
        </p:spPr>
        <p:txBody>
          <a:bodyPr anchor="t">
            <a:normAutofit/>
          </a:bodyPr>
          <a:lstStyle/>
          <a:p>
            <a:r>
              <a:rPr lang="pt-BR" sz="3200"/>
              <a:t>Projeto Pedagógico Turismo - 2019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8DDCB6-CB7F-4357-B284-774DFD05F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335" y="2316631"/>
            <a:ext cx="849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6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D09859-C0A7-4DFB-AE4E-CF2366C8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pt-BR">
                <a:solidFill>
                  <a:schemeClr val="bg1"/>
                </a:solidFill>
              </a:rPr>
              <a:t>Porque a mudança?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31BC3A-9EC6-4369-9402-4F1EF6BF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325" y="89753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41A266A8-5514-427B-B141-9C4CC07C72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028806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29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6C4E55-F252-4E2C-AEE2-6E02297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pt-BR" sz="4400">
                <a:solidFill>
                  <a:srgbClr val="1F2D29"/>
                </a:solidFill>
              </a:rPr>
              <a:t>Os desafios de implementar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9061B7-C4DC-4804-B888-28F31B0A5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1600">
                <a:solidFill>
                  <a:srgbClr val="1F2D29"/>
                </a:solidFill>
              </a:rPr>
              <a:t>Ajustar a grade horária em função da nova estrutura</a:t>
            </a:r>
          </a:p>
          <a:p>
            <a:pPr>
              <a:lnSpc>
                <a:spcPct val="110000"/>
              </a:lnSpc>
            </a:pPr>
            <a:r>
              <a:rPr lang="pt-BR" sz="1600">
                <a:solidFill>
                  <a:srgbClr val="1F2D29"/>
                </a:solidFill>
              </a:rPr>
              <a:t>Necessidade de juntar turmas em alguns momentos</a:t>
            </a:r>
          </a:p>
          <a:p>
            <a:pPr>
              <a:lnSpc>
                <a:spcPct val="110000"/>
              </a:lnSpc>
            </a:pPr>
            <a:r>
              <a:rPr lang="pt-BR" sz="1600">
                <a:solidFill>
                  <a:srgbClr val="1F2D29"/>
                </a:solidFill>
              </a:rPr>
              <a:t>Solucionar a oferta de disciplinas que não foram oferecidas por falta de docente</a:t>
            </a:r>
          </a:p>
          <a:p>
            <a:pPr>
              <a:lnSpc>
                <a:spcPct val="110000"/>
              </a:lnSpc>
            </a:pPr>
            <a:r>
              <a:rPr lang="pt-BR" sz="1600">
                <a:solidFill>
                  <a:srgbClr val="1F2D29"/>
                </a:solidFill>
              </a:rPr>
              <a:t>Solucionar a oferta de disciplinas por novas situações de aposentadoria e contratação de docentes</a:t>
            </a:r>
          </a:p>
          <a:p>
            <a:pPr>
              <a:lnSpc>
                <a:spcPct val="110000"/>
              </a:lnSpc>
            </a:pPr>
            <a:endParaRPr lang="pt-BR" sz="1600">
              <a:solidFill>
                <a:srgbClr val="1F2D29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t-BR" sz="1600">
                <a:solidFill>
                  <a:srgbClr val="1F2D29"/>
                </a:solidFill>
              </a:rPr>
              <a:t>MUITA CALMA NESSA HORA, VAMOS AJUSTANDO.... </a:t>
            </a:r>
          </a:p>
          <a:p>
            <a:pPr>
              <a:lnSpc>
                <a:spcPct val="110000"/>
              </a:lnSpc>
            </a:pPr>
            <a:endParaRPr lang="pt-BR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88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06ED368-61F4-4814-B9DA-742B11E40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04851"/>
              </p:ext>
            </p:extLst>
          </p:nvPr>
        </p:nvGraphicFramePr>
        <p:xfrm>
          <a:off x="1488071" y="85777"/>
          <a:ext cx="8583160" cy="3391038"/>
        </p:xfrm>
        <a:graphic>
          <a:graphicData uri="http://schemas.openxmlformats.org/drawingml/2006/table">
            <a:tbl>
              <a:tblPr/>
              <a:tblGrid>
                <a:gridCol w="804479">
                  <a:extLst>
                    <a:ext uri="{9D8B030D-6E8A-4147-A177-3AD203B41FA5}">
                      <a16:colId xmlns:a16="http://schemas.microsoft.com/office/drawing/2014/main" val="3008766885"/>
                    </a:ext>
                  </a:extLst>
                </a:gridCol>
                <a:gridCol w="743880">
                  <a:extLst>
                    <a:ext uri="{9D8B030D-6E8A-4147-A177-3AD203B41FA5}">
                      <a16:colId xmlns:a16="http://schemas.microsoft.com/office/drawing/2014/main" val="700245874"/>
                    </a:ext>
                  </a:extLst>
                </a:gridCol>
                <a:gridCol w="3828301">
                  <a:extLst>
                    <a:ext uri="{9D8B030D-6E8A-4147-A177-3AD203B41FA5}">
                      <a16:colId xmlns:a16="http://schemas.microsoft.com/office/drawing/2014/main" val="1202796062"/>
                    </a:ext>
                  </a:extLst>
                </a:gridCol>
                <a:gridCol w="763202">
                  <a:extLst>
                    <a:ext uri="{9D8B030D-6E8A-4147-A177-3AD203B41FA5}">
                      <a16:colId xmlns:a16="http://schemas.microsoft.com/office/drawing/2014/main" val="2222749174"/>
                    </a:ext>
                  </a:extLst>
                </a:gridCol>
                <a:gridCol w="2443298">
                  <a:extLst>
                    <a:ext uri="{9D8B030D-6E8A-4147-A177-3AD203B41FA5}">
                      <a16:colId xmlns:a16="http://schemas.microsoft.com/office/drawing/2014/main" val="405777871"/>
                    </a:ext>
                  </a:extLst>
                </a:gridCol>
              </a:tblGrid>
              <a:tr h="787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0466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Dimensão e Dinâmica do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675484"/>
                  </a:ext>
                </a:extLst>
              </a:tr>
              <a:tr h="52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da Cultura e da Comunicação 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462577"/>
                  </a:ext>
                </a:extLst>
              </a:tr>
              <a:tr h="52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0453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Fundamentos da Hospitalidade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073515"/>
                  </a:ext>
                </a:extLst>
              </a:tr>
              <a:tr h="52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0479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Análise Macroeconômica do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16527"/>
                  </a:ext>
                </a:extLst>
              </a:tr>
              <a:tr h="52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0467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Fundamentos do Lazer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263087"/>
                  </a:ext>
                </a:extLst>
              </a:tr>
              <a:tr h="52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0492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Introdução ao Trabalho de Campo em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777863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97FE9102-3EE7-4971-9A77-9A45C86EC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69906"/>
              </p:ext>
            </p:extLst>
          </p:nvPr>
        </p:nvGraphicFramePr>
        <p:xfrm>
          <a:off x="1488072" y="3589487"/>
          <a:ext cx="8583159" cy="3182736"/>
        </p:xfrm>
        <a:graphic>
          <a:graphicData uri="http://schemas.openxmlformats.org/drawingml/2006/table">
            <a:tbl>
              <a:tblPr/>
              <a:tblGrid>
                <a:gridCol w="804479">
                  <a:extLst>
                    <a:ext uri="{9D8B030D-6E8A-4147-A177-3AD203B41FA5}">
                      <a16:colId xmlns:a16="http://schemas.microsoft.com/office/drawing/2014/main" val="343480310"/>
                    </a:ext>
                  </a:extLst>
                </a:gridCol>
                <a:gridCol w="743880">
                  <a:extLst>
                    <a:ext uri="{9D8B030D-6E8A-4147-A177-3AD203B41FA5}">
                      <a16:colId xmlns:a16="http://schemas.microsoft.com/office/drawing/2014/main" val="4229255412"/>
                    </a:ext>
                  </a:extLst>
                </a:gridCol>
                <a:gridCol w="3828301">
                  <a:extLst>
                    <a:ext uri="{9D8B030D-6E8A-4147-A177-3AD203B41FA5}">
                      <a16:colId xmlns:a16="http://schemas.microsoft.com/office/drawing/2014/main" val="3770662290"/>
                    </a:ext>
                  </a:extLst>
                </a:gridCol>
                <a:gridCol w="763201">
                  <a:extLst>
                    <a:ext uri="{9D8B030D-6E8A-4147-A177-3AD203B41FA5}">
                      <a16:colId xmlns:a16="http://schemas.microsoft.com/office/drawing/2014/main" val="3128161736"/>
                    </a:ext>
                  </a:extLst>
                </a:gridCol>
                <a:gridCol w="2443298">
                  <a:extLst>
                    <a:ext uri="{9D8B030D-6E8A-4147-A177-3AD203B41FA5}">
                      <a16:colId xmlns:a16="http://schemas.microsoft.com/office/drawing/2014/main" val="139610388"/>
                    </a:ext>
                  </a:extLst>
                </a:gridCol>
              </a:tblGrid>
              <a:tr h="530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 0204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da Cultura e da Comunicação II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CCA0203 História da Cultura e da Comunicação 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453234"/>
                  </a:ext>
                </a:extLst>
              </a:tr>
              <a:tr h="530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Turismo e Meio Ambiente 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646671"/>
                  </a:ext>
                </a:extLst>
              </a:tr>
              <a:tr h="530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0469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Análise Estrutural do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02892"/>
                  </a:ext>
                </a:extLst>
              </a:tr>
              <a:tr h="530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0474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Análise Microeconômica do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CRP0479 Análise Macroeconômica do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614804"/>
                  </a:ext>
                </a:extLst>
              </a:tr>
              <a:tr h="530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0553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Patrimônio Cultural e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744586"/>
                  </a:ext>
                </a:extLst>
              </a:tr>
              <a:tr h="530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0493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 de Campo em Área de Proteção Ambiental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20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2C1E5FF-1F63-4BB2-B7E6-8DCE3CB88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254430"/>
              </p:ext>
            </p:extLst>
          </p:nvPr>
        </p:nvGraphicFramePr>
        <p:xfrm>
          <a:off x="1040234" y="192946"/>
          <a:ext cx="8583159" cy="2734812"/>
        </p:xfrm>
        <a:graphic>
          <a:graphicData uri="http://schemas.openxmlformats.org/drawingml/2006/table">
            <a:tbl>
              <a:tblPr/>
              <a:tblGrid>
                <a:gridCol w="804479">
                  <a:extLst>
                    <a:ext uri="{9D8B030D-6E8A-4147-A177-3AD203B41FA5}">
                      <a16:colId xmlns:a16="http://schemas.microsoft.com/office/drawing/2014/main" val="2044362657"/>
                    </a:ext>
                  </a:extLst>
                </a:gridCol>
                <a:gridCol w="743879">
                  <a:extLst>
                    <a:ext uri="{9D8B030D-6E8A-4147-A177-3AD203B41FA5}">
                      <a16:colId xmlns:a16="http://schemas.microsoft.com/office/drawing/2014/main" val="461404884"/>
                    </a:ext>
                  </a:extLst>
                </a:gridCol>
                <a:gridCol w="3828302">
                  <a:extLst>
                    <a:ext uri="{9D8B030D-6E8A-4147-A177-3AD203B41FA5}">
                      <a16:colId xmlns:a16="http://schemas.microsoft.com/office/drawing/2014/main" val="3703010551"/>
                    </a:ext>
                  </a:extLst>
                </a:gridCol>
                <a:gridCol w="763201">
                  <a:extLst>
                    <a:ext uri="{9D8B030D-6E8A-4147-A177-3AD203B41FA5}">
                      <a16:colId xmlns:a16="http://schemas.microsoft.com/office/drawing/2014/main" val="1702817244"/>
                    </a:ext>
                  </a:extLst>
                </a:gridCol>
                <a:gridCol w="2443298">
                  <a:extLst>
                    <a:ext uri="{9D8B030D-6E8A-4147-A177-3AD203B41FA5}">
                      <a16:colId xmlns:a16="http://schemas.microsoft.com/office/drawing/2014/main" val="3470312723"/>
                    </a:ext>
                  </a:extLst>
                </a:gridCol>
              </a:tblGrid>
              <a:tr h="455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0482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Ética e Legislação do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792262"/>
                  </a:ext>
                </a:extLst>
              </a:tr>
              <a:tr h="455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0554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Turismo, cidades e patrimônio: questões contemporâneas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9742"/>
                  </a:ext>
                </a:extLst>
              </a:tr>
              <a:tr h="455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0458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Comunicação Integrada e Eventos em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06036"/>
                  </a:ext>
                </a:extLst>
              </a:tr>
              <a:tr h="455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0473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Meios de Hospedagem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83997"/>
                  </a:ext>
                </a:extLst>
              </a:tr>
              <a:tr h="455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0001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Conceitos em Saúde Internacional e em Viagens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80426"/>
                  </a:ext>
                </a:extLst>
              </a:tr>
              <a:tr h="455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0494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 de Campo em Empreendimento Turístico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425763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2E5EEDA-F092-4691-A969-90DDDE76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76798"/>
              </p:ext>
            </p:extLst>
          </p:nvPr>
        </p:nvGraphicFramePr>
        <p:xfrm>
          <a:off x="1040234" y="3531764"/>
          <a:ext cx="8583160" cy="2910978"/>
        </p:xfrm>
        <a:graphic>
          <a:graphicData uri="http://schemas.openxmlformats.org/drawingml/2006/table">
            <a:tbl>
              <a:tblPr/>
              <a:tblGrid>
                <a:gridCol w="804479">
                  <a:extLst>
                    <a:ext uri="{9D8B030D-6E8A-4147-A177-3AD203B41FA5}">
                      <a16:colId xmlns:a16="http://schemas.microsoft.com/office/drawing/2014/main" val="1912806976"/>
                    </a:ext>
                  </a:extLst>
                </a:gridCol>
                <a:gridCol w="743880">
                  <a:extLst>
                    <a:ext uri="{9D8B030D-6E8A-4147-A177-3AD203B41FA5}">
                      <a16:colId xmlns:a16="http://schemas.microsoft.com/office/drawing/2014/main" val="4088989266"/>
                    </a:ext>
                  </a:extLst>
                </a:gridCol>
                <a:gridCol w="3828302">
                  <a:extLst>
                    <a:ext uri="{9D8B030D-6E8A-4147-A177-3AD203B41FA5}">
                      <a16:colId xmlns:a16="http://schemas.microsoft.com/office/drawing/2014/main" val="330499804"/>
                    </a:ext>
                  </a:extLst>
                </a:gridCol>
                <a:gridCol w="763202">
                  <a:extLst>
                    <a:ext uri="{9D8B030D-6E8A-4147-A177-3AD203B41FA5}">
                      <a16:colId xmlns:a16="http://schemas.microsoft.com/office/drawing/2014/main" val="151659868"/>
                    </a:ext>
                  </a:extLst>
                </a:gridCol>
                <a:gridCol w="2443297">
                  <a:extLst>
                    <a:ext uri="{9D8B030D-6E8A-4147-A177-3AD203B41FA5}">
                      <a16:colId xmlns:a16="http://schemas.microsoft.com/office/drawing/2014/main" val="2017660659"/>
                    </a:ext>
                  </a:extLst>
                </a:gridCol>
              </a:tblGrid>
              <a:tr h="485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0555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Museus e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863434"/>
                  </a:ext>
                </a:extLst>
              </a:tr>
              <a:tr h="485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0452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Fundamentos para a Gestão de Organizações Turísticas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265449"/>
                  </a:ext>
                </a:extLst>
              </a:tr>
              <a:tr h="485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0475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Dimensão Espacial do Turismo 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214735"/>
                  </a:ext>
                </a:extLst>
              </a:tr>
              <a:tr h="485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4º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0528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Desafios da Inovação em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403058"/>
                  </a:ext>
                </a:extLst>
              </a:tr>
              <a:tr h="485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0478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e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572713"/>
                  </a:ext>
                </a:extLst>
              </a:tr>
              <a:tr h="485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0495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 de Campo em Atrativos Histórico-culturais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92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16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D0444F-6C53-4193-9DDF-7E38DFA29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45312"/>
              </p:ext>
            </p:extLst>
          </p:nvPr>
        </p:nvGraphicFramePr>
        <p:xfrm>
          <a:off x="1384184" y="176169"/>
          <a:ext cx="8759328" cy="3105930"/>
        </p:xfrm>
        <a:graphic>
          <a:graphicData uri="http://schemas.openxmlformats.org/drawingml/2006/table">
            <a:tbl>
              <a:tblPr/>
              <a:tblGrid>
                <a:gridCol w="820991">
                  <a:extLst>
                    <a:ext uri="{9D8B030D-6E8A-4147-A177-3AD203B41FA5}">
                      <a16:colId xmlns:a16="http://schemas.microsoft.com/office/drawing/2014/main" val="42501647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2620790807"/>
                    </a:ext>
                  </a:extLst>
                </a:gridCol>
                <a:gridCol w="3906877">
                  <a:extLst>
                    <a:ext uri="{9D8B030D-6E8A-4147-A177-3AD203B41FA5}">
                      <a16:colId xmlns:a16="http://schemas.microsoft.com/office/drawing/2014/main" val="436554037"/>
                    </a:ext>
                  </a:extLst>
                </a:gridCol>
                <a:gridCol w="778866">
                  <a:extLst>
                    <a:ext uri="{9D8B030D-6E8A-4147-A177-3AD203B41FA5}">
                      <a16:colId xmlns:a16="http://schemas.microsoft.com/office/drawing/2014/main" val="404740421"/>
                    </a:ext>
                  </a:extLst>
                </a:gridCol>
                <a:gridCol w="2493446">
                  <a:extLst>
                    <a:ext uri="{9D8B030D-6E8A-4147-A177-3AD203B41FA5}">
                      <a16:colId xmlns:a16="http://schemas.microsoft.com/office/drawing/2014/main" val="599334563"/>
                    </a:ext>
                  </a:extLst>
                </a:gridCol>
              </a:tblGrid>
              <a:tr h="51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0454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 de Negócios Aplicado ao Turismo 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376242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Dimensão Espacial do Turismo II 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CRP0475 Dimensão Espacial do Turismo 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798634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0116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Noções de Estatística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19378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0484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Agências de Turismo 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072801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0463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Políticas Públicas de Turismo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644714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0496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 de Campo em Operação Turística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80285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FA2E0D-F3B2-48C0-B9CE-CA645DC65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67747"/>
              </p:ext>
            </p:extLst>
          </p:nvPr>
        </p:nvGraphicFramePr>
        <p:xfrm>
          <a:off x="1384184" y="3575901"/>
          <a:ext cx="8759328" cy="2766174"/>
        </p:xfrm>
        <a:graphic>
          <a:graphicData uri="http://schemas.openxmlformats.org/drawingml/2006/table">
            <a:tbl>
              <a:tblPr/>
              <a:tblGrid>
                <a:gridCol w="820991">
                  <a:extLst>
                    <a:ext uri="{9D8B030D-6E8A-4147-A177-3AD203B41FA5}">
                      <a16:colId xmlns:a16="http://schemas.microsoft.com/office/drawing/2014/main" val="2317472563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3543099488"/>
                    </a:ext>
                  </a:extLst>
                </a:gridCol>
                <a:gridCol w="3906877">
                  <a:extLst>
                    <a:ext uri="{9D8B030D-6E8A-4147-A177-3AD203B41FA5}">
                      <a16:colId xmlns:a16="http://schemas.microsoft.com/office/drawing/2014/main" val="1030473150"/>
                    </a:ext>
                  </a:extLst>
                </a:gridCol>
                <a:gridCol w="778866">
                  <a:extLst>
                    <a:ext uri="{9D8B030D-6E8A-4147-A177-3AD203B41FA5}">
                      <a16:colId xmlns:a16="http://schemas.microsoft.com/office/drawing/2014/main" val="1218471194"/>
                    </a:ext>
                  </a:extLst>
                </a:gridCol>
                <a:gridCol w="2493446">
                  <a:extLst>
                    <a:ext uri="{9D8B030D-6E8A-4147-A177-3AD203B41FA5}">
                      <a16:colId xmlns:a16="http://schemas.microsoft.com/office/drawing/2014/main" val="2118165565"/>
                    </a:ext>
                  </a:extLst>
                </a:gridCol>
              </a:tblGrid>
              <a:tr h="461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0485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Métodos de Pesquisa em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493153"/>
                  </a:ext>
                </a:extLst>
              </a:tr>
              <a:tr h="461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Teorometria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 0116 Noções de Estatística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673397"/>
                  </a:ext>
                </a:extLst>
              </a:tr>
              <a:tr h="461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0486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Planejamento e Organização do Turismo 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CRP0463 – Políticas Públicas de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584834"/>
                  </a:ext>
                </a:extLst>
              </a:tr>
              <a:tr h="461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6º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0477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Marketing em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688684"/>
                  </a:ext>
                </a:extLst>
              </a:tr>
              <a:tr h="696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0497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 de Campo em Destino Turístico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CRP0463 – Políticas Públicas de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Articulada com CRP0486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534173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 Livre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765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11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99CBA6F-F9A7-4DDA-AD77-8BAB23CDB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55503"/>
              </p:ext>
            </p:extLst>
          </p:nvPr>
        </p:nvGraphicFramePr>
        <p:xfrm>
          <a:off x="1098959" y="553674"/>
          <a:ext cx="8406991" cy="2720022"/>
        </p:xfrm>
        <a:graphic>
          <a:graphicData uri="http://schemas.openxmlformats.org/drawingml/2006/table">
            <a:tbl>
              <a:tblPr/>
              <a:tblGrid>
                <a:gridCol w="787967">
                  <a:extLst>
                    <a:ext uri="{9D8B030D-6E8A-4147-A177-3AD203B41FA5}">
                      <a16:colId xmlns:a16="http://schemas.microsoft.com/office/drawing/2014/main" val="2853914100"/>
                    </a:ext>
                  </a:extLst>
                </a:gridCol>
                <a:gridCol w="728612">
                  <a:extLst>
                    <a:ext uri="{9D8B030D-6E8A-4147-A177-3AD203B41FA5}">
                      <a16:colId xmlns:a16="http://schemas.microsoft.com/office/drawing/2014/main" val="794661473"/>
                    </a:ext>
                  </a:extLst>
                </a:gridCol>
                <a:gridCol w="3749726">
                  <a:extLst>
                    <a:ext uri="{9D8B030D-6E8A-4147-A177-3AD203B41FA5}">
                      <a16:colId xmlns:a16="http://schemas.microsoft.com/office/drawing/2014/main" val="2725519427"/>
                    </a:ext>
                  </a:extLst>
                </a:gridCol>
                <a:gridCol w="747537">
                  <a:extLst>
                    <a:ext uri="{9D8B030D-6E8A-4147-A177-3AD203B41FA5}">
                      <a16:colId xmlns:a16="http://schemas.microsoft.com/office/drawing/2014/main" val="932316304"/>
                    </a:ext>
                  </a:extLst>
                </a:gridCol>
                <a:gridCol w="2393149">
                  <a:extLst>
                    <a:ext uri="{9D8B030D-6E8A-4147-A177-3AD203B41FA5}">
                      <a16:colId xmlns:a16="http://schemas.microsoft.com/office/drawing/2014/main" val="469267318"/>
                    </a:ext>
                  </a:extLst>
                </a:gridCol>
              </a:tblGrid>
              <a:tr h="429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0461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Epistemologia do Conhecimento em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 0485 Métodos de Pesquisa em Turismo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8184"/>
                  </a:ext>
                </a:extLst>
              </a:tr>
              <a:tr h="429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0481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Técnica Publicitária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26088"/>
                  </a:ext>
                </a:extLst>
              </a:tr>
              <a:tr h="429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0471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Finanças Aplicadas ao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49503"/>
                  </a:ext>
                </a:extLst>
              </a:tr>
              <a:tr h="429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0489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Planejamento e Organização do Turismo II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 0486 Planejamento e Organização do Turismo 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737990"/>
                  </a:ext>
                </a:extLst>
              </a:tr>
              <a:tr h="790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0556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Laboratório de Planejamento Turístico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 0486 Planejamento e Organização do Turismo I</a:t>
                      </a:r>
                      <a:b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Articulada com </a:t>
                      </a:r>
                      <a:b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CRP0489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4961"/>
                  </a:ext>
                </a:extLst>
              </a:tr>
              <a:tr h="210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 Eletiva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730237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898F9D4-5384-4838-8097-1D7ED06E5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466707"/>
              </p:ext>
            </p:extLst>
          </p:nvPr>
        </p:nvGraphicFramePr>
        <p:xfrm>
          <a:off x="1098959" y="3682767"/>
          <a:ext cx="8406991" cy="2313600"/>
        </p:xfrm>
        <a:graphic>
          <a:graphicData uri="http://schemas.openxmlformats.org/drawingml/2006/table">
            <a:tbl>
              <a:tblPr/>
              <a:tblGrid>
                <a:gridCol w="787967">
                  <a:extLst>
                    <a:ext uri="{9D8B030D-6E8A-4147-A177-3AD203B41FA5}">
                      <a16:colId xmlns:a16="http://schemas.microsoft.com/office/drawing/2014/main" val="3277414748"/>
                    </a:ext>
                  </a:extLst>
                </a:gridCol>
                <a:gridCol w="728612">
                  <a:extLst>
                    <a:ext uri="{9D8B030D-6E8A-4147-A177-3AD203B41FA5}">
                      <a16:colId xmlns:a16="http://schemas.microsoft.com/office/drawing/2014/main" val="167818640"/>
                    </a:ext>
                  </a:extLst>
                </a:gridCol>
                <a:gridCol w="3749726">
                  <a:extLst>
                    <a:ext uri="{9D8B030D-6E8A-4147-A177-3AD203B41FA5}">
                      <a16:colId xmlns:a16="http://schemas.microsoft.com/office/drawing/2014/main" val="2806114061"/>
                    </a:ext>
                  </a:extLst>
                </a:gridCol>
                <a:gridCol w="747536">
                  <a:extLst>
                    <a:ext uri="{9D8B030D-6E8A-4147-A177-3AD203B41FA5}">
                      <a16:colId xmlns:a16="http://schemas.microsoft.com/office/drawing/2014/main" val="4082982832"/>
                    </a:ext>
                  </a:extLst>
                </a:gridCol>
                <a:gridCol w="2393150">
                  <a:extLst>
                    <a:ext uri="{9D8B030D-6E8A-4147-A177-3AD203B41FA5}">
                      <a16:colId xmlns:a16="http://schemas.microsoft.com/office/drawing/2014/main" val="1691306193"/>
                    </a:ext>
                  </a:extLst>
                </a:gridCol>
              </a:tblGrid>
              <a:tr h="690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0464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Projeto Interdisciplinar de Turismo 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CRP0454 Plano de Negócios Apl. ao Turismo; CRP0489 Planejamento e  Organização do Turismo II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95326"/>
                  </a:ext>
                </a:extLst>
              </a:tr>
              <a:tr h="865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 de Conclusão de Curso (oferecida a partir do 7º)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CRP0461 - Epistemologia do Conhecimento em Turismo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CRP0485 Métodos de Pesquisa em Turismo; CRP0488- Teorometria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87607"/>
                  </a:ext>
                </a:extLst>
              </a:tr>
              <a:tr h="375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8º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CRP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0456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Gestão Estratégica de Organizações em Turismo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507906"/>
                  </a:ext>
                </a:extLst>
              </a:tr>
              <a:tr h="183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 Livre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501988"/>
                  </a:ext>
                </a:extLst>
              </a:tr>
              <a:tr h="183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8º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 Livre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4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3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DF7982-9C9C-40F3-83A3-476AB32B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pt-BR">
                <a:solidFill>
                  <a:schemeClr val="bg1"/>
                </a:solidFill>
              </a:rPr>
              <a:t>A oferta de novas disciplinas</a:t>
            </a:r>
          </a:p>
        </p:txBody>
      </p:sp>
      <p:sp>
        <p:nvSpPr>
          <p:cNvPr id="22" name="TextBox 13">
            <a:extLst>
              <a:ext uri="{FF2B5EF4-FFF2-40B4-BE49-F238E27FC236}">
                <a16:creationId xmlns:a16="http://schemas.microsoft.com/office/drawing/2014/main" id="{A531BC3A-9EC6-4369-9402-4F1EF6BF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325" y="89753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Espaço Reservado para Conteúdo 2">
            <a:extLst>
              <a:ext uri="{FF2B5EF4-FFF2-40B4-BE49-F238E27FC236}">
                <a16:creationId xmlns:a16="http://schemas.microsoft.com/office/drawing/2014/main" id="{F1CFC281-8207-45EC-A738-67E8916ED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399198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9470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accent1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58EC79A-11A5-4B8D-9513-5C2F998EB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91146"/>
              </p:ext>
            </p:extLst>
          </p:nvPr>
        </p:nvGraphicFramePr>
        <p:xfrm>
          <a:off x="643467" y="1025635"/>
          <a:ext cx="10905069" cy="4806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534">
                  <a:extLst>
                    <a:ext uri="{9D8B030D-6E8A-4147-A177-3AD203B41FA5}">
                      <a16:colId xmlns:a16="http://schemas.microsoft.com/office/drawing/2014/main" val="381151018"/>
                    </a:ext>
                  </a:extLst>
                </a:gridCol>
                <a:gridCol w="1883363">
                  <a:extLst>
                    <a:ext uri="{9D8B030D-6E8A-4147-A177-3AD203B41FA5}">
                      <a16:colId xmlns:a16="http://schemas.microsoft.com/office/drawing/2014/main" val="3970421975"/>
                    </a:ext>
                  </a:extLst>
                </a:gridCol>
                <a:gridCol w="2159785">
                  <a:extLst>
                    <a:ext uri="{9D8B030D-6E8A-4147-A177-3AD203B41FA5}">
                      <a16:colId xmlns:a16="http://schemas.microsoft.com/office/drawing/2014/main" val="2029580839"/>
                    </a:ext>
                  </a:extLst>
                </a:gridCol>
                <a:gridCol w="1947393">
                  <a:extLst>
                    <a:ext uri="{9D8B030D-6E8A-4147-A177-3AD203B41FA5}">
                      <a16:colId xmlns:a16="http://schemas.microsoft.com/office/drawing/2014/main" val="1211974910"/>
                    </a:ext>
                  </a:extLst>
                </a:gridCol>
                <a:gridCol w="2376861">
                  <a:extLst>
                    <a:ext uri="{9D8B030D-6E8A-4147-A177-3AD203B41FA5}">
                      <a16:colId xmlns:a16="http://schemas.microsoft.com/office/drawing/2014/main" val="3068252174"/>
                    </a:ext>
                  </a:extLst>
                </a:gridCol>
                <a:gridCol w="1966133">
                  <a:extLst>
                    <a:ext uri="{9D8B030D-6E8A-4147-A177-3AD203B41FA5}">
                      <a16:colId xmlns:a16="http://schemas.microsoft.com/office/drawing/2014/main" val="896806742"/>
                    </a:ext>
                  </a:extLst>
                </a:gridCol>
              </a:tblGrid>
              <a:tr h="203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Seg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Ter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Qua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Qui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Sex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extLst>
                  <a:ext uri="{0D108BD9-81ED-4DB2-BD59-A6C34878D82A}">
                    <a16:rowId xmlns:a16="http://schemas.microsoft.com/office/drawing/2014/main" val="1634897352"/>
                  </a:ext>
                </a:extLst>
              </a:tr>
              <a:tr h="99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1º SEM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CRP0467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Fundamentos do Lazer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Debora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CCA0203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História da Cultura e da Comunicação I – CCA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Vinicius Romanini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CRP0479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Análise Macroeconômica do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Paulo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CRP0466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Dimensão e Dinâmica do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Gleice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CRP0453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Fundamentos da Hospitalidade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extLst>
                  <a:ext uri="{0D108BD9-81ED-4DB2-BD59-A6C34878D82A}">
                    <a16:rowId xmlns:a16="http://schemas.microsoft.com/office/drawing/2014/main" val="3678492314"/>
                  </a:ext>
                </a:extLst>
              </a:tr>
              <a:tr h="829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3º SEM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CRP0482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Ética e Legislação do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Simone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IMT 001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Conceitos em Saúde Internacional e Viagens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Heitor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CRP0473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Meios de Hospedagem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CRP0554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Turismo, Cidade e Patrimônio: questões contemporâneas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Clarissa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CRP0479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Análise Macroeconômica do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Paulo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extLst>
                  <a:ext uri="{0D108BD9-81ED-4DB2-BD59-A6C34878D82A}">
                    <a16:rowId xmlns:a16="http://schemas.microsoft.com/office/drawing/2014/main" val="2957484034"/>
                  </a:ext>
                </a:extLst>
              </a:tr>
              <a:tr h="6365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5º SEM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CRP0454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Plano de Negócios Aplicado ao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Benny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CRP0475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Dimensão Espacial do Turismo II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Reinaldo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MAE0116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Noções de Estatística – 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CRP0463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Políticas públicas de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Clarissa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CRP0484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Agências de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Debora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extLst>
                  <a:ext uri="{0D108BD9-81ED-4DB2-BD59-A6C34878D82A}">
                    <a16:rowId xmlns:a16="http://schemas.microsoft.com/office/drawing/2014/main" val="73334683"/>
                  </a:ext>
                </a:extLst>
              </a:tr>
              <a:tr h="674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CRP0481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Técnicas publicitarias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Gino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extLst>
                  <a:ext uri="{0D108BD9-81ED-4DB2-BD59-A6C34878D82A}">
                    <a16:rowId xmlns:a16="http://schemas.microsoft.com/office/drawing/2014/main" val="2406672338"/>
                  </a:ext>
                </a:extLst>
              </a:tr>
              <a:tr h="1471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7º SEM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CRP0488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Teorometria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Paulo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CRP0458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Comunicação Integrada e Eventos em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LA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CRP0461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Epistemologia do Conhecimento em Turismo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Gleice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CRP0489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 Planejamento e Organização do Turismo II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Karina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11" marR="28711" marT="0" marB="0" anchor="ctr"/>
                </a:tc>
                <a:extLst>
                  <a:ext uri="{0D108BD9-81ED-4DB2-BD59-A6C34878D82A}">
                    <a16:rowId xmlns:a16="http://schemas.microsoft.com/office/drawing/2014/main" val="211687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7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Widescreen</PresentationFormat>
  <Paragraphs>384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MS Shell Dlg 2</vt:lpstr>
      <vt:lpstr>Wingdings</vt:lpstr>
      <vt:lpstr>Wingdings 3</vt:lpstr>
      <vt:lpstr>Madison</vt:lpstr>
      <vt:lpstr>Atualização Matriz Curricular</vt:lpstr>
      <vt:lpstr>Porque a mudança?</vt:lpstr>
      <vt:lpstr>Os desafios de implementar</vt:lpstr>
      <vt:lpstr>Apresentação do PowerPoint</vt:lpstr>
      <vt:lpstr>Apresentação do PowerPoint</vt:lpstr>
      <vt:lpstr>Apresentação do PowerPoint</vt:lpstr>
      <vt:lpstr>Apresentação do PowerPoint</vt:lpstr>
      <vt:lpstr>A oferta de novas disciplinas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Atualização Matriz Curricular</dc:title>
  <dc:creator>karina solha</dc:creator>
  <cp:lastModifiedBy>karina solha</cp:lastModifiedBy>
  <cp:revision>1</cp:revision>
  <dcterms:created xsi:type="dcterms:W3CDTF">2018-12-03T13:20:01Z</dcterms:created>
  <dcterms:modified xsi:type="dcterms:W3CDTF">2018-12-03T13:20:10Z</dcterms:modified>
</cp:coreProperties>
</file>