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19/07/2018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19/07/2018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19/07/2018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19/07/2018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19/07/2018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19/07/2018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19/07/2018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19/07/2018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19/07/2018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19/07/2018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19/07/2018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B59ED5-975F-43A5-BDEA-48F6C5022FB0}" type="datetimeFigureOut">
              <a:rPr lang="pt-BR" smtClean="0"/>
              <a:pPr/>
              <a:t>19/07/2018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 lnSpcReduction="10000"/>
          </a:bodyPr>
          <a:lstStyle/>
          <a:p>
            <a:r>
              <a:rPr lang="pt-BR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Estado na Idade Moderna</a:t>
            </a:r>
          </a:p>
          <a:p>
            <a:endParaRPr lang="pt-BR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Revoluções liberais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Liberalismo </a:t>
            </a:r>
            <a:r>
              <a:rPr lang="pt-B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econômico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Teoria da “mão invisível”</a:t>
            </a:r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Liberalismo </a:t>
            </a:r>
            <a:r>
              <a:rPr lang="pt-B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político: 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Direitos negativos e sua preservação 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Surgimento do movimento anarquista</a:t>
            </a:r>
          </a:p>
          <a:p>
            <a:pPr algn="just"/>
            <a:endParaRPr lang="pt-BR" sz="20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Existência de uma “sociedade natural”, auto regulada e pluralista, com as instâncias de decisão de poder descentralizadas (</a:t>
            </a:r>
            <a:r>
              <a:rPr lang="pt-BR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Phroudon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Bakunim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Tolstói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 Existência de comunidades autônomas . </a:t>
            </a: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Valorização do </a:t>
            </a:r>
            <a:r>
              <a:rPr lang="pt-B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coletivismo. 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Defesa da “sociedade sem estado” na busca pelo comunismo, sem pregar a revolução do proletariado.  Pregavam a “desobediência organizada” ao Estado e às suas instituições, na busca do modelo comunista. </a:t>
            </a:r>
          </a:p>
          <a:p>
            <a:pPr algn="just"/>
            <a:r>
              <a:rPr lang="pt-BR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t-BR" sz="20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 fontScale="92500" lnSpcReduction="10000"/>
          </a:bodyPr>
          <a:lstStyle/>
          <a:p>
            <a:r>
              <a:rPr lang="pt-BR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Os desafios do Estado no Século XXI </a:t>
            </a:r>
          </a:p>
          <a:p>
            <a:endParaRPr lang="pt-BR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Como conciliar austeridade econômica / crescimento / desenvolvimento econômico e desenvolvimento social? </a:t>
            </a:r>
          </a:p>
          <a:p>
            <a:pPr marL="457200" indent="-457200" algn="just">
              <a:buAutoNum type="arabicParenR"/>
            </a:pPr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Qual o papel do Estado na regulação das economias? Há limites? </a:t>
            </a:r>
          </a:p>
          <a:p>
            <a:pPr marL="457200" indent="-457200" algn="just">
              <a:buAutoNum type="arabicParenR"/>
            </a:pPr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Rediscussão do modelo neoliberal nos seus pontos essenciais: </a:t>
            </a: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Disciplina fiscal</a:t>
            </a: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Redução dos gastos públicos </a:t>
            </a: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Reforma tributária  </a:t>
            </a: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Juros de mercado</a:t>
            </a: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Taxa de Câmbio</a:t>
            </a: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Privatização de estatais</a:t>
            </a: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Desregulamentação e mudanças nas leis trabalhistas</a:t>
            </a: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Direito à Propriedade intelectual</a:t>
            </a:r>
          </a:p>
          <a:p>
            <a:pPr marL="457200" indent="-457200" algn="just">
              <a:buAutoNum type="arabicParenR"/>
            </a:pPr>
            <a:endParaRPr lang="pt-B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571503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A crise e 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501122" cy="4857784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Questões norteadoras </a:t>
            </a:r>
          </a:p>
          <a:p>
            <a:endParaRPr lang="pt-BR" sz="2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Intervencionismo Estatal X Liberalismo de Estado;</a:t>
            </a: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Há ainda a dicotomia Capitalismo X Socialismo? </a:t>
            </a: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Estado e a promoção dos Direitos Humanos: universalismo X relativismo</a:t>
            </a: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Globalização: Estado Regional X Supranacional </a:t>
            </a: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Qualidade da democracia 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571503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A crise e 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501122" cy="4857784"/>
          </a:xfrm>
        </p:spPr>
        <p:txBody>
          <a:bodyPr>
            <a:normAutofit/>
          </a:bodyPr>
          <a:lstStyle/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Futuramente, é possível que os nativos desses países se tornem mais fortes, ou os da Europa mais fracos, e os habitantes de todas as diversas regiões do mundo possam chegar àquela igualdade de coragem e força que, inspirando temor mútuo, constitui o único fator capaz de intimidar a injustiça das nações independentes e transformá-las em certa espécie de respeito pelos direitos recíprocos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(Adam Smith.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riqueza das nações. 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São Paulo: Abril Cultural, 1984)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571503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A crise e 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501122" cy="5072098"/>
          </a:xfrm>
        </p:spPr>
        <p:txBody>
          <a:bodyPr>
            <a:normAutofit lnSpcReduction="10000"/>
          </a:bodyPr>
          <a:lstStyle/>
          <a:p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Intervencionismo Estatal X Liberalismo de Estado</a:t>
            </a:r>
          </a:p>
          <a:p>
            <a:endParaRPr lang="pt-B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que é o liberalismo de Estado no mundo contemporâneo?</a:t>
            </a:r>
          </a:p>
          <a:p>
            <a:pPr marL="457200" indent="-457200"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Regras de mercado regulando as relações econômicas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Desoneração do Estado na prestação de serviços: Privatização / Concessão / Permissão / Terceirização 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Equilíbrio das contas públicas e relativização dos gastos públicos 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Controle dos gastos sociais 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 startAt="2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que é o intervencionismo Estatal no mundo contemporâneo?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Prestação direta dos serviços públicos 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fomento estatal ao desenvolvimento nacional 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Priorização dos Direitos Sociais 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Estatização 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428627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A crise e 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8501122" cy="5786478"/>
          </a:xfrm>
        </p:spPr>
        <p:txBody>
          <a:bodyPr>
            <a:normAutofit/>
          </a:bodyPr>
          <a:lstStyle/>
          <a:p>
            <a:pPr marL="457200" indent="-457200"/>
            <a:r>
              <a:rPr lang="pt-BR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Há ainda a dicotomia Capitalismo X Socialismo?</a:t>
            </a:r>
          </a:p>
          <a:p>
            <a:pPr marL="457200" indent="-457200"/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428627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A crise e 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714356"/>
            <a:ext cx="8501122" cy="5857916"/>
          </a:xfrm>
        </p:spPr>
        <p:txBody>
          <a:bodyPr>
            <a:normAutofit fontScale="92500" lnSpcReduction="20000"/>
          </a:bodyPr>
          <a:lstStyle/>
          <a:p>
            <a:pPr algn="just"/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Estado e a promoção dos Direitos Humanos: universalismo X relativismo</a:t>
            </a:r>
          </a:p>
          <a:p>
            <a:pPr algn="just"/>
            <a:endParaRPr lang="pt-B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movimento capitalista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 vai determinando mudanças no direito, na forma, nos direitos humanos. A materialidade, portanto, vai moldando novas formas; há dinâmica na matéria e ela vai se desenvolvendo até certo limite, dentro de uma certa forma, mas chega um momento em que a forma não dá mais conta do tamanho da matéria.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(...)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 exemplo mais significativo do ponto de vista da superestrutura jurídica são os direitos humanos. Eles estão profundamente enraizados no processo da história e fazem parte da dimensão específica de um sistema histórico próprio, que é o sistema capitalista. Existiam direitos humanos na época medieval, mas o conceito de humano encontrava-se em outro nível de categoria, ligado à sociedade tradicional, agrária e feudal. Ora, quando acontece o desenvolvimento econômico manufatureiro, com o aparecimento dos grandes mercados e com o individualismo das relações contratuais, os homens não podem mais atender às exigências da produção burguesa, a partir de uma vinculação direta do trabalhador com o proprietário, ou seja, entre o produtor direto e aquele que é dono da produção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ALVES, </a:t>
            </a:r>
            <a:r>
              <a:rPr lang="pt-BR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Alaor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Caffé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Filosofia, sociedade e Direitos Humanos: Ciclo de palestras em homenagem ao Prof. </a:t>
            </a:r>
            <a:r>
              <a:rPr lang="pt-BR" sz="1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Goffredo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Telles Jr. 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São Paulo: </a:t>
            </a:r>
            <a:r>
              <a:rPr lang="pt-BR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Manole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2012, p. 46. </a:t>
            </a:r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Portanto, o contrato implica que todos sejam proprietários, cada um entrando com o bem que possui e domina, participando de um mercado em que a troca é fundamental. Sem propriedade recíproca não há troca, não há contrato, não há mercado. Logo, a propriedade passa a ser um bem jurídico fundamental para que o processo produtivo ocorra na sociedade </a:t>
            </a:r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burguesa.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Idem, p. 51. </a:t>
            </a:r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428627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A crise e 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71435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Globalização: Estado Regional X Supranacional </a:t>
            </a:r>
          </a:p>
          <a:p>
            <a:endParaRPr lang="pt-BR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“Os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conflitos entre capital e trabalho tem aumentado em todo o mundo. Em Breton Woods aceitou-se que os governos usassem políticas monetárias como instrumento de redução de desemprego. </a:t>
            </a:r>
            <a:r>
              <a:rPr lang="pt-BR" sz="1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Truman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acreditava que o conflito capital – trabalho poderia ser domesticado pela aplicação vigorosa dos novos conhecimentos científicos e tecnológicos” 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DUPAS, Gilberto. Fundamentos, contradições e conseqüências hegemônicas.  </a:t>
            </a:r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(...)</a:t>
            </a: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maior qualidade hegemônica é favorecer a governabilidade do sistema mundial, reconhecendo diferenças, mediando crises e confrontos e possibilitando gestos simbólicos em direção às nações e povos atingidos por excessiva exclusão e precariedade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DUPAS, Gilberto; LAFER, Celso, SILVA, Carlos Eduardo Lins </a:t>
            </a:r>
            <a:r>
              <a:rPr lang="pt-BR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da.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nova configuração mundial do poder. 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São Paulo: Paz e terra, 2008, p. 227. </a:t>
            </a:r>
          </a:p>
          <a:p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428627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A crise e 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714356"/>
            <a:ext cx="8501122" cy="5857916"/>
          </a:xfrm>
        </p:spPr>
        <p:txBody>
          <a:bodyPr>
            <a:normAutofit fontScale="92500" lnSpcReduction="10000"/>
          </a:bodyPr>
          <a:lstStyle/>
          <a:p>
            <a:endParaRPr lang="pt-BR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Qualidade da Democracia </a:t>
            </a:r>
          </a:p>
          <a:p>
            <a:endParaRPr lang="pt-BR" sz="1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pt-B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 processos de redemocratização das décadas de 70/80 lutaram pela implementação da democracia </a:t>
            </a: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Atualmente, a discussão que se coloca diz respeito à QUALIDADE da democracia que os Estados podem oferecer. </a:t>
            </a: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a) democracia representativa X Participativa </a:t>
            </a: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b) democracia política e democracia social </a:t>
            </a: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c) qualidade da oposição </a:t>
            </a: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d) o papel da mídia como órgão de controle </a:t>
            </a:r>
          </a:p>
          <a:p>
            <a:pPr algn="just"/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“Como observaram Robert </a:t>
            </a:r>
            <a:r>
              <a:rPr lang="pt-BR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Dahl</a:t>
            </a:r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Giovanni </a:t>
            </a:r>
            <a:r>
              <a:rPr lang="pt-BR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Sartori</a:t>
            </a:r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entre outros, a democracia é o regime da participação popular e da contestação política, mas além de supor eleições livres e competitivas, ela depende também da existência de uma oposição suficientemente autônoma e forte para ser capaz de limitar o poder e controlar o desempenho da maioria. A oposição não pode impedir a maioria de existir e agir, mas ela tem de ter acesso a meios institucionais adequados para avaliar a legitimidade da atuação do governo e ser capaz de defender os direitos das minorias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MOYSÉS, José Álvaro. </a:t>
            </a:r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 oposição? 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Artigo publicado no site “Qualidade da Democracia”. Publicado em 22/10/12. </a:t>
            </a:r>
            <a:endParaRPr lang="pt-BR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 fontScale="92500" lnSpcReduction="10000"/>
          </a:bodyPr>
          <a:lstStyle/>
          <a:p>
            <a:r>
              <a:rPr lang="pt-BR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Estado na Idade Moderna/Contemporânea</a:t>
            </a:r>
          </a:p>
          <a:p>
            <a:endParaRPr lang="pt-BR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socialismo utópico</a:t>
            </a:r>
          </a:p>
          <a:p>
            <a:pPr algn="just"/>
            <a:endParaRPr lang="pt-BR" sz="20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Defesa do proletariado em detrimento do individualismo econômico (traduzido no liberalismo ou capitalismo). Busca da participação do operariado no lucro produzido pelas empresas. 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socialismo científico (1830)</a:t>
            </a:r>
          </a:p>
          <a:p>
            <a:pPr algn="just"/>
            <a:endParaRPr lang="pt-BR" sz="20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socialismo como doutrina e como ciência. Ganhou força após as revoluções de 1848 nas </a:t>
            </a:r>
            <a:r>
              <a:rPr lang="pt-BR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Europas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Central e Oriental (Primavera dos Povos). Primeira grande crise do capitalismo. Primeiro grande confronto entre a classe burguesa e a classe operária.</a:t>
            </a: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Marxismo é a base intelectual do pensamento socialista.  A teoria marxista entra no século XX dividida em três correntes específicas: Reformista (Inglaterra), Revolucionária (</a:t>
            </a:r>
            <a:r>
              <a:rPr lang="pt-BR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Lenin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e Centrista (Social Democracia).</a:t>
            </a:r>
          </a:p>
          <a:p>
            <a:pPr algn="just"/>
            <a:endParaRPr lang="pt-BR" sz="20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Estado na Idade Contemporânea</a:t>
            </a:r>
          </a:p>
          <a:p>
            <a:endParaRPr lang="pt-BR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crítica do socialismo científico ao utópico, de acordo com Marx e </a:t>
            </a:r>
            <a:r>
              <a:rPr lang="pt-BR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Engels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residia no fato de que o segundo, embora criticasse o modelo econômico do capitalismo, não apresentava uma alternativa a esse modelo. 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poder político do Estado moderno nada mais é do que um comitê </a:t>
            </a:r>
            <a:r>
              <a:rPr lang="pt-BR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para administrar os negócios </a:t>
            </a:r>
            <a:r>
              <a:rPr lang="pt-BR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comuns de toda a classe burguesa</a:t>
            </a:r>
            <a:r>
              <a:rPr lang="pt-BR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just"/>
            <a:endParaRPr lang="pt-BR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pensamento de </a:t>
            </a:r>
            <a:r>
              <a:rPr lang="pt-B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Rosa de Luxemburgo 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 a criação da Social Democracia na Polônia: O colapso do capitalismo era resultado da concorrência infindável dos grandes impérios capitalistas.</a:t>
            </a:r>
          </a:p>
          <a:p>
            <a:pPr algn="just"/>
            <a:endParaRPr lang="pt-BR" sz="2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transformações do Estado no Século XX</a:t>
            </a:r>
          </a:p>
          <a:p>
            <a:endParaRPr lang="pt-BR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teoria das Elites (Robert </a:t>
            </a:r>
            <a:r>
              <a:rPr lang="pt-BR" sz="20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Michells</a:t>
            </a:r>
            <a:r>
              <a:rPr lang="pt-BR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sz="20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Gaetano</a:t>
            </a:r>
            <a:r>
              <a:rPr lang="pt-BR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Mosca)</a:t>
            </a:r>
            <a:endParaRPr lang="pt-B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elite intelectualizada, por ter mais cultura e acesso aos meios de informação, devem comandar as massas.  As desigualdades são inerentes nas sociedades, inclusive a desigualdade política. A democracia só funciona para escolher esses líderes que comandarão </a:t>
            </a:r>
            <a:r>
              <a:rPr lang="pt-B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(meritocracia). </a:t>
            </a:r>
          </a:p>
          <a:p>
            <a:pPr algn="just"/>
            <a:endParaRPr lang="pt-BR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Schumpeter</a:t>
            </a:r>
            <a:r>
              <a:rPr lang="pt-B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democracia </a:t>
            </a:r>
            <a:r>
              <a:rPr lang="pt-B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direta não é 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possível porque </a:t>
            </a:r>
            <a:r>
              <a:rPr lang="pt-B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nem todos na sociedade estão no mesmo estágio 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desenvolvimento cultural. Ela não é um </a:t>
            </a:r>
            <a:r>
              <a:rPr lang="pt-BR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fim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em si mesmo, mas um </a:t>
            </a:r>
            <a:r>
              <a:rPr lang="pt-BR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método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para a escolha dos representantes. </a:t>
            </a:r>
          </a:p>
          <a:p>
            <a:endParaRPr lang="pt-BR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transformações do Estado no Século XX</a:t>
            </a:r>
          </a:p>
          <a:p>
            <a:endParaRPr lang="pt-BR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teoria pluralista da democracia (Robert </a:t>
            </a:r>
            <a:r>
              <a:rPr lang="pt-BR" sz="20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Dahl</a:t>
            </a:r>
            <a:r>
              <a:rPr lang="pt-BR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pt-B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“</a:t>
            </a:r>
            <a:r>
              <a:rPr lang="pt-BR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Estado é </a:t>
            </a:r>
            <a:r>
              <a:rPr lang="pt-BR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considerado um elemento neutro, cuja função é promover </a:t>
            </a:r>
            <a:r>
              <a:rPr lang="pt-BR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	conciliação </a:t>
            </a:r>
            <a:r>
              <a:rPr lang="pt-BR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pt-BR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interesses que </a:t>
            </a:r>
            <a:r>
              <a:rPr lang="pt-BR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interagem na sociedade segundo a </a:t>
            </a:r>
            <a:r>
              <a:rPr lang="pt-BR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lógica </a:t>
            </a:r>
            <a:r>
              <a:rPr lang="pt-BR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 mercado. Assim, a multiplicidade </a:t>
            </a:r>
            <a:r>
              <a:rPr lang="pt-BR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centros </a:t>
            </a:r>
            <a:r>
              <a:rPr lang="pt-BR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poder </a:t>
            </a:r>
            <a:r>
              <a:rPr lang="pt-BR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complementa </a:t>
            </a:r>
            <a:r>
              <a:rPr lang="pt-BR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existência das minorias </a:t>
            </a:r>
            <a:r>
              <a:rPr lang="pt-BR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concorrentes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</a:p>
          <a:p>
            <a:pPr algn="just"/>
            <a:endParaRPr lang="pt-BR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pluralismo, no entanto, ainda é o governo das minorias e da meritocracia. </a:t>
            </a:r>
          </a:p>
          <a:p>
            <a:endParaRPr lang="pt-BR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BR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os pluralistas o poder está disperso em toda a sociedade, é </a:t>
            </a:r>
            <a:r>
              <a:rPr lang="pt-BR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não-	hierárquico e estruturado </a:t>
            </a:r>
            <a:r>
              <a:rPr lang="pt-BR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forma competitiva. Havendo pluralidade </a:t>
            </a:r>
            <a:r>
              <a:rPr lang="pt-BR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de </a:t>
            </a:r>
            <a:r>
              <a:rPr lang="pt-BR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pontos de pressão, surgem </a:t>
            </a:r>
            <a:r>
              <a:rPr lang="pt-BR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várias formulações </a:t>
            </a:r>
            <a:r>
              <a:rPr lang="pt-BR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concorrentes de linhas </a:t>
            </a:r>
            <a:r>
              <a:rPr lang="pt-BR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políticas </a:t>
            </a:r>
            <a:r>
              <a:rPr lang="pt-BR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 vários centros de tomadas de </a:t>
            </a:r>
            <a:r>
              <a:rPr lang="pt-BR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decisão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endParaRPr lang="pt-BR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transformações do Estado no Século XX</a:t>
            </a:r>
          </a:p>
          <a:p>
            <a:endParaRPr lang="pt-BR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Neo Marxismo (</a:t>
            </a:r>
            <a:r>
              <a:rPr lang="pt-BR" sz="20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Poulantzas</a:t>
            </a:r>
            <a:r>
              <a:rPr lang="pt-BR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sz="20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Miliband</a:t>
            </a:r>
            <a:r>
              <a:rPr lang="pt-BR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pt-BR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Crítica direta ao pluralismo ao defenderem que as relações de classes são relações de poder, e que essa alternância de classes no poder justificaria a existência do Estado. O Estado é </a:t>
            </a:r>
            <a:r>
              <a:rPr lang="pt-B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 luta de classes. 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Junção da idéia de democracia e socialismo. Não haveria socialismo sem a defesa da democracia. </a:t>
            </a:r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 fontScale="92500" lnSpcReduction="10000"/>
          </a:bodyPr>
          <a:lstStyle/>
          <a:p>
            <a:r>
              <a:rPr lang="pt-BR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transformações do Estado no Século XX</a:t>
            </a:r>
          </a:p>
          <a:p>
            <a:endParaRPr lang="pt-BR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Bem Estar, </a:t>
            </a:r>
            <a:r>
              <a:rPr lang="pt-BR" sz="20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Keynesianismo</a:t>
            </a:r>
            <a:r>
              <a:rPr lang="pt-BR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 a Social Democracia</a:t>
            </a:r>
          </a:p>
          <a:p>
            <a:pPr algn="just"/>
            <a:endParaRPr lang="pt-BR" sz="20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Inicia-se na Grã-Bretanha. Ganha forças após a crise do capitalismo com o </a:t>
            </a:r>
            <a:r>
              <a:rPr lang="pt-BR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Crack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 1929. 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Keynes e o intervencionismo estatal na economia para combater as desigualdades (Política Anticíclica). 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Revolução Mexicana (1917)</a:t>
            </a: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República de </a:t>
            </a:r>
            <a:r>
              <a:rPr lang="pt-BR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Weimar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(1919)</a:t>
            </a:r>
          </a:p>
          <a:p>
            <a:pPr algn="just"/>
            <a:r>
              <a:rPr lang="pt-BR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Deal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(1933/40)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Gestão democrática da economia na promoção de um modelo social para todos. O Estado é provedor dos serviços sociais e regulador do mercado. 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052736"/>
            <a:ext cx="8501122" cy="5448098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transformações do Estado no Século XX</a:t>
            </a:r>
          </a:p>
          <a:p>
            <a:endParaRPr lang="pt-BR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ressurgimento do Capitalismo no pós guerra</a:t>
            </a:r>
          </a:p>
          <a:p>
            <a:pPr algn="just"/>
            <a:endParaRPr lang="pt-BR" sz="20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Acirramento da disputa capitalismo X socialismo no período da guerra fria. 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Fortalecimento dos EUA como uma economia de mercado e tentativa de imposição desse modelo econômico ao maior número de países possíveis. 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Nesse sentido a democracia é vilipendiada, pois o que mais importava era a instalação e fortalecimento do modelo econômico, e não a manutenção do sistema democrático.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Coroação do modelo com as reformas liberais de </a:t>
            </a:r>
            <a:r>
              <a:rPr lang="pt-BR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Tatcher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(Inglaterra) e Reagan (EUA) e </a:t>
            </a:r>
            <a:r>
              <a:rPr lang="pt-BR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Pinochett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(Chile). 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transformações do Estado no Século XX</a:t>
            </a:r>
          </a:p>
          <a:p>
            <a:endParaRPr lang="pt-BR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Surgimento do Neo Liberalismo (</a:t>
            </a:r>
            <a:r>
              <a:rPr lang="pt-BR" sz="20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Hayeck</a:t>
            </a:r>
            <a:r>
              <a:rPr lang="pt-BR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pt-BR" sz="20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Doutrina econômica em que a absoluta liberdade de mercado deve ser 	preservada.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Desmonte do Estado e pouca interferência dos órgãos estatais no 	desenvolvimento da economia.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Prevalecimento do pensamento da Escola de Chicago (Milton Friedman)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Coroamento do modelo com o </a:t>
            </a:r>
            <a:r>
              <a:rPr lang="pt-B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Consenso de Washington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(Década de 1980) e o prevalecimento do FMI na reestruturação das economias periféricas.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85</TotalTime>
  <Words>1437</Words>
  <Application>Microsoft Office PowerPoint</Application>
  <PresentationFormat>Apresentação na tela (4:3)</PresentationFormat>
  <Paragraphs>187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Ápice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A crise e o futuro do Estado </vt:lpstr>
      <vt:lpstr>A crise e o futuro do Estado </vt:lpstr>
      <vt:lpstr>A crise e o futuro do Estado </vt:lpstr>
      <vt:lpstr>A crise e o futuro do Estado </vt:lpstr>
      <vt:lpstr>A crise e o futuro do Estado </vt:lpstr>
      <vt:lpstr>A crise e o futuro do Estado </vt:lpstr>
      <vt:lpstr>A crise e o futuro do Estado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Tendências do Estado Contemporâneo</dc:title>
  <dc:creator>cs65213</dc:creator>
  <cp:lastModifiedBy>30022872</cp:lastModifiedBy>
  <cp:revision>16</cp:revision>
  <dcterms:created xsi:type="dcterms:W3CDTF">2010-10-25T15:57:11Z</dcterms:created>
  <dcterms:modified xsi:type="dcterms:W3CDTF">2018-07-19T21:00:49Z</dcterms:modified>
</cp:coreProperties>
</file>