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7" r:id="rId6"/>
    <p:sldId id="268" r:id="rId7"/>
    <p:sldId id="269" r:id="rId8"/>
    <p:sldId id="261" r:id="rId9"/>
    <p:sldId id="283" r:id="rId10"/>
    <p:sldId id="284" r:id="rId11"/>
    <p:sldId id="286" r:id="rId12"/>
    <p:sldId id="275" r:id="rId13"/>
    <p:sldId id="276" r:id="rId14"/>
    <p:sldId id="278" r:id="rId15"/>
    <p:sldId id="280" r:id="rId16"/>
    <p:sldId id="265" r:id="rId17"/>
    <p:sldId id="289" r:id="rId18"/>
    <p:sldId id="288" r:id="rId19"/>
    <p:sldId id="287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 autoAdjust="0"/>
    <p:restoredTop sz="94660"/>
  </p:normalViewPr>
  <p:slideViewPr>
    <p:cSldViewPr snapToGrid="0">
      <p:cViewPr>
        <p:scale>
          <a:sx n="81" d="100"/>
          <a:sy n="81" d="100"/>
        </p:scale>
        <p:origin x="-8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D39C2-676F-4168-8976-31440B10243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ADE07DD-B59F-43A1-94CC-B9215E476333}">
      <dgm:prSet phldrT="[Texto]"/>
      <dgm:spPr/>
      <dgm:t>
        <a:bodyPr/>
        <a:lstStyle/>
        <a:p>
          <a:r>
            <a:rPr lang="es-CO" b="1" dirty="0" smtClean="0"/>
            <a:t>Organizacional: </a:t>
          </a:r>
          <a:r>
            <a:rPr lang="pt-BR" dirty="0" smtClean="0"/>
            <a:t>acredita na superioridade técnica da burocracia, mais amparada no caráter</a:t>
          </a:r>
        </a:p>
        <a:p>
          <a:r>
            <a:rPr lang="pt-BR" dirty="0" smtClean="0"/>
            <a:t>histórico-universal da racionalização instrumental, que nas características do tipo ideal burocrático que utiliza</a:t>
          </a:r>
          <a:endParaRPr lang="es-CO" dirty="0"/>
        </a:p>
      </dgm:t>
    </dgm:pt>
    <dgm:pt modelId="{7769BF6D-5B7A-4617-AC96-F2248597B590}" type="parTrans" cxnId="{4DADB11C-2C45-49F0-8986-FE1482C818F8}">
      <dgm:prSet/>
      <dgm:spPr/>
      <dgm:t>
        <a:bodyPr/>
        <a:lstStyle/>
        <a:p>
          <a:endParaRPr lang="es-CO"/>
        </a:p>
      </dgm:t>
    </dgm:pt>
    <dgm:pt modelId="{177F4B0E-1D90-48DD-BEDD-8F41451E8CAB}" type="sibTrans" cxnId="{4DADB11C-2C45-49F0-8986-FE1482C818F8}">
      <dgm:prSet/>
      <dgm:spPr/>
      <dgm:t>
        <a:bodyPr/>
        <a:lstStyle/>
        <a:p>
          <a:endParaRPr lang="es-CO"/>
        </a:p>
      </dgm:t>
    </dgm:pt>
    <dgm:pt modelId="{F89D6467-2B6C-4514-8E31-3FBA946EE1E6}">
      <dgm:prSet phldrT="[Texto]"/>
      <dgm:spPr/>
      <dgm:t>
        <a:bodyPr/>
        <a:lstStyle/>
        <a:p>
          <a:r>
            <a:rPr lang="pt-BR" b="1" dirty="0" smtClean="0"/>
            <a:t>Político</a:t>
          </a:r>
          <a:r>
            <a:rPr lang="pt-BR" dirty="0" smtClean="0"/>
            <a:t>: aceita o conflito entre política e administração, razão substantiva e instrumental, fatos e valores, como insolúvel, embora passível de equilíbrio mediante o exercício efetivo da liderança política</a:t>
          </a:r>
          <a:endParaRPr lang="es-CO" dirty="0"/>
        </a:p>
      </dgm:t>
    </dgm:pt>
    <dgm:pt modelId="{721238F5-B940-489F-A64D-E0D2564E459E}" type="parTrans" cxnId="{796DF77E-5294-4C57-B726-1A8B551CC6EE}">
      <dgm:prSet/>
      <dgm:spPr/>
      <dgm:t>
        <a:bodyPr/>
        <a:lstStyle/>
        <a:p>
          <a:endParaRPr lang="es-CO"/>
        </a:p>
      </dgm:t>
    </dgm:pt>
    <dgm:pt modelId="{B3496049-0977-47CA-9CF2-3C7369025871}" type="sibTrans" cxnId="{796DF77E-5294-4C57-B726-1A8B551CC6EE}">
      <dgm:prSet/>
      <dgm:spPr/>
      <dgm:t>
        <a:bodyPr/>
        <a:lstStyle/>
        <a:p>
          <a:endParaRPr lang="es-CO"/>
        </a:p>
      </dgm:t>
    </dgm:pt>
    <dgm:pt modelId="{4D9DEADD-ACA4-4DC9-9C01-D5CFF62E7CAC}" type="pres">
      <dgm:prSet presAssocID="{9B1D39C2-676F-4168-8976-31440B10243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DF5FD5A0-512A-4811-8B82-DB930D7E1E6A}" type="pres">
      <dgm:prSet presAssocID="{9B1D39C2-676F-4168-8976-31440B102435}" presName="Name1" presStyleCnt="0"/>
      <dgm:spPr/>
    </dgm:pt>
    <dgm:pt modelId="{7B3BA4FB-6800-4FB9-B878-013EA299F853}" type="pres">
      <dgm:prSet presAssocID="{9B1D39C2-676F-4168-8976-31440B102435}" presName="cycle" presStyleCnt="0"/>
      <dgm:spPr/>
    </dgm:pt>
    <dgm:pt modelId="{C21584E1-8BE6-4CEC-BCF8-BAC270CEC285}" type="pres">
      <dgm:prSet presAssocID="{9B1D39C2-676F-4168-8976-31440B102435}" presName="srcNode" presStyleLbl="node1" presStyleIdx="0" presStyleCnt="2"/>
      <dgm:spPr/>
    </dgm:pt>
    <dgm:pt modelId="{08836229-82C9-4AD1-92D3-D250047AE036}" type="pres">
      <dgm:prSet presAssocID="{9B1D39C2-676F-4168-8976-31440B102435}" presName="conn" presStyleLbl="parChTrans1D2" presStyleIdx="0" presStyleCnt="1"/>
      <dgm:spPr/>
      <dgm:t>
        <a:bodyPr/>
        <a:lstStyle/>
        <a:p>
          <a:endParaRPr lang="pt-BR"/>
        </a:p>
      </dgm:t>
    </dgm:pt>
    <dgm:pt modelId="{779F1516-9D71-47FF-BA2F-5FAA42ADDAF9}" type="pres">
      <dgm:prSet presAssocID="{9B1D39C2-676F-4168-8976-31440B102435}" presName="extraNode" presStyleLbl="node1" presStyleIdx="0" presStyleCnt="2"/>
      <dgm:spPr/>
    </dgm:pt>
    <dgm:pt modelId="{D8DA3D0B-F1D9-4F3F-B9B9-B6CF6F24F08D}" type="pres">
      <dgm:prSet presAssocID="{9B1D39C2-676F-4168-8976-31440B102435}" presName="dstNode" presStyleLbl="node1" presStyleIdx="0" presStyleCnt="2"/>
      <dgm:spPr/>
    </dgm:pt>
    <dgm:pt modelId="{777048C5-26F7-46C4-9D0A-70F60268E276}" type="pres">
      <dgm:prSet presAssocID="{0ADE07DD-B59F-43A1-94CC-B9215E47633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EBDEB2E-8B68-4D39-B2CD-79163D3DF7CC}" type="pres">
      <dgm:prSet presAssocID="{0ADE07DD-B59F-43A1-94CC-B9215E476333}" presName="accent_1" presStyleCnt="0"/>
      <dgm:spPr/>
    </dgm:pt>
    <dgm:pt modelId="{30BEB629-E16B-4BD2-8282-827603C46CDE}" type="pres">
      <dgm:prSet presAssocID="{0ADE07DD-B59F-43A1-94CC-B9215E476333}" presName="accentRepeatNode" presStyleLbl="solidFgAcc1" presStyleIdx="0" presStyleCnt="2"/>
      <dgm:spPr/>
    </dgm:pt>
    <dgm:pt modelId="{CCBE7D2F-55DD-4E14-A347-824313EF6A6D}" type="pres">
      <dgm:prSet presAssocID="{F89D6467-2B6C-4514-8E31-3FBA946EE1E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0F70C1-F79B-4FD1-87D1-5FCDAFE26BC6}" type="pres">
      <dgm:prSet presAssocID="{F89D6467-2B6C-4514-8E31-3FBA946EE1E6}" presName="accent_2" presStyleCnt="0"/>
      <dgm:spPr/>
    </dgm:pt>
    <dgm:pt modelId="{B1782638-12BC-4E80-81AB-FDE172B88B35}" type="pres">
      <dgm:prSet presAssocID="{F89D6467-2B6C-4514-8E31-3FBA946EE1E6}" presName="accentRepeatNode" presStyleLbl="solidFgAcc1" presStyleIdx="1" presStyleCnt="2"/>
      <dgm:spPr/>
    </dgm:pt>
  </dgm:ptLst>
  <dgm:cxnLst>
    <dgm:cxn modelId="{796DF77E-5294-4C57-B726-1A8B551CC6EE}" srcId="{9B1D39C2-676F-4168-8976-31440B102435}" destId="{F89D6467-2B6C-4514-8E31-3FBA946EE1E6}" srcOrd="1" destOrd="0" parTransId="{721238F5-B940-489F-A64D-E0D2564E459E}" sibTransId="{B3496049-0977-47CA-9CF2-3C7369025871}"/>
    <dgm:cxn modelId="{4DADB11C-2C45-49F0-8986-FE1482C818F8}" srcId="{9B1D39C2-676F-4168-8976-31440B102435}" destId="{0ADE07DD-B59F-43A1-94CC-B9215E476333}" srcOrd="0" destOrd="0" parTransId="{7769BF6D-5B7A-4617-AC96-F2248597B590}" sibTransId="{177F4B0E-1D90-48DD-BEDD-8F41451E8CAB}"/>
    <dgm:cxn modelId="{CE4156EC-11A3-4A3B-92D8-67EFBEBC3C68}" type="presOf" srcId="{9B1D39C2-676F-4168-8976-31440B102435}" destId="{4D9DEADD-ACA4-4DC9-9C01-D5CFF62E7CAC}" srcOrd="0" destOrd="0" presId="urn:microsoft.com/office/officeart/2008/layout/VerticalCurvedList"/>
    <dgm:cxn modelId="{6247A8CA-FB05-4ACF-AC57-443CFAFD84CA}" type="presOf" srcId="{177F4B0E-1D90-48DD-BEDD-8F41451E8CAB}" destId="{08836229-82C9-4AD1-92D3-D250047AE036}" srcOrd="0" destOrd="0" presId="urn:microsoft.com/office/officeart/2008/layout/VerticalCurvedList"/>
    <dgm:cxn modelId="{9ED035D8-CCF6-4A17-BA2A-C17F357C15B9}" type="presOf" srcId="{F89D6467-2B6C-4514-8E31-3FBA946EE1E6}" destId="{CCBE7D2F-55DD-4E14-A347-824313EF6A6D}" srcOrd="0" destOrd="0" presId="urn:microsoft.com/office/officeart/2008/layout/VerticalCurvedList"/>
    <dgm:cxn modelId="{14C5081D-91C8-419F-8CB2-13557025D67C}" type="presOf" srcId="{0ADE07DD-B59F-43A1-94CC-B9215E476333}" destId="{777048C5-26F7-46C4-9D0A-70F60268E276}" srcOrd="0" destOrd="0" presId="urn:microsoft.com/office/officeart/2008/layout/VerticalCurvedList"/>
    <dgm:cxn modelId="{1EBF6293-3007-48E2-8027-7071865AE72E}" type="presParOf" srcId="{4D9DEADD-ACA4-4DC9-9C01-D5CFF62E7CAC}" destId="{DF5FD5A0-512A-4811-8B82-DB930D7E1E6A}" srcOrd="0" destOrd="0" presId="urn:microsoft.com/office/officeart/2008/layout/VerticalCurvedList"/>
    <dgm:cxn modelId="{35A7E8C7-C80A-40EB-8C1E-E7D3D7AA6085}" type="presParOf" srcId="{DF5FD5A0-512A-4811-8B82-DB930D7E1E6A}" destId="{7B3BA4FB-6800-4FB9-B878-013EA299F853}" srcOrd="0" destOrd="0" presId="urn:microsoft.com/office/officeart/2008/layout/VerticalCurvedList"/>
    <dgm:cxn modelId="{B5F4E899-ECFD-4F9D-923A-A269D4ABFB38}" type="presParOf" srcId="{7B3BA4FB-6800-4FB9-B878-013EA299F853}" destId="{C21584E1-8BE6-4CEC-BCF8-BAC270CEC285}" srcOrd="0" destOrd="0" presId="urn:microsoft.com/office/officeart/2008/layout/VerticalCurvedList"/>
    <dgm:cxn modelId="{B56156ED-0939-4692-8B7B-CB32330A89C1}" type="presParOf" srcId="{7B3BA4FB-6800-4FB9-B878-013EA299F853}" destId="{08836229-82C9-4AD1-92D3-D250047AE036}" srcOrd="1" destOrd="0" presId="urn:microsoft.com/office/officeart/2008/layout/VerticalCurvedList"/>
    <dgm:cxn modelId="{C26C715A-01C3-44E0-B0BF-0BE33367D1CF}" type="presParOf" srcId="{7B3BA4FB-6800-4FB9-B878-013EA299F853}" destId="{779F1516-9D71-47FF-BA2F-5FAA42ADDAF9}" srcOrd="2" destOrd="0" presId="urn:microsoft.com/office/officeart/2008/layout/VerticalCurvedList"/>
    <dgm:cxn modelId="{6BEFF209-85F7-4CF5-88A1-4E8C33ABD25D}" type="presParOf" srcId="{7B3BA4FB-6800-4FB9-B878-013EA299F853}" destId="{D8DA3D0B-F1D9-4F3F-B9B9-B6CF6F24F08D}" srcOrd="3" destOrd="0" presId="urn:microsoft.com/office/officeart/2008/layout/VerticalCurvedList"/>
    <dgm:cxn modelId="{9591F16C-FA84-4625-8266-454F23AEB686}" type="presParOf" srcId="{DF5FD5A0-512A-4811-8B82-DB930D7E1E6A}" destId="{777048C5-26F7-46C4-9D0A-70F60268E276}" srcOrd="1" destOrd="0" presId="urn:microsoft.com/office/officeart/2008/layout/VerticalCurvedList"/>
    <dgm:cxn modelId="{295FE1DD-B27E-42B6-B538-30A07C07FFBC}" type="presParOf" srcId="{DF5FD5A0-512A-4811-8B82-DB930D7E1E6A}" destId="{AEBDEB2E-8B68-4D39-B2CD-79163D3DF7CC}" srcOrd="2" destOrd="0" presId="urn:microsoft.com/office/officeart/2008/layout/VerticalCurvedList"/>
    <dgm:cxn modelId="{64C53F02-858F-4AC7-8B29-F8CEB3E9DEC5}" type="presParOf" srcId="{AEBDEB2E-8B68-4D39-B2CD-79163D3DF7CC}" destId="{30BEB629-E16B-4BD2-8282-827603C46CDE}" srcOrd="0" destOrd="0" presId="urn:microsoft.com/office/officeart/2008/layout/VerticalCurvedList"/>
    <dgm:cxn modelId="{BE270679-0041-4336-9550-95EF42451FA5}" type="presParOf" srcId="{DF5FD5A0-512A-4811-8B82-DB930D7E1E6A}" destId="{CCBE7D2F-55DD-4E14-A347-824313EF6A6D}" srcOrd="3" destOrd="0" presId="urn:microsoft.com/office/officeart/2008/layout/VerticalCurvedList"/>
    <dgm:cxn modelId="{3BBEE43A-BE64-4E64-AEB7-0583935B2D51}" type="presParOf" srcId="{DF5FD5A0-512A-4811-8B82-DB930D7E1E6A}" destId="{FF0F70C1-F79B-4FD1-87D1-5FCDAFE26BC6}" srcOrd="4" destOrd="0" presId="urn:microsoft.com/office/officeart/2008/layout/VerticalCurvedList"/>
    <dgm:cxn modelId="{762FA7E9-1856-49BD-A10C-3D58559A059B}" type="presParOf" srcId="{FF0F70C1-F79B-4FD1-87D1-5FCDAFE26BC6}" destId="{B1782638-12BC-4E80-81AB-FDE172B88B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36229-82C9-4AD1-92D3-D250047AE036}">
      <dsp:nvSpPr>
        <dsp:cNvPr id="0" name=""/>
        <dsp:cNvSpPr/>
      </dsp:nvSpPr>
      <dsp:spPr>
        <a:xfrm>
          <a:off x="-3855780" y="-596253"/>
          <a:ext cx="4627699" cy="4627699"/>
        </a:xfrm>
        <a:prstGeom prst="blockArc">
          <a:avLst>
            <a:gd name="adj1" fmla="val 18900000"/>
            <a:gd name="adj2" fmla="val 2700000"/>
            <a:gd name="adj3" fmla="val 467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048C5-26F7-46C4-9D0A-70F60268E276}">
      <dsp:nvSpPr>
        <dsp:cNvPr id="0" name=""/>
        <dsp:cNvSpPr/>
      </dsp:nvSpPr>
      <dsp:spPr>
        <a:xfrm>
          <a:off x="631474" y="490751"/>
          <a:ext cx="8828891" cy="981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895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Organizacional: </a:t>
          </a:r>
          <a:r>
            <a:rPr lang="pt-BR" sz="1400" kern="1200" dirty="0" smtClean="0"/>
            <a:t>acredita na superioridade técnica da burocracia, mais amparada no caráter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histórico-universal da racionalização instrumental, que nas características do tipo ideal burocrático que utiliza</a:t>
          </a:r>
          <a:endParaRPr lang="es-CO" sz="1400" kern="1200" dirty="0"/>
        </a:p>
      </dsp:txBody>
      <dsp:txXfrm>
        <a:off x="631474" y="490751"/>
        <a:ext cx="8828891" cy="981365"/>
      </dsp:txXfrm>
    </dsp:sp>
    <dsp:sp modelId="{30BEB629-E16B-4BD2-8282-827603C46CDE}">
      <dsp:nvSpPr>
        <dsp:cNvPr id="0" name=""/>
        <dsp:cNvSpPr/>
      </dsp:nvSpPr>
      <dsp:spPr>
        <a:xfrm>
          <a:off x="18120" y="368080"/>
          <a:ext cx="1226707" cy="1226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E7D2F-55DD-4E14-A347-824313EF6A6D}">
      <dsp:nvSpPr>
        <dsp:cNvPr id="0" name=""/>
        <dsp:cNvSpPr/>
      </dsp:nvSpPr>
      <dsp:spPr>
        <a:xfrm>
          <a:off x="631474" y="1963075"/>
          <a:ext cx="8828891" cy="981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895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Político</a:t>
          </a:r>
          <a:r>
            <a:rPr lang="pt-BR" sz="1400" kern="1200" dirty="0" smtClean="0"/>
            <a:t>: aceita o conflito entre política e administração, razão substantiva e instrumental, fatos e valores, como insolúvel, embora passível de equilíbrio mediante o exercício efetivo da liderança política</a:t>
          </a:r>
          <a:endParaRPr lang="es-CO" sz="1400" kern="1200" dirty="0"/>
        </a:p>
      </dsp:txBody>
      <dsp:txXfrm>
        <a:off x="631474" y="1963075"/>
        <a:ext cx="8828891" cy="981365"/>
      </dsp:txXfrm>
    </dsp:sp>
    <dsp:sp modelId="{B1782638-12BC-4E80-81AB-FDE172B88B35}">
      <dsp:nvSpPr>
        <dsp:cNvPr id="0" name=""/>
        <dsp:cNvSpPr/>
      </dsp:nvSpPr>
      <dsp:spPr>
        <a:xfrm>
          <a:off x="18120" y="1840404"/>
          <a:ext cx="1226707" cy="1226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083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33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208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8530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43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4901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2748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807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02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12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2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216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945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30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961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C9B8A-AFF5-4C2C-ADFE-AA22032320B8}" type="datetimeFigureOut">
              <a:rPr lang="es-CO" smtClean="0"/>
              <a:t>19/05/2015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FA41D7-4198-4FE2-B64A-BE7DB063A4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5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bape.fgv.br/node/135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3341" y="174813"/>
            <a:ext cx="10496083" cy="4051240"/>
          </a:xfrm>
        </p:spPr>
        <p:txBody>
          <a:bodyPr>
            <a:norm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Burocracia e a revolução gerencial — a persistência da dicotomia entre política e</a:t>
            </a:r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dministração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s-CO" sz="1400" dirty="0" smtClean="0">
                <a:latin typeface="Century Gothic" panose="020B0502020202020204" pitchFamily="34" charset="0"/>
              </a:rPr>
              <a:t>Grupo H</a:t>
            </a:r>
          </a:p>
          <a:p>
            <a:pPr algn="r"/>
            <a:r>
              <a:rPr lang="es-CO" sz="1400" dirty="0" smtClean="0">
                <a:latin typeface="Century Gothic" panose="020B0502020202020204" pitchFamily="34" charset="0"/>
              </a:rPr>
              <a:t>Beatriz </a:t>
            </a:r>
            <a:r>
              <a:rPr lang="es-CO" sz="1400" dirty="0" err="1">
                <a:latin typeface="Century Gothic" panose="020B0502020202020204" pitchFamily="34" charset="0"/>
              </a:rPr>
              <a:t>Tokuzumi</a:t>
            </a:r>
            <a:r>
              <a:rPr lang="es-CO" sz="1400" dirty="0">
                <a:latin typeface="Century Gothic" panose="020B0502020202020204" pitchFamily="34" charset="0"/>
              </a:rPr>
              <a:t/>
            </a:r>
            <a:br>
              <a:rPr lang="es-CO" sz="1400" dirty="0">
                <a:latin typeface="Century Gothic" panose="020B0502020202020204" pitchFamily="34" charset="0"/>
              </a:rPr>
            </a:br>
            <a:r>
              <a:rPr lang="es-CO" sz="1400" dirty="0">
                <a:latin typeface="Century Gothic" panose="020B0502020202020204" pitchFamily="34" charset="0"/>
              </a:rPr>
              <a:t>Felipe </a:t>
            </a:r>
            <a:r>
              <a:rPr lang="es-CO" sz="1400" dirty="0" err="1">
                <a:latin typeface="Century Gothic" panose="020B0502020202020204" pitchFamily="34" charset="0"/>
              </a:rPr>
              <a:t>Libonatti</a:t>
            </a:r>
            <a:r>
              <a:rPr lang="es-CO" sz="1400" dirty="0">
                <a:latin typeface="Century Gothic" panose="020B0502020202020204" pitchFamily="34" charset="0"/>
              </a:rPr>
              <a:t/>
            </a:r>
            <a:br>
              <a:rPr lang="es-CO" sz="1400" dirty="0">
                <a:latin typeface="Century Gothic" panose="020B0502020202020204" pitchFamily="34" charset="0"/>
              </a:rPr>
            </a:br>
            <a:r>
              <a:rPr lang="es-CO" sz="1400" dirty="0">
                <a:latin typeface="Century Gothic" panose="020B0502020202020204" pitchFamily="34" charset="0"/>
              </a:rPr>
              <a:t>Luis Rizzo</a:t>
            </a:r>
            <a:br>
              <a:rPr lang="es-CO" sz="1400" dirty="0">
                <a:latin typeface="Century Gothic" panose="020B0502020202020204" pitchFamily="34" charset="0"/>
              </a:rPr>
            </a:br>
            <a:r>
              <a:rPr lang="es-CO" sz="1400" dirty="0">
                <a:latin typeface="Century Gothic" panose="020B0502020202020204" pitchFamily="34" charset="0"/>
              </a:rPr>
              <a:t>Michel </a:t>
            </a:r>
            <a:r>
              <a:rPr lang="es-CO" sz="1400" dirty="0" err="1">
                <a:latin typeface="Century Gothic" panose="020B0502020202020204" pitchFamily="34" charset="0"/>
              </a:rPr>
              <a:t>Bessa</a:t>
            </a:r>
            <a:r>
              <a:rPr lang="es-CO" sz="1400" dirty="0">
                <a:latin typeface="Century Gothic" panose="020B0502020202020204" pitchFamily="34" charset="0"/>
              </a:rPr>
              <a:t/>
            </a:r>
            <a:br>
              <a:rPr lang="es-CO" sz="1400" dirty="0">
                <a:latin typeface="Century Gothic" panose="020B0502020202020204" pitchFamily="34" charset="0"/>
              </a:rPr>
            </a:br>
            <a:r>
              <a:rPr lang="es-CO" sz="1400" dirty="0">
                <a:latin typeface="Century Gothic" panose="020B0502020202020204" pitchFamily="34" charset="0"/>
              </a:rPr>
              <a:t>María Salomé Taboada</a:t>
            </a:r>
          </a:p>
          <a:p>
            <a:pPr algn="r"/>
            <a:endParaRPr lang="es-CO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80315" y="4394485"/>
            <a:ext cx="571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Humberto </a:t>
            </a:r>
            <a:r>
              <a:rPr lang="en-US" b="1" i="1" dirty="0" err="1"/>
              <a:t>Falcão</a:t>
            </a:r>
            <a:r>
              <a:rPr lang="en-US" b="1" i="1" dirty="0"/>
              <a:t> Martins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049297" y="1381585"/>
            <a:ext cx="9142444" cy="5476415"/>
          </a:xfrm>
        </p:spPr>
        <p:txBody>
          <a:bodyPr wrap="square" lIns="90000" rIns="90000" numCol="2">
            <a:normAutofit fontScale="92500" lnSpcReduction="20000"/>
          </a:bodyPr>
          <a:lstStyle/>
          <a:p>
            <a:pPr marL="0" indent="0">
              <a:buNone/>
            </a:pPr>
            <a:r>
              <a:rPr lang="pt-BR" sz="2400" dirty="0" smtClean="0"/>
              <a:t>Compromisso básico era o melhoramento da administração pública</a:t>
            </a:r>
            <a:endParaRPr lang="pt-BR" sz="2400" dirty="0" smtClean="0">
              <a:latin typeface="Calibri"/>
            </a:endParaRPr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Restruturação da </a:t>
            </a:r>
            <a:r>
              <a:rPr lang="pt-BR" sz="2000" dirty="0"/>
              <a:t>administração federal  → </a:t>
            </a:r>
            <a:r>
              <a:rPr lang="pt-BR" sz="2000" dirty="0" smtClean="0"/>
              <a:t>administração indireta</a:t>
            </a:r>
          </a:p>
          <a:p>
            <a:pPr marL="0" indent="0">
              <a:buNone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Modelo de “administração para </a:t>
            </a:r>
            <a:r>
              <a:rPr lang="pt-BR" sz="2000" dirty="0"/>
              <a:t>o desenvolvimento” → </a:t>
            </a:r>
            <a:r>
              <a:rPr lang="pt-BR" sz="2000" dirty="0" smtClean="0"/>
              <a:t> manutenção do autoritarismo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Insulou o Estado da Política e manutenção do Patrimonialismo  </a:t>
            </a:r>
            <a:endParaRPr lang="pt-BR" sz="2000" dirty="0" smtClean="0">
              <a:latin typeface="Calibri"/>
            </a:endParaRP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	</a:t>
            </a: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	      Deterioração da 	     			administração pública</a:t>
            </a:r>
          </a:p>
          <a:p>
            <a:pPr marL="0" indent="0">
              <a:buNone/>
            </a:pPr>
            <a:r>
              <a:rPr lang="pt-BR" sz="2400" dirty="0" smtClean="0"/>
              <a:t>	</a:t>
            </a:r>
            <a:endParaRPr lang="pt-BR" sz="2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2000" dirty="0" smtClean="0"/>
              <a:t>Administração pública vira um instrumento de governabilidade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2000" dirty="0" smtClean="0"/>
              <a:t>Ajuste do setor público devido a crise econômica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pt-BR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2000" dirty="0" smtClean="0"/>
              <a:t>Padrão de regulação política clientelista e de inserção essencialmente corporativo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pt-BR" sz="2000" dirty="0"/>
          </a:p>
          <a:p>
            <a:pPr lvl="2">
              <a:buFont typeface="Wingdings" panose="05000000000000000000" pitchFamily="2" charset="2"/>
              <a:buChar char="Ø"/>
            </a:pPr>
            <a:endParaRPr lang="pt-BR" sz="20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868991" y="388922"/>
            <a:ext cx="11383370" cy="778098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 smtClean="0"/>
              <a:t>Regime Militar Redemocratização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756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210873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/>
              <a:t>Uma visão ortodoxa da administração </a:t>
            </a:r>
            <a:r>
              <a:rPr lang="pt-BR" sz="2800" dirty="0" smtClean="0"/>
              <a:t>pública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000" dirty="0" smtClean="0"/>
              <a:t>Busca </a:t>
            </a:r>
            <a:r>
              <a:rPr lang="pt-BR" sz="2000" dirty="0"/>
              <a:t>o fortalecimento institucional de organizações e poderes</a:t>
            </a:r>
          </a:p>
          <a:p>
            <a:r>
              <a:rPr lang="pt-BR" sz="2000" dirty="0"/>
              <a:t>Controle federal central sobre atividades de planejamento</a:t>
            </a:r>
          </a:p>
          <a:p>
            <a:r>
              <a:rPr lang="pt-BR" sz="2000" dirty="0"/>
              <a:t>Interferência política limitada sobre a administração</a:t>
            </a:r>
          </a:p>
          <a:p>
            <a:r>
              <a:rPr lang="pt-BR" sz="2000" dirty="0"/>
              <a:t>Ênfase nos cidadãos e usuários </a:t>
            </a:r>
          </a:p>
          <a:p>
            <a:r>
              <a:rPr lang="pt-BR" sz="2000" dirty="0"/>
              <a:t>Preenchimento de cargos-chaves por funcionários de carreira e bem capacitados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Clr>
                <a:schemeClr val="accent1"/>
              </a:buClr>
              <a:buFont typeface="+mj-lt"/>
              <a:buAutoNum type="arabicPeriod" startAt="3"/>
            </a:pPr>
            <a:r>
              <a:rPr lang="es-CO" sz="3200" b="1" dirty="0"/>
              <a:t>Modelos de </a:t>
            </a:r>
            <a:r>
              <a:rPr lang="es-CO" sz="3200" b="1" dirty="0" err="1"/>
              <a:t>administração</a:t>
            </a:r>
            <a:r>
              <a:rPr lang="es-CO" sz="3200" b="1" dirty="0"/>
              <a:t> pública:</a:t>
            </a:r>
            <a:r>
              <a:rPr lang="pt-BR" sz="3200" b="1" dirty="0"/>
              <a:t>uma tentativa de caracterização da </a:t>
            </a:r>
            <a:r>
              <a:rPr lang="es-CO" sz="3200" b="1" dirty="0"/>
              <a:t>“</a:t>
            </a:r>
            <a:r>
              <a:rPr lang="es-CO" sz="3200" b="1" dirty="0" err="1"/>
              <a:t>revolução</a:t>
            </a:r>
            <a:r>
              <a:rPr lang="es-CO" sz="3200" b="1" dirty="0"/>
              <a:t> gerencial</a:t>
            </a:r>
            <a:r>
              <a:rPr lang="es-CO" sz="3200" b="1" dirty="0" smtClean="0"/>
              <a:t>”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788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930" y="1139265"/>
            <a:ext cx="9459681" cy="128089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Uma </a:t>
            </a:r>
            <a:r>
              <a:rPr lang="pt-BR" sz="3200" dirty="0"/>
              <a:t>visão liberal da administração pública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931" y="2133600"/>
            <a:ext cx="9459681" cy="3777622"/>
          </a:xfrm>
        </p:spPr>
        <p:txBody>
          <a:bodyPr/>
          <a:lstStyle/>
          <a:p>
            <a:r>
              <a:rPr lang="pt-BR" sz="2000" dirty="0"/>
              <a:t>Modelo de administração pública baseado na lógica de mercado</a:t>
            </a:r>
          </a:p>
          <a:p>
            <a:r>
              <a:rPr lang="pt-BR" sz="2000" dirty="0"/>
              <a:t>Privilegia privatizações, terceirizações e voluntarismo</a:t>
            </a:r>
          </a:p>
          <a:p>
            <a:r>
              <a:rPr lang="pt-BR" sz="2000" dirty="0"/>
              <a:t>Descentralização da administração para as esferas estaduais e municipais</a:t>
            </a:r>
          </a:p>
          <a:p>
            <a:r>
              <a:rPr lang="pt-BR" sz="2000" dirty="0"/>
              <a:t>Preenchimento de cargos chaves por indicados compromissados com a agenda política partidária</a:t>
            </a:r>
          </a:p>
          <a:p>
            <a:r>
              <a:rPr lang="pt-BR" sz="2000" dirty="0"/>
              <a:t>Decisões feitas a partir de análises custo-benefício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304" y="984718"/>
            <a:ext cx="9476307" cy="128089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Uma </a:t>
            </a:r>
            <a:r>
              <a:rPr lang="pt-BR" sz="3200" dirty="0"/>
              <a:t>visão empreendedora da administração pública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8304" y="2416935"/>
            <a:ext cx="9476307" cy="3777622"/>
          </a:xfrm>
        </p:spPr>
        <p:txBody>
          <a:bodyPr/>
          <a:lstStyle/>
          <a:p>
            <a:r>
              <a:rPr lang="pt-BR" sz="2000" dirty="0"/>
              <a:t>Prescrição de técnicas empresarias</a:t>
            </a:r>
          </a:p>
          <a:p>
            <a:r>
              <a:rPr lang="pt-BR" sz="2000" dirty="0"/>
              <a:t>Preferências por terceirizações, voluntarismo, parcerias governo-sociedade civil</a:t>
            </a:r>
          </a:p>
          <a:p>
            <a:r>
              <a:rPr lang="pt-BR" sz="2000" dirty="0"/>
              <a:t>Descentralização e desconcentração</a:t>
            </a:r>
          </a:p>
          <a:p>
            <a:r>
              <a:rPr lang="pt-BR" sz="2000" dirty="0"/>
              <a:t>Antevisão estratégica de serviços</a:t>
            </a:r>
          </a:p>
          <a:p>
            <a:r>
              <a:rPr lang="pt-BR" sz="2000" dirty="0"/>
              <a:t>Imagem do cliente como consumidor</a:t>
            </a:r>
          </a:p>
          <a:p>
            <a:r>
              <a:rPr lang="pt-BR" sz="2000" dirty="0"/>
              <a:t>Avaliação e financiamentos baseados em resultados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5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433" y="624110"/>
            <a:ext cx="9393179" cy="128089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Uma </a:t>
            </a:r>
            <a:r>
              <a:rPr lang="pt-BR" sz="3200" dirty="0"/>
              <a:t>reconstituição da administração pública da “revolução gerencial”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433" y="2133600"/>
            <a:ext cx="9393179" cy="37776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000" dirty="0"/>
              <a:t>A </a:t>
            </a:r>
            <a:r>
              <a:rPr lang="pt-BR" sz="2000" i="1" dirty="0"/>
              <a:t>revolução gerencial </a:t>
            </a:r>
            <a:r>
              <a:rPr lang="pt-BR" sz="2000" dirty="0"/>
              <a:t>é um conjunto de respostas e questionamentos à crise do Estado conforme se afigurou na Grã-Bretanha e Estados Unidos nos anos 80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Motivos da crise</a:t>
            </a:r>
          </a:p>
          <a:p>
            <a:pPr algn="just"/>
            <a:r>
              <a:rPr lang="pt-BR" sz="2000" dirty="0"/>
              <a:t>Fim do desenvolvimentismo pós-guerra, crises do petróleo, instabilidade do mercado financeiro, entre outros;</a:t>
            </a:r>
          </a:p>
          <a:p>
            <a:pPr algn="just"/>
            <a:r>
              <a:rPr lang="pt-BR" sz="2000" dirty="0"/>
              <a:t>Crise do </a:t>
            </a:r>
            <a:r>
              <a:rPr lang="pt-BR" sz="2000" dirty="0" err="1"/>
              <a:t>welfare</a:t>
            </a:r>
            <a:r>
              <a:rPr lang="pt-BR" sz="2000" dirty="0"/>
              <a:t> </a:t>
            </a:r>
            <a:r>
              <a:rPr lang="pt-BR" sz="2000" dirty="0" err="1"/>
              <a:t>state</a:t>
            </a:r>
            <a:r>
              <a:rPr lang="pt-BR" sz="2000" dirty="0"/>
              <a:t> </a:t>
            </a:r>
            <a:r>
              <a:rPr lang="pt-BR" sz="2000" dirty="0" err="1"/>
              <a:t>keynesiano</a:t>
            </a:r>
            <a:endParaRPr lang="pt-BR" sz="2000" dirty="0"/>
          </a:p>
          <a:p>
            <a:pPr algn="just"/>
            <a:r>
              <a:rPr lang="pt-BR" sz="2000" dirty="0"/>
              <a:t>Disfunções burocráticas</a:t>
            </a:r>
          </a:p>
          <a:p>
            <a:pPr algn="just"/>
            <a:r>
              <a:rPr lang="pt-BR" sz="2000" dirty="0"/>
              <a:t>Ingovernabilidade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40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7" y="984719"/>
            <a:ext cx="9592686" cy="1280890"/>
          </a:xfrm>
        </p:spPr>
        <p:txBody>
          <a:bodyPr>
            <a:normAutofit fontScale="90000"/>
          </a:bodyPr>
          <a:lstStyle/>
          <a:p>
            <a:r>
              <a:rPr lang="pt-BR" dirty="0"/>
              <a:t>Características genéricas dos modelos de administração públicas da revolução gerencial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27" y="2494209"/>
            <a:ext cx="9592685" cy="3777622"/>
          </a:xfrm>
        </p:spPr>
        <p:txBody>
          <a:bodyPr>
            <a:normAutofit/>
          </a:bodyPr>
          <a:lstStyle/>
          <a:p>
            <a:r>
              <a:rPr lang="pt-BR" sz="2000" dirty="0"/>
              <a:t>Caráter estratégico</a:t>
            </a:r>
          </a:p>
          <a:p>
            <a:r>
              <a:rPr lang="pt-BR" sz="2000" dirty="0"/>
              <a:t>Descentralização</a:t>
            </a:r>
          </a:p>
          <a:p>
            <a:r>
              <a:rPr lang="pt-BR" sz="2000" dirty="0"/>
              <a:t>Desempenho crescente</a:t>
            </a:r>
          </a:p>
          <a:p>
            <a:r>
              <a:rPr lang="pt-BR" sz="2000" dirty="0"/>
              <a:t>Competitividade interna e externa</a:t>
            </a:r>
          </a:p>
          <a:p>
            <a:r>
              <a:rPr lang="pt-BR" sz="2000" dirty="0"/>
              <a:t>Transparência e cobrança de resultados</a:t>
            </a:r>
          </a:p>
        </p:txBody>
      </p:sp>
    </p:spTree>
    <p:extLst>
      <p:ext uri="{BB962C8B-B14F-4D97-AF65-F5344CB8AC3E}">
        <p14:creationId xmlns:p14="http://schemas.microsoft.com/office/powerpoint/2010/main" val="8457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/>
        </p:nvSpPr>
        <p:spPr>
          <a:xfrm>
            <a:off x="1206301" y="12193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dirty="0" smtClean="0"/>
              <a:t>Modelos de administração pública da revolução gerencial apresenta sempre uma dicotomia entre política e administração (burocracia).</a:t>
            </a:r>
          </a:p>
          <a:p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32102" t="39125" r="35569" b="30375"/>
          <a:stretch/>
        </p:blipFill>
        <p:spPr>
          <a:xfrm>
            <a:off x="3051241" y="2740435"/>
            <a:ext cx="6260185" cy="3320619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999985" y="5379130"/>
            <a:ext cx="1336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ortodoxo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080128" y="3394999"/>
            <a:ext cx="98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liberal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51241" y="5009798"/>
            <a:ext cx="205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empreendedor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Clr>
                <a:schemeClr val="accent1"/>
              </a:buClr>
              <a:buFont typeface="+mj-lt"/>
              <a:buAutoNum type="arabicPeriod" startAt="4"/>
            </a:pPr>
            <a:r>
              <a:rPr lang="pt-BR" sz="3200" b="1" dirty="0"/>
              <a:t>A revolução gerencial rumo à pós-gerencial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Burocracia pública é modernizável gerencialmente e passível de inserção </a:t>
            </a:r>
            <a:r>
              <a:rPr lang="pt-BR" sz="2000" dirty="0" smtClean="0"/>
              <a:t>social</a:t>
            </a:r>
          </a:p>
          <a:p>
            <a:r>
              <a:rPr lang="pt-BR" sz="2000" dirty="0"/>
              <a:t>Tendência ao surgimento de abordagens para repensar o estado da arte sob novas perspectivas</a:t>
            </a:r>
          </a:p>
          <a:p>
            <a:r>
              <a:rPr lang="pt-BR" sz="2000" dirty="0"/>
              <a:t>Evolução do pensamento da administração </a:t>
            </a:r>
            <a:r>
              <a:rPr lang="pt-BR" sz="2000" dirty="0" smtClean="0"/>
              <a:t>pública</a:t>
            </a:r>
          </a:p>
          <a:p>
            <a:r>
              <a:rPr lang="pt-BR" sz="2000" dirty="0"/>
              <a:t>Integração da visão de administração pública, sem a dicotomia tradicional</a:t>
            </a:r>
          </a:p>
        </p:txBody>
      </p:sp>
    </p:spTree>
    <p:extLst>
      <p:ext uri="{BB962C8B-B14F-4D97-AF65-F5344CB8AC3E}">
        <p14:creationId xmlns:p14="http://schemas.microsoft.com/office/powerpoint/2010/main" val="40566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0953" y="2259727"/>
            <a:ext cx="8911687" cy="128089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60423" y="3228304"/>
            <a:ext cx="8915400" cy="3777622"/>
          </a:xfrm>
        </p:spPr>
        <p:txBody>
          <a:bodyPr>
            <a:normAutofit/>
          </a:bodyPr>
          <a:lstStyle/>
          <a:p>
            <a:r>
              <a:rPr lang="pt-BR" sz="2000" dirty="0"/>
              <a:t>MARTINS, H. </a:t>
            </a:r>
            <a:r>
              <a:rPr lang="pt-BR" sz="2000" dirty="0" smtClean="0"/>
              <a:t>(Jan-</a:t>
            </a:r>
            <a:r>
              <a:rPr lang="pt-BR" sz="2000" dirty="0" err="1" smtClean="0"/>
              <a:t>Abr</a:t>
            </a:r>
            <a:r>
              <a:rPr lang="pt-BR" sz="2000" dirty="0" smtClean="0"/>
              <a:t> 1997</a:t>
            </a:r>
            <a:r>
              <a:rPr lang="pt-BR" sz="2000" dirty="0"/>
              <a:t>). </a:t>
            </a:r>
            <a:r>
              <a:rPr lang="pt-BR" sz="2000" i="1" dirty="0"/>
              <a:t>Burocracia e a revolução gerencial — a persistência </a:t>
            </a:r>
            <a:r>
              <a:rPr lang="pt-BR" sz="2000" i="1" dirty="0" smtClean="0"/>
              <a:t>da dicotomia </a:t>
            </a:r>
            <a:r>
              <a:rPr lang="pt-BR" sz="2000" i="1" dirty="0"/>
              <a:t>entre política e </a:t>
            </a:r>
            <a:r>
              <a:rPr lang="pt-BR" sz="2000" i="1" dirty="0" smtClean="0"/>
              <a:t>administração</a:t>
            </a:r>
            <a:r>
              <a:rPr lang="pt-BR" sz="2000" dirty="0" smtClean="0"/>
              <a:t>, </a:t>
            </a:r>
            <a:r>
              <a:rPr lang="en-US" sz="2000" dirty="0" err="1" smtClean="0"/>
              <a:t>Revista</a:t>
            </a:r>
            <a:r>
              <a:rPr lang="en-US" sz="2000" dirty="0" smtClean="0"/>
              <a:t> </a:t>
            </a:r>
            <a:r>
              <a:rPr lang="en-US" sz="2000" dirty="0"/>
              <a:t>do </a:t>
            </a:r>
            <a:r>
              <a:rPr lang="en-US" sz="2000" dirty="0" err="1"/>
              <a:t>Serviço</a:t>
            </a:r>
            <a:r>
              <a:rPr lang="en-US" sz="2000" dirty="0"/>
              <a:t> </a:t>
            </a:r>
            <a:r>
              <a:rPr lang="en-US" sz="2000" dirty="0" err="1" smtClean="0"/>
              <a:t>Público</a:t>
            </a:r>
            <a:r>
              <a:rPr lang="en-US" sz="2000" dirty="0" smtClean="0"/>
              <a:t>, </a:t>
            </a:r>
            <a:r>
              <a:rPr lang="en-US" sz="2000" dirty="0" err="1" smtClean="0"/>
              <a:t>Ano</a:t>
            </a:r>
            <a:r>
              <a:rPr lang="en-US" sz="2000" dirty="0" smtClean="0"/>
              <a:t> 48, </a:t>
            </a:r>
            <a:r>
              <a:rPr lang="en-US" sz="2000" dirty="0" err="1" smtClean="0"/>
              <a:t>Número</a:t>
            </a:r>
            <a:r>
              <a:rPr lang="en-US" sz="2000" dirty="0" smtClean="0"/>
              <a:t> 1, p. 42 – 78.</a:t>
            </a:r>
          </a:p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ebape.fgv.br/node/1352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2251933"/>
            <a:ext cx="8915399" cy="1468800"/>
          </a:xfrm>
        </p:spPr>
        <p:txBody>
          <a:bodyPr/>
          <a:lstStyle/>
          <a:p>
            <a:r>
              <a:rPr lang="pt-BR" dirty="0" smtClean="0"/>
              <a:t>Obrigado!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0760" y="3939348"/>
            <a:ext cx="6111240" cy="601526"/>
          </a:xfrm>
        </p:spPr>
        <p:txBody>
          <a:bodyPr>
            <a:normAutofit fontScale="90000"/>
          </a:bodyPr>
          <a:lstStyle/>
          <a:p>
            <a:r>
              <a:rPr lang="pt-BR" i="1" dirty="0"/>
              <a:t>Humberto Falcão Martins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90683" y="4999748"/>
            <a:ext cx="8301317" cy="1093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Graduado em </a:t>
            </a:r>
            <a:r>
              <a:rPr lang="pt-BR" dirty="0" smtClean="0"/>
              <a:t>Administração</a:t>
            </a:r>
            <a:br>
              <a:rPr lang="pt-BR" dirty="0" smtClean="0"/>
            </a:br>
            <a:r>
              <a:rPr lang="pt-BR" dirty="0" smtClean="0"/>
              <a:t>Mestre </a:t>
            </a:r>
            <a:r>
              <a:rPr lang="pt-BR" dirty="0"/>
              <a:t>em Administração </a:t>
            </a:r>
            <a:r>
              <a:rPr lang="pt-BR" dirty="0" smtClean="0"/>
              <a:t>Pública</a:t>
            </a:r>
            <a:br>
              <a:rPr lang="pt-BR" dirty="0" smtClean="0"/>
            </a:br>
            <a:r>
              <a:rPr lang="pt-BR" dirty="0" smtClean="0"/>
              <a:t>Especialista </a:t>
            </a:r>
            <a:r>
              <a:rPr lang="pt-BR" dirty="0"/>
              <a:t>em Políticas Públicas e Gestão Governamental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Doutor </a:t>
            </a:r>
            <a:r>
              <a:rPr lang="pt-BR" dirty="0"/>
              <a:t>em </a:t>
            </a:r>
            <a:r>
              <a:rPr lang="pt-BR" dirty="0" smtClean="0"/>
              <a:t>Administração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1026" name="Picture 2" descr="http://ebape.fgv.br/sites/ebape.fgv.br/files/imagecache/preset_0x135/teachers/humbe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522" y="4104459"/>
            <a:ext cx="1706608" cy="255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 flipH="1">
            <a:off x="1745316" y="755264"/>
            <a:ext cx="679241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 smtClean="0"/>
              <a:t>Estrutura do documento</a:t>
            </a:r>
            <a:endParaRPr lang="pt-BR" sz="3200" b="1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071879" y="1742385"/>
            <a:ext cx="107012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sz="2000" b="1" dirty="0"/>
              <a:t>O problema da </a:t>
            </a:r>
            <a:r>
              <a:rPr lang="pt-BR" sz="2000" b="1" dirty="0" smtClean="0"/>
              <a:t>burocracia</a:t>
            </a:r>
            <a:endParaRPr lang="es-CO" sz="2000" dirty="0"/>
          </a:p>
          <a:p>
            <a:pPr marL="514350" indent="-514350">
              <a:buFont typeface="+mj-lt"/>
              <a:buAutoNum type="arabicPeriod"/>
            </a:pPr>
            <a:r>
              <a:rPr lang="pt-BR" sz="2000" b="1" dirty="0" smtClean="0"/>
              <a:t>O </a:t>
            </a:r>
            <a:r>
              <a:rPr lang="pt-BR" sz="2000" b="1" dirty="0"/>
              <a:t>problema da modernização </a:t>
            </a:r>
            <a:r>
              <a:rPr lang="pt-BR" sz="2000" b="1" dirty="0" smtClean="0"/>
              <a:t>da administração</a:t>
            </a:r>
            <a:r>
              <a:rPr lang="es-CO" sz="2000" b="1" dirty="0" smtClean="0"/>
              <a:t> </a:t>
            </a:r>
            <a:r>
              <a:rPr lang="es-CO" sz="2000" b="1" dirty="0"/>
              <a:t>pública </a:t>
            </a:r>
            <a:r>
              <a:rPr lang="es-CO" sz="2000" b="1" dirty="0" smtClean="0"/>
              <a:t>brasileira gerencial”</a:t>
            </a:r>
            <a:r>
              <a:rPr lang="pt-BR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2000" b="1" dirty="0" smtClean="0"/>
              <a:t>Modelos </a:t>
            </a:r>
            <a:r>
              <a:rPr lang="es-CO" sz="2000" b="1" dirty="0"/>
              <a:t>de </a:t>
            </a:r>
            <a:r>
              <a:rPr lang="es-CO" sz="2000" b="1" dirty="0" err="1"/>
              <a:t>administração</a:t>
            </a:r>
            <a:r>
              <a:rPr lang="es-CO" sz="2000" b="1" dirty="0"/>
              <a:t> </a:t>
            </a:r>
            <a:r>
              <a:rPr lang="es-CO" sz="2000" b="1" dirty="0" smtClean="0"/>
              <a:t>pública:</a:t>
            </a:r>
            <a:r>
              <a:rPr lang="pt-BR" sz="2000" b="1" dirty="0" smtClean="0"/>
              <a:t>uma </a:t>
            </a:r>
            <a:r>
              <a:rPr lang="pt-BR" sz="2000" b="1" dirty="0"/>
              <a:t>tentativa de caracterização </a:t>
            </a:r>
            <a:r>
              <a:rPr lang="pt-BR" sz="2000" b="1" dirty="0" smtClean="0"/>
              <a:t>da </a:t>
            </a:r>
            <a:r>
              <a:rPr lang="es-CO" sz="2000" b="1" dirty="0" smtClean="0"/>
              <a:t>“</a:t>
            </a:r>
            <a:r>
              <a:rPr lang="es-CO" sz="2000" b="1" dirty="0" err="1" smtClean="0"/>
              <a:t>revolução</a:t>
            </a:r>
            <a:r>
              <a:rPr lang="es-CO" sz="2000" b="1" dirty="0" smtClean="0"/>
              <a:t> </a:t>
            </a:r>
            <a:r>
              <a:rPr lang="es-CO" sz="2000" b="1" dirty="0"/>
              <a:t>gerencial</a:t>
            </a:r>
            <a:r>
              <a:rPr lang="es-CO" sz="2000" b="1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b="1" dirty="0"/>
              <a:t>A revolução gerencial rumo à pós-gerencial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8330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6946" y="579941"/>
            <a:ext cx="7751526" cy="823154"/>
          </a:xfrm>
        </p:spPr>
        <p:txBody>
          <a:bodyPr>
            <a:normAutofit fontScale="90000"/>
          </a:bodyPr>
          <a:lstStyle/>
          <a:p>
            <a:pPr marL="742950" indent="-7429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pt-BR" b="1" dirty="0"/>
              <a:t>O problema da </a:t>
            </a:r>
            <a:r>
              <a:rPr lang="pt-BR" b="1" dirty="0" smtClean="0"/>
              <a:t>burocracia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3186" y="2199733"/>
            <a:ext cx="6293844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 smtClean="0"/>
              <a:t>Duas perspectivas da sociologia:</a:t>
            </a:r>
          </a:p>
          <a:p>
            <a:r>
              <a:rPr lang="pt-BR" sz="1600" b="1" dirty="0" smtClean="0"/>
              <a:t>A </a:t>
            </a:r>
            <a:r>
              <a:rPr lang="pt-BR" sz="1600" b="1" dirty="0"/>
              <a:t>das </a:t>
            </a:r>
            <a:r>
              <a:rPr lang="pt-BR" sz="1600" b="1" dirty="0" smtClean="0"/>
              <a:t>organizações:</a:t>
            </a:r>
          </a:p>
          <a:p>
            <a:pPr marL="0" indent="0">
              <a:buNone/>
            </a:pPr>
            <a:r>
              <a:rPr lang="pt-BR" sz="1600" dirty="0"/>
              <a:t>R</a:t>
            </a:r>
            <a:r>
              <a:rPr lang="pt-BR" sz="1600" dirty="0" smtClean="0"/>
              <a:t>elação </a:t>
            </a:r>
            <a:r>
              <a:rPr lang="pt-BR" sz="1600" dirty="0"/>
              <a:t>de </a:t>
            </a:r>
            <a:r>
              <a:rPr lang="pt-BR" sz="1600" dirty="0" err="1"/>
              <a:t>disfuncionalidade</a:t>
            </a:r>
            <a:r>
              <a:rPr lang="pt-BR" sz="1600" dirty="0"/>
              <a:t> entre organização burocrática (seus atributos morfológicos) e fenômeno burocrático (burocracia enquanto forma de dominação racional-legal </a:t>
            </a:r>
            <a:r>
              <a:rPr lang="pt-BR" sz="1600" dirty="0" smtClean="0"/>
              <a:t>)</a:t>
            </a:r>
            <a:r>
              <a:rPr lang="pt-BR" sz="1600" dirty="0"/>
              <a:t/>
            </a:r>
            <a:br>
              <a:rPr lang="pt-BR" sz="1600" dirty="0"/>
            </a:br>
            <a:endParaRPr lang="pt-BR" sz="1400" dirty="0" smtClean="0"/>
          </a:p>
          <a:p>
            <a:r>
              <a:rPr lang="pt-BR" sz="1600" b="1" dirty="0" smtClean="0"/>
              <a:t>A da administração:</a:t>
            </a:r>
            <a:endParaRPr lang="es-CO" sz="1600" b="1" dirty="0" smtClean="0"/>
          </a:p>
          <a:p>
            <a:pPr marL="0" indent="0">
              <a:buNone/>
            </a:pPr>
            <a:r>
              <a:rPr lang="pt-BR" sz="1600" dirty="0" smtClean="0"/>
              <a:t>princípio </a:t>
            </a:r>
            <a:r>
              <a:rPr lang="pt-BR" sz="1600" dirty="0"/>
              <a:t>do </a:t>
            </a:r>
            <a:r>
              <a:rPr lang="pt-BR" sz="1600" dirty="0" err="1"/>
              <a:t>one</a:t>
            </a:r>
            <a:r>
              <a:rPr lang="pt-BR" sz="1600" dirty="0"/>
              <a:t> </a:t>
            </a:r>
            <a:r>
              <a:rPr lang="pt-BR" sz="1600" dirty="0" err="1"/>
              <a:t>best</a:t>
            </a:r>
            <a:r>
              <a:rPr lang="pt-BR" sz="1600" dirty="0"/>
              <a:t> </a:t>
            </a:r>
            <a:r>
              <a:rPr lang="pt-BR" sz="1600" dirty="0" err="1"/>
              <a:t>way</a:t>
            </a:r>
            <a:r>
              <a:rPr lang="pt-BR" sz="1600" dirty="0"/>
              <a:t> (o tipo-ideal burocrático) para a </a:t>
            </a:r>
            <a:r>
              <a:rPr lang="pt-BR" sz="1600" dirty="0" err="1"/>
              <a:t>eficiência.Muitos</a:t>
            </a:r>
            <a:r>
              <a:rPr lang="pt-BR" sz="1600" dirty="0"/>
              <a:t> teóricos da administração ainda consideram Weber, com </a:t>
            </a:r>
            <a:r>
              <a:rPr lang="pt-BR" sz="1600" dirty="0" err="1"/>
              <a:t>poucasvariações</a:t>
            </a:r>
            <a:r>
              <a:rPr lang="pt-BR" sz="1600" dirty="0"/>
              <a:t>, o pai da </a:t>
            </a:r>
            <a:r>
              <a:rPr lang="pt-BR" sz="1600" dirty="0" smtClean="0"/>
              <a:t>burocracia</a:t>
            </a:r>
          </a:p>
          <a:p>
            <a:pPr marL="0" indent="0">
              <a:buNone/>
            </a:pPr>
            <a:endParaRPr lang="pt-BR" sz="1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7511728" y="2199733"/>
            <a:ext cx="42406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 smtClean="0"/>
              <a:t>Traços</a:t>
            </a:r>
            <a:r>
              <a:rPr lang="es-CO" b="1" dirty="0" smtClean="0"/>
              <a:t> </a:t>
            </a:r>
            <a:r>
              <a:rPr lang="es-CO" b="1" dirty="0" err="1"/>
              <a:t>em</a:t>
            </a:r>
            <a:r>
              <a:rPr lang="es-CO" b="1" dirty="0"/>
              <a:t> </a:t>
            </a:r>
            <a:r>
              <a:rPr lang="pt-BR" b="1" dirty="0" smtClean="0"/>
              <a:t>comum</a:t>
            </a:r>
            <a:r>
              <a:rPr lang="es-CO" b="1" dirty="0" smtClean="0"/>
              <a:t>:</a:t>
            </a:r>
          </a:p>
          <a:p>
            <a:endParaRPr lang="es-CO" b="1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t-BR" dirty="0"/>
              <a:t>Falham </a:t>
            </a:r>
            <a:r>
              <a:rPr lang="pt-BR" dirty="0" smtClean="0"/>
              <a:t>ao </a:t>
            </a:r>
            <a:r>
              <a:rPr lang="pt-BR" dirty="0"/>
              <a:t>tentar conceituar a burocracia </a:t>
            </a:r>
            <a:r>
              <a:rPr lang="pt-BR" dirty="0" smtClean="0"/>
              <a:t>a partir </a:t>
            </a:r>
            <a:r>
              <a:rPr lang="pt-BR" dirty="0"/>
              <a:t>da organização burocrática, porque </a:t>
            </a:r>
            <a:r>
              <a:rPr lang="pt-BR" b="1" dirty="0" smtClean="0"/>
              <a:t>“</a:t>
            </a:r>
            <a:r>
              <a:rPr lang="pt-BR" b="1" dirty="0"/>
              <a:t>antes de mais </a:t>
            </a:r>
            <a:r>
              <a:rPr lang="pt-BR" b="1" dirty="0" smtClean="0"/>
              <a:t>nada,</a:t>
            </a:r>
            <a:r>
              <a:rPr lang="es-CO" b="1" dirty="0"/>
              <a:t> </a:t>
            </a:r>
            <a:r>
              <a:rPr lang="pt-BR" b="1" dirty="0" smtClean="0"/>
              <a:t>burocracia </a:t>
            </a:r>
            <a:r>
              <a:rPr lang="pt-BR" b="1" dirty="0"/>
              <a:t>é poder” </a:t>
            </a:r>
            <a:endParaRPr lang="pt-BR" b="1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pt-BR" b="1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s-CO" dirty="0" err="1"/>
              <a:t>C</a:t>
            </a:r>
            <a:r>
              <a:rPr lang="es-CO" dirty="0" err="1" smtClean="0"/>
              <a:t>onfusão</a:t>
            </a:r>
            <a:r>
              <a:rPr lang="es-CO" dirty="0" smtClean="0"/>
              <a:t> </a:t>
            </a:r>
            <a:r>
              <a:rPr lang="es-CO" dirty="0"/>
              <a:t>entre </a:t>
            </a:r>
            <a:r>
              <a:rPr lang="es-CO" dirty="0" err="1"/>
              <a:t>organização</a:t>
            </a:r>
            <a:r>
              <a:rPr lang="es-CO" dirty="0"/>
              <a:t> </a:t>
            </a:r>
            <a:r>
              <a:rPr lang="es-CO" dirty="0" smtClean="0"/>
              <a:t>burocrática </a:t>
            </a:r>
            <a:r>
              <a:rPr lang="pt-BR" dirty="0" smtClean="0"/>
              <a:t>e </a:t>
            </a:r>
            <a:r>
              <a:rPr lang="pt-BR" dirty="0"/>
              <a:t>no tipo ideal descrito por </a:t>
            </a:r>
            <a:r>
              <a:rPr lang="pt-BR" dirty="0" smtClean="0"/>
              <a:t>Weber.</a:t>
            </a:r>
            <a:endParaRPr lang="pt-BR" b="1" dirty="0" smtClean="0"/>
          </a:p>
          <a:p>
            <a:endParaRPr lang="es-CO" dirty="0"/>
          </a:p>
        </p:txBody>
      </p:sp>
      <p:sp>
        <p:nvSpPr>
          <p:cNvPr id="6" name="Llamada rectangular redondeada 5"/>
          <p:cNvSpPr/>
          <p:nvPr/>
        </p:nvSpPr>
        <p:spPr>
          <a:xfrm>
            <a:off x="9465128" y="421642"/>
            <a:ext cx="2665463" cy="1090593"/>
          </a:xfrm>
          <a:prstGeom prst="wedgeRoundRectCallou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/>
          <p:cNvSpPr txBox="1"/>
          <p:nvPr/>
        </p:nvSpPr>
        <p:spPr>
          <a:xfrm>
            <a:off x="9632038" y="479765"/>
            <a:ext cx="2944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/>
              <a:t>Epistemologia: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origem e validade do conhecimento </a:t>
            </a:r>
          </a:p>
        </p:txBody>
      </p:sp>
      <p:sp>
        <p:nvSpPr>
          <p:cNvPr id="8" name="Cerrar llave 7"/>
          <p:cNvSpPr/>
          <p:nvPr/>
        </p:nvSpPr>
        <p:spPr>
          <a:xfrm>
            <a:off x="7187030" y="2199733"/>
            <a:ext cx="255494" cy="34693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893186" y="1432082"/>
            <a:ext cx="36968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/>
              <a:t>O problema epistemológico</a:t>
            </a:r>
          </a:p>
        </p:txBody>
      </p:sp>
    </p:spTree>
    <p:extLst>
      <p:ext uri="{BB962C8B-B14F-4D97-AF65-F5344CB8AC3E}">
        <p14:creationId xmlns:p14="http://schemas.microsoft.com/office/powerpoint/2010/main" val="29615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3040" y="1199775"/>
            <a:ext cx="5625258" cy="400110"/>
          </a:xfrm>
        </p:spPr>
        <p:txBody>
          <a:bodyPr wrap="none">
            <a:spAutoFit/>
          </a:bodyPr>
          <a:lstStyle/>
          <a:p>
            <a:pPr defTabSz="914400"/>
            <a:r>
              <a:rPr lang="pt-BR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problema político da </a:t>
            </a:r>
            <a:r>
              <a:rPr lang="pt-B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burocracia </a:t>
            </a:r>
            <a:r>
              <a:rPr lang="pt-B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Webber</a:t>
            </a:r>
            <a:endParaRPr lang="es-CO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665871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Desintegração</a:t>
            </a: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cxnSp>
        <p:nvCxnSpPr>
          <p:cNvPr id="6" name="Conector angular 5"/>
          <p:cNvCxnSpPr/>
          <p:nvPr/>
        </p:nvCxnSpPr>
        <p:spPr>
          <a:xfrm>
            <a:off x="1463040" y="1555932"/>
            <a:ext cx="1126172" cy="633046"/>
          </a:xfrm>
          <a:prstGeom prst="bentConnector3">
            <a:avLst>
              <a:gd name="adj1" fmla="val 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749208017"/>
              </p:ext>
            </p:extLst>
          </p:nvPr>
        </p:nvGraphicFramePr>
        <p:xfrm>
          <a:off x="1367220" y="2116977"/>
          <a:ext cx="9478486" cy="3435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ángulo 10"/>
          <p:cNvSpPr/>
          <p:nvPr/>
        </p:nvSpPr>
        <p:spPr>
          <a:xfrm>
            <a:off x="3597741" y="5810977"/>
            <a:ext cx="90828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</a:rPr>
              <a:t>Quando não se consegue tal controle, a </a:t>
            </a:r>
            <a:r>
              <a:rPr lang="pt-BR" dirty="0" smtClean="0">
                <a:latin typeface="Times New Roman" panose="02020603050405020304" pitchFamily="18" charset="0"/>
              </a:rPr>
              <a:t>burocracia usurpa </a:t>
            </a:r>
            <a:r>
              <a:rPr lang="pt-BR" dirty="0">
                <a:latin typeface="Times New Roman" panose="02020603050405020304" pitchFamily="18" charset="0"/>
              </a:rPr>
              <a:t>o processo de decisão política de acordo com sua </a:t>
            </a:r>
            <a:r>
              <a:rPr lang="pt-BR" i="1" dirty="0" smtClean="0">
                <a:latin typeface="Times New Roman" panose="02020603050405020304" pitchFamily="18" charset="0"/>
              </a:rPr>
              <a:t>tendência fundamental </a:t>
            </a:r>
            <a:r>
              <a:rPr lang="pt-BR" i="1" dirty="0">
                <a:latin typeface="Times New Roman" panose="02020603050405020304" pitchFamily="18" charset="0"/>
              </a:rPr>
              <a:t>... de transformar todos os problemas políticos em</a:t>
            </a:r>
          </a:p>
          <a:p>
            <a:r>
              <a:rPr lang="es-CO" i="1" dirty="0">
                <a:latin typeface="Times New Roman" panose="02020603050405020304" pitchFamily="18" charset="0"/>
              </a:rPr>
              <a:t>problemas administrativo</a:t>
            </a:r>
            <a:r>
              <a:rPr lang="es-CO" dirty="0">
                <a:latin typeface="Times New Roman" panose="02020603050405020304" pitchFamily="18" charset="0"/>
              </a:rPr>
              <a:t>” (B</a:t>
            </a:r>
            <a:r>
              <a:rPr lang="es-CO" sz="800" dirty="0">
                <a:latin typeface="Times New Roman" panose="02020603050405020304" pitchFamily="18" charset="0"/>
              </a:rPr>
              <a:t>ENDIX</a:t>
            </a:r>
            <a:r>
              <a:rPr lang="es-CO" dirty="0">
                <a:latin typeface="Times New Roman" panose="02020603050405020304" pitchFamily="18" charset="0"/>
              </a:rPr>
              <a:t>, 1986: 338; trecho grifado </a:t>
            </a:r>
            <a:r>
              <a:rPr lang="es-CO" dirty="0" err="1" smtClean="0">
                <a:latin typeface="Times New Roman" panose="02020603050405020304" pitchFamily="18" charset="0"/>
              </a:rPr>
              <a:t>refereseà</a:t>
            </a:r>
            <a:r>
              <a:rPr lang="es-CO" dirty="0" smtClean="0">
                <a:latin typeface="Times New Roman" panose="02020603050405020304" pitchFamily="18" charset="0"/>
              </a:rPr>
              <a:t> </a:t>
            </a:r>
            <a:r>
              <a:rPr lang="es-CO" dirty="0">
                <a:latin typeface="Times New Roman" panose="02020603050405020304" pitchFamily="18" charset="0"/>
              </a:rPr>
              <a:t>M</a:t>
            </a:r>
            <a:r>
              <a:rPr lang="es-CO" sz="800" dirty="0">
                <a:latin typeface="Times New Roman" panose="02020603050405020304" pitchFamily="18" charset="0"/>
              </a:rPr>
              <a:t>ANHEIM</a:t>
            </a:r>
            <a:r>
              <a:rPr lang="es-CO" dirty="0">
                <a:latin typeface="Times New Roman" panose="02020603050405020304" pitchFamily="18" charset="0"/>
              </a:rPr>
              <a:t>, 1949:105).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23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395805" y="971175"/>
            <a:ext cx="10141772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b="1" dirty="0"/>
              <a:t>A integração entre política e administração </a:t>
            </a:r>
            <a:r>
              <a:rPr lang="pt-BR" sz="2000" b="1" dirty="0" smtClean="0"/>
              <a:t>no </a:t>
            </a:r>
            <a:r>
              <a:rPr lang="es-CO" sz="2000" b="1" dirty="0" smtClean="0"/>
              <a:t>contexto </a:t>
            </a:r>
            <a:r>
              <a:rPr lang="es-CO" sz="2000" b="1" dirty="0"/>
              <a:t>da </a:t>
            </a:r>
            <a:r>
              <a:rPr lang="es-CO" sz="2000" b="1" dirty="0" err="1"/>
              <a:t>governança</a:t>
            </a:r>
            <a:r>
              <a:rPr lang="es-CO" sz="2000" b="1" dirty="0"/>
              <a:t> </a:t>
            </a:r>
            <a:r>
              <a:rPr lang="es-CO" sz="2000" b="1" dirty="0" err="1"/>
              <a:t>contemporânea</a:t>
            </a:r>
            <a:endParaRPr lang="es-CO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393"/>
          <a:stretch/>
        </p:blipFill>
        <p:spPr>
          <a:xfrm>
            <a:off x="2872065" y="1627867"/>
            <a:ext cx="6742583" cy="4342625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708585" y="5809127"/>
            <a:ext cx="633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/>
              <a:t>Diagrama :</a:t>
            </a:r>
            <a:r>
              <a:rPr lang="pt-BR" dirty="0" smtClean="0"/>
              <a:t>Relação </a:t>
            </a:r>
            <a:r>
              <a:rPr lang="pt-BR" dirty="0"/>
              <a:t>política — Administração no contexto </a:t>
            </a:r>
            <a:r>
              <a:rPr lang="pt-BR" dirty="0" smtClean="0"/>
              <a:t>da </a:t>
            </a:r>
            <a:r>
              <a:rPr lang="es-CO" dirty="0" err="1" smtClean="0"/>
              <a:t>governança</a:t>
            </a:r>
            <a:r>
              <a:rPr lang="es-CO" dirty="0" smtClean="0"/>
              <a:t> </a:t>
            </a:r>
            <a:r>
              <a:rPr lang="es-CO" dirty="0" err="1"/>
              <a:t>contemporânea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76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520" y="637055"/>
            <a:ext cx="6552473" cy="470142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939990" y="5481935"/>
            <a:ext cx="599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i="1" dirty="0">
                <a:latin typeface="+mj-lt"/>
              </a:rPr>
              <a:t>Diagrama </a:t>
            </a:r>
            <a:r>
              <a:rPr lang="es-CO" i="1" dirty="0" smtClean="0">
                <a:latin typeface="+mj-lt"/>
              </a:rPr>
              <a:t>: </a:t>
            </a:r>
            <a:r>
              <a:rPr lang="es-CO" i="1" dirty="0" err="1" smtClean="0">
                <a:latin typeface="+mj-lt"/>
              </a:rPr>
              <a:t>I</a:t>
            </a:r>
            <a:r>
              <a:rPr lang="es-CO" dirty="0" err="1" smtClean="0">
                <a:latin typeface="+mj-lt"/>
              </a:rPr>
              <a:t>ntegração</a:t>
            </a:r>
            <a:r>
              <a:rPr lang="es-CO" dirty="0" smtClean="0">
                <a:latin typeface="+mj-lt"/>
              </a:rPr>
              <a:t> </a:t>
            </a:r>
            <a:r>
              <a:rPr lang="es-CO" dirty="0">
                <a:latin typeface="+mj-lt"/>
              </a:rPr>
              <a:t>política — </a:t>
            </a:r>
            <a:r>
              <a:rPr lang="es-CO" dirty="0" err="1" smtClean="0">
                <a:latin typeface="+mj-lt"/>
              </a:rPr>
              <a:t>Administração</a:t>
            </a:r>
            <a:r>
              <a:rPr lang="es-CO" dirty="0" smtClean="0">
                <a:latin typeface="+mj-lt"/>
              </a:rPr>
              <a:t>: </a:t>
            </a:r>
            <a:r>
              <a:rPr lang="es-CO" dirty="0" err="1" smtClean="0">
                <a:latin typeface="+mj-lt"/>
              </a:rPr>
              <a:t>autonomia</a:t>
            </a:r>
            <a:r>
              <a:rPr lang="es-CO" dirty="0" smtClean="0">
                <a:latin typeface="+mj-lt"/>
              </a:rPr>
              <a:t> </a:t>
            </a:r>
            <a:r>
              <a:rPr lang="es-CO" dirty="0">
                <a:latin typeface="+mj-lt"/>
              </a:rPr>
              <a:t>inserida e regulada</a:t>
            </a:r>
          </a:p>
        </p:txBody>
      </p:sp>
    </p:spTree>
    <p:extLst>
      <p:ext uri="{BB962C8B-B14F-4D97-AF65-F5344CB8AC3E}">
        <p14:creationId xmlns:p14="http://schemas.microsoft.com/office/powerpoint/2010/main" val="18601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395805" y="971175"/>
            <a:ext cx="1014177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sz="2000" b="1" dirty="0" smtClean="0"/>
              <a:t>O problema </a:t>
            </a:r>
            <a:r>
              <a:rPr lang="es-CO" sz="2000" b="1" dirty="0"/>
              <a:t>da </a:t>
            </a:r>
            <a:r>
              <a:rPr lang="es-CO" sz="2000" b="1" dirty="0" err="1"/>
              <a:t>organização</a:t>
            </a:r>
            <a:r>
              <a:rPr lang="es-CO" sz="2000" b="1" dirty="0"/>
              <a:t> </a:t>
            </a:r>
            <a:r>
              <a:rPr lang="es-CO" sz="2000" b="1" dirty="0" err="1"/>
              <a:t>pós</a:t>
            </a:r>
            <a:r>
              <a:rPr lang="es-CO" sz="2000" b="1" dirty="0"/>
              <a:t>-burocrática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636058" y="6238981"/>
            <a:ext cx="103721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i="1" dirty="0" err="1" smtClean="0">
                <a:latin typeface="+mj-lt"/>
              </a:rPr>
              <a:t>Promesse</a:t>
            </a:r>
            <a:r>
              <a:rPr lang="es-CO" sz="2000" i="1" dirty="0" smtClean="0">
                <a:latin typeface="+mj-lt"/>
              </a:rPr>
              <a:t> </a:t>
            </a:r>
            <a:r>
              <a:rPr lang="es-CO" sz="2000" i="1" dirty="0">
                <a:latin typeface="+mj-lt"/>
              </a:rPr>
              <a:t>de </a:t>
            </a:r>
            <a:r>
              <a:rPr lang="es-CO" sz="2000" i="1" dirty="0" err="1" smtClean="0">
                <a:latin typeface="+mj-lt"/>
              </a:rPr>
              <a:t>bonheur</a:t>
            </a:r>
            <a:r>
              <a:rPr lang="es-CO" sz="20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pt-BR" sz="2000" dirty="0" smtClean="0">
                <a:latin typeface="+mj-lt"/>
              </a:rPr>
              <a:t> </a:t>
            </a:r>
            <a:r>
              <a:rPr lang="pt-BR" sz="2000" dirty="0">
                <a:latin typeface="+mj-lt"/>
              </a:rPr>
              <a:t>disfunções políticas da burocracia no contexto </a:t>
            </a:r>
            <a:r>
              <a:rPr lang="pt-BR" sz="2000" dirty="0" smtClean="0">
                <a:latin typeface="+mj-lt"/>
              </a:rPr>
              <a:t>social</a:t>
            </a:r>
            <a:endParaRPr lang="es-CO" sz="2000" dirty="0">
              <a:latin typeface="+mj-lt"/>
            </a:endParaRPr>
          </a:p>
        </p:txBody>
      </p:sp>
      <p:sp>
        <p:nvSpPr>
          <p:cNvPr id="4" name="Multidocumento 3"/>
          <p:cNvSpPr/>
          <p:nvPr/>
        </p:nvSpPr>
        <p:spPr>
          <a:xfrm>
            <a:off x="8413375" y="1155841"/>
            <a:ext cx="3415553" cy="2918012"/>
          </a:xfrm>
          <a:prstGeom prst="flowChartMultidocumen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/>
              <a:t>bastaria que o sistema social se afastasse um pouco desse modelo,</a:t>
            </a:r>
          </a:p>
          <a:p>
            <a:r>
              <a:rPr lang="pt-BR" dirty="0"/>
              <a:t>que se descentralizasse, que se flexibilizasse para deixar de ser uma</a:t>
            </a:r>
          </a:p>
          <a:p>
            <a:r>
              <a:rPr lang="es-CO" dirty="0" err="1"/>
              <a:t>organização</a:t>
            </a:r>
            <a:r>
              <a:rPr lang="es-CO" dirty="0"/>
              <a:t> burocrática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576047" y="49171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</a:rPr>
              <a:t>A utopia pós-burocrática é o</a:t>
            </a:r>
          </a:p>
          <a:p>
            <a:r>
              <a:rPr lang="pt-BR" dirty="0">
                <a:latin typeface="Times New Roman" panose="02020603050405020304" pitchFamily="18" charset="0"/>
              </a:rPr>
              <a:t>sentido correto de superação das disfunções burocráticas na</a:t>
            </a:r>
          </a:p>
          <a:p>
            <a:r>
              <a:rPr lang="es-CO" dirty="0" err="1">
                <a:latin typeface="Times New Roman" panose="02020603050405020304" pitchFamily="18" charset="0"/>
              </a:rPr>
              <a:t>sociedade</a:t>
            </a:r>
            <a:r>
              <a:rPr lang="es-CO" dirty="0">
                <a:latin typeface="Times New Roman" panose="02020603050405020304" pitchFamily="18" charset="0"/>
              </a:rPr>
              <a:t> burocrática.</a:t>
            </a:r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1395805" y="1420672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err="1">
                <a:latin typeface="Times New Roman" panose="02020603050405020304" pitchFamily="18" charset="0"/>
              </a:rPr>
              <a:t>Nesta</a:t>
            </a:r>
            <a:r>
              <a:rPr lang="es-CO" dirty="0">
                <a:latin typeface="Times New Roman" panose="02020603050405020304" pitchFamily="18" charset="0"/>
              </a:rPr>
              <a:t> perspectiva, a </a:t>
            </a:r>
            <a:r>
              <a:rPr lang="es-CO" dirty="0" err="1">
                <a:latin typeface="Times New Roman" panose="02020603050405020304" pitchFamily="18" charset="0"/>
              </a:rPr>
              <a:t>superação</a:t>
            </a:r>
            <a:endParaRPr lang="es-CO" dirty="0">
              <a:latin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</a:rPr>
              <a:t>da crise da administração pública através de uma alternativa</a:t>
            </a:r>
          </a:p>
          <a:p>
            <a:r>
              <a:rPr lang="pt-BR" dirty="0">
                <a:latin typeface="Times New Roman" panose="02020603050405020304" pitchFamily="18" charset="0"/>
              </a:rPr>
              <a:t>pretensamente pós-burocrática se restringe à modernização das</a:t>
            </a:r>
          </a:p>
          <a:p>
            <a:r>
              <a:rPr lang="pt-BR" dirty="0">
                <a:latin typeface="Times New Roman" panose="02020603050405020304" pitchFamily="18" charset="0"/>
              </a:rPr>
              <a:t>formas burocráticas enquanto burocracia, não se relacionando, como</a:t>
            </a:r>
          </a:p>
          <a:p>
            <a:r>
              <a:rPr lang="pt-BR" dirty="0">
                <a:latin typeface="Times New Roman" panose="02020603050405020304" pitchFamily="18" charset="0"/>
              </a:rPr>
              <a:t>seria recomendável, ao equacionamento dialético da questão, qual</a:t>
            </a:r>
          </a:p>
          <a:p>
            <a:r>
              <a:rPr lang="pt-BR" dirty="0">
                <a:latin typeface="Times New Roman" panose="02020603050405020304" pitchFamily="18" charset="0"/>
              </a:rPr>
              <a:t>seja à busca de paradigmas de administração pública que integrem</a:t>
            </a:r>
          </a:p>
          <a:p>
            <a:r>
              <a:rPr lang="pt-BR" dirty="0">
                <a:latin typeface="Times New Roman" panose="02020603050405020304" pitchFamily="18" charset="0"/>
              </a:rPr>
              <a:t>a racionalidade política e a racionalidade instrumental numa</a:t>
            </a:r>
          </a:p>
          <a:p>
            <a:r>
              <a:rPr lang="pt-BR" i="1" dirty="0">
                <a:latin typeface="Times New Roman" panose="02020603050405020304" pitchFamily="18" charset="0"/>
              </a:rPr>
              <a:t>racionalidade superior </a:t>
            </a:r>
            <a:r>
              <a:rPr lang="pt-BR" dirty="0">
                <a:latin typeface="Times New Roman" panose="02020603050405020304" pitchFamily="18" charset="0"/>
              </a:rPr>
              <a:t>(G</a:t>
            </a:r>
            <a:r>
              <a:rPr lang="pt-BR" sz="800" dirty="0">
                <a:latin typeface="Times New Roman" panose="02020603050405020304" pitchFamily="18" charset="0"/>
              </a:rPr>
              <a:t>UERREIRO </a:t>
            </a:r>
            <a:r>
              <a:rPr lang="pt-BR" dirty="0">
                <a:latin typeface="Times New Roman" panose="02020603050405020304" pitchFamily="18" charset="0"/>
              </a:rPr>
              <a:t>R</a:t>
            </a:r>
            <a:r>
              <a:rPr lang="pt-BR" sz="800" dirty="0">
                <a:latin typeface="Times New Roman" panose="02020603050405020304" pitchFamily="18" charset="0"/>
              </a:rPr>
              <a:t>AMOS</a:t>
            </a:r>
            <a:r>
              <a:rPr lang="pt-BR" dirty="0">
                <a:latin typeface="Times New Roman" panose="02020603050405020304" pitchFamily="18" charset="0"/>
              </a:rPr>
              <a:t>, 1983; 1981; O</a:t>
            </a:r>
            <a:r>
              <a:rPr lang="pt-BR" sz="800" dirty="0">
                <a:latin typeface="Times New Roman" panose="02020603050405020304" pitchFamily="18" charset="0"/>
              </a:rPr>
              <a:t>FFE</a:t>
            </a:r>
            <a:r>
              <a:rPr lang="pt-BR" dirty="0">
                <a:latin typeface="Times New Roman" panose="02020603050405020304" pitchFamily="18" charset="0"/>
              </a:rPr>
              <a:t>,</a:t>
            </a:r>
          </a:p>
          <a:p>
            <a:r>
              <a:rPr lang="pt-BR" dirty="0">
                <a:latin typeface="Times New Roman" panose="02020603050405020304" pitchFamily="18" charset="0"/>
              </a:rPr>
              <a:t>1984), uma racionalidade inserida e regulada.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41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6753" y="624110"/>
            <a:ext cx="9917859" cy="1280890"/>
          </a:xfrm>
        </p:spPr>
        <p:txBody>
          <a:bodyPr>
            <a:normAutofit fontScale="90000"/>
          </a:bodyPr>
          <a:lstStyle/>
          <a:p>
            <a:pPr marL="742950" indent="-742950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pt-BR" b="1" dirty="0"/>
              <a:t>O problema da modernização da administração</a:t>
            </a:r>
            <a:r>
              <a:rPr lang="es-CO" b="1" dirty="0"/>
              <a:t> pública brasileira </a:t>
            </a:r>
            <a:r>
              <a:rPr lang="es-CO" b="1" dirty="0" smtClean="0"/>
              <a:t>gerencial</a:t>
            </a:r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endParaRPr lang="es-CO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68192" y="1905000"/>
            <a:ext cx="99038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modernização da administração pública é marcada pela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dicotomização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entre política e administração.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Substituição da administração patrimonial pela burocrática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Descontinuidade político-administrativa do Estado.</a:t>
            </a:r>
          </a:p>
          <a:p>
            <a:endParaRPr lang="pt-BR" dirty="0"/>
          </a:p>
          <a:p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27293"/>
              </p:ext>
            </p:extLst>
          </p:nvPr>
        </p:nvGraphicFramePr>
        <p:xfrm>
          <a:off x="2162290" y="4056579"/>
          <a:ext cx="777686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432048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O padrão burocrático brasileiro foi construído</a:t>
                      </a:r>
                      <a:r>
                        <a:rPr lang="pt-BR" baseline="0" dirty="0" smtClean="0"/>
                        <a:t>  em dois requisitos dicotômicos: 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t-BR" dirty="0" smtClean="0"/>
                        <a:t>Autonomia </a:t>
                      </a:r>
                      <a:r>
                        <a:rPr lang="pt-BR" dirty="0" smtClean="0">
                          <a:latin typeface="+mn-lt"/>
                        </a:rPr>
                        <a:t>insulada </a:t>
                      </a:r>
                      <a:r>
                        <a:rPr lang="pt-BR" sz="2000" dirty="0" smtClean="0">
                          <a:latin typeface="+mn-lt"/>
                        </a:rPr>
                        <a:t>≠ inserida</a:t>
                      </a:r>
                      <a:endParaRPr lang="pt-BR" sz="2000" dirty="0">
                        <a:latin typeface="+mn-lt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Regulação autocrática </a:t>
                      </a:r>
                      <a:r>
                        <a:rPr lang="pt-BR" dirty="0" smtClean="0">
                          <a:latin typeface="+mn-lt"/>
                        </a:rPr>
                        <a:t>≠ representativa</a:t>
                      </a:r>
                      <a:endParaRPr lang="pt-BR" dirty="0"/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8839"/>
              </p:ext>
            </p:extLst>
          </p:nvPr>
        </p:nvGraphicFramePr>
        <p:xfrm>
          <a:off x="2162290" y="5374949"/>
          <a:ext cx="7776864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432048">
                <a:tc gridSpan="2">
                  <a:txBody>
                    <a:bodyPr/>
                    <a:lstStyle/>
                    <a:p>
                      <a:r>
                        <a:rPr lang="pt-BR" dirty="0" err="1" smtClean="0"/>
                        <a:t>Disfuncionalidade</a:t>
                      </a:r>
                      <a:r>
                        <a:rPr lang="pt-BR" dirty="0" smtClean="0"/>
                        <a:t> recíproca entre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t-BR" dirty="0" smtClean="0"/>
                        <a:t>Política</a:t>
                      </a:r>
                      <a:r>
                        <a:rPr lang="pt-BR" baseline="0" dirty="0" smtClean="0"/>
                        <a:t> e administrativa</a:t>
                      </a:r>
                      <a:endParaRPr lang="pt-BR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Burocracia e democracia</a:t>
                      </a:r>
                      <a:endParaRPr lang="pt-BR" dirty="0"/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27325" y="1240883"/>
            <a:ext cx="8756078" cy="5476415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pt-BR" b="1" dirty="0" smtClean="0"/>
              <a:t>A Era Vargas marca o advento de um Estado Administrativo no Brasil: →DASP </a:t>
            </a:r>
          </a:p>
          <a:p>
            <a:pPr marL="0" indent="0">
              <a:buFont typeface="Wingdings 3" charset="2"/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Propunha uma verdadeira revolução na administração pública;</a:t>
            </a:r>
          </a:p>
          <a:p>
            <a:pPr marL="0" indent="0">
              <a:buFont typeface="Wingdings 3" charset="2"/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 smtClean="0"/>
              <a:t>Disfuncionalidade</a:t>
            </a:r>
            <a:r>
              <a:rPr lang="pt-BR" dirty="0" smtClean="0"/>
              <a:t>: caráter hermético e extrapolação de funções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Clientelismo e Estado administrativo (política)</a:t>
            </a:r>
          </a:p>
          <a:p>
            <a:pPr marL="0" indent="0">
              <a:buFont typeface="Wingdings 3" charset="2"/>
              <a:buNone/>
            </a:pPr>
            <a:endParaRPr lang="pt-BR" dirty="0" smtClean="0"/>
          </a:p>
          <a:p>
            <a:pPr marL="0" indent="0">
              <a:buFont typeface="Wingdings 3" charset="2"/>
              <a:buNone/>
            </a:pPr>
            <a:endParaRPr lang="pt-BR" dirty="0" smtClean="0"/>
          </a:p>
          <a:p>
            <a:pPr marL="0" indent="0">
              <a:buFont typeface="Wingdings 3" charset="2"/>
              <a:buNone/>
            </a:pPr>
            <a:r>
              <a:rPr lang="pt-BR" dirty="0" smtClean="0"/>
              <a:t>	        </a:t>
            </a:r>
            <a:r>
              <a:rPr lang="pt-BR" b="1" dirty="0" smtClean="0"/>
              <a:t>Período 1945 - 1964</a:t>
            </a:r>
          </a:p>
          <a:p>
            <a:pPr marL="0" indent="0">
              <a:buFont typeface="Wingdings 3" charset="2"/>
              <a:buNone/>
            </a:pPr>
            <a:endParaRPr lang="pt-BR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800" dirty="0" smtClean="0"/>
              <a:t>Desmonte do Estado Novo → Dutra </a:t>
            </a:r>
          </a:p>
          <a:p>
            <a:pPr marL="914400" lvl="2" indent="0">
              <a:buFont typeface="Wingdings 3" charset="2"/>
              <a:buNone/>
            </a:pPr>
            <a:endParaRPr lang="pt-BR" sz="1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800" dirty="0" smtClean="0"/>
              <a:t>Dirigismo Estatal → Vargas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1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800" dirty="0" smtClean="0"/>
              <a:t>Estratégias desenvolvimentistas estatais → JK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pt-BR" sz="1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pt-BR" sz="1800" dirty="0" err="1" smtClean="0"/>
              <a:t>Disfuncionalidade</a:t>
            </a:r>
            <a:r>
              <a:rPr lang="pt-BR" sz="1800" dirty="0" smtClean="0"/>
              <a:t> burocrática → Quadros e Goulart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27325" y="462785"/>
            <a:ext cx="8492839" cy="778098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dirty="0" smtClean="0"/>
              <a:t>Estado Novo</a:t>
            </a:r>
          </a:p>
          <a:p>
            <a:pPr algn="l"/>
            <a:r>
              <a:rPr lang="pt-BR" sz="2800" dirty="0" smtClean="0"/>
              <a:t>	Redemocratiz</a:t>
            </a:r>
            <a:r>
              <a:rPr lang="pt-BR" sz="2400" dirty="0" smtClean="0"/>
              <a:t>ação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41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573</TotalTime>
  <Words>896</Words>
  <Application>Microsoft Office PowerPoint</Application>
  <PresentationFormat>Personalizar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Espiral</vt:lpstr>
      <vt:lpstr>Burocracia e a revolução gerencial — a persistência da dicotomia entre política e administração</vt:lpstr>
      <vt:lpstr>Humberto Falcão Martins </vt:lpstr>
      <vt:lpstr>O problema da burocracia  </vt:lpstr>
      <vt:lpstr>O problema político da burocracia Webber</vt:lpstr>
      <vt:lpstr>Apresentação do PowerPoint</vt:lpstr>
      <vt:lpstr>Apresentação do PowerPoint</vt:lpstr>
      <vt:lpstr>Apresentação do PowerPoint</vt:lpstr>
      <vt:lpstr>O problema da modernização da administração pública brasileira gerencial  </vt:lpstr>
      <vt:lpstr>Apresentação do PowerPoint</vt:lpstr>
      <vt:lpstr>Apresentação do PowerPoint</vt:lpstr>
      <vt:lpstr>Modelos de administração pública:uma tentativa de caracterização da “revolução gerencial”</vt:lpstr>
      <vt:lpstr>Uma visão liberal da administração pública</vt:lpstr>
      <vt:lpstr>Uma visão empreendedora da administração pública</vt:lpstr>
      <vt:lpstr>Uma reconstituição da administração pública da “revolução gerencial”</vt:lpstr>
      <vt:lpstr>Características genéricas dos modelos de administração públicas da revolução gerencial</vt:lpstr>
      <vt:lpstr>Apresentação do PowerPoint</vt:lpstr>
      <vt:lpstr>A revolução gerencial rumo à pós-gerencial</vt:lpstr>
      <vt:lpstr>Referências</vt:lpstr>
      <vt:lpstr>Obrigado!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Burocracia e a revolução gerencial — a persistência da dicotomia entre política e Administração</dc:title>
  <dc:creator>SALOMON</dc:creator>
  <cp:lastModifiedBy>Administrador</cp:lastModifiedBy>
  <cp:revision>47</cp:revision>
  <dcterms:created xsi:type="dcterms:W3CDTF">2015-05-01T20:07:51Z</dcterms:created>
  <dcterms:modified xsi:type="dcterms:W3CDTF">2015-05-19T17:40:39Z</dcterms:modified>
</cp:coreProperties>
</file>