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29"/>
  </p:notesMasterIdLst>
  <p:handoutMasterIdLst>
    <p:handoutMasterId r:id="rId30"/>
  </p:handoutMasterIdLst>
  <p:sldIdLst>
    <p:sldId id="447" r:id="rId13"/>
    <p:sldId id="785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86" r:id="rId25"/>
    <p:sldId id="773" r:id="rId26"/>
    <p:sldId id="760" r:id="rId27"/>
    <p:sldId id="761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6688"/>
    <a:srgbClr val="226A8A"/>
    <a:srgbClr val="7B2629"/>
    <a:srgbClr val="90272A"/>
    <a:srgbClr val="DCD324"/>
    <a:srgbClr val="C0C1BF"/>
    <a:srgbClr val="4D4D4F"/>
    <a:srgbClr val="505150"/>
    <a:srgbClr val="20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30"/>
  </p:normalViewPr>
  <p:slideViewPr>
    <p:cSldViewPr snapToGrid="0" snapToObjects="1">
      <p:cViewPr varScale="1">
        <p:scale>
          <a:sx n="103" d="100"/>
          <a:sy n="103" d="100"/>
        </p:scale>
        <p:origin x="126" y="31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09/09/2021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13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8" Type="http://schemas.openxmlformats.org/officeDocument/2006/relationships/image" Target="../media/image130.png"/><Relationship Id="rId26" Type="http://schemas.openxmlformats.org/officeDocument/2006/relationships/image" Target="../media/image139.png"/><Relationship Id="rId3" Type="http://schemas.openxmlformats.org/officeDocument/2006/relationships/image" Target="../media/image122.png"/><Relationship Id="rId21" Type="http://schemas.openxmlformats.org/officeDocument/2006/relationships/image" Target="../media/image133.png"/><Relationship Id="rId7" Type="http://schemas.openxmlformats.org/officeDocument/2006/relationships/image" Target="../media/image126.png"/><Relationship Id="rId17" Type="http://schemas.openxmlformats.org/officeDocument/2006/relationships/image" Target="../media/image129.png"/><Relationship Id="rId25" Type="http://schemas.openxmlformats.org/officeDocument/2006/relationships/image" Target="../media/image137.png"/><Relationship Id="rId2" Type="http://schemas.openxmlformats.org/officeDocument/2006/relationships/image" Target="../media/image117.png"/><Relationship Id="rId16" Type="http://schemas.openxmlformats.org/officeDocument/2006/relationships/image" Target="../media/image138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24" Type="http://schemas.openxmlformats.org/officeDocument/2006/relationships/image" Target="../media/image720.png"/><Relationship Id="rId5" Type="http://schemas.openxmlformats.org/officeDocument/2006/relationships/image" Target="../media/image68.png"/><Relationship Id="rId23" Type="http://schemas.openxmlformats.org/officeDocument/2006/relationships/image" Target="../media/image135.png"/><Relationship Id="rId19" Type="http://schemas.openxmlformats.org/officeDocument/2006/relationships/image" Target="../media/image73.png"/><Relationship Id="rId4" Type="http://schemas.openxmlformats.org/officeDocument/2006/relationships/image" Target="../media/image38.png"/><Relationship Id="rId9" Type="http://schemas.openxmlformats.org/officeDocument/2006/relationships/image" Target="../media/image128.png"/><Relationship Id="rId22" Type="http://schemas.openxmlformats.org/officeDocument/2006/relationships/image" Target="../media/image1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38.png"/><Relationship Id="rId3" Type="http://schemas.openxmlformats.org/officeDocument/2006/relationships/image" Target="../media/image77.png"/><Relationship Id="rId7" Type="http://schemas.openxmlformats.org/officeDocument/2006/relationships/image" Target="../media/image141.png"/><Relationship Id="rId12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80.png"/><Relationship Id="rId10" Type="http://schemas.openxmlformats.org/officeDocument/2006/relationships/image" Target="../media/image79.png"/><Relationship Id="rId9" Type="http://schemas.openxmlformats.org/officeDocument/2006/relationships/image" Target="../media/image78.pn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3" Type="http://schemas.openxmlformats.org/officeDocument/2006/relationships/image" Target="../media/image151.png"/><Relationship Id="rId21" Type="http://schemas.openxmlformats.org/officeDocument/2006/relationships/image" Target="../media/image38.png"/><Relationship Id="rId7" Type="http://schemas.openxmlformats.org/officeDocument/2006/relationships/image" Target="../media/image153.png"/><Relationship Id="rId12" Type="http://schemas.openxmlformats.org/officeDocument/2006/relationships/image" Target="../media/image155.png"/><Relationship Id="rId17" Type="http://schemas.openxmlformats.org/officeDocument/2006/relationships/image" Target="../media/image158.png"/><Relationship Id="rId2" Type="http://schemas.openxmlformats.org/officeDocument/2006/relationships/image" Target="../media/image233.png"/><Relationship Id="rId16" Type="http://schemas.openxmlformats.org/officeDocument/2006/relationships/image" Target="../media/image173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5" Type="http://schemas.openxmlformats.org/officeDocument/2006/relationships/image" Target="../media/image157.png"/><Relationship Id="rId10" Type="http://schemas.openxmlformats.org/officeDocument/2006/relationships/image" Target="../media/image154.png"/><Relationship Id="rId19" Type="http://schemas.openxmlformats.org/officeDocument/2006/relationships/image" Target="../media/image160.png"/><Relationship Id="rId4" Type="http://schemas.openxmlformats.org/officeDocument/2006/relationships/image" Target="../media/image1161.png"/><Relationship Id="rId9" Type="http://schemas.openxmlformats.org/officeDocument/2006/relationships/image" Target="../media/image163.png"/><Relationship Id="rId14" Type="http://schemas.openxmlformats.org/officeDocument/2006/relationships/image" Target="../media/image156.png"/><Relationship Id="rId22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86.png"/><Relationship Id="rId18" Type="http://schemas.openxmlformats.org/officeDocument/2006/relationships/image" Target="../media/image97.png"/><Relationship Id="rId26" Type="http://schemas.openxmlformats.org/officeDocument/2006/relationships/image" Target="../media/image98.png"/><Relationship Id="rId3" Type="http://schemas.openxmlformats.org/officeDocument/2006/relationships/image" Target="../media/image86.png"/><Relationship Id="rId21" Type="http://schemas.openxmlformats.org/officeDocument/2006/relationships/image" Target="../media/image194.png"/><Relationship Id="rId7" Type="http://schemas.openxmlformats.org/officeDocument/2006/relationships/image" Target="../media/image91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5" Type="http://schemas.openxmlformats.org/officeDocument/2006/relationships/image" Target="../media/image211.png"/><Relationship Id="rId2" Type="http://schemas.openxmlformats.org/officeDocument/2006/relationships/image" Target="../media/image85.png"/><Relationship Id="rId16" Type="http://schemas.openxmlformats.org/officeDocument/2006/relationships/image" Target="../media/image189.png"/><Relationship Id="rId20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24" Type="http://schemas.openxmlformats.org/officeDocument/2006/relationships/image" Target="../media/image200.png"/><Relationship Id="rId5" Type="http://schemas.openxmlformats.org/officeDocument/2006/relationships/image" Target="../media/image89.png"/><Relationship Id="rId15" Type="http://schemas.openxmlformats.org/officeDocument/2006/relationships/image" Target="../media/image96.png"/><Relationship Id="rId23" Type="http://schemas.openxmlformats.org/officeDocument/2006/relationships/image" Target="../media/image207.png"/><Relationship Id="rId10" Type="http://schemas.openxmlformats.org/officeDocument/2006/relationships/image" Target="../media/image183.png"/><Relationship Id="rId19" Type="http://schemas.openxmlformats.org/officeDocument/2006/relationships/image" Target="../media/image192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Relationship Id="rId14" Type="http://schemas.openxmlformats.org/officeDocument/2006/relationships/image" Target="../media/image187.png"/><Relationship Id="rId22" Type="http://schemas.openxmlformats.org/officeDocument/2006/relationships/image" Target="../media/image19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1.png"/><Relationship Id="rId21" Type="http://schemas.openxmlformats.org/officeDocument/2006/relationships/image" Target="../media/image70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0.png"/><Relationship Id="rId16" Type="http://schemas.openxmlformats.org/officeDocument/2006/relationships/image" Target="../media/image5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0.png"/><Relationship Id="rId5" Type="http://schemas.openxmlformats.org/officeDocument/2006/relationships/image" Target="../media/image43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62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3.png"/><Relationship Id="rId22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3" Type="http://schemas.openxmlformats.org/officeDocument/2006/relationships/image" Target="../media/image11.png"/><Relationship Id="rId7" Type="http://schemas.openxmlformats.org/officeDocument/2006/relationships/image" Target="../media/image1090.png"/><Relationship Id="rId12" Type="http://schemas.openxmlformats.org/officeDocument/2006/relationships/image" Target="../media/image114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0.png"/><Relationship Id="rId11" Type="http://schemas.openxmlformats.org/officeDocument/2006/relationships/image" Target="../media/image1130.png"/><Relationship Id="rId5" Type="http://schemas.openxmlformats.org/officeDocument/2006/relationships/image" Target="../media/image1070.png"/><Relationship Id="rId10" Type="http://schemas.openxmlformats.org/officeDocument/2006/relationships/image" Target="../media/image1120.png"/><Relationship Id="rId4" Type="http://schemas.openxmlformats.org/officeDocument/2006/relationships/image" Target="../media/image12.png"/><Relationship Id="rId9" Type="http://schemas.openxmlformats.org/officeDocument/2006/relationships/image" Target="../media/image11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200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3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0.png"/><Relationship Id="rId11" Type="http://schemas.openxmlformats.org/officeDocument/2006/relationships/image" Target="../media/image1240.png"/><Relationship Id="rId5" Type="http://schemas.openxmlformats.org/officeDocument/2006/relationships/image" Target="../media/image1180.png"/><Relationship Id="rId15" Type="http://schemas.openxmlformats.org/officeDocument/2006/relationships/image" Target="../media/image19.png"/><Relationship Id="rId10" Type="http://schemas.openxmlformats.org/officeDocument/2006/relationships/image" Target="../media/image197.png"/><Relationship Id="rId4" Type="http://schemas.openxmlformats.org/officeDocument/2006/relationships/image" Target="../media/image15.png"/><Relationship Id="rId9" Type="http://schemas.openxmlformats.org/officeDocument/2006/relationships/image" Target="../media/image19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9.png"/><Relationship Id="rId7" Type="http://schemas.openxmlformats.org/officeDocument/2006/relationships/image" Target="../media/image6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64.png"/><Relationship Id="rId7" Type="http://schemas.openxmlformats.org/officeDocument/2006/relationships/image" Target="../media/image9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67.png"/><Relationship Id="rId5" Type="http://schemas.openxmlformats.org/officeDocument/2006/relationships/image" Target="../media/image14.jpeg"/><Relationship Id="rId10" Type="http://schemas.openxmlformats.org/officeDocument/2006/relationships/image" Target="../media/image66.png"/><Relationship Id="rId4" Type="http://schemas.openxmlformats.org/officeDocument/2006/relationships/image" Target="../media/image18.pn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68.png"/><Relationship Id="rId7" Type="http://schemas.openxmlformats.org/officeDocument/2006/relationships/image" Target="../media/image120.png"/><Relationship Id="rId12" Type="http://schemas.openxmlformats.org/officeDocument/2006/relationships/image" Target="../media/image7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680.png"/><Relationship Id="rId5" Type="http://schemas.openxmlformats.org/officeDocument/2006/relationships/image" Target="../media/image118.png"/><Relationship Id="rId10" Type="http://schemas.openxmlformats.org/officeDocument/2006/relationships/image" Target="../media/image381.png"/><Relationship Id="rId4" Type="http://schemas.openxmlformats.org/officeDocument/2006/relationships/image" Target="../media/image2310.png"/><Relationship Id="rId9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600" y="-108347"/>
            <a:ext cx="8048116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4300153 - Segundo Semestre de 2021</a:t>
            </a: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7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 – </a:t>
            </a:r>
            <a:r>
              <a:rPr lang="pt-BR" b="1" dirty="0">
                <a:solidFill>
                  <a:srgbClr val="FF0000"/>
                </a:solidFill>
              </a:rPr>
              <a:t>Conservação da quantidade de movimento linear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70749" y="3856510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 err="1"/>
              <a:t>Nilberto</a:t>
            </a:r>
            <a:r>
              <a:rPr lang="pt-BR" b="1" kern="0" dirty="0"/>
              <a:t> H. Medina e </a:t>
            </a:r>
            <a:r>
              <a:rPr lang="pt-BR" b="1" kern="0" dirty="0" err="1"/>
              <a:t>Vito</a:t>
            </a:r>
            <a:r>
              <a:rPr lang="pt-BR" b="1" kern="0" dirty="0"/>
              <a:t> </a:t>
            </a:r>
            <a:r>
              <a:rPr lang="pt-BR" b="1" kern="0" dirty="0" err="1"/>
              <a:t>Vanin</a:t>
            </a:r>
            <a:endParaRPr lang="pt-BR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9/09/2021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60" y="1028818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7053" y="21916"/>
            <a:ext cx="5724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Quais os impulsos sofridos por Alberto e por Bernardo</a:t>
            </a:r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0FCCA682-981F-4337-AF3B-8A53188BFDFC}"/>
              </a:ext>
            </a:extLst>
          </p:cNvPr>
          <p:cNvGrpSpPr/>
          <p:nvPr/>
        </p:nvGrpSpPr>
        <p:grpSpPr>
          <a:xfrm>
            <a:off x="247795" y="541585"/>
            <a:ext cx="3006377" cy="310598"/>
            <a:chOff x="247795" y="541585"/>
            <a:chExt cx="3006377" cy="310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1527995" y="541585"/>
                  <a:ext cx="172617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995" y="541585"/>
                  <a:ext cx="1726177" cy="310598"/>
                </a:xfrm>
                <a:prstGeom prst="rect">
                  <a:avLst/>
                </a:prstGeom>
                <a:blipFill>
                  <a:blip r:embed="rId2"/>
                  <a:stretch>
                    <a:fillRect l="-3534" t="-45098" r="-8127" b="-313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247795" y="541585"/>
                  <a:ext cx="93281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95" y="541585"/>
                  <a:ext cx="932819" cy="310598"/>
                </a:xfrm>
                <a:prstGeom prst="rect">
                  <a:avLst/>
                </a:prstGeom>
                <a:blipFill>
                  <a:blip r:embed="rId3"/>
                  <a:stretch>
                    <a:fillRect l="-7843" t="-45098" r="-26144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Agrupar 8"/>
          <p:cNvGrpSpPr/>
          <p:nvPr/>
        </p:nvGrpSpPr>
        <p:grpSpPr>
          <a:xfrm>
            <a:off x="5523973" y="1240409"/>
            <a:ext cx="3547872" cy="369332"/>
            <a:chOff x="4125773" y="625904"/>
            <a:chExt cx="3547872" cy="369332"/>
          </a:xfrm>
        </p:grpSpPr>
        <p:cxnSp>
          <p:nvCxnSpPr>
            <p:cNvPr id="10" name="Conector de Seta Reta 9"/>
            <p:cNvCxnSpPr/>
            <p:nvPr/>
          </p:nvCxnSpPr>
          <p:spPr>
            <a:xfrm>
              <a:off x="4125773" y="919272"/>
              <a:ext cx="35478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7256679" y="625904"/>
              <a:ext cx="2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x</a:t>
              </a: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5587714" y="676163"/>
            <a:ext cx="2663832" cy="857614"/>
            <a:chOff x="4189514" y="61658"/>
            <a:chExt cx="2663832" cy="857614"/>
          </a:xfrm>
        </p:grpSpPr>
        <p:grpSp>
          <p:nvGrpSpPr>
            <p:cNvPr id="13" name="Agrupar 12"/>
            <p:cNvGrpSpPr/>
            <p:nvPr/>
          </p:nvGrpSpPr>
          <p:grpSpPr>
            <a:xfrm>
              <a:off x="4189514" y="61658"/>
              <a:ext cx="2663832" cy="857614"/>
              <a:chOff x="4189514" y="61658"/>
              <a:chExt cx="2663832" cy="857614"/>
            </a:xfrm>
          </p:grpSpPr>
          <p:pic>
            <p:nvPicPr>
              <p:cNvPr id="16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 rot="20320052">
                <a:off x="4322137" y="11749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>
                <a:off x="6106470" y="6165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4189514" y="714010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5973847" y="707939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0" name="Conector reto 19"/>
              <p:cNvCxnSpPr/>
              <p:nvPr/>
            </p:nvCxnSpPr>
            <p:spPr>
              <a:xfrm>
                <a:off x="4769510" y="255976"/>
                <a:ext cx="1427640" cy="6981"/>
              </a:xfrm>
              <a:prstGeom prst="line">
                <a:avLst/>
              </a:prstGeom>
              <a:ln cmpd="dbl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CaixaDeTexto 13"/>
            <p:cNvSpPr txBox="1"/>
            <p:nvPr/>
          </p:nvSpPr>
          <p:spPr>
            <a:xfrm>
              <a:off x="4719265" y="369606"/>
              <a:ext cx="336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436967" y="368386"/>
              <a:ext cx="350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B</a:t>
              </a:r>
            </a:p>
          </p:txBody>
        </p: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1287F3D6-39A5-4C4B-B997-51461497F0A3}"/>
              </a:ext>
            </a:extLst>
          </p:cNvPr>
          <p:cNvGrpSpPr/>
          <p:nvPr/>
        </p:nvGrpSpPr>
        <p:grpSpPr>
          <a:xfrm>
            <a:off x="247795" y="520051"/>
            <a:ext cx="5138252" cy="1014442"/>
            <a:chOff x="247795" y="520051"/>
            <a:chExt cx="5138252" cy="10144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tângulo 4"/>
                <p:cNvSpPr/>
                <p:nvPr/>
              </p:nvSpPr>
              <p:spPr>
                <a:xfrm>
                  <a:off x="3400999" y="520051"/>
                  <a:ext cx="189821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mas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" name="Retângulo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0999" y="520051"/>
                  <a:ext cx="189821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Seta para a Direita 6"/>
            <p:cNvSpPr/>
            <p:nvPr/>
          </p:nvSpPr>
          <p:spPr>
            <a:xfrm>
              <a:off x="1504256" y="1228046"/>
              <a:ext cx="516467" cy="30229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2118171" y="1223895"/>
                  <a:ext cx="1558568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×2,3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171" y="1223895"/>
                  <a:ext cx="1558568" cy="310598"/>
                </a:xfrm>
                <a:prstGeom prst="rect">
                  <a:avLst/>
                </a:prstGeom>
                <a:blipFill>
                  <a:blip r:embed="rId7"/>
                  <a:stretch>
                    <a:fillRect l="-4688" t="-45098" r="-23438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3991288" y="1223895"/>
                  <a:ext cx="1394759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9 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Ns</m:t>
                      </m:r>
                    </m:oMath>
                  </a14:m>
                  <a:r>
                    <a:rPr lang="pt-BR" dirty="0"/>
                    <a:t>    </a:t>
                  </a:r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288" y="1223895"/>
                  <a:ext cx="1394759" cy="310598"/>
                </a:xfrm>
                <a:prstGeom prst="rect">
                  <a:avLst/>
                </a:prstGeom>
                <a:blipFill>
                  <a:blip r:embed="rId8"/>
                  <a:stretch>
                    <a:fillRect l="-7424" t="-45098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247795" y="1223895"/>
                  <a:ext cx="111447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95" y="1223895"/>
                  <a:ext cx="1114472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6044" t="-45098" r="-1648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164042" y="2895432"/>
                <a:ext cx="7954882" cy="487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Qual a força média,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sobre cada garoto, do início até 1,5 s do movimento</a:t>
                </a:r>
                <a:endParaRPr lang="pt-BR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42" y="2895432"/>
                <a:ext cx="7954882" cy="487249"/>
              </a:xfrm>
              <a:prstGeom prst="rect">
                <a:avLst/>
              </a:prstGeom>
              <a:blipFill>
                <a:blip r:embed="rId16"/>
                <a:stretch>
                  <a:fillRect l="-690"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Agrupar 52">
            <a:extLst>
              <a:ext uri="{FF2B5EF4-FFF2-40B4-BE49-F238E27FC236}">
                <a16:creationId xmlns:a16="http://schemas.microsoft.com/office/drawing/2014/main" id="{E808F187-B89E-41FC-9222-6FA3B9C58679}"/>
              </a:ext>
            </a:extLst>
          </p:cNvPr>
          <p:cNvGrpSpPr/>
          <p:nvPr/>
        </p:nvGrpSpPr>
        <p:grpSpPr>
          <a:xfrm>
            <a:off x="433866" y="3346822"/>
            <a:ext cx="3765969" cy="590226"/>
            <a:chOff x="433866" y="3346822"/>
            <a:chExt cx="3765969" cy="5902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tângulo 39"/>
                <p:cNvSpPr/>
                <p:nvPr/>
              </p:nvSpPr>
              <p:spPr>
                <a:xfrm>
                  <a:off x="433866" y="3507970"/>
                  <a:ext cx="2104807" cy="4074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pt-BR" sz="160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nary>
                        <m:naryPr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brk m:alnAt="23"/>
                            </m:rP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0" name="Retângulo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866" y="3507970"/>
                  <a:ext cx="2104807" cy="407484"/>
                </a:xfrm>
                <a:prstGeom prst="rect">
                  <a:avLst/>
                </a:prstGeom>
                <a:blipFill>
                  <a:blip r:embed="rId17"/>
                  <a:stretch>
                    <a:fillRect t="-108955" r="-18551" b="-1686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Seta para a Direita 40"/>
            <p:cNvSpPr/>
            <p:nvPr/>
          </p:nvSpPr>
          <p:spPr>
            <a:xfrm>
              <a:off x="2538673" y="3583562"/>
              <a:ext cx="516467" cy="30229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46067F97-9BA6-4A07-BFB1-79DC25FFCB77}"/>
                    </a:ext>
                  </a:extLst>
                </p:cNvPr>
                <p:cNvSpPr txBox="1"/>
                <p:nvPr/>
              </p:nvSpPr>
              <p:spPr>
                <a:xfrm>
                  <a:off x="3123579" y="3346822"/>
                  <a:ext cx="1076256" cy="5902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1" name="CaixaDeTexto 30">
                  <a:extLst>
                    <a:ext uri="{FF2B5EF4-FFF2-40B4-BE49-F238E27FC236}">
                      <a16:creationId xmlns:a16="http://schemas.microsoft.com/office/drawing/2014/main" id="{46067F97-9BA6-4A07-BFB1-79DC25FFC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3579" y="3346822"/>
                  <a:ext cx="1076256" cy="5902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146C88EE-7D6A-4F7A-AAD6-5E46E12C6F2E}"/>
              </a:ext>
            </a:extLst>
          </p:cNvPr>
          <p:cNvGrpSpPr/>
          <p:nvPr/>
        </p:nvGrpSpPr>
        <p:grpSpPr>
          <a:xfrm>
            <a:off x="640471" y="4082435"/>
            <a:ext cx="7476250" cy="675023"/>
            <a:chOff x="640471" y="4082435"/>
            <a:chExt cx="7476250" cy="675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640471" y="4137929"/>
                  <a:ext cx="2957283" cy="6195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69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1,5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=46 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em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71" y="4137929"/>
                  <a:ext cx="2957283" cy="6195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>
                  <a:extLst>
                    <a:ext uri="{FF2B5EF4-FFF2-40B4-BE49-F238E27FC236}">
                      <a16:creationId xmlns:a16="http://schemas.microsoft.com/office/drawing/2014/main" id="{775565AB-1307-4DF9-AC4B-5717C0A0CDEA}"/>
                    </a:ext>
                  </a:extLst>
                </p:cNvPr>
                <p:cNvSpPr txBox="1"/>
                <p:nvPr/>
              </p:nvSpPr>
              <p:spPr>
                <a:xfrm>
                  <a:off x="4688667" y="4082435"/>
                  <a:ext cx="3428054" cy="6195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−69</m:t>
                            </m:r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1,5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=−46 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em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6" name="CaixaDeTexto 45">
                  <a:extLst>
                    <a:ext uri="{FF2B5EF4-FFF2-40B4-BE49-F238E27FC236}">
                      <a16:creationId xmlns:a16="http://schemas.microsoft.com/office/drawing/2014/main" id="{775565AB-1307-4DF9-AC4B-5717C0A0CD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8667" y="4082435"/>
                  <a:ext cx="3428054" cy="61952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1423E38D-0B0D-4594-8656-0B1FC44F2801}"/>
              </a:ext>
            </a:extLst>
          </p:cNvPr>
          <p:cNvGrpSpPr/>
          <p:nvPr/>
        </p:nvGrpSpPr>
        <p:grpSpPr>
          <a:xfrm>
            <a:off x="247795" y="1826346"/>
            <a:ext cx="5779668" cy="968646"/>
            <a:chOff x="247795" y="1826346"/>
            <a:chExt cx="5779668" cy="968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247795" y="1826526"/>
                  <a:ext cx="1766829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95" y="1826526"/>
                  <a:ext cx="1766829" cy="310598"/>
                </a:xfrm>
                <a:prstGeom prst="rect">
                  <a:avLst/>
                </a:prstGeom>
                <a:blipFill>
                  <a:blip r:embed="rId21"/>
                  <a:stretch>
                    <a:fillRect l="-3806" t="-45098" r="-7266" b="-3137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tângulo 22"/>
                <p:cNvSpPr/>
                <p:nvPr/>
              </p:nvSpPr>
              <p:spPr>
                <a:xfrm>
                  <a:off x="2209185" y="1826346"/>
                  <a:ext cx="188352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BR" b="0" i="0" smtClean="0">
                                <a:latin typeface="Cambria Math" panose="02040503050406030204" pitchFamily="18" charset="0"/>
                              </a:rPr>
                              <m:t>mas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Retângulo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185" y="1826346"/>
                  <a:ext cx="1883529" cy="369332"/>
                </a:xfrm>
                <a:prstGeom prst="rect">
                  <a:avLst/>
                </a:prstGeom>
                <a:blipFill>
                  <a:blip r:embed="rId2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247795" y="2432107"/>
                  <a:ext cx="1150700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95" y="2432107"/>
                  <a:ext cx="1150700" cy="310598"/>
                </a:xfrm>
                <a:prstGeom prst="rect">
                  <a:avLst/>
                </a:prstGeom>
                <a:blipFill>
                  <a:blip r:embed="rId23"/>
                  <a:stretch>
                    <a:fillRect l="-5851" t="-45098" r="-1064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Seta para a Direita 24"/>
            <p:cNvSpPr/>
            <p:nvPr/>
          </p:nvSpPr>
          <p:spPr>
            <a:xfrm>
              <a:off x="1692717" y="2436258"/>
              <a:ext cx="516467" cy="30229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4439769" y="2425475"/>
                  <a:ext cx="1587694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8 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𝑁𝑠</m:t>
                      </m:r>
                    </m:oMath>
                  </a14:m>
                  <a:r>
                    <a:rPr lang="pt-BR" dirty="0"/>
                    <a:t>    </a:t>
                  </a:r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769" y="2425475"/>
                  <a:ext cx="1587694" cy="310598"/>
                </a:xfrm>
                <a:prstGeom prst="rect">
                  <a:avLst/>
                </a:prstGeom>
                <a:blipFill>
                  <a:blip r:embed="rId24"/>
                  <a:stretch>
                    <a:fillRect l="-6513" t="-43137" b="-2941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2233FBA9-6704-4E19-BA90-B064E56999BF}"/>
                    </a:ext>
                  </a:extLst>
                </p:cNvPr>
                <p:cNvSpPr txBox="1"/>
                <p:nvPr/>
              </p:nvSpPr>
              <p:spPr>
                <a:xfrm>
                  <a:off x="2274398" y="2484394"/>
                  <a:ext cx="1562992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×1,5 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7" name="CaixaDeTexto 46">
                  <a:extLst>
                    <a:ext uri="{FF2B5EF4-FFF2-40B4-BE49-F238E27FC236}">
                      <a16:creationId xmlns:a16="http://schemas.microsoft.com/office/drawing/2014/main" id="{2233FBA9-6704-4E19-BA90-B064E56999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398" y="2484394"/>
                  <a:ext cx="1562992" cy="310598"/>
                </a:xfrm>
                <a:prstGeom prst="rect">
                  <a:avLst/>
                </a:prstGeom>
                <a:blipFill>
                  <a:blip r:embed="rId25"/>
                  <a:stretch>
                    <a:fillRect l="-4688" t="-46000" r="-23828" b="-3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E90649F0-C633-4A08-B67D-57CC9A89BDB7}"/>
              </a:ext>
            </a:extLst>
          </p:cNvPr>
          <p:cNvGrpSpPr/>
          <p:nvPr/>
        </p:nvGrpSpPr>
        <p:grpSpPr>
          <a:xfrm>
            <a:off x="4199835" y="1534493"/>
            <a:ext cx="3774418" cy="1155420"/>
            <a:chOff x="4199835" y="1534493"/>
            <a:chExt cx="3774418" cy="1155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7035086" y="2379315"/>
                  <a:ext cx="93916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5086" y="2379315"/>
                  <a:ext cx="939167" cy="310598"/>
                </a:xfrm>
                <a:prstGeom prst="rect">
                  <a:avLst/>
                </a:prstGeom>
                <a:blipFill>
                  <a:blip r:embed="rId26"/>
                  <a:stretch>
                    <a:fillRect l="-7143" t="-43137" r="-27922" b="-274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93CE7600-5056-4D66-90B2-81D339C5DAD4}"/>
                </a:ext>
              </a:extLst>
            </p:cNvPr>
            <p:cNvSpPr txBox="1"/>
            <p:nvPr/>
          </p:nvSpPr>
          <p:spPr>
            <a:xfrm>
              <a:off x="4199835" y="1693136"/>
              <a:ext cx="2912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Os números deram diferentes por conta do arredondamento</a:t>
              </a:r>
            </a:p>
          </p:txBody>
        </p:sp>
        <p:cxnSp>
          <p:nvCxnSpPr>
            <p:cNvPr id="38" name="Conector de Seta Reta 37">
              <a:extLst>
                <a:ext uri="{FF2B5EF4-FFF2-40B4-BE49-F238E27FC236}">
                  <a16:creationId xmlns:a16="http://schemas.microsoft.com/office/drawing/2014/main" id="{9D96ABF4-DF30-491D-9D86-68844AD52CA0}"/>
                </a:ext>
              </a:extLst>
            </p:cNvPr>
            <p:cNvCxnSpPr>
              <a:cxnSpLocks/>
            </p:cNvCxnSpPr>
            <p:nvPr/>
          </p:nvCxnSpPr>
          <p:spPr>
            <a:xfrm>
              <a:off x="5165266" y="2203872"/>
              <a:ext cx="133945" cy="1926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de Seta Reta 47">
              <a:extLst>
                <a:ext uri="{FF2B5EF4-FFF2-40B4-BE49-F238E27FC236}">
                  <a16:creationId xmlns:a16="http://schemas.microsoft.com/office/drawing/2014/main" id="{46322501-0E41-4FE7-B454-03AECF4DAE44}"/>
                </a:ext>
              </a:extLst>
            </p:cNvPr>
            <p:cNvCxnSpPr>
              <a:endCxn id="21" idx="2"/>
            </p:cNvCxnSpPr>
            <p:nvPr/>
          </p:nvCxnSpPr>
          <p:spPr>
            <a:xfrm flipH="1" flipV="1">
              <a:off x="4688668" y="1534493"/>
              <a:ext cx="215225" cy="24300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67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584" y="17758"/>
            <a:ext cx="232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3 exercício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90156" y="1790458"/>
                <a:ext cx="34273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Antes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=2,5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=2,5 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i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i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6" y="1790458"/>
                <a:ext cx="3427349" cy="246221"/>
              </a:xfrm>
              <a:prstGeom prst="rect">
                <a:avLst/>
              </a:prstGeom>
              <a:blipFill>
                <a:blip r:embed="rId2"/>
                <a:stretch>
                  <a:fillRect t="-40000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/>
          <p:cNvSpPr/>
          <p:nvPr/>
        </p:nvSpPr>
        <p:spPr>
          <a:xfrm>
            <a:off x="0" y="376114"/>
            <a:ext cx="5994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Alberto e Bernardo têm massas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30 kg e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6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45 kg.  Deslizam no piso horizontal a 2,5 m/s, quando Alberto dá um tranco na corda;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velocidade de Bernardo cai para 1,25 m/s no mesmo sentido. </a:t>
            </a:r>
          </a:p>
          <a:p>
            <a:pPr algn="just" hangingPunct="0"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Determine: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nova velocidade de Alberto após o puxão.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911841" y="1787015"/>
                <a:ext cx="21930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𝐷𝑒𝑝𝑜𝑖𝑠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=1,25 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41" y="1787015"/>
                <a:ext cx="2193036" cy="246221"/>
              </a:xfrm>
              <a:prstGeom prst="rect">
                <a:avLst/>
              </a:prstGeom>
              <a:blipFill>
                <a:blip r:embed="rId3"/>
                <a:stretch>
                  <a:fillRect l="-1950" t="-36585" r="-279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90156" y="2095912"/>
                <a:ext cx="3078150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Referencial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Laborat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rio</m:t>
                          </m:r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6" y="2095912"/>
                <a:ext cx="3078150" cy="301557"/>
              </a:xfrm>
              <a:prstGeom prst="rect">
                <a:avLst/>
              </a:prstGeom>
              <a:blipFill>
                <a:blip r:embed="rId6"/>
                <a:stretch>
                  <a:fillRect l="-1188" t="-32653" r="-7525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3517505" y="2108192"/>
                <a:ext cx="31636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505" y="2108192"/>
                <a:ext cx="3163687" cy="276999"/>
              </a:xfrm>
              <a:prstGeom prst="rect">
                <a:avLst/>
              </a:prstGeom>
              <a:blipFill>
                <a:blip r:embed="rId7"/>
                <a:stretch>
                  <a:fillRect l="-385" t="-48889" r="-193" b="-1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08423" y="2830162"/>
                <a:ext cx="31524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3" y="2830162"/>
                <a:ext cx="3152466" cy="276999"/>
              </a:xfrm>
              <a:prstGeom prst="rect">
                <a:avLst/>
              </a:prstGeom>
              <a:blipFill>
                <a:blip r:embed="rId8"/>
                <a:stretch>
                  <a:fillRect l="-580" r="-193" b="-15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756396" y="3808726"/>
                <a:ext cx="32073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96" y="3808726"/>
                <a:ext cx="3207353" cy="276999"/>
              </a:xfrm>
              <a:prstGeom prst="rect">
                <a:avLst/>
              </a:prstGeom>
              <a:blipFill>
                <a:blip r:embed="rId9"/>
                <a:stretch>
                  <a:fillRect l="-380" t="-2222" r="-380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5230474" y="3660768"/>
                <a:ext cx="2901435" cy="572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474" y="3660768"/>
                <a:ext cx="2901435" cy="5729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807113" y="4273951"/>
                <a:ext cx="3396443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−45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1,25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2,5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13" y="4273951"/>
                <a:ext cx="3396443" cy="525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748905" y="4480279"/>
                <a:ext cx="137903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=4,4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905" y="4480279"/>
                <a:ext cx="1379032" cy="276999"/>
              </a:xfrm>
              <a:prstGeom prst="rect">
                <a:avLst/>
              </a:prstGeom>
              <a:blipFill>
                <a:blip r:embed="rId12"/>
                <a:stretch>
                  <a:fillRect l="-1327" t="-2222" r="-1770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Agrupar 30">
            <a:extLst>
              <a:ext uri="{FF2B5EF4-FFF2-40B4-BE49-F238E27FC236}">
                <a16:creationId xmlns:a16="http://schemas.microsoft.com/office/drawing/2014/main" id="{DEC51A8D-A29D-404C-B968-773772C5DEB5}"/>
              </a:ext>
            </a:extLst>
          </p:cNvPr>
          <p:cNvGrpSpPr/>
          <p:nvPr/>
        </p:nvGrpSpPr>
        <p:grpSpPr>
          <a:xfrm>
            <a:off x="5794684" y="1195518"/>
            <a:ext cx="3130906" cy="369332"/>
            <a:chOff x="4125773" y="625904"/>
            <a:chExt cx="3547872" cy="369332"/>
          </a:xfrm>
        </p:grpSpPr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6970F1DA-636F-4B59-A598-00C08CC1C344}"/>
                </a:ext>
              </a:extLst>
            </p:cNvPr>
            <p:cNvCxnSpPr/>
            <p:nvPr/>
          </p:nvCxnSpPr>
          <p:spPr>
            <a:xfrm>
              <a:off x="4125773" y="919272"/>
              <a:ext cx="35478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5E04E1B5-96A3-4E34-89CB-8C068BAC765C}"/>
                </a:ext>
              </a:extLst>
            </p:cNvPr>
            <p:cNvSpPr txBox="1"/>
            <p:nvPr/>
          </p:nvSpPr>
          <p:spPr>
            <a:xfrm>
              <a:off x="7256679" y="625904"/>
              <a:ext cx="2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x</a:t>
              </a: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E0F9C439-02A2-4082-8A1D-1C5AAB21A16B}"/>
              </a:ext>
            </a:extLst>
          </p:cNvPr>
          <p:cNvGrpSpPr/>
          <p:nvPr/>
        </p:nvGrpSpPr>
        <p:grpSpPr>
          <a:xfrm>
            <a:off x="5858425" y="631272"/>
            <a:ext cx="2663832" cy="857614"/>
            <a:chOff x="4189514" y="61658"/>
            <a:chExt cx="2663832" cy="857614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6D4ACA68-46AF-43B9-8E75-648AA3DE16C9}"/>
                </a:ext>
              </a:extLst>
            </p:cNvPr>
            <p:cNvGrpSpPr/>
            <p:nvPr/>
          </p:nvGrpSpPr>
          <p:grpSpPr>
            <a:xfrm>
              <a:off x="4189514" y="61658"/>
              <a:ext cx="2663832" cy="857614"/>
              <a:chOff x="4189514" y="61658"/>
              <a:chExt cx="2663832" cy="857614"/>
            </a:xfrm>
          </p:grpSpPr>
          <p:pic>
            <p:nvPicPr>
              <p:cNvPr id="38" name="Picture 2" descr="boneco palito p/ leo_stronda_xxt - Desenho de monk_d_iago - Gartic">
                <a:extLst>
                  <a:ext uri="{FF2B5EF4-FFF2-40B4-BE49-F238E27FC236}">
                    <a16:creationId xmlns:a16="http://schemas.microsoft.com/office/drawing/2014/main" id="{6CF83F3F-3FD5-499D-9F6E-BBD76C3B76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 rot="20320052">
                <a:off x="4322137" y="11749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" descr="boneco palito p/ leo_stronda_xxt - Desenho de monk_d_iago - Gartic">
                <a:extLst>
                  <a:ext uri="{FF2B5EF4-FFF2-40B4-BE49-F238E27FC236}">
                    <a16:creationId xmlns:a16="http://schemas.microsoft.com/office/drawing/2014/main" id="{15F34CEC-D76D-4912-8B45-A9A73CBD4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>
                <a:off x="6106470" y="6165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Skate Desenho Para Colorir - Ultra Coloring Pages">
                <a:extLst>
                  <a:ext uri="{FF2B5EF4-FFF2-40B4-BE49-F238E27FC236}">
                    <a16:creationId xmlns:a16="http://schemas.microsoft.com/office/drawing/2014/main" id="{7FAB34B7-F52E-4727-A4CD-FF90E864AE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4189514" y="714010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" descr="Skate Desenho Para Colorir - Ultra Coloring Pages">
                <a:extLst>
                  <a:ext uri="{FF2B5EF4-FFF2-40B4-BE49-F238E27FC236}">
                    <a16:creationId xmlns:a16="http://schemas.microsoft.com/office/drawing/2014/main" id="{541627CC-09D8-4A26-A105-AB756A224F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5973847" y="707939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2" name="Conector reto 41">
                <a:extLst>
                  <a:ext uri="{FF2B5EF4-FFF2-40B4-BE49-F238E27FC236}">
                    <a16:creationId xmlns:a16="http://schemas.microsoft.com/office/drawing/2014/main" id="{8EB0B8E5-4E3A-4755-84CC-AC38B39BCED5}"/>
                  </a:ext>
                </a:extLst>
              </p:cNvPr>
              <p:cNvCxnSpPr/>
              <p:nvPr/>
            </p:nvCxnSpPr>
            <p:spPr>
              <a:xfrm>
                <a:off x="4769510" y="255976"/>
                <a:ext cx="1427640" cy="6981"/>
              </a:xfrm>
              <a:prstGeom prst="line">
                <a:avLst/>
              </a:prstGeom>
              <a:ln cmpd="dbl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FAD2E81E-8C76-4E17-8B0B-3C37A9BEB14D}"/>
                </a:ext>
              </a:extLst>
            </p:cNvPr>
            <p:cNvSpPr txBox="1"/>
            <p:nvPr/>
          </p:nvSpPr>
          <p:spPr>
            <a:xfrm>
              <a:off x="4719265" y="369606"/>
              <a:ext cx="336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9E63181B-2933-4D72-BF70-58D5E5DD3DD0}"/>
                </a:ext>
              </a:extLst>
            </p:cNvPr>
            <p:cNvSpPr txBox="1"/>
            <p:nvPr/>
          </p:nvSpPr>
          <p:spPr>
            <a:xfrm>
              <a:off x="6436967" y="368386"/>
              <a:ext cx="350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B</a:t>
              </a:r>
            </a:p>
          </p:txBody>
        </p:sp>
      </p:grpSp>
      <p:sp>
        <p:nvSpPr>
          <p:cNvPr id="43" name="Elipse 42">
            <a:extLst>
              <a:ext uri="{FF2B5EF4-FFF2-40B4-BE49-F238E27FC236}">
                <a16:creationId xmlns:a16="http://schemas.microsoft.com/office/drawing/2014/main" id="{0ABFC721-8C67-4990-BA54-52499DFA358D}"/>
              </a:ext>
            </a:extLst>
          </p:cNvPr>
          <p:cNvSpPr/>
          <p:nvPr/>
        </p:nvSpPr>
        <p:spPr>
          <a:xfrm>
            <a:off x="6737924" y="959847"/>
            <a:ext cx="706959" cy="24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CM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3F024934-BE63-4C79-B633-05667EDC4A6C}"/>
              </a:ext>
            </a:extLst>
          </p:cNvPr>
          <p:cNvSpPr/>
          <p:nvPr/>
        </p:nvSpPr>
        <p:spPr>
          <a:xfrm>
            <a:off x="6737924" y="1535068"/>
            <a:ext cx="766368" cy="24614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/>
              <a:t>lab</a:t>
            </a:r>
            <a:endParaRPr lang="pt-BR" sz="1600" dirty="0"/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5A79C669-2641-43D7-8D83-99A3721804B7}"/>
              </a:ext>
            </a:extLst>
          </p:cNvPr>
          <p:cNvCxnSpPr>
            <a:cxnSpLocks/>
          </p:cNvCxnSpPr>
          <p:nvPr/>
        </p:nvCxnSpPr>
        <p:spPr>
          <a:xfrm>
            <a:off x="7299743" y="1076185"/>
            <a:ext cx="590229" cy="12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C966C040-A0CE-4342-B6C5-BEC6AC636134}"/>
              </a:ext>
            </a:extLst>
          </p:cNvPr>
          <p:cNvSpPr txBox="1"/>
          <p:nvPr/>
        </p:nvSpPr>
        <p:spPr>
          <a:xfrm>
            <a:off x="-64012" y="2427626"/>
            <a:ext cx="929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o movimento é todo em uma dimensão, não precisamos dos vetores, basta cuidar dos sinais</a:t>
            </a:r>
          </a:p>
        </p:txBody>
      </p:sp>
    </p:spTree>
    <p:extLst>
      <p:ext uri="{BB962C8B-B14F-4D97-AF65-F5344CB8AC3E}">
        <p14:creationId xmlns:p14="http://schemas.microsoft.com/office/powerpoint/2010/main" val="267874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4812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2000" dirty="0">
                <a:solidFill>
                  <a:srgbClr val="0070C0"/>
                </a:solidFill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rPr>
              <a:t>Qual o impulso sofrido por cada garoto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31968" y="413345"/>
                <a:ext cx="75546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8" y="413345"/>
                <a:ext cx="755463" cy="310598"/>
              </a:xfrm>
              <a:prstGeom prst="rect">
                <a:avLst/>
              </a:prstGeom>
              <a:blipFill>
                <a:blip r:embed="rId2"/>
                <a:stretch>
                  <a:fillRect l="-8871" t="-43137" r="-45968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084076" y="427029"/>
                <a:ext cx="9328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76" y="427029"/>
                <a:ext cx="932819" cy="276999"/>
              </a:xfrm>
              <a:prstGeom prst="rect">
                <a:avLst/>
              </a:prstGeom>
              <a:blipFill>
                <a:blip r:embed="rId3"/>
                <a:stretch>
                  <a:fillRect l="-7843" r="-1961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025300" y="460628"/>
                <a:ext cx="16192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00" y="460628"/>
                <a:ext cx="1619226" cy="276999"/>
              </a:xfrm>
              <a:prstGeom prst="rect">
                <a:avLst/>
              </a:prstGeom>
              <a:blipFill>
                <a:blip r:embed="rId4"/>
                <a:stretch>
                  <a:fillRect l="-752" t="-2222" r="-4511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754476" y="460628"/>
                <a:ext cx="1660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=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30(4,38−2,5)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76" y="460628"/>
                <a:ext cx="1660711" cy="276999"/>
              </a:xfrm>
              <a:prstGeom prst="rect">
                <a:avLst/>
              </a:prstGeom>
              <a:blipFill>
                <a:blip r:embed="rId5"/>
                <a:stretch>
                  <a:fillRect l="-8824" t="-28889" r="-6250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511894" y="443828"/>
                <a:ext cx="10172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94" y="443828"/>
                <a:ext cx="1017202" cy="276999"/>
              </a:xfrm>
              <a:prstGeom prst="rect">
                <a:avLst/>
              </a:prstGeom>
              <a:blipFill>
                <a:blip r:embed="rId6"/>
                <a:stretch>
                  <a:fillRect l="-7186" r="-5389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084076" y="803347"/>
                <a:ext cx="9433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76" y="803347"/>
                <a:ext cx="943399" cy="276999"/>
              </a:xfrm>
              <a:prstGeom prst="rect">
                <a:avLst/>
              </a:prstGeom>
              <a:blipFill>
                <a:blip r:embed="rId7"/>
                <a:stretch>
                  <a:fillRect l="-7742" r="-1290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025300" y="836946"/>
                <a:ext cx="1706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300" y="836946"/>
                <a:ext cx="1706365" cy="276999"/>
              </a:xfrm>
              <a:prstGeom prst="rect">
                <a:avLst/>
              </a:prstGeom>
              <a:blipFill>
                <a:blip r:embed="rId8"/>
                <a:stretch>
                  <a:fillRect r="-3214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754476" y="836946"/>
                <a:ext cx="1660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b="0" dirty="0"/>
                  <a:t>=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45(1,25−2,5)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476" y="836946"/>
                <a:ext cx="1660711" cy="276999"/>
              </a:xfrm>
              <a:prstGeom prst="rect">
                <a:avLst/>
              </a:prstGeom>
              <a:blipFill>
                <a:blip r:embed="rId9"/>
                <a:stretch>
                  <a:fillRect l="-8824" t="-28261" r="-6250" b="-5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511894" y="778346"/>
                <a:ext cx="12116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56 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894" y="778346"/>
                <a:ext cx="1211614" cy="276999"/>
              </a:xfrm>
              <a:prstGeom prst="rect">
                <a:avLst/>
              </a:prstGeom>
              <a:blipFill>
                <a:blip r:embed="rId10"/>
                <a:stretch>
                  <a:fillRect l="-5025" r="-4020" b="-3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5516824" y="1242037"/>
                <a:ext cx="939168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24" y="1242037"/>
                <a:ext cx="939168" cy="310598"/>
              </a:xfrm>
              <a:prstGeom prst="rect">
                <a:avLst/>
              </a:prstGeom>
              <a:blipFill>
                <a:blip r:embed="rId11"/>
                <a:stretch>
                  <a:fillRect l="-7143" t="-43137" r="-27273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235787" y="1618006"/>
            <a:ext cx="876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Quais são as velocidades do centro de massa do sistema </a:t>
            </a:r>
            <a:r>
              <a:rPr lang="pt-BR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Alberto+Bernardo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antes e depois do tranco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86062" y="2097190"/>
                <a:ext cx="2129622" cy="54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62" y="2097190"/>
                <a:ext cx="2129622" cy="548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406268" y="2113989"/>
                <a:ext cx="2234586" cy="53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×2,5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30+45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68" y="2113989"/>
                <a:ext cx="2234586" cy="5305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5112948" y="2113989"/>
                <a:ext cx="1705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48" y="2113989"/>
                <a:ext cx="1705210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86062" y="2705026"/>
                <a:ext cx="2160399" cy="54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62" y="2705026"/>
                <a:ext cx="2160399" cy="5484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406268" y="2721825"/>
                <a:ext cx="2539157" cy="53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×4,38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×1,25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30+45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268" y="2721825"/>
                <a:ext cx="2539157" cy="5305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5112948" y="2721825"/>
                <a:ext cx="17154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48" y="2721825"/>
                <a:ext cx="1715470" cy="369332"/>
              </a:xfrm>
              <a:prstGeom prst="rect">
                <a:avLst/>
              </a:prstGeom>
              <a:blipFill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/>
          <p:cNvSpPr/>
          <p:nvPr/>
        </p:nvSpPr>
        <p:spPr>
          <a:xfrm>
            <a:off x="186062" y="3435713"/>
            <a:ext cx="7682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 o </a:t>
            </a:r>
            <a:r>
              <a:rPr lang="pt-BR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impulso sofrido pelo centro de massa de Alberto e Bernardo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00195" y="3932622"/>
                <a:ext cx="75546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5" y="3932622"/>
                <a:ext cx="755463" cy="310598"/>
              </a:xfrm>
              <a:prstGeom prst="rect">
                <a:avLst/>
              </a:prstGeom>
              <a:blipFill>
                <a:blip r:embed="rId18"/>
                <a:stretch>
                  <a:fillRect l="-8871" t="-41176" r="-45968" b="-294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633364" y="3943967"/>
                <a:ext cx="2358338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364" y="3943967"/>
                <a:ext cx="2358338" cy="312458"/>
              </a:xfrm>
              <a:prstGeom prst="rect">
                <a:avLst/>
              </a:prstGeom>
              <a:blipFill>
                <a:blip r:embed="rId19"/>
                <a:stretch>
                  <a:fillRect l="-2842" t="-45098" r="-1809" b="-27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/>
          <p:cNvSpPr/>
          <p:nvPr/>
        </p:nvSpPr>
        <p:spPr>
          <a:xfrm>
            <a:off x="417632" y="4360110"/>
            <a:ext cx="4394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 esperado pois no Centro de Massa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812536" y="4353047"/>
                <a:ext cx="1387688" cy="341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536" y="4353047"/>
                <a:ext cx="1387688" cy="341055"/>
              </a:xfrm>
              <a:prstGeom prst="rect">
                <a:avLst/>
              </a:prstGeom>
              <a:blipFill>
                <a:blip r:embed="rId20"/>
                <a:stretch>
                  <a:fillRect l="-3509" r="-3509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Agrupar 29"/>
          <p:cNvGrpSpPr/>
          <p:nvPr/>
        </p:nvGrpSpPr>
        <p:grpSpPr>
          <a:xfrm>
            <a:off x="7363997" y="1066833"/>
            <a:ext cx="1754842" cy="362818"/>
            <a:chOff x="4766594" y="795969"/>
            <a:chExt cx="2885498" cy="369332"/>
          </a:xfrm>
        </p:grpSpPr>
        <p:cxnSp>
          <p:nvCxnSpPr>
            <p:cNvPr id="31" name="Conector de Seta Reta 30"/>
            <p:cNvCxnSpPr/>
            <p:nvPr/>
          </p:nvCxnSpPr>
          <p:spPr>
            <a:xfrm flipV="1">
              <a:off x="4766594" y="840600"/>
              <a:ext cx="2885498" cy="6894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/>
            <p:cNvSpPr txBox="1"/>
            <p:nvPr/>
          </p:nvSpPr>
          <p:spPr>
            <a:xfrm>
              <a:off x="7318724" y="795969"/>
              <a:ext cx="2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x</a:t>
              </a: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7347577" y="565486"/>
            <a:ext cx="1650704" cy="531440"/>
            <a:chOff x="4189514" y="61658"/>
            <a:chExt cx="2663832" cy="857614"/>
          </a:xfrm>
        </p:grpSpPr>
        <p:grpSp>
          <p:nvGrpSpPr>
            <p:cNvPr id="34" name="Agrupar 33"/>
            <p:cNvGrpSpPr/>
            <p:nvPr/>
          </p:nvGrpSpPr>
          <p:grpSpPr>
            <a:xfrm>
              <a:off x="4189514" y="61658"/>
              <a:ext cx="2663832" cy="857614"/>
              <a:chOff x="4189514" y="61658"/>
              <a:chExt cx="2663832" cy="857614"/>
            </a:xfrm>
          </p:grpSpPr>
          <p:pic>
            <p:nvPicPr>
              <p:cNvPr id="37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 rot="20320052">
                <a:off x="4322137" y="11749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>
                <a:off x="6106470" y="6165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4189514" y="714010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5973847" y="707939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1" name="Conector reto 40"/>
              <p:cNvCxnSpPr/>
              <p:nvPr/>
            </p:nvCxnSpPr>
            <p:spPr>
              <a:xfrm>
                <a:off x="4769510" y="255976"/>
                <a:ext cx="1427640" cy="6981"/>
              </a:xfrm>
              <a:prstGeom prst="line">
                <a:avLst/>
              </a:prstGeom>
              <a:ln cmpd="dbl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CaixaDeTexto 34"/>
            <p:cNvSpPr txBox="1"/>
            <p:nvPr/>
          </p:nvSpPr>
          <p:spPr>
            <a:xfrm>
              <a:off x="4629264" y="283648"/>
              <a:ext cx="336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6398775" y="293971"/>
              <a:ext cx="35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76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7" grpId="0"/>
      <p:bldP spid="18" grpId="0"/>
      <p:bldP spid="22" grpId="0"/>
      <p:bldP spid="23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775E3-DD6B-46E0-8822-423C1AE9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23" y="92181"/>
            <a:ext cx="6299947" cy="250719"/>
          </a:xfrm>
        </p:spPr>
        <p:txBody>
          <a:bodyPr>
            <a:noAutofit/>
          </a:bodyPr>
          <a:lstStyle/>
          <a:p>
            <a:r>
              <a:rPr lang="pt-BR" sz="2800" dirty="0"/>
              <a:t>Discussão experimento online de colisões</a:t>
            </a:r>
          </a:p>
        </p:txBody>
      </p:sp>
    </p:spTree>
    <p:extLst>
      <p:ext uri="{BB962C8B-B14F-4D97-AF65-F5344CB8AC3E}">
        <p14:creationId xmlns:p14="http://schemas.microsoft.com/office/powerpoint/2010/main" val="47659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9486" y="79829"/>
            <a:ext cx="444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Centro de </a:t>
            </a:r>
            <a:r>
              <a:rPr lang="pt-BR" sz="2000" dirty="0">
                <a:solidFill>
                  <a:srgbClr val="0070C0"/>
                </a:solidFill>
              </a:rPr>
              <a:t>massa</a:t>
            </a:r>
            <a:r>
              <a:rPr lang="pt-BR" dirty="0">
                <a:solidFill>
                  <a:srgbClr val="0070C0"/>
                </a:solidFill>
              </a:rPr>
              <a:t> e Centro de gravidade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39486" y="462134"/>
                <a:ext cx="2515037" cy="487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6" y="462134"/>
                <a:ext cx="2515037" cy="4875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577584" y="462134"/>
                <a:ext cx="2515037" cy="487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584" y="462134"/>
                <a:ext cx="2515037" cy="4875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Agrupar 15"/>
          <p:cNvGrpSpPr/>
          <p:nvPr/>
        </p:nvGrpSpPr>
        <p:grpSpPr>
          <a:xfrm>
            <a:off x="643567" y="1307761"/>
            <a:ext cx="1508195" cy="276999"/>
            <a:chOff x="3670143" y="2562819"/>
            <a:chExt cx="1508195" cy="276999"/>
          </a:xfrm>
        </p:grpSpPr>
        <p:sp>
          <p:nvSpPr>
            <p:cNvPr id="12" name="Elipse 11"/>
            <p:cNvSpPr/>
            <p:nvPr/>
          </p:nvSpPr>
          <p:spPr>
            <a:xfrm>
              <a:off x="3719839" y="2625119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4900648" y="2625119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670143" y="2562819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860286" y="2562819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645418" y="2214337"/>
            <a:ext cx="318052" cy="276999"/>
            <a:chOff x="465767" y="2807486"/>
            <a:chExt cx="318052" cy="276999"/>
          </a:xfrm>
        </p:grpSpPr>
        <p:sp>
          <p:nvSpPr>
            <p:cNvPr id="19" name="Elipse 18"/>
            <p:cNvSpPr/>
            <p:nvPr/>
          </p:nvSpPr>
          <p:spPr>
            <a:xfrm>
              <a:off x="515463" y="2869786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65767" y="2807486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5496115" y="2191929"/>
            <a:ext cx="318052" cy="276999"/>
            <a:chOff x="1655910" y="2807486"/>
            <a:chExt cx="318052" cy="276999"/>
          </a:xfrm>
        </p:grpSpPr>
        <p:sp>
          <p:nvSpPr>
            <p:cNvPr id="20" name="Elipse 19"/>
            <p:cNvSpPr/>
            <p:nvPr/>
          </p:nvSpPr>
          <p:spPr>
            <a:xfrm>
              <a:off x="1696272" y="2869786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1655910" y="2807486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3" name="Agrupar 32"/>
          <p:cNvGrpSpPr/>
          <p:nvPr/>
        </p:nvGrpSpPr>
        <p:grpSpPr>
          <a:xfrm>
            <a:off x="643567" y="3144036"/>
            <a:ext cx="318052" cy="276999"/>
            <a:chOff x="465767" y="3422470"/>
            <a:chExt cx="318052" cy="276999"/>
          </a:xfrm>
        </p:grpSpPr>
        <p:sp>
          <p:nvSpPr>
            <p:cNvPr id="29" name="Elipse 28"/>
            <p:cNvSpPr/>
            <p:nvPr/>
          </p:nvSpPr>
          <p:spPr>
            <a:xfrm>
              <a:off x="515463" y="3484770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465767" y="3422470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3078034" y="3144035"/>
            <a:ext cx="318052" cy="276999"/>
            <a:chOff x="1655910" y="3422470"/>
            <a:chExt cx="318052" cy="276999"/>
          </a:xfrm>
        </p:grpSpPr>
        <p:sp>
          <p:nvSpPr>
            <p:cNvPr id="30" name="Elipse 29"/>
            <p:cNvSpPr/>
            <p:nvPr/>
          </p:nvSpPr>
          <p:spPr>
            <a:xfrm>
              <a:off x="1696272" y="3484770"/>
              <a:ext cx="182647" cy="1524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1655910" y="3422470"/>
              <a:ext cx="318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948565" y="1143561"/>
                <a:ext cx="8713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565" y="1143561"/>
                <a:ext cx="871392" cy="246221"/>
              </a:xfrm>
              <a:prstGeom prst="rect">
                <a:avLst/>
              </a:prstGeom>
              <a:blipFill>
                <a:blip r:embed="rId4"/>
                <a:stretch>
                  <a:fillRect l="-2797" r="-699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7045533" y="1143561"/>
                <a:ext cx="8761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533" y="1143561"/>
                <a:ext cx="876137" cy="246221"/>
              </a:xfrm>
              <a:prstGeom prst="rect">
                <a:avLst/>
              </a:prstGeom>
              <a:blipFill>
                <a:blip r:embed="rId5"/>
                <a:stretch>
                  <a:fillRect l="-2797" r="-1399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5974022" y="1413982"/>
                <a:ext cx="1119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22" y="1413982"/>
                <a:ext cx="1119409" cy="246221"/>
              </a:xfrm>
              <a:prstGeom prst="rect">
                <a:avLst/>
              </a:prstGeom>
              <a:blipFill>
                <a:blip r:embed="rId6"/>
                <a:stretch>
                  <a:fillRect l="-3261" r="-54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7282122" y="1413982"/>
                <a:ext cx="11241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22" y="1413982"/>
                <a:ext cx="1124154" cy="246221"/>
              </a:xfrm>
              <a:prstGeom prst="rect">
                <a:avLst/>
              </a:prstGeom>
              <a:blipFill>
                <a:blip r:embed="rId7"/>
                <a:stretch>
                  <a:fillRect l="-3261" r="-543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5915153" y="1938048"/>
                <a:ext cx="1273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153" y="1938048"/>
                <a:ext cx="1273554" cy="246221"/>
              </a:xfrm>
              <a:prstGeom prst="rect">
                <a:avLst/>
              </a:prstGeom>
              <a:blipFill>
                <a:blip r:embed="rId8"/>
                <a:stretch>
                  <a:fillRect l="-957" r="-478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935865" y="2222138"/>
                <a:ext cx="1676421" cy="50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865" y="2222138"/>
                <a:ext cx="1676421" cy="5028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3837488" y="3498019"/>
                <a:ext cx="94000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488" y="3498019"/>
                <a:ext cx="940001" cy="612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8246174" y="2190911"/>
                <a:ext cx="617798" cy="565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174" y="2190911"/>
                <a:ext cx="617798" cy="5653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533192" y="3676206"/>
                <a:ext cx="12735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2" y="3676206"/>
                <a:ext cx="1273554" cy="246221"/>
              </a:xfrm>
              <a:prstGeom prst="rect">
                <a:avLst/>
              </a:prstGeom>
              <a:blipFill>
                <a:blip r:embed="rId12"/>
                <a:stretch>
                  <a:fillRect l="-957" r="-478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566414" y="2838489"/>
                <a:ext cx="96257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414" y="2838489"/>
                <a:ext cx="962571" cy="246221"/>
              </a:xfrm>
              <a:prstGeom prst="rect">
                <a:avLst/>
              </a:prstGeom>
              <a:blipFill>
                <a:blip r:embed="rId13"/>
                <a:stretch>
                  <a:fillRect l="-6329" t="-37500" r="-24684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2076276" y="3547869"/>
                <a:ext cx="1790234" cy="502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276" y="3547869"/>
                <a:ext cx="1790234" cy="50289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7594515" y="2190911"/>
                <a:ext cx="811761" cy="565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515" y="2190911"/>
                <a:ext cx="811761" cy="5653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/>
              <p:cNvSpPr/>
              <p:nvPr/>
            </p:nvSpPr>
            <p:spPr>
              <a:xfrm>
                <a:off x="4596476" y="3492950"/>
                <a:ext cx="74603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5" name="Retângu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76" y="3492950"/>
                <a:ext cx="746038" cy="6109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5549876" y="3676206"/>
                <a:ext cx="1103251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876" y="3676206"/>
                <a:ext cx="1103251" cy="246221"/>
              </a:xfrm>
              <a:prstGeom prst="rect">
                <a:avLst/>
              </a:prstGeom>
              <a:blipFill>
                <a:blip r:embed="rId17"/>
                <a:stretch>
                  <a:fillRect l="-1657" r="-1105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4440621" y="1914930"/>
                <a:ext cx="907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|=|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621" y="1914930"/>
                <a:ext cx="907300" cy="246221"/>
              </a:xfrm>
              <a:prstGeom prst="rect">
                <a:avLst/>
              </a:prstGeom>
              <a:blipFill>
                <a:blip r:embed="rId18"/>
                <a:stretch>
                  <a:fillRect l="-6711" t="-36585" r="-26174" b="-317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3865886" y="2852389"/>
                <a:ext cx="7965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886" y="2852389"/>
                <a:ext cx="796500" cy="246221"/>
              </a:xfrm>
              <a:prstGeom prst="rect">
                <a:avLst/>
              </a:prstGeom>
              <a:blipFill>
                <a:blip r:embed="rId19"/>
                <a:stretch>
                  <a:fillRect l="-7634" t="-37500" r="-29771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533192" y="4152153"/>
                <a:ext cx="140820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2" y="4152153"/>
                <a:ext cx="1408206" cy="246221"/>
              </a:xfrm>
              <a:prstGeom prst="rect">
                <a:avLst/>
              </a:prstGeom>
              <a:blipFill>
                <a:blip r:embed="rId20"/>
                <a:stretch>
                  <a:fillRect l="-259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3969701" y="4152153"/>
                <a:ext cx="10182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01" y="4152153"/>
                <a:ext cx="1018292" cy="246221"/>
              </a:xfrm>
              <a:prstGeom prst="rect">
                <a:avLst/>
              </a:prstGeom>
              <a:blipFill>
                <a:blip r:embed="rId21"/>
                <a:stretch>
                  <a:fillRect l="-4192" r="-1198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2196119" y="4152153"/>
                <a:ext cx="1495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−1,5 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119" y="4152153"/>
                <a:ext cx="1495409" cy="246221"/>
              </a:xfrm>
              <a:prstGeom prst="rect">
                <a:avLst/>
              </a:prstGeom>
              <a:blipFill>
                <a:blip r:embed="rId22"/>
                <a:stretch>
                  <a:fillRect l="-2439" r="-407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533192" y="4549879"/>
                <a:ext cx="12991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2" y="4549879"/>
                <a:ext cx="1299138" cy="246221"/>
              </a:xfrm>
              <a:prstGeom prst="rect">
                <a:avLst/>
              </a:prstGeom>
              <a:blipFill>
                <a:blip r:embed="rId23"/>
                <a:stretch>
                  <a:fillRect l="-2804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3969701" y="4549879"/>
                <a:ext cx="11769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=−0,5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701" y="4549879"/>
                <a:ext cx="1176924" cy="246221"/>
              </a:xfrm>
              <a:prstGeom prst="rect">
                <a:avLst/>
              </a:prstGeom>
              <a:blipFill>
                <a:blip r:embed="rId24"/>
                <a:stretch>
                  <a:fillRect l="-3109" r="-1036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2207805" y="4549879"/>
                <a:ext cx="133671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−1,5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05" y="4549879"/>
                <a:ext cx="1336713" cy="246221"/>
              </a:xfrm>
              <a:prstGeom prst="rect">
                <a:avLst/>
              </a:prstGeom>
              <a:blipFill>
                <a:blip r:embed="rId25"/>
                <a:stretch>
                  <a:fillRect l="-2740" r="-2283" b="-146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CaixaDeTexto 61"/>
          <p:cNvSpPr txBox="1"/>
          <p:nvPr/>
        </p:nvSpPr>
        <p:spPr>
          <a:xfrm>
            <a:off x="-31293" y="1286595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1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-48126" y="2164281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2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-37643" y="3137686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 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25D9E018-E062-48C4-B9D4-4FC3E280D3C9}"/>
                  </a:ext>
                </a:extLst>
              </p:cNvPr>
              <p:cNvSpPr/>
              <p:nvPr/>
            </p:nvSpPr>
            <p:spPr>
              <a:xfrm>
                <a:off x="7093431" y="4023575"/>
                <a:ext cx="1878225" cy="717405"/>
              </a:xfrm>
              <a:prstGeom prst="wedgeRectCallout">
                <a:avLst>
                  <a:gd name="adj1" fmla="val -11167"/>
                  <a:gd name="adj2" fmla="val -253936"/>
                </a:avLst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massas iguais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Balão de Fala: Retângulo 2">
                <a:extLst>
                  <a:ext uri="{FF2B5EF4-FFF2-40B4-BE49-F238E27FC236}">
                    <a16:creationId xmlns:a16="http://schemas.microsoft.com/office/drawing/2014/main" id="{25D9E018-E062-48C4-B9D4-4FC3E280D3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431" y="4023575"/>
                <a:ext cx="1878225" cy="717405"/>
              </a:xfrm>
              <a:prstGeom prst="wedgeRectCallout">
                <a:avLst>
                  <a:gd name="adj1" fmla="val -11167"/>
                  <a:gd name="adj2" fmla="val -253936"/>
                </a:avLst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66FBB7A2-9657-48E2-B93B-2EA3BFF5A3D1}"/>
              </a:ext>
            </a:extLst>
          </p:cNvPr>
          <p:cNvSpPr/>
          <p:nvPr/>
        </p:nvSpPr>
        <p:spPr>
          <a:xfrm rot="17049225">
            <a:off x="5420466" y="2506339"/>
            <a:ext cx="458981" cy="3088848"/>
          </a:xfrm>
          <a:prstGeom prst="rtTriangle">
            <a:avLst/>
          </a:prstGeom>
          <a:solidFill>
            <a:srgbClr val="0070C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72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3951E-6 L 0.40052 -2.83951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2.59259E-6 L 0.50851 -0.0058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9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34568E-6 L 0.50677 -0.00339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30" y="-1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34568E-6 L 0.26337 -0.0046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5" grpId="0"/>
      <p:bldP spid="41" grpId="0"/>
      <p:bldP spid="42" grpId="0"/>
      <p:bldP spid="43" grpId="0"/>
      <p:bldP spid="44" grpId="0"/>
      <p:bldP spid="46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48662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</a:rPr>
              <a:t>Avisos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52434" y="684352"/>
            <a:ext cx="7229248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Leitura das seções 6.1, 6.2, 6.3, 6.4 e 6.5 do HRK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Fazer exercícios da lista 3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Analisar os dados do experimento online (Colisões 2D) e entregar o relatório até dia 23 de setembro.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Leitura do texto de matemática (CMB) Vetores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Questionário 3 está aberto! Nada fácil...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Participar das monitorias online – links no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32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66832" y="1035911"/>
            <a:ext cx="7900827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</a:p>
          <a:p>
            <a:pPr algn="ctr"/>
            <a:endParaRPr lang="pt-BR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pt-B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Ler capítulo 6 do HRK</a:t>
            </a:r>
          </a:p>
        </p:txBody>
      </p:sp>
    </p:spTree>
    <p:extLst>
      <p:ext uri="{BB962C8B-B14F-4D97-AF65-F5344CB8AC3E}">
        <p14:creationId xmlns:p14="http://schemas.microsoft.com/office/powerpoint/2010/main" val="18163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63261" y="986700"/>
            <a:ext cx="7217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Descrever a colisão no referencial do centro de massa</a:t>
            </a:r>
          </a:p>
          <a:p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Classificar as colisões usando propriedades no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Elástica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Parcialmente inelástica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Inelástica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Aplicar a casos específicos</a:t>
            </a:r>
          </a:p>
          <a:p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Discutir o experimento online de colisões</a:t>
            </a:r>
            <a:endParaRPr lang="en-US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1EC9ACB-6AAA-4E04-B7D4-D3AE9775F998}"/>
              </a:ext>
            </a:extLst>
          </p:cNvPr>
          <p:cNvSpPr txBox="1"/>
          <p:nvPr/>
        </p:nvSpPr>
        <p:spPr>
          <a:xfrm>
            <a:off x="2333065" y="53788"/>
            <a:ext cx="381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21396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665" y="25048"/>
            <a:ext cx="5554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6.4 Conservação da Quantidade de Movimento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71447" y="420102"/>
            <a:ext cx="347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isolado em qualquer instante</a:t>
            </a:r>
          </a:p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Exemplo: Colisão destes dois corpos</a:t>
            </a:r>
          </a:p>
        </p:txBody>
      </p:sp>
      <p:grpSp>
        <p:nvGrpSpPr>
          <p:cNvPr id="51" name="Grupo 50"/>
          <p:cNvGrpSpPr/>
          <p:nvPr/>
        </p:nvGrpSpPr>
        <p:grpSpPr>
          <a:xfrm>
            <a:off x="1282841" y="1396427"/>
            <a:ext cx="7726902" cy="613865"/>
            <a:chOff x="1282841" y="1396427"/>
            <a:chExt cx="7726902" cy="613865"/>
          </a:xfrm>
        </p:grpSpPr>
        <p:sp>
          <p:nvSpPr>
            <p:cNvPr id="6" name="CaixaDeTexto 5"/>
            <p:cNvSpPr txBox="1"/>
            <p:nvPr/>
          </p:nvSpPr>
          <p:spPr>
            <a:xfrm>
              <a:off x="1282841" y="1513875"/>
              <a:ext cx="21069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Pela 2</a:t>
              </a:r>
              <a:r>
                <a:rPr lang="pt-B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lei de Newton: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389779" y="1396427"/>
                  <a:ext cx="2739660" cy="608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9779" y="1396427"/>
                  <a:ext cx="2739660" cy="60850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6251104" y="1401792"/>
                  <a:ext cx="2758639" cy="6085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1104" y="1401792"/>
                  <a:ext cx="2758639" cy="60850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upo 52"/>
          <p:cNvGrpSpPr/>
          <p:nvPr/>
        </p:nvGrpSpPr>
        <p:grpSpPr>
          <a:xfrm>
            <a:off x="119665" y="2549289"/>
            <a:ext cx="7434175" cy="790471"/>
            <a:chOff x="119665" y="2549289"/>
            <a:chExt cx="7434175" cy="7904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119665" y="2594472"/>
                  <a:ext cx="3659848" cy="5962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Antes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depois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colis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nary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65" y="2594472"/>
                  <a:ext cx="3659848" cy="59625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3789095" y="2615508"/>
                  <a:ext cx="1126334" cy="5962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9095" y="2615508"/>
                  <a:ext cx="1126334" cy="5962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Agrupar 14"/>
            <p:cNvGrpSpPr/>
            <p:nvPr/>
          </p:nvGrpSpPr>
          <p:grpSpPr>
            <a:xfrm>
              <a:off x="5133720" y="2549289"/>
              <a:ext cx="2420120" cy="790471"/>
              <a:chOff x="6500816" y="3347442"/>
              <a:chExt cx="1987017" cy="887816"/>
            </a:xfrm>
          </p:grpSpPr>
          <p:sp>
            <p:nvSpPr>
              <p:cNvPr id="13" name="Retângulo com Único Canto Aparado e Arredondado 12"/>
              <p:cNvSpPr/>
              <p:nvPr/>
            </p:nvSpPr>
            <p:spPr>
              <a:xfrm>
                <a:off x="6500816" y="3347442"/>
                <a:ext cx="1987017" cy="790471"/>
              </a:xfrm>
              <a:prstGeom prst="snipRoundRect">
                <a:avLst/>
              </a:prstGeom>
              <a:solidFill>
                <a:srgbClr val="FFFF00"/>
              </a:solidFill>
              <a:ln>
                <a:solidFill>
                  <a:srgbClr val="4D4D4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6547383" y="3404261"/>
                <a:ext cx="18938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Nenhuma força externa age nos dois corpos</a:t>
                </a:r>
              </a:p>
            </p:txBody>
          </p:sp>
        </p:grpSp>
      </p:grpSp>
      <p:grpSp>
        <p:nvGrpSpPr>
          <p:cNvPr id="56" name="Grupo 55"/>
          <p:cNvGrpSpPr/>
          <p:nvPr/>
        </p:nvGrpSpPr>
        <p:grpSpPr>
          <a:xfrm>
            <a:off x="185027" y="4001364"/>
            <a:ext cx="8669275" cy="524759"/>
            <a:chOff x="185027" y="4001364"/>
            <a:chExt cx="8669275" cy="52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185027" y="4157700"/>
                  <a:ext cx="313079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𝐿𝑒𝑖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𝑁𝑒𝑤𝑡𝑜𝑛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𝑟𝑒𝑎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027" y="4157700"/>
                  <a:ext cx="3130793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78" r="-1751" b="-3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3687419" y="4110978"/>
                  <a:ext cx="1293303" cy="305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2(1)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7419" y="4110978"/>
                  <a:ext cx="1293303" cy="30553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830" t="-30000" r="-1887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5352321" y="4142727"/>
                  <a:ext cx="1350113" cy="3071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2(1)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321" y="4142727"/>
                  <a:ext cx="1350113" cy="30713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262" t="-30000" r="-2715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6938201" y="4001364"/>
                  <a:ext cx="1916101" cy="52475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portanto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8201" y="4001364"/>
                  <a:ext cx="1916101" cy="5247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658562" y="4547081"/>
                <a:ext cx="5574475" cy="3105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uma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constante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movimento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um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sistema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isolado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2" y="4547081"/>
                <a:ext cx="5574475" cy="310598"/>
              </a:xfrm>
              <a:prstGeom prst="rect">
                <a:avLst/>
              </a:prstGeom>
              <a:blipFill rotWithShape="0">
                <a:blip r:embed="rId10"/>
                <a:stretch>
                  <a:fillRect l="-328" r="-875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upo 56"/>
          <p:cNvGrpSpPr/>
          <p:nvPr/>
        </p:nvGrpSpPr>
        <p:grpSpPr>
          <a:xfrm>
            <a:off x="4552865" y="3294704"/>
            <a:ext cx="3944955" cy="616131"/>
            <a:chOff x="4552865" y="3294704"/>
            <a:chExt cx="3944955" cy="6161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5331377" y="3294704"/>
                  <a:ext cx="3161698" cy="305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1(2)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devido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377" y="3294704"/>
                  <a:ext cx="3161698" cy="30553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965" t="-29412" r="-965" b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5331377" y="3605302"/>
                  <a:ext cx="3166443" cy="3055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2(1)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devido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corpo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377" y="3605302"/>
                  <a:ext cx="3166443" cy="30553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963" t="-29412" r="-771" b="-1960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Seta para a Direita 24"/>
            <p:cNvSpPr/>
            <p:nvPr/>
          </p:nvSpPr>
          <p:spPr>
            <a:xfrm>
              <a:off x="4552865" y="3622001"/>
              <a:ext cx="488731" cy="125836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Elipse 11"/>
          <p:cNvSpPr/>
          <p:nvPr/>
        </p:nvSpPr>
        <p:spPr>
          <a:xfrm>
            <a:off x="369792" y="438904"/>
            <a:ext cx="295818" cy="3178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6" name="Elipse 25"/>
          <p:cNvSpPr/>
          <p:nvPr/>
        </p:nvSpPr>
        <p:spPr>
          <a:xfrm>
            <a:off x="362744" y="1072266"/>
            <a:ext cx="295818" cy="317869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cxnSp>
        <p:nvCxnSpPr>
          <p:cNvPr id="28" name="Conector de seta reta 27"/>
          <p:cNvCxnSpPr>
            <a:stCxn id="12" idx="5"/>
          </p:cNvCxnSpPr>
          <p:nvPr/>
        </p:nvCxnSpPr>
        <p:spPr>
          <a:xfrm>
            <a:off x="622288" y="710222"/>
            <a:ext cx="434352" cy="254832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26" idx="6"/>
          </p:cNvCxnSpPr>
          <p:nvPr/>
        </p:nvCxnSpPr>
        <p:spPr>
          <a:xfrm flipV="1">
            <a:off x="658562" y="1117454"/>
            <a:ext cx="398078" cy="113747"/>
          </a:xfrm>
          <a:prstGeom prst="straightConnector1">
            <a:avLst/>
          </a:prstGeom>
          <a:ln>
            <a:solidFill>
              <a:srgbClr val="0070C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30467" y="441549"/>
                <a:ext cx="471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67" y="441549"/>
                <a:ext cx="471731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21311" r="-23077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640312" y="1158641"/>
                <a:ext cx="4770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12" y="1158641"/>
                <a:ext cx="477054" cy="369332"/>
              </a:xfrm>
              <a:prstGeom prst="rect">
                <a:avLst/>
              </a:prstGeom>
              <a:blipFill rotWithShape="0">
                <a:blip r:embed="rId14"/>
                <a:stretch>
                  <a:fillRect t="-21311" r="-25641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upo 47"/>
          <p:cNvGrpSpPr/>
          <p:nvPr/>
        </p:nvGrpSpPr>
        <p:grpSpPr>
          <a:xfrm>
            <a:off x="76358" y="1598873"/>
            <a:ext cx="1206484" cy="746316"/>
            <a:chOff x="76358" y="1598873"/>
            <a:chExt cx="1206484" cy="74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tângulo 33"/>
                <p:cNvSpPr/>
                <p:nvPr/>
              </p:nvSpPr>
              <p:spPr>
                <a:xfrm>
                  <a:off x="76358" y="1598873"/>
                  <a:ext cx="11958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Retângulo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" y="1598873"/>
                  <a:ext cx="1195840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21311" r="-12755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ângulo 34"/>
                <p:cNvSpPr/>
                <p:nvPr/>
              </p:nvSpPr>
              <p:spPr>
                <a:xfrm>
                  <a:off x="76358" y="1975857"/>
                  <a:ext cx="12064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5" name="Retângulo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" y="1975857"/>
                  <a:ext cx="1206484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21311" r="-12690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upo 54"/>
          <p:cNvGrpSpPr/>
          <p:nvPr/>
        </p:nvGrpSpPr>
        <p:grpSpPr>
          <a:xfrm>
            <a:off x="267962" y="3121143"/>
            <a:ext cx="3576786" cy="1100613"/>
            <a:chOff x="267962" y="3121143"/>
            <a:chExt cx="3576786" cy="1100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267962" y="3587023"/>
                  <a:ext cx="157735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urante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colis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962" y="3587023"/>
                  <a:ext cx="1577355" cy="24622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317" r="-2317" b="-73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upo 53"/>
            <p:cNvGrpSpPr/>
            <p:nvPr/>
          </p:nvGrpSpPr>
          <p:grpSpPr>
            <a:xfrm>
              <a:off x="1971675" y="3121143"/>
              <a:ext cx="1873073" cy="1100613"/>
              <a:chOff x="1971675" y="3121143"/>
              <a:chExt cx="1873073" cy="1100613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2822015" y="3377455"/>
                <a:ext cx="295818" cy="31786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1</a:t>
                </a:r>
              </a:p>
            </p:txBody>
          </p:sp>
          <p:sp>
            <p:nvSpPr>
              <p:cNvPr id="39" name="Elipse 38"/>
              <p:cNvSpPr/>
              <p:nvPr/>
            </p:nvSpPr>
            <p:spPr>
              <a:xfrm>
                <a:off x="2667058" y="3633767"/>
                <a:ext cx="295818" cy="317869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2</a:t>
                </a:r>
              </a:p>
            </p:txBody>
          </p:sp>
          <p:cxnSp>
            <p:nvCxnSpPr>
              <p:cNvPr id="40" name="Conector de seta reta 39"/>
              <p:cNvCxnSpPr/>
              <p:nvPr/>
            </p:nvCxnSpPr>
            <p:spPr>
              <a:xfrm flipV="1">
                <a:off x="3063173" y="3121143"/>
                <a:ext cx="372133" cy="3696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de seta reta 41"/>
              <p:cNvCxnSpPr/>
              <p:nvPr/>
            </p:nvCxnSpPr>
            <p:spPr>
              <a:xfrm flipH="1">
                <a:off x="2363108" y="3852144"/>
                <a:ext cx="372133" cy="3696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tângulo 42"/>
                  <p:cNvSpPr/>
                  <p:nvPr/>
                </p:nvSpPr>
                <p:spPr>
                  <a:xfrm>
                    <a:off x="3139298" y="3257600"/>
                    <a:ext cx="705450" cy="4359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1(2)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3" name="Retângulo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9298" y="3257600"/>
                    <a:ext cx="705450" cy="435953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t="-19444" b="-69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tângulo 43"/>
                  <p:cNvSpPr/>
                  <p:nvPr/>
                </p:nvSpPr>
                <p:spPr>
                  <a:xfrm>
                    <a:off x="1971675" y="3598466"/>
                    <a:ext cx="710772" cy="43595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4" name="Retângulo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675" y="3598466"/>
                    <a:ext cx="710772" cy="435953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t="-19444" b="-694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2" name="Grupo 51"/>
          <p:cNvGrpSpPr/>
          <p:nvPr/>
        </p:nvGrpSpPr>
        <p:grpSpPr>
          <a:xfrm>
            <a:off x="1657390" y="1933807"/>
            <a:ext cx="4276114" cy="647485"/>
            <a:chOff x="1657390" y="1933807"/>
            <a:chExt cx="4276114" cy="647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3748355" y="1933807"/>
                  <a:ext cx="2185149" cy="6474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8355" y="1933807"/>
                  <a:ext cx="2185149" cy="64748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CaixaDeTexto 44"/>
            <p:cNvSpPr txBox="1"/>
            <p:nvPr/>
          </p:nvSpPr>
          <p:spPr>
            <a:xfrm>
              <a:off x="1657390" y="2082800"/>
              <a:ext cx="2122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Substituindo em (1) </a:t>
              </a: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1198586" y="922064"/>
            <a:ext cx="7329589" cy="524759"/>
            <a:chOff x="1198586" y="922064"/>
            <a:chExt cx="7329589" cy="524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6399653" y="922064"/>
                  <a:ext cx="1477776" cy="5247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9653" y="922064"/>
                  <a:ext cx="1477776" cy="52475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CaixaDeTexto 36"/>
            <p:cNvSpPr txBox="1"/>
            <p:nvPr/>
          </p:nvSpPr>
          <p:spPr>
            <a:xfrm>
              <a:off x="1198586" y="1086942"/>
              <a:ext cx="5251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A fim de saber como ela muda no tempo, calculamos</a:t>
              </a: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7983426" y="1004561"/>
              <a:ext cx="544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(2)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4406810" y="505485"/>
            <a:ext cx="4737190" cy="374057"/>
            <a:chOff x="4406810" y="505485"/>
            <a:chExt cx="4737190" cy="374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7646895" y="572139"/>
                  <a:ext cx="1102288" cy="27616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6895" y="572139"/>
                  <a:ext cx="1102288" cy="276166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2762" t="-35556" r="-20442" b="-2444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CaixaDeTexto 35"/>
            <p:cNvSpPr txBox="1"/>
            <p:nvPr/>
          </p:nvSpPr>
          <p:spPr>
            <a:xfrm>
              <a:off x="4406810" y="540988"/>
              <a:ext cx="3344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A quantidade de movimento total é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8687321" y="505485"/>
              <a:ext cx="456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(1)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58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4503" y="20940"/>
            <a:ext cx="297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Centro de Massa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7869" y="614253"/>
            <a:ext cx="224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Centro de </a:t>
            </a:r>
            <a:r>
              <a:rPr lang="pt-BR" sz="1600" dirty="0"/>
              <a:t>equilíbrio</a:t>
            </a:r>
          </a:p>
        </p:txBody>
      </p:sp>
      <p:pic>
        <p:nvPicPr>
          <p:cNvPr id="5" name="Picture 2" descr="Bola multicolor verde realista, brilhar a esfera com remend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t="8255" r="11765" b="12660"/>
          <a:stretch/>
        </p:blipFill>
        <p:spPr bwMode="auto">
          <a:xfrm>
            <a:off x="5396045" y="787272"/>
            <a:ext cx="1612416" cy="168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7847695" y="1489683"/>
            <a:ext cx="146583" cy="13262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7171267" y="1489683"/>
            <a:ext cx="330200" cy="142188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358110" y="482605"/>
                <a:ext cx="46399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Ex. Esfera homogênea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sz="1600" dirty="0"/>
                  <a:t> Centro da esfera</a:t>
                </a: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110" y="482605"/>
                <a:ext cx="4639975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788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alter Sextavado Emborrachado 16Kg Para Academia E Clínicas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8" b="30311"/>
          <a:stretch/>
        </p:blipFill>
        <p:spPr bwMode="auto">
          <a:xfrm>
            <a:off x="1518183" y="1250077"/>
            <a:ext cx="2723092" cy="93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947333" y="983585"/>
                <a:ext cx="360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33" y="983585"/>
                <a:ext cx="360099" cy="276999"/>
              </a:xfrm>
              <a:prstGeom prst="rect">
                <a:avLst/>
              </a:prstGeom>
              <a:blipFill>
                <a:blip r:embed="rId5"/>
                <a:stretch>
                  <a:fillRect l="-8333" r="-3333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422709" y="979322"/>
                <a:ext cx="365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709" y="979322"/>
                <a:ext cx="365420" cy="276999"/>
              </a:xfrm>
              <a:prstGeom prst="rect">
                <a:avLst/>
              </a:prstGeom>
              <a:blipFill>
                <a:blip r:embed="rId6"/>
                <a:stretch>
                  <a:fillRect l="-8333" r="-500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0"/>
          <p:cNvCxnSpPr/>
          <p:nvPr/>
        </p:nvCxnSpPr>
        <p:spPr>
          <a:xfrm>
            <a:off x="1822804" y="2847930"/>
            <a:ext cx="2535306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474017" y="1479344"/>
                <a:ext cx="9627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17" y="1479344"/>
                <a:ext cx="962763" cy="276999"/>
              </a:xfrm>
              <a:prstGeom prst="rect">
                <a:avLst/>
              </a:prstGeom>
              <a:blipFill>
                <a:blip r:embed="rId7"/>
                <a:stretch>
                  <a:fillRect l="-2532" r="-126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ipse 16"/>
          <p:cNvSpPr/>
          <p:nvPr/>
        </p:nvSpPr>
        <p:spPr>
          <a:xfrm>
            <a:off x="2806437" y="1649121"/>
            <a:ext cx="146583" cy="132623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Angulado 14"/>
          <p:cNvCxnSpPr/>
          <p:nvPr/>
        </p:nvCxnSpPr>
        <p:spPr>
          <a:xfrm rot="5400000">
            <a:off x="2788816" y="993808"/>
            <a:ext cx="553530" cy="417543"/>
          </a:xfrm>
          <a:prstGeom prst="bentConnector3">
            <a:avLst>
              <a:gd name="adj1" fmla="val -3535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838029" y="580596"/>
            <a:ext cx="7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2023521" y="2446805"/>
            <a:ext cx="1768527" cy="302655"/>
            <a:chOff x="2954050" y="3445933"/>
            <a:chExt cx="2547921" cy="436034"/>
          </a:xfrm>
        </p:grpSpPr>
        <p:cxnSp>
          <p:nvCxnSpPr>
            <p:cNvPr id="21" name="Conector reto 20"/>
            <p:cNvCxnSpPr/>
            <p:nvPr/>
          </p:nvCxnSpPr>
          <p:spPr>
            <a:xfrm>
              <a:off x="3086747" y="3659717"/>
              <a:ext cx="1963619" cy="8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ipse 21"/>
            <p:cNvSpPr/>
            <p:nvPr/>
          </p:nvSpPr>
          <p:spPr>
            <a:xfrm>
              <a:off x="5032070" y="3445933"/>
              <a:ext cx="469901" cy="4360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/>
            <p:cNvSpPr/>
            <p:nvPr/>
          </p:nvSpPr>
          <p:spPr>
            <a:xfrm>
              <a:off x="2954050" y="3522133"/>
              <a:ext cx="303775" cy="2836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3598251" y="2888440"/>
            <a:ext cx="413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L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162042" y="2749460"/>
            <a:ext cx="8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3633212" y="2783124"/>
            <a:ext cx="0" cy="22013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2128959" y="2749460"/>
            <a:ext cx="0" cy="22013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3825671" y="2258281"/>
                <a:ext cx="10781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671" y="2258281"/>
                <a:ext cx="1078180" cy="276999"/>
              </a:xfrm>
              <a:prstGeom prst="rect">
                <a:avLst/>
              </a:prstGeom>
              <a:blipFill>
                <a:blip r:embed="rId8"/>
                <a:stretch>
                  <a:fillRect l="-5682" r="-3977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1602111" y="2194009"/>
                <a:ext cx="360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11" y="2194009"/>
                <a:ext cx="360099" cy="276999"/>
              </a:xfrm>
              <a:prstGeom prst="rect">
                <a:avLst/>
              </a:prstGeom>
              <a:blipFill>
                <a:blip r:embed="rId9"/>
                <a:stretch>
                  <a:fillRect l="-8475" r="-339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/>
          <p:cNvSpPr txBox="1"/>
          <p:nvPr/>
        </p:nvSpPr>
        <p:spPr>
          <a:xfrm>
            <a:off x="2068236" y="2856460"/>
            <a:ext cx="262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0</a:t>
            </a:r>
          </a:p>
        </p:txBody>
      </p:sp>
      <p:sp>
        <p:nvSpPr>
          <p:cNvPr id="36" name="Elipse 35"/>
          <p:cNvSpPr/>
          <p:nvPr/>
        </p:nvSpPr>
        <p:spPr>
          <a:xfrm>
            <a:off x="2981466" y="2534193"/>
            <a:ext cx="146583" cy="132623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" name="Conector Angulado 36"/>
          <p:cNvCxnSpPr/>
          <p:nvPr/>
        </p:nvCxnSpPr>
        <p:spPr>
          <a:xfrm>
            <a:off x="2598715" y="2332800"/>
            <a:ext cx="443343" cy="169643"/>
          </a:xfrm>
          <a:prstGeom prst="bent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/>
          <p:nvPr/>
        </p:nvSpPr>
        <p:spPr>
          <a:xfrm>
            <a:off x="2456178" y="2030401"/>
            <a:ext cx="73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173231" y="3346515"/>
                <a:ext cx="2515037" cy="54848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31" y="3346515"/>
                <a:ext cx="2515037" cy="548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2856809" y="3336943"/>
                <a:ext cx="5366441" cy="5657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𝑐𝑎𝑠𝑜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𝑎𝑐𝑖𝑚𝑎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.2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09" y="3336943"/>
                <a:ext cx="5366441" cy="5657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1359644" y="4124174"/>
                <a:ext cx="5811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Referencial do Laboratório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Mesa de bilhar</a:t>
                </a:r>
              </a:p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Referencial do Centro de Massa (Abstrato mas muito útil)</a:t>
                </a: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644" y="4124174"/>
                <a:ext cx="5811624" cy="646331"/>
              </a:xfrm>
              <a:prstGeom prst="rect">
                <a:avLst/>
              </a:prstGeom>
              <a:blipFill>
                <a:blip r:embed="rId12"/>
                <a:stretch>
                  <a:fillRect l="-839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0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2" grpId="0"/>
      <p:bldP spid="16" grpId="0"/>
      <p:bldP spid="17" grpId="0" animBg="1"/>
      <p:bldP spid="19" grpId="0"/>
      <p:bldP spid="26" grpId="0"/>
      <p:bldP spid="27" grpId="0"/>
      <p:bldP spid="33" grpId="0"/>
      <p:bldP spid="34" grpId="0"/>
      <p:bldP spid="30" grpId="0"/>
      <p:bldP spid="36" grpId="0" animBg="1"/>
      <p:bldP spid="38" grpId="0"/>
      <p:bldP spid="43" grpId="0" animBg="1"/>
      <p:bldP spid="46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58377" y="529442"/>
                <a:ext cx="2515037" cy="4875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77" y="529442"/>
                <a:ext cx="2515037" cy="48756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/>
          <p:cNvSpPr txBox="1"/>
          <p:nvPr/>
        </p:nvSpPr>
        <p:spPr>
          <a:xfrm>
            <a:off x="174503" y="20940"/>
            <a:ext cx="493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Referencial do Centro de Massa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26107" y="575867"/>
            <a:ext cx="149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derivando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98624" y="1030570"/>
                <a:ext cx="4722190" cy="978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  <a:p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4" y="1030570"/>
                <a:ext cx="4722190" cy="97840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777170" y="1210837"/>
                <a:ext cx="1841017" cy="487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170" y="1210837"/>
                <a:ext cx="1841017" cy="4875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 para a Direita 6"/>
          <p:cNvSpPr/>
          <p:nvPr/>
        </p:nvSpPr>
        <p:spPr>
          <a:xfrm>
            <a:off x="4981830" y="1303474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 flipH="1" flipV="1">
            <a:off x="533571" y="2816286"/>
            <a:ext cx="1" cy="163001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H="1" flipV="1">
            <a:off x="1401589" y="2187045"/>
            <a:ext cx="1" cy="144425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533571" y="4446304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1408570" y="3631295"/>
            <a:ext cx="1931501" cy="0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533572" y="2336144"/>
            <a:ext cx="1413062" cy="2110160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V="1">
            <a:off x="1423815" y="2356701"/>
            <a:ext cx="522819" cy="1261896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533572" y="3631295"/>
            <a:ext cx="890243" cy="815009"/>
          </a:xfrm>
          <a:prstGeom prst="line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888407" y="3611450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407" y="3611450"/>
                <a:ext cx="275401" cy="369332"/>
              </a:xfrm>
              <a:prstGeom prst="rect">
                <a:avLst/>
              </a:prstGeom>
              <a:blipFill>
                <a:blip r:embed="rId5"/>
                <a:stretch>
                  <a:fillRect r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1041157" y="2101725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157" y="2101725"/>
                <a:ext cx="275401" cy="369332"/>
              </a:xfrm>
              <a:prstGeom prst="rect">
                <a:avLst/>
              </a:prstGeom>
              <a:blipFill>
                <a:blip r:embed="rId6"/>
                <a:stretch>
                  <a:fillRect l="-8889" r="-44444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152833" y="2724504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33" y="2724504"/>
                <a:ext cx="275401" cy="369332"/>
              </a:xfrm>
              <a:prstGeom prst="rect">
                <a:avLst/>
              </a:prstGeom>
              <a:blipFill>
                <a:blip r:embed="rId7"/>
                <a:stretch>
                  <a:fillRect r="-11111"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880400" y="2982772"/>
                <a:ext cx="487056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00" y="2982772"/>
                <a:ext cx="487056" cy="303673"/>
              </a:xfrm>
              <a:prstGeom prst="rect">
                <a:avLst/>
              </a:prstGeom>
              <a:blipFill>
                <a:blip r:embed="rId8"/>
                <a:stretch>
                  <a:fillRect l="-12500" t="-40000" r="-8750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733333" y="2949725"/>
                <a:ext cx="644985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333" y="2949725"/>
                <a:ext cx="644985" cy="303673"/>
              </a:xfrm>
              <a:prstGeom prst="rect">
                <a:avLst/>
              </a:prstGeom>
              <a:blipFill rotWithShape="0">
                <a:blip r:embed="rId9"/>
                <a:stretch>
                  <a:fillRect l="-8491" t="-42000" r="-6604" b="-26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989861" y="3969234"/>
                <a:ext cx="648767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1" y="3969234"/>
                <a:ext cx="648767" cy="303673"/>
              </a:xfrm>
              <a:prstGeom prst="rect">
                <a:avLst/>
              </a:prstGeom>
              <a:blipFill rotWithShape="0">
                <a:blip r:embed="rId10"/>
                <a:stretch>
                  <a:fillRect l="-8411" t="-40000" r="-6542" b="-2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041202" y="4446304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02" y="4446304"/>
                <a:ext cx="27540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aixaDeTexto 52"/>
          <p:cNvSpPr txBox="1"/>
          <p:nvPr/>
        </p:nvSpPr>
        <p:spPr>
          <a:xfrm>
            <a:off x="214997" y="4439734"/>
            <a:ext cx="35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1434089" y="3637785"/>
            <a:ext cx="54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946634" y="2121409"/>
            <a:ext cx="353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3630937" y="1934837"/>
                <a:ext cx="2028376" cy="302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37" y="1934837"/>
                <a:ext cx="2028376" cy="302070"/>
              </a:xfrm>
              <a:prstGeom prst="rect">
                <a:avLst/>
              </a:prstGeom>
              <a:blipFill rotWithShape="0">
                <a:blip r:embed="rId12"/>
                <a:stretch>
                  <a:fillRect l="-2108" t="-28000" r="-1205" b="-1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3630937" y="2384094"/>
                <a:ext cx="2361672" cy="496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37" y="2384094"/>
                <a:ext cx="2361672" cy="49673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aixaDeTexto 57"/>
          <p:cNvSpPr txBox="1"/>
          <p:nvPr/>
        </p:nvSpPr>
        <p:spPr>
          <a:xfrm>
            <a:off x="2548123" y="4090192"/>
            <a:ext cx="404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é o ref. do Laboratório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 é o referencial de Centro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3643765" y="3522785"/>
                <a:ext cx="2133405" cy="302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65" y="3522785"/>
                <a:ext cx="2133405" cy="302070"/>
              </a:xfrm>
              <a:prstGeom prst="rect">
                <a:avLst/>
              </a:prstGeom>
              <a:blipFill rotWithShape="0">
                <a:blip r:embed="rId15"/>
                <a:stretch>
                  <a:fillRect l="-1429" t="-30612" r="-857" b="-122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ixaDeTexto 65"/>
              <p:cNvSpPr txBox="1"/>
              <p:nvPr/>
            </p:nvSpPr>
            <p:spPr>
              <a:xfrm>
                <a:off x="6257127" y="3549306"/>
                <a:ext cx="2619179" cy="3055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b="0" dirty="0"/>
                  <a:t>Representando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66" name="CaixaDeTexto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127" y="3549306"/>
                <a:ext cx="2619179" cy="305533"/>
              </a:xfrm>
              <a:prstGeom prst="rect">
                <a:avLst/>
              </a:prstGeom>
              <a:blipFill rotWithShape="0">
                <a:blip r:embed="rId16"/>
                <a:stretch>
                  <a:fillRect l="-4651" t="-18000" r="-465" b="-3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6562237" y="3935571"/>
                <a:ext cx="1957010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237" y="3935571"/>
                <a:ext cx="1957010" cy="337657"/>
              </a:xfrm>
              <a:prstGeom prst="rect">
                <a:avLst/>
              </a:prstGeom>
              <a:blipFill rotWithShape="0">
                <a:blip r:embed="rId17"/>
                <a:stretch>
                  <a:fillRect l="-1242" t="-18182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6562237" y="4323121"/>
                <a:ext cx="1967205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237" y="4323121"/>
                <a:ext cx="1967205" cy="337657"/>
              </a:xfrm>
              <a:prstGeom prst="rect">
                <a:avLst/>
              </a:prstGeom>
              <a:blipFill rotWithShape="0">
                <a:blip r:embed="rId18"/>
                <a:stretch>
                  <a:fillRect l="-1238" t="-16071"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Elipse 34"/>
          <p:cNvSpPr/>
          <p:nvPr/>
        </p:nvSpPr>
        <p:spPr>
          <a:xfrm>
            <a:off x="1836750" y="2336143"/>
            <a:ext cx="152400" cy="139086"/>
          </a:xfrm>
          <a:prstGeom prst="ellipse">
            <a:avLst/>
          </a:prstGeom>
          <a:solidFill>
            <a:srgbClr val="205C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3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43" grpId="0"/>
      <p:bldP spid="44" grpId="0"/>
      <p:bldP spid="45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5" grpId="0"/>
      <p:bldP spid="66" grpId="0"/>
      <p:bldP spid="67" grpId="0"/>
      <p:bldP spid="68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860" y="48861"/>
            <a:ext cx="728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Quantidade de movimento no referencial do Centro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28932" y="491292"/>
                <a:ext cx="2112693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𝐿𝐴𝐵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2" y="491292"/>
                <a:ext cx="2112693" cy="337657"/>
              </a:xfrm>
              <a:prstGeom prst="rect">
                <a:avLst/>
              </a:prstGeom>
              <a:blipFill rotWithShape="0">
                <a:blip r:embed="rId2"/>
                <a:stretch>
                  <a:fillRect l="-1153" t="-18182" b="-90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233616" y="471939"/>
                <a:ext cx="2122183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𝐿𝐴𝐵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616" y="471939"/>
                <a:ext cx="2122183" cy="337657"/>
              </a:xfrm>
              <a:prstGeom prst="rect">
                <a:avLst/>
              </a:prstGeom>
              <a:blipFill rotWithShape="0">
                <a:blip r:embed="rId3"/>
                <a:stretch>
                  <a:fillRect l="-1146" t="-16071" b="-89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o 9"/>
          <p:cNvGrpSpPr/>
          <p:nvPr/>
        </p:nvGrpSpPr>
        <p:grpSpPr>
          <a:xfrm>
            <a:off x="-13608" y="836182"/>
            <a:ext cx="9196232" cy="623197"/>
            <a:chOff x="-13608" y="836182"/>
            <a:chExt cx="9196232" cy="623197"/>
          </a:xfrm>
        </p:grpSpPr>
        <p:sp>
          <p:nvSpPr>
            <p:cNvPr id="5" name="CaixaDeTexto 4"/>
            <p:cNvSpPr txBox="1"/>
            <p:nvPr/>
          </p:nvSpPr>
          <p:spPr>
            <a:xfrm>
              <a:off x="-13608" y="836182"/>
              <a:ext cx="9196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compactar a notação, no referencial do CM as velocidades são marcadas com </a:t>
              </a:r>
              <a:r>
                <a:rPr lang="pt-B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´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e, no </a:t>
              </a:r>
              <a:r>
                <a:rPr lang="pt-BR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lab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fica sem nada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504868" y="1189112"/>
                  <a:ext cx="1332160" cy="2702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68" y="1189112"/>
                  <a:ext cx="1332160" cy="27026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211" b="-90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3139149" y="1189112"/>
                  <a:ext cx="1341649" cy="2702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9149" y="1189112"/>
                  <a:ext cx="1341649" cy="27026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82" b="-90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Agrupar 33"/>
          <p:cNvGrpSpPr/>
          <p:nvPr/>
        </p:nvGrpSpPr>
        <p:grpSpPr>
          <a:xfrm>
            <a:off x="5610167" y="1155982"/>
            <a:ext cx="3276995" cy="1284277"/>
            <a:chOff x="5610167" y="1155982"/>
            <a:chExt cx="3276995" cy="1284277"/>
          </a:xfrm>
        </p:grpSpPr>
        <p:grpSp>
          <p:nvGrpSpPr>
            <p:cNvPr id="11" name="Agrupar 10"/>
            <p:cNvGrpSpPr/>
            <p:nvPr/>
          </p:nvGrpSpPr>
          <p:grpSpPr>
            <a:xfrm>
              <a:off x="5610167" y="1155982"/>
              <a:ext cx="3276995" cy="673454"/>
              <a:chOff x="763" y="2291978"/>
              <a:chExt cx="3276995" cy="673454"/>
            </a:xfrm>
          </p:grpSpPr>
          <p:pic>
            <p:nvPicPr>
              <p:cNvPr id="12" name="Imagem 1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232" t="71000" r="6344" b="24044"/>
              <a:stretch/>
            </p:blipFill>
            <p:spPr>
              <a:xfrm>
                <a:off x="763" y="2291978"/>
                <a:ext cx="3112552" cy="673454"/>
              </a:xfrm>
              <a:prstGeom prst="rect">
                <a:avLst/>
              </a:prstGeom>
            </p:spPr>
          </p:pic>
          <p:cxnSp>
            <p:nvCxnSpPr>
              <p:cNvPr id="13" name="Conector reto 12"/>
              <p:cNvCxnSpPr/>
              <p:nvPr/>
            </p:nvCxnSpPr>
            <p:spPr>
              <a:xfrm>
                <a:off x="2878615" y="2738893"/>
                <a:ext cx="3991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Agrupar 18"/>
            <p:cNvGrpSpPr/>
            <p:nvPr/>
          </p:nvGrpSpPr>
          <p:grpSpPr>
            <a:xfrm>
              <a:off x="5614515" y="1581329"/>
              <a:ext cx="3272647" cy="858930"/>
              <a:chOff x="5610167" y="1807868"/>
              <a:chExt cx="3272647" cy="858930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232" t="79455" r="6344" b="16539"/>
              <a:stretch/>
            </p:blipFill>
            <p:spPr>
              <a:xfrm>
                <a:off x="5610167" y="2094076"/>
                <a:ext cx="3112552" cy="544452"/>
              </a:xfrm>
              <a:prstGeom prst="rect">
                <a:avLst/>
              </a:prstGeom>
            </p:spPr>
          </p:pic>
          <p:sp>
            <p:nvSpPr>
              <p:cNvPr id="14" name="Retângulo 13"/>
              <p:cNvSpPr/>
              <p:nvPr/>
            </p:nvSpPr>
            <p:spPr>
              <a:xfrm>
                <a:off x="8284099" y="2208375"/>
                <a:ext cx="598715" cy="2945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5" name="Conector reto 14"/>
              <p:cNvCxnSpPr/>
              <p:nvPr/>
            </p:nvCxnSpPr>
            <p:spPr>
              <a:xfrm>
                <a:off x="8083550" y="2390989"/>
                <a:ext cx="7992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aixaDeTexto 15"/>
              <p:cNvSpPr txBox="1"/>
              <p:nvPr/>
            </p:nvSpPr>
            <p:spPr>
              <a:xfrm>
                <a:off x="8655050" y="1807868"/>
                <a:ext cx="203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x</a:t>
                </a:r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8645596" y="2359021"/>
                <a:ext cx="203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x</a:t>
                </a:r>
              </a:p>
            </p:txBody>
          </p:sp>
        </p:grpSp>
      </p:grpSp>
      <p:grpSp>
        <p:nvGrpSpPr>
          <p:cNvPr id="18" name="Grupo 17"/>
          <p:cNvGrpSpPr/>
          <p:nvPr/>
        </p:nvGrpSpPr>
        <p:grpSpPr>
          <a:xfrm>
            <a:off x="164581" y="1655820"/>
            <a:ext cx="4426725" cy="274215"/>
            <a:chOff x="128933" y="1546707"/>
            <a:chExt cx="4426725" cy="274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128933" y="1546707"/>
                  <a:ext cx="197855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933" y="1546707"/>
                  <a:ext cx="1978554" cy="24622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077" t="-2500" b="-3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2107487" y="1574701"/>
                  <a:ext cx="244817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7487" y="1574701"/>
                  <a:ext cx="2448171" cy="2462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244" b="-3414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upo 36"/>
          <p:cNvGrpSpPr/>
          <p:nvPr/>
        </p:nvGrpSpPr>
        <p:grpSpPr>
          <a:xfrm>
            <a:off x="-158" y="2552081"/>
            <a:ext cx="5886356" cy="487569"/>
            <a:chOff x="-158" y="2552081"/>
            <a:chExt cx="5886356" cy="487569"/>
          </a:xfrm>
        </p:grpSpPr>
        <p:sp>
          <p:nvSpPr>
            <p:cNvPr id="26" name="Seta para a Direita 25"/>
            <p:cNvSpPr/>
            <p:nvPr/>
          </p:nvSpPr>
          <p:spPr>
            <a:xfrm>
              <a:off x="5369731" y="2673830"/>
              <a:ext cx="516467" cy="3022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3345021" y="2552081"/>
                  <a:ext cx="1829090" cy="4875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021" y="2552081"/>
                  <a:ext cx="1829090" cy="48756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CaixaDeTexto 27"/>
            <p:cNvSpPr txBox="1"/>
            <p:nvPr/>
          </p:nvSpPr>
          <p:spPr>
            <a:xfrm>
              <a:off x="-158" y="2591958"/>
              <a:ext cx="3347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rgbClr val="0070C0"/>
                  </a:solidFill>
                </a:rPr>
                <a:t>Substituindo a velocidade do CM</a:t>
              </a:r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146388" y="3600711"/>
            <a:ext cx="7438150" cy="1142580"/>
            <a:chOff x="146388" y="3600711"/>
            <a:chExt cx="7438150" cy="11425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1680424" y="3600711"/>
                  <a:ext cx="5504147" cy="3701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solidFill>
                        <a:srgbClr val="0070C0"/>
                      </a:solidFill>
                    </a:rPr>
                    <a:t>No Referencial do Centro de Massa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endParaRPr lang="pt-BR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424" y="3600711"/>
                  <a:ext cx="5504147" cy="37010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64" t="-11667" b="-2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164581" y="4043567"/>
                  <a:ext cx="2024208" cy="3031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Se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81" y="4043567"/>
                  <a:ext cx="2024208" cy="30316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807" t="-28000" r="-7229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CaixaDeTexto 29"/>
            <p:cNvSpPr txBox="1"/>
            <p:nvPr/>
          </p:nvSpPr>
          <p:spPr>
            <a:xfrm>
              <a:off x="2265964" y="3997264"/>
              <a:ext cx="53185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qualquer sistema isolado em um referencial inercial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146388" y="4440131"/>
                  <a:ext cx="4320670" cy="30316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Ent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referencial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Centro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Massa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388" y="4440131"/>
                  <a:ext cx="4320670" cy="30316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423" t="-28000" r="-705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1840" y="2044083"/>
                <a:ext cx="34973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0" y="2044083"/>
                <a:ext cx="3497368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179193" y="3082188"/>
                <a:ext cx="5180264" cy="57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93" y="3082188"/>
                <a:ext cx="5180264" cy="57990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upo 38"/>
          <p:cNvGrpSpPr/>
          <p:nvPr/>
        </p:nvGrpSpPr>
        <p:grpSpPr>
          <a:xfrm>
            <a:off x="4729200" y="4439473"/>
            <a:ext cx="4373947" cy="316313"/>
            <a:chOff x="4729200" y="4439473"/>
            <a:chExt cx="4373947" cy="3163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4729200" y="4439473"/>
                  <a:ext cx="2193229" cy="3015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b="0" dirty="0"/>
                    <a:t>Como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9200" y="4439473"/>
                  <a:ext cx="2193229" cy="30155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5833" t="-30000" r="-3056" b="-3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7871913" y="4441042"/>
                  <a:ext cx="1231234" cy="30155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913" y="4441042"/>
                  <a:ext cx="1231234" cy="30155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475" t="-32653" r="-4950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Seta para a Direita 25"/>
            <p:cNvSpPr/>
            <p:nvPr/>
          </p:nvSpPr>
          <p:spPr>
            <a:xfrm>
              <a:off x="7184571" y="4453489"/>
              <a:ext cx="516467" cy="30229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339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68900" r="21240" b="15254"/>
          <a:stretch/>
        </p:blipFill>
        <p:spPr>
          <a:xfrm>
            <a:off x="-52443" y="1279276"/>
            <a:ext cx="9280339" cy="34197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40991" y="-87769"/>
            <a:ext cx="6534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70C0"/>
                </a:solidFill>
              </a:rPr>
              <a:t>Referencial do Centro de Massa</a:t>
            </a:r>
            <a:endParaRPr lang="en-US" sz="3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561616" y="721974"/>
                <a:ext cx="1231234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616" y="721974"/>
                <a:ext cx="1231234" cy="301557"/>
              </a:xfrm>
              <a:prstGeom prst="rect">
                <a:avLst/>
              </a:prstGeom>
              <a:blipFill rotWithShape="0">
                <a:blip r:embed="rId3"/>
                <a:stretch>
                  <a:fillRect l="-2475" t="-30000" r="-4950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06313" y="407625"/>
                <a:ext cx="879984" cy="3701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13" y="407625"/>
                <a:ext cx="879984" cy="370101"/>
              </a:xfrm>
              <a:prstGeom prst="rect">
                <a:avLst/>
              </a:prstGeom>
              <a:blipFill rotWithShape="0">
                <a:blip r:embed="rId4"/>
                <a:stretch>
                  <a:fillRect t="-114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650707" y="924743"/>
                <a:ext cx="1646605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07" y="924743"/>
                <a:ext cx="1646605" cy="301557"/>
              </a:xfrm>
              <a:prstGeom prst="rect">
                <a:avLst/>
              </a:prstGeom>
              <a:blipFill rotWithShape="0">
                <a:blip r:embed="rId5"/>
                <a:stretch>
                  <a:fillRect l="-2222" t="-32653" r="-3333" b="-224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570621" y="476222"/>
                <a:ext cx="903389" cy="3954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621" y="476222"/>
                <a:ext cx="903389" cy="395493"/>
              </a:xfrm>
              <a:prstGeom prst="rect">
                <a:avLst/>
              </a:prstGeom>
              <a:blipFill rotWithShape="0">
                <a:blip r:embed="rId6"/>
                <a:stretch>
                  <a:fillRect t="-10769" b="-6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have direita 7"/>
          <p:cNvSpPr/>
          <p:nvPr/>
        </p:nvSpPr>
        <p:spPr>
          <a:xfrm>
            <a:off x="7297312" y="466229"/>
            <a:ext cx="264304" cy="760071"/>
          </a:xfrm>
          <a:prstGeom prst="rightBrac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62994" y="889208"/>
                <a:ext cx="1551643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94" y="889208"/>
                <a:ext cx="1551643" cy="276166"/>
              </a:xfrm>
              <a:prstGeom prst="rect">
                <a:avLst/>
              </a:prstGeom>
              <a:blipFill rotWithShape="0">
                <a:blip r:embed="rId7"/>
                <a:stretch>
                  <a:fillRect l="-2362" t="-35556" r="-590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287369" y="738429"/>
                <a:ext cx="1159676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369" y="738429"/>
                <a:ext cx="1159676" cy="276166"/>
              </a:xfrm>
              <a:prstGeom prst="rect">
                <a:avLst/>
              </a:prstGeom>
              <a:blipFill rotWithShape="0">
                <a:blip r:embed="rId8"/>
                <a:stretch>
                  <a:fillRect l="-2632" t="-33333" r="-8421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have direita 10"/>
          <p:cNvSpPr/>
          <p:nvPr/>
        </p:nvSpPr>
        <p:spPr>
          <a:xfrm>
            <a:off x="2023065" y="482684"/>
            <a:ext cx="264304" cy="760071"/>
          </a:xfrm>
          <a:prstGeom prst="rightBrace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270044" y="1359524"/>
            <a:ext cx="2318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Os tamanhos das flechas são proporcionais </a:t>
            </a:r>
          </a:p>
          <a:p>
            <a:r>
              <a:rPr lang="pt-BR" sz="1400" dirty="0"/>
              <a:t>aos módulos das</a:t>
            </a:r>
          </a:p>
          <a:p>
            <a:r>
              <a:rPr lang="pt-BR" sz="1400" dirty="0"/>
              <a:t>quantidades de movimento</a:t>
            </a:r>
          </a:p>
        </p:txBody>
      </p:sp>
    </p:spTree>
    <p:extLst>
      <p:ext uri="{BB962C8B-B14F-4D97-AF65-F5344CB8AC3E}">
        <p14:creationId xmlns:p14="http://schemas.microsoft.com/office/powerpoint/2010/main" val="39998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7306" y="1149430"/>
            <a:ext cx="393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Choque elástico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7306" y="2067627"/>
            <a:ext cx="57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Choque inelástico – há conservação do momento total, mas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7306" y="3010329"/>
            <a:ext cx="3936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Choque completamente inelástico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7306" y="3865533"/>
            <a:ext cx="125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Explosivo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40991" y="-87769"/>
            <a:ext cx="6534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70C0"/>
                </a:solidFill>
              </a:rPr>
              <a:t>Referencial do Centro de Massa</a:t>
            </a:r>
            <a:endParaRPr lang="en-US" sz="3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768042" y="522928"/>
                <a:ext cx="2865143" cy="341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 ; 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i="1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/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pt-BR" i="1">
                            <a:latin typeface="Cambria Math" panose="02040503050406030204" pitchFamily="18" charset="0"/>
                          </a:rPr>
                          <m:t>´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042" y="522928"/>
                <a:ext cx="2865143" cy="341055"/>
              </a:xfrm>
              <a:prstGeom prst="rect">
                <a:avLst/>
              </a:prstGeom>
              <a:blipFill rotWithShape="0">
                <a:blip r:embed="rId2"/>
                <a:stretch>
                  <a:fillRect l="-2766" t="-12500" r="-2128" b="-32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336912" y="2484053"/>
                <a:ext cx="1425775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912" y="2484053"/>
                <a:ext cx="1425775" cy="318998"/>
              </a:xfrm>
              <a:prstGeom prst="rect">
                <a:avLst/>
              </a:prstGeom>
              <a:blipFill rotWithShape="0">
                <a:blip r:embed="rId3"/>
                <a:stretch>
                  <a:fillRect t="-32075" r="-3419" b="-245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198561" y="1164498"/>
                <a:ext cx="1418786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|=|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561" y="1164498"/>
                <a:ext cx="1418786" cy="299249"/>
              </a:xfrm>
              <a:prstGeom prst="rect">
                <a:avLst/>
              </a:prstGeom>
              <a:blipFill>
                <a:blip r:embed="rId4"/>
                <a:stretch>
                  <a:fillRect l="-5603" t="-40816" r="-6034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9" t="68900" r="39400" b="23644"/>
          <a:stretch/>
        </p:blipFill>
        <p:spPr>
          <a:xfrm>
            <a:off x="5718278" y="1012425"/>
            <a:ext cx="3393518" cy="1012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437065" y="1146052"/>
                <a:ext cx="1417376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|=|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65" y="1146052"/>
                <a:ext cx="1417376" cy="299249"/>
              </a:xfrm>
              <a:prstGeom prst="rect">
                <a:avLst/>
              </a:prstGeom>
              <a:blipFill>
                <a:blip r:embed="rId6"/>
                <a:stretch>
                  <a:fillRect l="-5603" t="-40816" r="-6034" b="-2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Agrupar 28"/>
          <p:cNvGrpSpPr/>
          <p:nvPr/>
        </p:nvGrpSpPr>
        <p:grpSpPr>
          <a:xfrm>
            <a:off x="6328229" y="1955159"/>
            <a:ext cx="2779486" cy="515488"/>
            <a:chOff x="6328229" y="1955159"/>
            <a:chExt cx="2779486" cy="515488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38" t="76204" r="39400" b="20858"/>
            <a:stretch/>
          </p:blipFill>
          <p:spPr>
            <a:xfrm>
              <a:off x="6328229" y="2071505"/>
              <a:ext cx="2779486" cy="3991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6586117" y="1955159"/>
                  <a:ext cx="373885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1" i="0" smtClean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  <m:r>
                              <a:rPr lang="pt-BR" sz="1400" b="1" i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6117" y="1955159"/>
                  <a:ext cx="373885" cy="232692"/>
                </a:xfrm>
                <a:prstGeom prst="rect">
                  <a:avLst/>
                </a:prstGeom>
                <a:blipFill>
                  <a:blip r:embed="rId7"/>
                  <a:stretch>
                    <a:fillRect l="-11290" r="-3226" b="-236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7278893" y="1961692"/>
                  <a:ext cx="376450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1" i="0" smtClean="0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acc>
                            <m:r>
                              <a:rPr lang="pt-BR" sz="1400" b="1" i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893" y="1961692"/>
                  <a:ext cx="376450" cy="232692"/>
                </a:xfrm>
                <a:prstGeom prst="rect">
                  <a:avLst/>
                </a:prstGeom>
                <a:blipFill>
                  <a:blip r:embed="rId8"/>
                  <a:stretch>
                    <a:fillRect l="-11290" r="-4839" b="-2368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791009" y="3037027"/>
                <a:ext cx="1481303" cy="3031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009" y="3037027"/>
                <a:ext cx="1481303" cy="303160"/>
              </a:xfrm>
              <a:prstGeom prst="rect">
                <a:avLst/>
              </a:prstGeom>
              <a:blipFill rotWithShape="0">
                <a:blip r:embed="rId9"/>
                <a:stretch>
                  <a:fillRect l="-823" t="-16000" b="-2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3702878" y="3332998"/>
            <a:ext cx="258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Partículas grudam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907707" y="3889842"/>
                <a:ext cx="1398909" cy="341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7" y="3889842"/>
                <a:ext cx="1398909" cy="341055"/>
              </a:xfrm>
              <a:prstGeom prst="rect">
                <a:avLst/>
              </a:prstGeom>
              <a:blipFill rotWithShape="0">
                <a:blip r:embed="rId10"/>
                <a:stretch>
                  <a:fillRect l="-3493" r="-3057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t="81627" r="38514" b="15916"/>
          <a:stretch/>
        </p:blipFill>
        <p:spPr>
          <a:xfrm>
            <a:off x="5450112" y="3912498"/>
            <a:ext cx="3744686" cy="333828"/>
          </a:xfrm>
          <a:prstGeom prst="rect">
            <a:avLst/>
          </a:prstGeom>
        </p:spPr>
      </p:pic>
      <p:grpSp>
        <p:nvGrpSpPr>
          <p:cNvPr id="27" name="Agrupar 26"/>
          <p:cNvGrpSpPr/>
          <p:nvPr/>
        </p:nvGrpSpPr>
        <p:grpSpPr>
          <a:xfrm>
            <a:off x="6689933" y="2943896"/>
            <a:ext cx="2677280" cy="468038"/>
            <a:chOff x="6689933" y="2943896"/>
            <a:chExt cx="2677280" cy="468038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38" t="78890" r="55830" b="18379"/>
            <a:stretch/>
          </p:blipFill>
          <p:spPr>
            <a:xfrm>
              <a:off x="6689933" y="3040839"/>
              <a:ext cx="828466" cy="371095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7944813" y="2943896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Completamente inelástico</a:t>
              </a: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1885543" y="4391047"/>
            <a:ext cx="6117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partículas são ejetadas com o mesmo momento em sentidos opostos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791009" y="3953031"/>
                <a:ext cx="1425775" cy="318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begChr m:val="|"/>
                          <m:endChr m:val="|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009" y="3953031"/>
                <a:ext cx="1425775" cy="318998"/>
              </a:xfrm>
              <a:prstGeom prst="rect">
                <a:avLst/>
              </a:prstGeom>
              <a:blipFill rotWithShape="0">
                <a:blip r:embed="rId11"/>
                <a:stretch>
                  <a:fillRect t="-32075" r="-2991" b="-2452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1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1" grpId="0"/>
      <p:bldP spid="12" grpId="0"/>
      <p:bldP spid="14" grpId="0"/>
      <p:bldP spid="18" grpId="0"/>
      <p:bldP spid="20" grpId="0"/>
      <p:bldP spid="21" grpId="0"/>
      <p:bldP spid="28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584" y="17758"/>
            <a:ext cx="2324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3 exercício 11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5523973" y="1240409"/>
            <a:ext cx="3547872" cy="369332"/>
            <a:chOff x="4125773" y="625904"/>
            <a:chExt cx="3547872" cy="369332"/>
          </a:xfrm>
        </p:grpSpPr>
        <p:cxnSp>
          <p:nvCxnSpPr>
            <p:cNvPr id="10" name="Conector de Seta Reta 9"/>
            <p:cNvCxnSpPr/>
            <p:nvPr/>
          </p:nvCxnSpPr>
          <p:spPr>
            <a:xfrm>
              <a:off x="4125773" y="919272"/>
              <a:ext cx="35478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0"/>
            <p:cNvSpPr txBox="1"/>
            <p:nvPr/>
          </p:nvSpPr>
          <p:spPr>
            <a:xfrm>
              <a:off x="7256679" y="625904"/>
              <a:ext cx="219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x</a:t>
              </a: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5587714" y="676163"/>
            <a:ext cx="2663832" cy="857614"/>
            <a:chOff x="4189514" y="61658"/>
            <a:chExt cx="2663832" cy="857614"/>
          </a:xfrm>
        </p:grpSpPr>
        <p:grpSp>
          <p:nvGrpSpPr>
            <p:cNvPr id="8" name="Agrupar 7"/>
            <p:cNvGrpSpPr/>
            <p:nvPr/>
          </p:nvGrpSpPr>
          <p:grpSpPr>
            <a:xfrm>
              <a:off x="4189514" y="61658"/>
              <a:ext cx="2663832" cy="857614"/>
              <a:chOff x="4189514" y="61658"/>
              <a:chExt cx="2663832" cy="857614"/>
            </a:xfrm>
          </p:grpSpPr>
          <p:pic>
            <p:nvPicPr>
              <p:cNvPr id="2050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 rot="20320052">
                <a:off x="4322137" y="11749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2" descr="boneco palito p/ leo_stronda_xxt - Desenho de monk_d_iago - Gartic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42" t="8354" r="10549"/>
              <a:stretch/>
            </p:blipFill>
            <p:spPr bwMode="auto">
              <a:xfrm>
                <a:off x="6106470" y="61658"/>
                <a:ext cx="614254" cy="699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4189514" y="714010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Skate Desenho Para Colorir - Ultra Coloring Pag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0" t="39648" r="3286" b="38740"/>
              <a:stretch/>
            </p:blipFill>
            <p:spPr bwMode="auto">
              <a:xfrm>
                <a:off x="5973847" y="707939"/>
                <a:ext cx="879499" cy="205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Conector reto 4"/>
              <p:cNvCxnSpPr/>
              <p:nvPr/>
            </p:nvCxnSpPr>
            <p:spPr>
              <a:xfrm>
                <a:off x="4769510" y="255976"/>
                <a:ext cx="1427640" cy="6981"/>
              </a:xfrm>
              <a:prstGeom prst="line">
                <a:avLst/>
              </a:prstGeom>
              <a:ln cmpd="dbl">
                <a:solidFill>
                  <a:schemeClr val="accent3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CaixaDeTexto 12"/>
            <p:cNvSpPr txBox="1"/>
            <p:nvPr/>
          </p:nvSpPr>
          <p:spPr>
            <a:xfrm>
              <a:off x="4719265" y="369606"/>
              <a:ext cx="336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A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436967" y="368386"/>
              <a:ext cx="350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/>
                <a:t>B</a:t>
              </a: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-38933" y="382727"/>
            <a:ext cx="620664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Alberto e Bernardo têm massas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16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45 kg.</a:t>
            </a:r>
          </a:p>
          <a:p>
            <a:pPr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Parados sobre seus skates em um piso horizontal, </a:t>
            </a:r>
            <a:b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começam a puxar um ao outro por meio de uma corda. </a:t>
            </a:r>
          </a:p>
          <a:p>
            <a:pPr hangingPunct="0">
              <a:spcAft>
                <a:spcPts val="600"/>
              </a:spcAf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1,5 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após, Alberto, no referencial CM, está a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16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(CM)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2,3 m/s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hangingPunct="0">
              <a:spcAft>
                <a:spcPts val="600"/>
              </a:spcAf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velocidade de Bernardo 1,5 s após o início do movimento.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80655" y="2980464"/>
                <a:ext cx="1387688" cy="341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55" y="2980464"/>
                <a:ext cx="1387688" cy="341055"/>
              </a:xfrm>
              <a:prstGeom prst="rect">
                <a:avLst/>
              </a:prstGeom>
              <a:blipFill>
                <a:blip r:embed="rId4"/>
                <a:stretch>
                  <a:fillRect l="-3965" r="-3524" b="-232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278670" y="2767405"/>
                <a:ext cx="2031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670" y="2767405"/>
                <a:ext cx="2031967" cy="276999"/>
              </a:xfrm>
              <a:prstGeom prst="rect">
                <a:avLst/>
              </a:prstGeom>
              <a:blipFill>
                <a:blip r:embed="rId5"/>
                <a:stretch>
                  <a:fillRect l="-901" t="-46667" r="-2102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2292904" y="3238454"/>
                <a:ext cx="20462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904" y="3238454"/>
                <a:ext cx="2046201" cy="276999"/>
              </a:xfrm>
              <a:prstGeom prst="rect">
                <a:avLst/>
              </a:prstGeom>
              <a:blipFill>
                <a:blip r:embed="rId6"/>
                <a:stretch>
                  <a:fillRect l="-893" r="-2083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174995" y="2741614"/>
                <a:ext cx="18011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95" y="2741614"/>
                <a:ext cx="1801134" cy="276999"/>
              </a:xfrm>
              <a:prstGeom prst="rect">
                <a:avLst/>
              </a:prstGeom>
              <a:blipFill>
                <a:blip r:embed="rId7"/>
                <a:stretch>
                  <a:fillRect l="-1017" t="-46667" r="-813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5209780" y="3249483"/>
                <a:ext cx="18153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780" y="3249483"/>
                <a:ext cx="1815369" cy="276999"/>
              </a:xfrm>
              <a:prstGeom prst="rect">
                <a:avLst/>
              </a:prstGeom>
              <a:blipFill>
                <a:blip r:embed="rId8"/>
                <a:stretch>
                  <a:fillRect l="-1010" r="-673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214726" y="3923563"/>
                <a:ext cx="9976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eixo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26" y="3923563"/>
                <a:ext cx="997644" cy="276999"/>
              </a:xfrm>
              <a:prstGeom prst="rect">
                <a:avLst/>
              </a:prstGeom>
              <a:blipFill>
                <a:blip r:embed="rId9"/>
                <a:stretch>
                  <a:fillRect l="-3049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1677828" y="3799217"/>
                <a:ext cx="1563505" cy="519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28" y="3799217"/>
                <a:ext cx="1563505" cy="519694"/>
              </a:xfrm>
              <a:prstGeom prst="rect">
                <a:avLst/>
              </a:prstGeom>
              <a:blipFill>
                <a:blip r:embed="rId10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710235" y="3814577"/>
                <a:ext cx="1538434" cy="565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2,3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235" y="3814577"/>
                <a:ext cx="1538434" cy="5657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4148871" y="286408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5931063" y="3958975"/>
                <a:ext cx="1765804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=−1,5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063" y="3958975"/>
                <a:ext cx="1765804" cy="276999"/>
              </a:xfrm>
              <a:prstGeom prst="rect">
                <a:avLst/>
              </a:prstGeom>
              <a:blipFill>
                <a:blip r:embed="rId12"/>
                <a:stretch>
                  <a:fillRect l="-1034" t="-45652" r="-1034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eta para a Direita 30"/>
          <p:cNvSpPr/>
          <p:nvPr/>
        </p:nvSpPr>
        <p:spPr>
          <a:xfrm>
            <a:off x="4450548" y="2769038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a Direita 31"/>
          <p:cNvSpPr/>
          <p:nvPr/>
        </p:nvSpPr>
        <p:spPr>
          <a:xfrm>
            <a:off x="4450547" y="3240496"/>
            <a:ext cx="516467" cy="30229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3E53BEAB-A03F-4385-A665-652817A38481}"/>
              </a:ext>
            </a:extLst>
          </p:cNvPr>
          <p:cNvSpPr/>
          <p:nvPr/>
        </p:nvSpPr>
        <p:spPr>
          <a:xfrm>
            <a:off x="6532466" y="1152373"/>
            <a:ext cx="706959" cy="2461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CM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48EB2EAE-CB14-4A6F-ABDF-8085C44FAE87}"/>
              </a:ext>
            </a:extLst>
          </p:cNvPr>
          <p:cNvSpPr/>
          <p:nvPr/>
        </p:nvSpPr>
        <p:spPr>
          <a:xfrm>
            <a:off x="6528049" y="1633264"/>
            <a:ext cx="843997" cy="28769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solo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8C48C62-DB37-46CB-94C9-967BE09A3886}"/>
              </a:ext>
            </a:extLst>
          </p:cNvPr>
          <p:cNvSpPr txBox="1"/>
          <p:nvPr/>
        </p:nvSpPr>
        <p:spPr>
          <a:xfrm>
            <a:off x="6082082" y="1896040"/>
            <a:ext cx="3026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Como A e B estão inicialmente parados, os sistemas CM e solo são o mesmo referencial.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727E4C-3B93-47F8-A8F5-DEC4D57A89B1}"/>
              </a:ext>
            </a:extLst>
          </p:cNvPr>
          <p:cNvSpPr txBox="1"/>
          <p:nvPr/>
        </p:nvSpPr>
        <p:spPr>
          <a:xfrm>
            <a:off x="463924" y="1936999"/>
            <a:ext cx="478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Neste exercício, o movimento é unidimensional,</a:t>
            </a:r>
          </a:p>
          <a:p>
            <a:r>
              <a:rPr lang="pt-BR" dirty="0"/>
              <a:t>assim não é necessário usar os vetores </a:t>
            </a:r>
          </a:p>
        </p:txBody>
      </p:sp>
    </p:spTree>
    <p:extLst>
      <p:ext uri="{BB962C8B-B14F-4D97-AF65-F5344CB8AC3E}">
        <p14:creationId xmlns:p14="http://schemas.microsoft.com/office/powerpoint/2010/main" val="133125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1" grpId="0"/>
      <p:bldP spid="22" grpId="0"/>
      <p:bldP spid="23" grpId="0"/>
      <p:bldP spid="18" grpId="0"/>
      <p:bldP spid="25" grpId="0"/>
      <p:bldP spid="26" grpId="0"/>
      <p:bldP spid="30" grpId="0" animBg="1"/>
      <p:bldP spid="31" grpId="0" animBg="1"/>
      <p:bldP spid="32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40962</TotalTime>
  <Words>1391</Words>
  <Application>Microsoft Office PowerPoint</Application>
  <PresentationFormat>Apresentação na tela (16:9)</PresentationFormat>
  <Paragraphs>279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16</vt:i4>
      </vt:variant>
    </vt:vector>
  </HeadingPairs>
  <TitlesOfParts>
    <vt:vector size="36" baseType="lpstr">
      <vt:lpstr>Arial</vt:lpstr>
      <vt:lpstr>Calibri</vt:lpstr>
      <vt:lpstr>Cambria Math</vt:lpstr>
      <vt:lpstr>CG Times (W1)</vt:lpstr>
      <vt:lpstr>Eau</vt:lpstr>
      <vt:lpstr>Eau Sans Bold</vt:lpstr>
      <vt:lpstr>Eau Sans Bold Lining</vt:lpstr>
      <vt:lpstr>Times New Roman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 experimento online de colisões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1870</cp:revision>
  <dcterms:created xsi:type="dcterms:W3CDTF">2016-03-09T00:36:12Z</dcterms:created>
  <dcterms:modified xsi:type="dcterms:W3CDTF">2021-09-10T00:41:40Z</dcterms:modified>
</cp:coreProperties>
</file>