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50" r:id="rId2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66"/>
    <a:srgbClr val="000099"/>
    <a:srgbClr val="DDDDDD"/>
    <a:srgbClr val="008000"/>
    <a:srgbClr val="0066CC"/>
    <a:srgbClr val="FFCC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33" autoAdjust="0"/>
    <p:restoredTop sz="94643" autoAdjust="0"/>
  </p:normalViewPr>
  <p:slideViewPr>
    <p:cSldViewPr>
      <p:cViewPr varScale="1">
        <p:scale>
          <a:sx n="67" d="100"/>
          <a:sy n="67" d="100"/>
        </p:scale>
        <p:origin x="9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-39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279C6C0-3A00-4F30-9DD9-A3FBC26D328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6441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1FF207B-7EDC-44B1-9783-24E59DBE6C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77297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6091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69100" y="115888"/>
            <a:ext cx="2195513" cy="6192837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79388" y="115888"/>
            <a:ext cx="6437312" cy="6192837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/>
          </p:nvPr>
        </p:nvSpPr>
        <p:spPr>
          <a:xfrm>
            <a:off x="179388" y="115888"/>
            <a:ext cx="8785225" cy="6192837"/>
          </a:xfrm>
        </p:spPr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79388" y="1600200"/>
            <a:ext cx="4316412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413" cy="4708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15888"/>
            <a:ext cx="799306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00200"/>
            <a:ext cx="878522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87563" y="6589713"/>
            <a:ext cx="7056437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</a:tabLst>
              <a:defRPr sz="1000">
                <a:solidFill>
                  <a:srgbClr val="0000CC"/>
                </a:solidFill>
              </a:defRPr>
            </a:lvl1pPr>
          </a:lstStyle>
          <a:p>
            <a:pPr>
              <a:defRPr/>
            </a:pPr>
            <a:r>
              <a:rPr lang="pt-BR"/>
              <a:t>Mario Sergio Salerno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  <p:pic>
        <p:nvPicPr>
          <p:cNvPr id="2" name="Picture 7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375650" y="117475"/>
            <a:ext cx="66040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CC0000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SzPct val="65000"/>
        <a:buBlip>
          <a:blip r:embed="rId15"/>
        </a:buBlip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6"/>
        </a:buBlip>
        <a:defRPr sz="2800">
          <a:solidFill>
            <a:srgbClr val="0000FF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60000"/>
        <a:buBlip>
          <a:blip r:embed="rId17"/>
        </a:buBlip>
        <a:defRPr sz="2400">
          <a:solidFill>
            <a:srgbClr val="0033CC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CC33"/>
        </a:buClr>
        <a:buSzPct val="65000"/>
        <a:buFont typeface="Wingdings" pitchFamily="2" charset="2"/>
        <a:buChar char="ü"/>
        <a:defRPr sz="2000">
          <a:solidFill>
            <a:srgbClr val="0000CC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316913" cy="908050"/>
          </a:xfrm>
        </p:spPr>
        <p:txBody>
          <a:bodyPr/>
          <a:lstStyle/>
          <a:p>
            <a:r>
              <a:rPr lang="pt-BR" sz="2800" dirty="0"/>
              <a:t>Pontos a equacionar antes, durante e depois de uma campanha de inovação</a:t>
            </a:r>
            <a:endParaRPr lang="en-US" sz="2800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9144000" cy="5681663"/>
          </a:xfrm>
        </p:spPr>
        <p:txBody>
          <a:bodyPr/>
          <a:lstStyle/>
          <a:p>
            <a:pPr marL="271463" lvl="0" indent="-271463">
              <a:buClr>
                <a:srgbClr val="C00000"/>
              </a:buClr>
              <a:buSzPct val="100000"/>
              <a:buFont typeface="+mj-lt"/>
              <a:buAutoNum type="arabicPeriod"/>
              <a:tabLst>
                <a:tab pos="271463" algn="l"/>
              </a:tabLst>
            </a:pPr>
            <a:r>
              <a:rPr lang="pt-BR" sz="2100" dirty="0" smtClean="0"/>
              <a:t>Qual </a:t>
            </a:r>
            <a:r>
              <a:rPr lang="pt-BR" sz="2100" dirty="0"/>
              <a:t>o objetivo da campanha, o que se espera com ela?</a:t>
            </a:r>
            <a:endParaRPr lang="en-US" sz="2100" dirty="0"/>
          </a:p>
          <a:p>
            <a:pPr marL="271463" lvl="0" indent="-271463">
              <a:buClr>
                <a:srgbClr val="C00000"/>
              </a:buClr>
              <a:buSzPct val="100000"/>
              <a:buFont typeface="+mj-lt"/>
              <a:buAutoNum type="arabicPeriod"/>
              <a:tabLst>
                <a:tab pos="271463" algn="l"/>
              </a:tabLst>
            </a:pPr>
            <a:r>
              <a:rPr lang="pt-BR" sz="2100" dirty="0"/>
              <a:t>Esses objetivos são pertinentes para uma campanha, ou devem ser buscados de outra forma?</a:t>
            </a:r>
            <a:endParaRPr lang="en-US" sz="2100" dirty="0"/>
          </a:p>
          <a:p>
            <a:pPr marL="271463" lvl="0" indent="-271463">
              <a:buClr>
                <a:srgbClr val="C00000"/>
              </a:buClr>
              <a:buSzPct val="100000"/>
              <a:buFont typeface="+mj-lt"/>
              <a:buAutoNum type="arabicPeriod"/>
              <a:tabLst>
                <a:tab pos="271463" algn="l"/>
              </a:tabLst>
            </a:pPr>
            <a:r>
              <a:rPr lang="pt-BR" sz="2100" dirty="0"/>
              <a:t>Quem é o padrinho da campanha? O padrinho tem nível hierárquico e respeitabilidade na empresa para alavancar positivamente a campanha, para que os trabalhadores percebam que a coisa é séria e se motivem "pela causa"?</a:t>
            </a:r>
            <a:endParaRPr lang="en-US" sz="2100" dirty="0"/>
          </a:p>
          <a:p>
            <a:pPr marL="271463" lvl="0" indent="-271463">
              <a:buClr>
                <a:srgbClr val="C00000"/>
              </a:buClr>
              <a:buSzPct val="100000"/>
              <a:buFont typeface="+mj-lt"/>
              <a:buAutoNum type="arabicPeriod"/>
              <a:tabLst>
                <a:tab pos="271463" algn="l"/>
              </a:tabLst>
            </a:pPr>
            <a:r>
              <a:rPr lang="pt-BR" sz="2100" dirty="0"/>
              <a:t>A estrutura necessária para o desenrolar das atividades motivadas pela campanha está pronta e operacional? A estrutura é compatível com o desafio de realizar inovações mais radicais sistematicamente?</a:t>
            </a:r>
            <a:endParaRPr lang="en-US" sz="2100" dirty="0"/>
          </a:p>
          <a:p>
            <a:pPr marL="271463" lvl="0" indent="-271463">
              <a:buClr>
                <a:srgbClr val="C00000"/>
              </a:buClr>
              <a:buSzPct val="100000"/>
              <a:buFont typeface="+mj-lt"/>
              <a:buAutoNum type="arabicPeriod"/>
              <a:tabLst>
                <a:tab pos="271463" algn="l"/>
              </a:tabLst>
            </a:pPr>
            <a:r>
              <a:rPr lang="pt-BR" sz="2100" dirty="0"/>
              <a:t>Idem 3, para os sistemas de gestão. </a:t>
            </a:r>
            <a:endParaRPr lang="en-US" sz="2100" dirty="0"/>
          </a:p>
          <a:p>
            <a:pPr marL="271463" lvl="0" indent="-271463">
              <a:buClr>
                <a:srgbClr val="C00000"/>
              </a:buClr>
              <a:buSzPct val="100000"/>
              <a:buFont typeface="+mj-lt"/>
              <a:buAutoNum type="arabicPeriod"/>
              <a:tabLst>
                <a:tab pos="271463" algn="l"/>
              </a:tabLst>
            </a:pPr>
            <a:r>
              <a:rPr lang="pt-BR" sz="2100" dirty="0"/>
              <a:t>Os gestores estão preparados para tratar as dúvidas, questões, incertezas geradas pela campanha?</a:t>
            </a:r>
            <a:endParaRPr lang="en-US" sz="2100" dirty="0"/>
          </a:p>
          <a:p>
            <a:pPr marL="271463" lvl="0" indent="-271463">
              <a:buClr>
                <a:srgbClr val="C00000"/>
              </a:buClr>
              <a:buSzPct val="100000"/>
              <a:buFont typeface="+mj-lt"/>
              <a:buAutoNum type="arabicPeriod"/>
              <a:tabLst>
                <a:tab pos="271463" algn="l"/>
              </a:tabLst>
            </a:pPr>
            <a:r>
              <a:rPr lang="pt-BR" sz="2100" dirty="0"/>
              <a:t>Qual o esquema para tratar imprevistos - comportamentos não esperados, </a:t>
            </a:r>
            <a:endParaRPr lang="en-US" sz="2100" dirty="0"/>
          </a:p>
          <a:p>
            <a:pPr marL="271463" lvl="0" indent="-271463">
              <a:buClr>
                <a:srgbClr val="C00000"/>
              </a:buClr>
              <a:buSzPct val="100000"/>
              <a:buFont typeface="+mj-lt"/>
              <a:buAutoNum type="arabicPeriod"/>
              <a:tabLst>
                <a:tab pos="271463" algn="l"/>
              </a:tabLst>
            </a:pPr>
            <a:r>
              <a:rPr lang="pt-BR" sz="2100" dirty="0"/>
              <a:t>Quais os limites da campanha, quando deve ser encerrada, quando deve ser retomada</a:t>
            </a:r>
            <a:r>
              <a:rPr lang="pt-BR" sz="2100" dirty="0" smtClean="0"/>
              <a:t>?</a:t>
            </a:r>
            <a:endParaRPr lang="en-US" sz="2100" dirty="0"/>
          </a:p>
          <a:p>
            <a:pPr marL="0" indent="0" eaLnBrk="1" hangingPunct="1">
              <a:buNone/>
            </a:pPr>
            <a:endParaRPr lang="pt-BR" sz="2000" dirty="0"/>
          </a:p>
        </p:txBody>
      </p:sp>
      <p:sp>
        <p:nvSpPr>
          <p:cNvPr id="16388" name="Espaço Reservado para Rodapé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pt-BR"/>
              <a:t>Mario Sergio Salerno</a:t>
            </a:r>
            <a:r>
              <a:rPr lang="pt-BR">
                <a:solidFill>
                  <a:schemeClr val="tx1"/>
                </a:solidFill>
              </a:rPr>
              <a:t>     </a:t>
            </a:r>
            <a:r>
              <a:rPr lang="pt-BR">
                <a:solidFill>
                  <a:schemeClr val="bg2"/>
                </a:solidFill>
              </a:rPr>
              <a:t>Escola Politécnica da USP – Depto Eng</a:t>
            </a:r>
            <a:r>
              <a:rPr lang="pt-BR" baseline="30000">
                <a:solidFill>
                  <a:schemeClr val="bg2"/>
                </a:solidFill>
              </a:rPr>
              <a:t>a</a:t>
            </a:r>
            <a:r>
              <a:rPr lang="pt-BR">
                <a:solidFill>
                  <a:schemeClr val="bg2"/>
                </a:solidFill>
              </a:rPr>
              <a:t> de Produção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4554</TotalTime>
  <Words>175</Words>
  <Application>Microsoft Office PowerPoint</Application>
  <PresentationFormat>Apresentação na tela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Wingdings</vt:lpstr>
      <vt:lpstr>Design padrão</vt:lpstr>
      <vt:lpstr>Pontos a equacionar antes, durante e depois de uma campanha de inovação</vt:lpstr>
    </vt:vector>
  </TitlesOfParts>
  <Company>Pessoal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</dc:creator>
  <cp:lastModifiedBy>Mario Sergio Salerno</cp:lastModifiedBy>
  <cp:revision>215</cp:revision>
  <dcterms:created xsi:type="dcterms:W3CDTF">2008-05-04T15:31:07Z</dcterms:created>
  <dcterms:modified xsi:type="dcterms:W3CDTF">2019-04-01T21:38:21Z</dcterms:modified>
</cp:coreProperties>
</file>