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95"/>
  </p:notesMasterIdLst>
  <p:handoutMasterIdLst>
    <p:handoutMasterId r:id="rId96"/>
  </p:handoutMasterIdLst>
  <p:sldIdLst>
    <p:sldId id="256" r:id="rId5"/>
    <p:sldId id="265" r:id="rId6"/>
    <p:sldId id="266" r:id="rId7"/>
    <p:sldId id="272" r:id="rId8"/>
    <p:sldId id="267" r:id="rId9"/>
    <p:sldId id="273" r:id="rId10"/>
    <p:sldId id="268" r:id="rId11"/>
    <p:sldId id="274" r:id="rId12"/>
    <p:sldId id="269" r:id="rId13"/>
    <p:sldId id="275" r:id="rId14"/>
    <p:sldId id="270" r:id="rId15"/>
    <p:sldId id="276" r:id="rId16"/>
    <p:sldId id="271" r:id="rId17"/>
    <p:sldId id="277" r:id="rId18"/>
    <p:sldId id="280" r:id="rId19"/>
    <p:sldId id="278" r:id="rId20"/>
    <p:sldId id="281" r:id="rId21"/>
    <p:sldId id="279" r:id="rId22"/>
    <p:sldId id="282" r:id="rId23"/>
    <p:sldId id="283" r:id="rId24"/>
    <p:sldId id="286" r:id="rId25"/>
    <p:sldId id="284" r:id="rId26"/>
    <p:sldId id="287" r:id="rId27"/>
    <p:sldId id="285" r:id="rId28"/>
    <p:sldId id="288" r:id="rId29"/>
    <p:sldId id="292" r:id="rId30"/>
    <p:sldId id="289" r:id="rId31"/>
    <p:sldId id="293" r:id="rId32"/>
    <p:sldId id="290" r:id="rId33"/>
    <p:sldId id="294" r:id="rId34"/>
    <p:sldId id="291"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5" r:id="rId73"/>
    <p:sldId id="333" r:id="rId74"/>
    <p:sldId id="334"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260" r:id="rId94"/>
  </p:sldIdLst>
  <p:sldSz cx="12192000" cy="6858000"/>
  <p:notesSz cx="6858000" cy="9144000"/>
  <p:defaultTextStyle>
    <a:defPPr rtl="0">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8" autoAdjust="0"/>
    <p:restoredTop sz="94605" autoAdjust="0"/>
  </p:normalViewPr>
  <p:slideViewPr>
    <p:cSldViewPr snapToGrid="0">
      <p:cViewPr varScale="1">
        <p:scale>
          <a:sx n="111" d="100"/>
          <a:sy n="111" d="100"/>
        </p:scale>
        <p:origin x="918" y="78"/>
      </p:cViewPr>
      <p:guideLst/>
    </p:cSldViewPr>
  </p:slideViewPr>
  <p:notesTextViewPr>
    <p:cViewPr>
      <p:scale>
        <a:sx n="1" d="1"/>
        <a:sy n="1" d="1"/>
      </p:scale>
      <p:origin x="0" y="0"/>
    </p:cViewPr>
  </p:notesText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a:p>
        </p:txBody>
      </p:sp>
      <p:sp>
        <p:nvSpPr>
          <p:cNvPr id="3" name="Espaço Reservado para Data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B2DC0F0-0E6A-4BD5-9489-7049088847A4}" type="datetime1">
              <a:rPr lang="pt-BR" smtClean="0"/>
              <a:t>26/03/2022</a:t>
            </a:fld>
            <a:endParaRPr lang="pt-BR"/>
          </a:p>
        </p:txBody>
      </p:sp>
      <p:sp>
        <p:nvSpPr>
          <p:cNvPr id="4" name="Espaço Reservado para Rodapé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a:p>
        </p:txBody>
      </p:sp>
      <p:sp>
        <p:nvSpPr>
          <p:cNvPr id="5" name="Espaço Reservado para o Número do Slide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8CE0281-66A0-46B8-BDE2-AEF0C7453753}" type="slidenum">
              <a:rPr lang="pt-BR" smtClean="0"/>
              <a:t>‹nº›</a:t>
            </a:fld>
            <a:endParaRPr lang="pt-BR"/>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noProof="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30A04-2460-466B-955F-177E2E92C82A}" type="datetime1">
              <a:rPr lang="pt-BR" smtClean="0"/>
              <a:pPr/>
              <a:t>26/03/2022</a:t>
            </a:fld>
            <a:endParaRPr lang="pt-BR"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noProof="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9EDED1C-4656-4CF8-AD34-DC4A65BB3913}" type="slidenum">
              <a:rPr lang="pt-BR" noProof="0" smtClean="0"/>
              <a:t>‹nº›</a:t>
            </a:fld>
            <a:endParaRPr lang="pt-BR" noProof="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1</a:t>
            </a:fld>
            <a:endParaRPr lang="pt-BR"/>
          </a:p>
        </p:txBody>
      </p:sp>
    </p:spTree>
    <p:extLst>
      <p:ext uri="{BB962C8B-B14F-4D97-AF65-F5344CB8AC3E}">
        <p14:creationId xmlns:p14="http://schemas.microsoft.com/office/powerpoint/2010/main" val="204084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10</a:t>
            </a:fld>
            <a:endParaRPr lang="pt-BR"/>
          </a:p>
        </p:txBody>
      </p:sp>
    </p:spTree>
    <p:extLst>
      <p:ext uri="{BB962C8B-B14F-4D97-AF65-F5344CB8AC3E}">
        <p14:creationId xmlns:p14="http://schemas.microsoft.com/office/powerpoint/2010/main" val="1608335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11</a:t>
            </a:fld>
            <a:endParaRPr lang="pt-BR"/>
          </a:p>
        </p:txBody>
      </p:sp>
    </p:spTree>
    <p:extLst>
      <p:ext uri="{BB962C8B-B14F-4D97-AF65-F5344CB8AC3E}">
        <p14:creationId xmlns:p14="http://schemas.microsoft.com/office/powerpoint/2010/main" val="261980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12</a:t>
            </a:fld>
            <a:endParaRPr lang="pt-BR"/>
          </a:p>
        </p:txBody>
      </p:sp>
    </p:spTree>
    <p:extLst>
      <p:ext uri="{BB962C8B-B14F-4D97-AF65-F5344CB8AC3E}">
        <p14:creationId xmlns:p14="http://schemas.microsoft.com/office/powerpoint/2010/main" val="4051911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13</a:t>
            </a:fld>
            <a:endParaRPr lang="pt-BR"/>
          </a:p>
        </p:txBody>
      </p:sp>
    </p:spTree>
    <p:extLst>
      <p:ext uri="{BB962C8B-B14F-4D97-AF65-F5344CB8AC3E}">
        <p14:creationId xmlns:p14="http://schemas.microsoft.com/office/powerpoint/2010/main" val="67583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14</a:t>
            </a:fld>
            <a:endParaRPr lang="pt-BR"/>
          </a:p>
        </p:txBody>
      </p:sp>
    </p:spTree>
    <p:extLst>
      <p:ext uri="{BB962C8B-B14F-4D97-AF65-F5344CB8AC3E}">
        <p14:creationId xmlns:p14="http://schemas.microsoft.com/office/powerpoint/2010/main" val="3672094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15</a:t>
            </a:fld>
            <a:endParaRPr lang="pt-BR"/>
          </a:p>
        </p:txBody>
      </p:sp>
    </p:spTree>
    <p:extLst>
      <p:ext uri="{BB962C8B-B14F-4D97-AF65-F5344CB8AC3E}">
        <p14:creationId xmlns:p14="http://schemas.microsoft.com/office/powerpoint/2010/main" val="730793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16</a:t>
            </a:fld>
            <a:endParaRPr lang="pt-BR"/>
          </a:p>
        </p:txBody>
      </p:sp>
    </p:spTree>
    <p:extLst>
      <p:ext uri="{BB962C8B-B14F-4D97-AF65-F5344CB8AC3E}">
        <p14:creationId xmlns:p14="http://schemas.microsoft.com/office/powerpoint/2010/main" val="1359851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17</a:t>
            </a:fld>
            <a:endParaRPr lang="pt-BR"/>
          </a:p>
        </p:txBody>
      </p:sp>
    </p:spTree>
    <p:extLst>
      <p:ext uri="{BB962C8B-B14F-4D97-AF65-F5344CB8AC3E}">
        <p14:creationId xmlns:p14="http://schemas.microsoft.com/office/powerpoint/2010/main" val="2983446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18</a:t>
            </a:fld>
            <a:endParaRPr lang="pt-BR"/>
          </a:p>
        </p:txBody>
      </p:sp>
    </p:spTree>
    <p:extLst>
      <p:ext uri="{BB962C8B-B14F-4D97-AF65-F5344CB8AC3E}">
        <p14:creationId xmlns:p14="http://schemas.microsoft.com/office/powerpoint/2010/main" val="3832781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19</a:t>
            </a:fld>
            <a:endParaRPr lang="pt-BR"/>
          </a:p>
        </p:txBody>
      </p:sp>
    </p:spTree>
    <p:extLst>
      <p:ext uri="{BB962C8B-B14F-4D97-AF65-F5344CB8AC3E}">
        <p14:creationId xmlns:p14="http://schemas.microsoft.com/office/powerpoint/2010/main" val="232438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2</a:t>
            </a:fld>
            <a:endParaRPr lang="pt-BR"/>
          </a:p>
        </p:txBody>
      </p:sp>
    </p:spTree>
    <p:extLst>
      <p:ext uri="{BB962C8B-B14F-4D97-AF65-F5344CB8AC3E}">
        <p14:creationId xmlns:p14="http://schemas.microsoft.com/office/powerpoint/2010/main" val="3453078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20</a:t>
            </a:fld>
            <a:endParaRPr lang="pt-BR"/>
          </a:p>
        </p:txBody>
      </p:sp>
    </p:spTree>
    <p:extLst>
      <p:ext uri="{BB962C8B-B14F-4D97-AF65-F5344CB8AC3E}">
        <p14:creationId xmlns:p14="http://schemas.microsoft.com/office/powerpoint/2010/main" val="2190270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21</a:t>
            </a:fld>
            <a:endParaRPr lang="pt-BR"/>
          </a:p>
        </p:txBody>
      </p:sp>
    </p:spTree>
    <p:extLst>
      <p:ext uri="{BB962C8B-B14F-4D97-AF65-F5344CB8AC3E}">
        <p14:creationId xmlns:p14="http://schemas.microsoft.com/office/powerpoint/2010/main" val="2597800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22</a:t>
            </a:fld>
            <a:endParaRPr lang="pt-BR"/>
          </a:p>
        </p:txBody>
      </p:sp>
    </p:spTree>
    <p:extLst>
      <p:ext uri="{BB962C8B-B14F-4D97-AF65-F5344CB8AC3E}">
        <p14:creationId xmlns:p14="http://schemas.microsoft.com/office/powerpoint/2010/main" val="3549754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23</a:t>
            </a:fld>
            <a:endParaRPr lang="pt-BR"/>
          </a:p>
        </p:txBody>
      </p:sp>
    </p:spTree>
    <p:extLst>
      <p:ext uri="{BB962C8B-B14F-4D97-AF65-F5344CB8AC3E}">
        <p14:creationId xmlns:p14="http://schemas.microsoft.com/office/powerpoint/2010/main" val="457555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24</a:t>
            </a:fld>
            <a:endParaRPr lang="pt-BR"/>
          </a:p>
        </p:txBody>
      </p:sp>
    </p:spTree>
    <p:extLst>
      <p:ext uri="{BB962C8B-B14F-4D97-AF65-F5344CB8AC3E}">
        <p14:creationId xmlns:p14="http://schemas.microsoft.com/office/powerpoint/2010/main" val="2062936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25</a:t>
            </a:fld>
            <a:endParaRPr lang="pt-BR"/>
          </a:p>
        </p:txBody>
      </p:sp>
    </p:spTree>
    <p:extLst>
      <p:ext uri="{BB962C8B-B14F-4D97-AF65-F5344CB8AC3E}">
        <p14:creationId xmlns:p14="http://schemas.microsoft.com/office/powerpoint/2010/main" val="2607387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26</a:t>
            </a:fld>
            <a:endParaRPr lang="pt-BR"/>
          </a:p>
        </p:txBody>
      </p:sp>
    </p:spTree>
    <p:extLst>
      <p:ext uri="{BB962C8B-B14F-4D97-AF65-F5344CB8AC3E}">
        <p14:creationId xmlns:p14="http://schemas.microsoft.com/office/powerpoint/2010/main" val="445785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27</a:t>
            </a:fld>
            <a:endParaRPr lang="pt-BR"/>
          </a:p>
        </p:txBody>
      </p:sp>
    </p:spTree>
    <p:extLst>
      <p:ext uri="{BB962C8B-B14F-4D97-AF65-F5344CB8AC3E}">
        <p14:creationId xmlns:p14="http://schemas.microsoft.com/office/powerpoint/2010/main" val="3796992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28</a:t>
            </a:fld>
            <a:endParaRPr lang="pt-BR"/>
          </a:p>
        </p:txBody>
      </p:sp>
    </p:spTree>
    <p:extLst>
      <p:ext uri="{BB962C8B-B14F-4D97-AF65-F5344CB8AC3E}">
        <p14:creationId xmlns:p14="http://schemas.microsoft.com/office/powerpoint/2010/main" val="3839193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29</a:t>
            </a:fld>
            <a:endParaRPr lang="pt-BR"/>
          </a:p>
        </p:txBody>
      </p:sp>
    </p:spTree>
    <p:extLst>
      <p:ext uri="{BB962C8B-B14F-4D97-AF65-F5344CB8AC3E}">
        <p14:creationId xmlns:p14="http://schemas.microsoft.com/office/powerpoint/2010/main" val="54469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3</a:t>
            </a:fld>
            <a:endParaRPr lang="pt-BR"/>
          </a:p>
        </p:txBody>
      </p:sp>
    </p:spTree>
    <p:extLst>
      <p:ext uri="{BB962C8B-B14F-4D97-AF65-F5344CB8AC3E}">
        <p14:creationId xmlns:p14="http://schemas.microsoft.com/office/powerpoint/2010/main" val="2909032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30</a:t>
            </a:fld>
            <a:endParaRPr lang="pt-BR"/>
          </a:p>
        </p:txBody>
      </p:sp>
    </p:spTree>
    <p:extLst>
      <p:ext uri="{BB962C8B-B14F-4D97-AF65-F5344CB8AC3E}">
        <p14:creationId xmlns:p14="http://schemas.microsoft.com/office/powerpoint/2010/main" val="2273684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31</a:t>
            </a:fld>
            <a:endParaRPr lang="pt-BR"/>
          </a:p>
        </p:txBody>
      </p:sp>
    </p:spTree>
    <p:extLst>
      <p:ext uri="{BB962C8B-B14F-4D97-AF65-F5344CB8AC3E}">
        <p14:creationId xmlns:p14="http://schemas.microsoft.com/office/powerpoint/2010/main" val="1133514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32</a:t>
            </a:fld>
            <a:endParaRPr lang="pt-BR"/>
          </a:p>
        </p:txBody>
      </p:sp>
    </p:spTree>
    <p:extLst>
      <p:ext uri="{BB962C8B-B14F-4D97-AF65-F5344CB8AC3E}">
        <p14:creationId xmlns:p14="http://schemas.microsoft.com/office/powerpoint/2010/main" val="1399100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33</a:t>
            </a:fld>
            <a:endParaRPr lang="pt-BR"/>
          </a:p>
        </p:txBody>
      </p:sp>
    </p:spTree>
    <p:extLst>
      <p:ext uri="{BB962C8B-B14F-4D97-AF65-F5344CB8AC3E}">
        <p14:creationId xmlns:p14="http://schemas.microsoft.com/office/powerpoint/2010/main" val="1583250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34</a:t>
            </a:fld>
            <a:endParaRPr lang="pt-BR"/>
          </a:p>
        </p:txBody>
      </p:sp>
    </p:spTree>
    <p:extLst>
      <p:ext uri="{BB962C8B-B14F-4D97-AF65-F5344CB8AC3E}">
        <p14:creationId xmlns:p14="http://schemas.microsoft.com/office/powerpoint/2010/main" val="4022034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35</a:t>
            </a:fld>
            <a:endParaRPr lang="pt-BR"/>
          </a:p>
        </p:txBody>
      </p:sp>
    </p:spTree>
    <p:extLst>
      <p:ext uri="{BB962C8B-B14F-4D97-AF65-F5344CB8AC3E}">
        <p14:creationId xmlns:p14="http://schemas.microsoft.com/office/powerpoint/2010/main" val="3289145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36</a:t>
            </a:fld>
            <a:endParaRPr lang="pt-BR"/>
          </a:p>
        </p:txBody>
      </p:sp>
    </p:spTree>
    <p:extLst>
      <p:ext uri="{BB962C8B-B14F-4D97-AF65-F5344CB8AC3E}">
        <p14:creationId xmlns:p14="http://schemas.microsoft.com/office/powerpoint/2010/main" val="3602443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37</a:t>
            </a:fld>
            <a:endParaRPr lang="pt-BR"/>
          </a:p>
        </p:txBody>
      </p:sp>
    </p:spTree>
    <p:extLst>
      <p:ext uri="{BB962C8B-B14F-4D97-AF65-F5344CB8AC3E}">
        <p14:creationId xmlns:p14="http://schemas.microsoft.com/office/powerpoint/2010/main" val="3785831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38</a:t>
            </a:fld>
            <a:endParaRPr lang="pt-BR"/>
          </a:p>
        </p:txBody>
      </p:sp>
    </p:spTree>
    <p:extLst>
      <p:ext uri="{BB962C8B-B14F-4D97-AF65-F5344CB8AC3E}">
        <p14:creationId xmlns:p14="http://schemas.microsoft.com/office/powerpoint/2010/main" val="1221913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39</a:t>
            </a:fld>
            <a:endParaRPr lang="pt-BR"/>
          </a:p>
        </p:txBody>
      </p:sp>
    </p:spTree>
    <p:extLst>
      <p:ext uri="{BB962C8B-B14F-4D97-AF65-F5344CB8AC3E}">
        <p14:creationId xmlns:p14="http://schemas.microsoft.com/office/powerpoint/2010/main" val="294129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4</a:t>
            </a:fld>
            <a:endParaRPr lang="pt-BR"/>
          </a:p>
        </p:txBody>
      </p:sp>
    </p:spTree>
    <p:extLst>
      <p:ext uri="{BB962C8B-B14F-4D97-AF65-F5344CB8AC3E}">
        <p14:creationId xmlns:p14="http://schemas.microsoft.com/office/powerpoint/2010/main" val="3733624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40</a:t>
            </a:fld>
            <a:endParaRPr lang="pt-BR"/>
          </a:p>
        </p:txBody>
      </p:sp>
    </p:spTree>
    <p:extLst>
      <p:ext uri="{BB962C8B-B14F-4D97-AF65-F5344CB8AC3E}">
        <p14:creationId xmlns:p14="http://schemas.microsoft.com/office/powerpoint/2010/main" val="870342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41</a:t>
            </a:fld>
            <a:endParaRPr lang="pt-BR"/>
          </a:p>
        </p:txBody>
      </p:sp>
    </p:spTree>
    <p:extLst>
      <p:ext uri="{BB962C8B-B14F-4D97-AF65-F5344CB8AC3E}">
        <p14:creationId xmlns:p14="http://schemas.microsoft.com/office/powerpoint/2010/main" val="1071965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42</a:t>
            </a:fld>
            <a:endParaRPr lang="pt-BR"/>
          </a:p>
        </p:txBody>
      </p:sp>
    </p:spTree>
    <p:extLst>
      <p:ext uri="{BB962C8B-B14F-4D97-AF65-F5344CB8AC3E}">
        <p14:creationId xmlns:p14="http://schemas.microsoft.com/office/powerpoint/2010/main" val="3615678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43</a:t>
            </a:fld>
            <a:endParaRPr lang="pt-BR"/>
          </a:p>
        </p:txBody>
      </p:sp>
    </p:spTree>
    <p:extLst>
      <p:ext uri="{BB962C8B-B14F-4D97-AF65-F5344CB8AC3E}">
        <p14:creationId xmlns:p14="http://schemas.microsoft.com/office/powerpoint/2010/main" val="22439799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44</a:t>
            </a:fld>
            <a:endParaRPr lang="pt-BR"/>
          </a:p>
        </p:txBody>
      </p:sp>
    </p:spTree>
    <p:extLst>
      <p:ext uri="{BB962C8B-B14F-4D97-AF65-F5344CB8AC3E}">
        <p14:creationId xmlns:p14="http://schemas.microsoft.com/office/powerpoint/2010/main" val="7343990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45</a:t>
            </a:fld>
            <a:endParaRPr lang="pt-BR"/>
          </a:p>
        </p:txBody>
      </p:sp>
    </p:spTree>
    <p:extLst>
      <p:ext uri="{BB962C8B-B14F-4D97-AF65-F5344CB8AC3E}">
        <p14:creationId xmlns:p14="http://schemas.microsoft.com/office/powerpoint/2010/main" val="13992921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46</a:t>
            </a:fld>
            <a:endParaRPr lang="pt-BR"/>
          </a:p>
        </p:txBody>
      </p:sp>
    </p:spTree>
    <p:extLst>
      <p:ext uri="{BB962C8B-B14F-4D97-AF65-F5344CB8AC3E}">
        <p14:creationId xmlns:p14="http://schemas.microsoft.com/office/powerpoint/2010/main" val="4118624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47</a:t>
            </a:fld>
            <a:endParaRPr lang="pt-BR"/>
          </a:p>
        </p:txBody>
      </p:sp>
    </p:spTree>
    <p:extLst>
      <p:ext uri="{BB962C8B-B14F-4D97-AF65-F5344CB8AC3E}">
        <p14:creationId xmlns:p14="http://schemas.microsoft.com/office/powerpoint/2010/main" val="2343948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48</a:t>
            </a:fld>
            <a:endParaRPr lang="pt-BR"/>
          </a:p>
        </p:txBody>
      </p:sp>
    </p:spTree>
    <p:extLst>
      <p:ext uri="{BB962C8B-B14F-4D97-AF65-F5344CB8AC3E}">
        <p14:creationId xmlns:p14="http://schemas.microsoft.com/office/powerpoint/2010/main" val="12385953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49</a:t>
            </a:fld>
            <a:endParaRPr lang="pt-BR"/>
          </a:p>
        </p:txBody>
      </p:sp>
    </p:spTree>
    <p:extLst>
      <p:ext uri="{BB962C8B-B14F-4D97-AF65-F5344CB8AC3E}">
        <p14:creationId xmlns:p14="http://schemas.microsoft.com/office/powerpoint/2010/main" val="368651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5</a:t>
            </a:fld>
            <a:endParaRPr lang="pt-BR"/>
          </a:p>
        </p:txBody>
      </p:sp>
    </p:spTree>
    <p:extLst>
      <p:ext uri="{BB962C8B-B14F-4D97-AF65-F5344CB8AC3E}">
        <p14:creationId xmlns:p14="http://schemas.microsoft.com/office/powerpoint/2010/main" val="22515884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50</a:t>
            </a:fld>
            <a:endParaRPr lang="pt-BR"/>
          </a:p>
        </p:txBody>
      </p:sp>
    </p:spTree>
    <p:extLst>
      <p:ext uri="{BB962C8B-B14F-4D97-AF65-F5344CB8AC3E}">
        <p14:creationId xmlns:p14="http://schemas.microsoft.com/office/powerpoint/2010/main" val="1287187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51</a:t>
            </a:fld>
            <a:endParaRPr lang="pt-BR"/>
          </a:p>
        </p:txBody>
      </p:sp>
    </p:spTree>
    <p:extLst>
      <p:ext uri="{BB962C8B-B14F-4D97-AF65-F5344CB8AC3E}">
        <p14:creationId xmlns:p14="http://schemas.microsoft.com/office/powerpoint/2010/main" val="15782987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52</a:t>
            </a:fld>
            <a:endParaRPr lang="pt-BR"/>
          </a:p>
        </p:txBody>
      </p:sp>
    </p:spTree>
    <p:extLst>
      <p:ext uri="{BB962C8B-B14F-4D97-AF65-F5344CB8AC3E}">
        <p14:creationId xmlns:p14="http://schemas.microsoft.com/office/powerpoint/2010/main" val="27053295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53</a:t>
            </a:fld>
            <a:endParaRPr lang="pt-BR"/>
          </a:p>
        </p:txBody>
      </p:sp>
    </p:spTree>
    <p:extLst>
      <p:ext uri="{BB962C8B-B14F-4D97-AF65-F5344CB8AC3E}">
        <p14:creationId xmlns:p14="http://schemas.microsoft.com/office/powerpoint/2010/main" val="22973580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54</a:t>
            </a:fld>
            <a:endParaRPr lang="pt-BR"/>
          </a:p>
        </p:txBody>
      </p:sp>
    </p:spTree>
    <p:extLst>
      <p:ext uri="{BB962C8B-B14F-4D97-AF65-F5344CB8AC3E}">
        <p14:creationId xmlns:p14="http://schemas.microsoft.com/office/powerpoint/2010/main" val="1244563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55</a:t>
            </a:fld>
            <a:endParaRPr lang="pt-BR"/>
          </a:p>
        </p:txBody>
      </p:sp>
    </p:spTree>
    <p:extLst>
      <p:ext uri="{BB962C8B-B14F-4D97-AF65-F5344CB8AC3E}">
        <p14:creationId xmlns:p14="http://schemas.microsoft.com/office/powerpoint/2010/main" val="4115488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56</a:t>
            </a:fld>
            <a:endParaRPr lang="pt-BR"/>
          </a:p>
        </p:txBody>
      </p:sp>
    </p:spTree>
    <p:extLst>
      <p:ext uri="{BB962C8B-B14F-4D97-AF65-F5344CB8AC3E}">
        <p14:creationId xmlns:p14="http://schemas.microsoft.com/office/powerpoint/2010/main" val="22602666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57</a:t>
            </a:fld>
            <a:endParaRPr lang="pt-BR"/>
          </a:p>
        </p:txBody>
      </p:sp>
    </p:spTree>
    <p:extLst>
      <p:ext uri="{BB962C8B-B14F-4D97-AF65-F5344CB8AC3E}">
        <p14:creationId xmlns:p14="http://schemas.microsoft.com/office/powerpoint/2010/main" val="40454723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58</a:t>
            </a:fld>
            <a:endParaRPr lang="pt-BR"/>
          </a:p>
        </p:txBody>
      </p:sp>
    </p:spTree>
    <p:extLst>
      <p:ext uri="{BB962C8B-B14F-4D97-AF65-F5344CB8AC3E}">
        <p14:creationId xmlns:p14="http://schemas.microsoft.com/office/powerpoint/2010/main" val="20828695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59</a:t>
            </a:fld>
            <a:endParaRPr lang="pt-BR"/>
          </a:p>
        </p:txBody>
      </p:sp>
    </p:spTree>
    <p:extLst>
      <p:ext uri="{BB962C8B-B14F-4D97-AF65-F5344CB8AC3E}">
        <p14:creationId xmlns:p14="http://schemas.microsoft.com/office/powerpoint/2010/main" val="429187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6</a:t>
            </a:fld>
            <a:endParaRPr lang="pt-BR"/>
          </a:p>
        </p:txBody>
      </p:sp>
    </p:spTree>
    <p:extLst>
      <p:ext uri="{BB962C8B-B14F-4D97-AF65-F5344CB8AC3E}">
        <p14:creationId xmlns:p14="http://schemas.microsoft.com/office/powerpoint/2010/main" val="10657407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60</a:t>
            </a:fld>
            <a:endParaRPr lang="pt-BR"/>
          </a:p>
        </p:txBody>
      </p:sp>
    </p:spTree>
    <p:extLst>
      <p:ext uri="{BB962C8B-B14F-4D97-AF65-F5344CB8AC3E}">
        <p14:creationId xmlns:p14="http://schemas.microsoft.com/office/powerpoint/2010/main" val="35366161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61</a:t>
            </a:fld>
            <a:endParaRPr lang="pt-BR"/>
          </a:p>
        </p:txBody>
      </p:sp>
    </p:spTree>
    <p:extLst>
      <p:ext uri="{BB962C8B-B14F-4D97-AF65-F5344CB8AC3E}">
        <p14:creationId xmlns:p14="http://schemas.microsoft.com/office/powerpoint/2010/main" val="25379348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62</a:t>
            </a:fld>
            <a:endParaRPr lang="pt-BR"/>
          </a:p>
        </p:txBody>
      </p:sp>
    </p:spTree>
    <p:extLst>
      <p:ext uri="{BB962C8B-B14F-4D97-AF65-F5344CB8AC3E}">
        <p14:creationId xmlns:p14="http://schemas.microsoft.com/office/powerpoint/2010/main" val="36020970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63</a:t>
            </a:fld>
            <a:endParaRPr lang="pt-BR"/>
          </a:p>
        </p:txBody>
      </p:sp>
    </p:spTree>
    <p:extLst>
      <p:ext uri="{BB962C8B-B14F-4D97-AF65-F5344CB8AC3E}">
        <p14:creationId xmlns:p14="http://schemas.microsoft.com/office/powerpoint/2010/main" val="9415345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64</a:t>
            </a:fld>
            <a:endParaRPr lang="pt-BR"/>
          </a:p>
        </p:txBody>
      </p:sp>
    </p:spTree>
    <p:extLst>
      <p:ext uri="{BB962C8B-B14F-4D97-AF65-F5344CB8AC3E}">
        <p14:creationId xmlns:p14="http://schemas.microsoft.com/office/powerpoint/2010/main" val="29865729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65</a:t>
            </a:fld>
            <a:endParaRPr lang="pt-BR"/>
          </a:p>
        </p:txBody>
      </p:sp>
    </p:spTree>
    <p:extLst>
      <p:ext uri="{BB962C8B-B14F-4D97-AF65-F5344CB8AC3E}">
        <p14:creationId xmlns:p14="http://schemas.microsoft.com/office/powerpoint/2010/main" val="22052603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66</a:t>
            </a:fld>
            <a:endParaRPr lang="pt-BR"/>
          </a:p>
        </p:txBody>
      </p:sp>
    </p:spTree>
    <p:extLst>
      <p:ext uri="{BB962C8B-B14F-4D97-AF65-F5344CB8AC3E}">
        <p14:creationId xmlns:p14="http://schemas.microsoft.com/office/powerpoint/2010/main" val="4076184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67</a:t>
            </a:fld>
            <a:endParaRPr lang="pt-BR"/>
          </a:p>
        </p:txBody>
      </p:sp>
    </p:spTree>
    <p:extLst>
      <p:ext uri="{BB962C8B-B14F-4D97-AF65-F5344CB8AC3E}">
        <p14:creationId xmlns:p14="http://schemas.microsoft.com/office/powerpoint/2010/main" val="36584195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68</a:t>
            </a:fld>
            <a:endParaRPr lang="pt-BR"/>
          </a:p>
        </p:txBody>
      </p:sp>
    </p:spTree>
    <p:extLst>
      <p:ext uri="{BB962C8B-B14F-4D97-AF65-F5344CB8AC3E}">
        <p14:creationId xmlns:p14="http://schemas.microsoft.com/office/powerpoint/2010/main" val="10127170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69</a:t>
            </a:fld>
            <a:endParaRPr lang="pt-BR"/>
          </a:p>
        </p:txBody>
      </p:sp>
    </p:spTree>
    <p:extLst>
      <p:ext uri="{BB962C8B-B14F-4D97-AF65-F5344CB8AC3E}">
        <p14:creationId xmlns:p14="http://schemas.microsoft.com/office/powerpoint/2010/main" val="182506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7</a:t>
            </a:fld>
            <a:endParaRPr lang="pt-BR"/>
          </a:p>
        </p:txBody>
      </p:sp>
    </p:spTree>
    <p:extLst>
      <p:ext uri="{BB962C8B-B14F-4D97-AF65-F5344CB8AC3E}">
        <p14:creationId xmlns:p14="http://schemas.microsoft.com/office/powerpoint/2010/main" val="18664093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70</a:t>
            </a:fld>
            <a:endParaRPr lang="pt-BR"/>
          </a:p>
        </p:txBody>
      </p:sp>
    </p:spTree>
    <p:extLst>
      <p:ext uri="{BB962C8B-B14F-4D97-AF65-F5344CB8AC3E}">
        <p14:creationId xmlns:p14="http://schemas.microsoft.com/office/powerpoint/2010/main" val="37408328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71</a:t>
            </a:fld>
            <a:endParaRPr lang="pt-BR"/>
          </a:p>
        </p:txBody>
      </p:sp>
    </p:spTree>
    <p:extLst>
      <p:ext uri="{BB962C8B-B14F-4D97-AF65-F5344CB8AC3E}">
        <p14:creationId xmlns:p14="http://schemas.microsoft.com/office/powerpoint/2010/main" val="36578471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72</a:t>
            </a:fld>
            <a:endParaRPr lang="pt-BR"/>
          </a:p>
        </p:txBody>
      </p:sp>
    </p:spTree>
    <p:extLst>
      <p:ext uri="{BB962C8B-B14F-4D97-AF65-F5344CB8AC3E}">
        <p14:creationId xmlns:p14="http://schemas.microsoft.com/office/powerpoint/2010/main" val="3769849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73</a:t>
            </a:fld>
            <a:endParaRPr lang="pt-BR"/>
          </a:p>
        </p:txBody>
      </p:sp>
    </p:spTree>
    <p:extLst>
      <p:ext uri="{BB962C8B-B14F-4D97-AF65-F5344CB8AC3E}">
        <p14:creationId xmlns:p14="http://schemas.microsoft.com/office/powerpoint/2010/main" val="1026871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74</a:t>
            </a:fld>
            <a:endParaRPr lang="pt-BR"/>
          </a:p>
        </p:txBody>
      </p:sp>
    </p:spTree>
    <p:extLst>
      <p:ext uri="{BB962C8B-B14F-4D97-AF65-F5344CB8AC3E}">
        <p14:creationId xmlns:p14="http://schemas.microsoft.com/office/powerpoint/2010/main" val="34276535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75</a:t>
            </a:fld>
            <a:endParaRPr lang="pt-BR"/>
          </a:p>
        </p:txBody>
      </p:sp>
    </p:spTree>
    <p:extLst>
      <p:ext uri="{BB962C8B-B14F-4D97-AF65-F5344CB8AC3E}">
        <p14:creationId xmlns:p14="http://schemas.microsoft.com/office/powerpoint/2010/main" val="14880527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76</a:t>
            </a:fld>
            <a:endParaRPr lang="pt-BR"/>
          </a:p>
        </p:txBody>
      </p:sp>
    </p:spTree>
    <p:extLst>
      <p:ext uri="{BB962C8B-B14F-4D97-AF65-F5344CB8AC3E}">
        <p14:creationId xmlns:p14="http://schemas.microsoft.com/office/powerpoint/2010/main" val="303444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77</a:t>
            </a:fld>
            <a:endParaRPr lang="pt-BR"/>
          </a:p>
        </p:txBody>
      </p:sp>
    </p:spTree>
    <p:extLst>
      <p:ext uri="{BB962C8B-B14F-4D97-AF65-F5344CB8AC3E}">
        <p14:creationId xmlns:p14="http://schemas.microsoft.com/office/powerpoint/2010/main" val="12899847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78</a:t>
            </a:fld>
            <a:endParaRPr lang="pt-BR"/>
          </a:p>
        </p:txBody>
      </p:sp>
    </p:spTree>
    <p:extLst>
      <p:ext uri="{BB962C8B-B14F-4D97-AF65-F5344CB8AC3E}">
        <p14:creationId xmlns:p14="http://schemas.microsoft.com/office/powerpoint/2010/main" val="9735312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79</a:t>
            </a:fld>
            <a:endParaRPr lang="pt-BR"/>
          </a:p>
        </p:txBody>
      </p:sp>
    </p:spTree>
    <p:extLst>
      <p:ext uri="{BB962C8B-B14F-4D97-AF65-F5344CB8AC3E}">
        <p14:creationId xmlns:p14="http://schemas.microsoft.com/office/powerpoint/2010/main" val="401073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8</a:t>
            </a:fld>
            <a:endParaRPr lang="pt-BR"/>
          </a:p>
        </p:txBody>
      </p:sp>
    </p:spTree>
    <p:extLst>
      <p:ext uri="{BB962C8B-B14F-4D97-AF65-F5344CB8AC3E}">
        <p14:creationId xmlns:p14="http://schemas.microsoft.com/office/powerpoint/2010/main" val="16416643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80</a:t>
            </a:fld>
            <a:endParaRPr lang="pt-BR"/>
          </a:p>
        </p:txBody>
      </p:sp>
    </p:spTree>
    <p:extLst>
      <p:ext uri="{BB962C8B-B14F-4D97-AF65-F5344CB8AC3E}">
        <p14:creationId xmlns:p14="http://schemas.microsoft.com/office/powerpoint/2010/main" val="12799586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81</a:t>
            </a:fld>
            <a:endParaRPr lang="pt-BR"/>
          </a:p>
        </p:txBody>
      </p:sp>
    </p:spTree>
    <p:extLst>
      <p:ext uri="{BB962C8B-B14F-4D97-AF65-F5344CB8AC3E}">
        <p14:creationId xmlns:p14="http://schemas.microsoft.com/office/powerpoint/2010/main" val="9841367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82</a:t>
            </a:fld>
            <a:endParaRPr lang="pt-BR"/>
          </a:p>
        </p:txBody>
      </p:sp>
    </p:spTree>
    <p:extLst>
      <p:ext uri="{BB962C8B-B14F-4D97-AF65-F5344CB8AC3E}">
        <p14:creationId xmlns:p14="http://schemas.microsoft.com/office/powerpoint/2010/main" val="2232715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83</a:t>
            </a:fld>
            <a:endParaRPr lang="pt-BR"/>
          </a:p>
        </p:txBody>
      </p:sp>
    </p:spTree>
    <p:extLst>
      <p:ext uri="{BB962C8B-B14F-4D97-AF65-F5344CB8AC3E}">
        <p14:creationId xmlns:p14="http://schemas.microsoft.com/office/powerpoint/2010/main" val="40070133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84</a:t>
            </a:fld>
            <a:endParaRPr lang="pt-BR"/>
          </a:p>
        </p:txBody>
      </p:sp>
    </p:spTree>
    <p:extLst>
      <p:ext uri="{BB962C8B-B14F-4D97-AF65-F5344CB8AC3E}">
        <p14:creationId xmlns:p14="http://schemas.microsoft.com/office/powerpoint/2010/main" val="8460529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85</a:t>
            </a:fld>
            <a:endParaRPr lang="pt-BR"/>
          </a:p>
        </p:txBody>
      </p:sp>
    </p:spTree>
    <p:extLst>
      <p:ext uri="{BB962C8B-B14F-4D97-AF65-F5344CB8AC3E}">
        <p14:creationId xmlns:p14="http://schemas.microsoft.com/office/powerpoint/2010/main" val="16118520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86</a:t>
            </a:fld>
            <a:endParaRPr lang="pt-BR"/>
          </a:p>
        </p:txBody>
      </p:sp>
    </p:spTree>
    <p:extLst>
      <p:ext uri="{BB962C8B-B14F-4D97-AF65-F5344CB8AC3E}">
        <p14:creationId xmlns:p14="http://schemas.microsoft.com/office/powerpoint/2010/main" val="2753824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87</a:t>
            </a:fld>
            <a:endParaRPr lang="pt-BR"/>
          </a:p>
        </p:txBody>
      </p:sp>
    </p:spTree>
    <p:extLst>
      <p:ext uri="{BB962C8B-B14F-4D97-AF65-F5344CB8AC3E}">
        <p14:creationId xmlns:p14="http://schemas.microsoft.com/office/powerpoint/2010/main" val="142258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88</a:t>
            </a:fld>
            <a:endParaRPr lang="pt-BR"/>
          </a:p>
        </p:txBody>
      </p:sp>
    </p:spTree>
    <p:extLst>
      <p:ext uri="{BB962C8B-B14F-4D97-AF65-F5344CB8AC3E}">
        <p14:creationId xmlns:p14="http://schemas.microsoft.com/office/powerpoint/2010/main" val="31754182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89</a:t>
            </a:fld>
            <a:endParaRPr lang="pt-BR"/>
          </a:p>
        </p:txBody>
      </p:sp>
    </p:spTree>
    <p:extLst>
      <p:ext uri="{BB962C8B-B14F-4D97-AF65-F5344CB8AC3E}">
        <p14:creationId xmlns:p14="http://schemas.microsoft.com/office/powerpoint/2010/main" val="291977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9</a:t>
            </a:fld>
            <a:endParaRPr lang="pt-BR"/>
          </a:p>
        </p:txBody>
      </p:sp>
    </p:spTree>
    <p:extLst>
      <p:ext uri="{BB962C8B-B14F-4D97-AF65-F5344CB8AC3E}">
        <p14:creationId xmlns:p14="http://schemas.microsoft.com/office/powerpoint/2010/main" val="32810099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9EDED1C-4656-4CF8-AD34-DC4A65BB3913}" type="slidenum">
              <a:rPr lang="pt-BR" smtClean="0"/>
              <a:t>90</a:t>
            </a:fld>
            <a:endParaRPr lang="pt-BR"/>
          </a:p>
        </p:txBody>
      </p:sp>
    </p:spTree>
    <p:extLst>
      <p:ext uri="{BB962C8B-B14F-4D97-AF65-F5344CB8AC3E}">
        <p14:creationId xmlns:p14="http://schemas.microsoft.com/office/powerpoint/2010/main" val="3929177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Imagem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ctrTitle" hasCustomPrompt="1"/>
          </p:nvPr>
        </p:nvSpPr>
        <p:spPr>
          <a:xfrm>
            <a:off x="1751012" y="1300785"/>
            <a:ext cx="8689976" cy="2509213"/>
          </a:xfrm>
        </p:spPr>
        <p:txBody>
          <a:bodyPr rtlCol="0" anchor="b">
            <a:normAutofit/>
          </a:bodyPr>
          <a:lstStyle>
            <a:lvl1pPr algn="ctr">
              <a:defRPr sz="4800"/>
            </a:lvl1pPr>
          </a:lstStyle>
          <a:p>
            <a:pPr rtl="0"/>
            <a:r>
              <a:rPr lang="pt-BR" noProof="0"/>
              <a:t>Clique para editar o estilo de título Mestre</a:t>
            </a:r>
          </a:p>
        </p:txBody>
      </p:sp>
      <p:sp>
        <p:nvSpPr>
          <p:cNvPr id="3" name="Subtítulo 2"/>
          <p:cNvSpPr>
            <a:spLocks noGrp="1"/>
          </p:cNvSpPr>
          <p:nvPr>
            <p:ph type="subTitle" idx="1" hasCustomPrompt="1"/>
          </p:nvPr>
        </p:nvSpPr>
        <p:spPr>
          <a:xfrm>
            <a:off x="1751012" y="3886200"/>
            <a:ext cx="8689976" cy="1371599"/>
          </a:xfrm>
        </p:spPr>
        <p:txBody>
          <a:bodyPr rtlCol="0">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estilo de subtítulo Mestre</a:t>
            </a:r>
          </a:p>
        </p:txBody>
      </p:sp>
      <p:sp>
        <p:nvSpPr>
          <p:cNvPr id="4" name="Espaço Reservado para Data 3"/>
          <p:cNvSpPr>
            <a:spLocks noGrp="1"/>
          </p:cNvSpPr>
          <p:nvPr>
            <p:ph type="dt" sz="half" idx="10"/>
          </p:nvPr>
        </p:nvSpPr>
        <p:spPr/>
        <p:txBody>
          <a:bodyPr rtlCol="0"/>
          <a:lstStyle/>
          <a:p>
            <a:pPr rtl="0"/>
            <a:fld id="{1DC69609-46F2-4F19-9E00-9184FDE571AC}" type="datetime1">
              <a:rPr lang="pt-BR" noProof="0" smtClean="0"/>
              <a:t>26/03/2022</a:t>
            </a:fld>
            <a:endParaRPr lang="pt-BR" noProof="0"/>
          </a:p>
        </p:txBody>
      </p:sp>
      <p:sp>
        <p:nvSpPr>
          <p:cNvPr id="5" name="Espaço Reservado para Rodapé 4"/>
          <p:cNvSpPr>
            <a:spLocks noGrp="1"/>
          </p:cNvSpPr>
          <p:nvPr>
            <p:ph type="ftr" sz="quarter" idx="11"/>
          </p:nvPr>
        </p:nvSpPr>
        <p:spPr/>
        <p:txBody>
          <a:bodyPr rtlCol="0"/>
          <a:lstStyle/>
          <a:p>
            <a:pPr rtl="0"/>
            <a:endParaRPr lang="pt-BR" noProof="0"/>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0" name="Imagem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hasCustomPrompt="1"/>
          </p:nvPr>
        </p:nvSpPr>
        <p:spPr>
          <a:xfrm>
            <a:off x="913794" y="4289374"/>
            <a:ext cx="10364432" cy="811610"/>
          </a:xfrm>
        </p:spPr>
        <p:txBody>
          <a:bodyPr rtlCol="0" anchor="b"/>
          <a:lstStyle>
            <a:lvl1pPr>
              <a:defRPr sz="3200"/>
            </a:lvl1pPr>
          </a:lstStyle>
          <a:p>
            <a:pPr rtl="0"/>
            <a:r>
              <a:rPr lang="pt-BR" noProof="0"/>
              <a:t>Clique para editar o estilo de título Mestre</a:t>
            </a:r>
          </a:p>
        </p:txBody>
      </p:sp>
      <p:sp>
        <p:nvSpPr>
          <p:cNvPr id="3" name="Espaço Reservado para Imagem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a:t>Clique no ícone para adicionar uma imagem</a:t>
            </a:r>
          </a:p>
        </p:txBody>
      </p:sp>
      <p:sp>
        <p:nvSpPr>
          <p:cNvPr id="4" name="Espaço reservado para texto 3"/>
          <p:cNvSpPr>
            <a:spLocks noGrp="1"/>
          </p:cNvSpPr>
          <p:nvPr>
            <p:ph type="body" sz="half" idx="2" hasCustomPrompt="1"/>
          </p:nvPr>
        </p:nvSpPr>
        <p:spPr>
          <a:xfrm>
            <a:off x="913774" y="5108728"/>
            <a:ext cx="10364452" cy="682472"/>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 texto Mestre</a:t>
            </a:r>
          </a:p>
        </p:txBody>
      </p:sp>
      <p:sp>
        <p:nvSpPr>
          <p:cNvPr id="5" name="Espaço Reservado para Data 4"/>
          <p:cNvSpPr>
            <a:spLocks noGrp="1"/>
          </p:cNvSpPr>
          <p:nvPr>
            <p:ph type="dt" sz="half" idx="10"/>
          </p:nvPr>
        </p:nvSpPr>
        <p:spPr/>
        <p:txBody>
          <a:bodyPr rtlCol="0"/>
          <a:lstStyle/>
          <a:p>
            <a:pPr rtl="0"/>
            <a:fld id="{DC2EDB27-17BA-423E-8A8D-0732A251FD4C}" type="datetime1">
              <a:rPr lang="pt-BR" noProof="0" smtClean="0"/>
              <a:t>26/03/2022</a:t>
            </a:fld>
            <a:endParaRPr lang="pt-BR" noProof="0"/>
          </a:p>
        </p:txBody>
      </p:sp>
      <p:sp>
        <p:nvSpPr>
          <p:cNvPr id="6" name="Espaço Reservado para Rodapé 5"/>
          <p:cNvSpPr>
            <a:spLocks noGrp="1"/>
          </p:cNvSpPr>
          <p:nvPr>
            <p:ph type="ftr" sz="quarter" idx="11"/>
          </p:nvPr>
        </p:nvSpPr>
        <p:spPr/>
        <p:txBody>
          <a:bodyPr rtlCol="0"/>
          <a:lstStyle/>
          <a:p>
            <a:pPr rtl="0"/>
            <a:endParaRPr lang="pt-BR" noProof="0"/>
          </a:p>
        </p:txBody>
      </p:sp>
      <p:sp>
        <p:nvSpPr>
          <p:cNvPr id="7" name="Espaço Reservado para o Número do Slide 6"/>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8" name="Imagem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hasCustomPrompt="1"/>
          </p:nvPr>
        </p:nvSpPr>
        <p:spPr>
          <a:xfrm>
            <a:off x="913774" y="609599"/>
            <a:ext cx="10364452" cy="3427245"/>
          </a:xfrm>
        </p:spPr>
        <p:txBody>
          <a:bodyPr rtlCol="0" anchor="ctr"/>
          <a:lstStyle>
            <a:lvl1pPr algn="ctr">
              <a:defRPr sz="3200"/>
            </a:lvl1pPr>
          </a:lstStyle>
          <a:p>
            <a:pPr rtl="0"/>
            <a:r>
              <a:rPr lang="pt-BR" noProof="0"/>
              <a:t>Clique para editar o estilo de título Mestre</a:t>
            </a:r>
          </a:p>
        </p:txBody>
      </p:sp>
      <p:sp>
        <p:nvSpPr>
          <p:cNvPr id="4" name="Espaço reservado para texto 3"/>
          <p:cNvSpPr>
            <a:spLocks noGrp="1"/>
          </p:cNvSpPr>
          <p:nvPr>
            <p:ph type="body" sz="half" idx="2" hasCustomPrompt="1"/>
          </p:nvPr>
        </p:nvSpPr>
        <p:spPr>
          <a:xfrm>
            <a:off x="913775" y="4204821"/>
            <a:ext cx="10364452" cy="1586380"/>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 texto Mestre</a:t>
            </a:r>
          </a:p>
        </p:txBody>
      </p:sp>
      <p:sp>
        <p:nvSpPr>
          <p:cNvPr id="5" name="Espaço Reservado para Data 4"/>
          <p:cNvSpPr>
            <a:spLocks noGrp="1"/>
          </p:cNvSpPr>
          <p:nvPr>
            <p:ph type="dt" sz="half" idx="10"/>
          </p:nvPr>
        </p:nvSpPr>
        <p:spPr/>
        <p:txBody>
          <a:bodyPr rtlCol="0"/>
          <a:lstStyle/>
          <a:p>
            <a:pPr rtl="0"/>
            <a:fld id="{45DFEAE4-1BC2-4D3F-9F90-05E7733ACCDA}" type="datetime1">
              <a:rPr lang="pt-BR" noProof="0" smtClean="0"/>
              <a:t>26/03/2022</a:t>
            </a:fld>
            <a:endParaRPr lang="pt-BR" noProof="0"/>
          </a:p>
        </p:txBody>
      </p:sp>
      <p:sp>
        <p:nvSpPr>
          <p:cNvPr id="6" name="Espaço Reservado para Rodapé 5"/>
          <p:cNvSpPr>
            <a:spLocks noGrp="1"/>
          </p:cNvSpPr>
          <p:nvPr>
            <p:ph type="ftr" sz="quarter" idx="11"/>
          </p:nvPr>
        </p:nvSpPr>
        <p:spPr/>
        <p:txBody>
          <a:bodyPr rtlCol="0"/>
          <a:lstStyle/>
          <a:p>
            <a:pPr rtl="0"/>
            <a:endParaRPr lang="pt-BR" noProof="0"/>
          </a:p>
        </p:txBody>
      </p:sp>
      <p:sp>
        <p:nvSpPr>
          <p:cNvPr id="7" name="Espaço Reservado para o Número do Slide 6"/>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1" name="Imagem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hasCustomPrompt="1"/>
          </p:nvPr>
        </p:nvSpPr>
        <p:spPr>
          <a:xfrm>
            <a:off x="1446212" y="609600"/>
            <a:ext cx="9302752" cy="2992904"/>
          </a:xfrm>
        </p:spPr>
        <p:txBody>
          <a:bodyPr rtlCol="0" anchor="ctr"/>
          <a:lstStyle>
            <a:lvl1pPr>
              <a:defRPr sz="3200"/>
            </a:lvl1pPr>
          </a:lstStyle>
          <a:p>
            <a:pPr rtl="0"/>
            <a:r>
              <a:rPr lang="pt-BR" noProof="0"/>
              <a:t>Clique para editar o estilo de título Mestre</a:t>
            </a:r>
          </a:p>
        </p:txBody>
      </p:sp>
      <p:sp>
        <p:nvSpPr>
          <p:cNvPr id="12" name="Espaço Reservado para Texto 3"/>
          <p:cNvSpPr>
            <a:spLocks noGrp="1"/>
          </p:cNvSpPr>
          <p:nvPr>
            <p:ph type="body" sz="half" idx="13" hasCustomPrompt="1"/>
          </p:nvPr>
        </p:nvSpPr>
        <p:spPr>
          <a:xfrm>
            <a:off x="1720644" y="3610032"/>
            <a:ext cx="8752299" cy="59478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 texto Mestre</a:t>
            </a:r>
          </a:p>
        </p:txBody>
      </p:sp>
      <p:sp>
        <p:nvSpPr>
          <p:cNvPr id="4" name="Espaço Reservado para Texto 3"/>
          <p:cNvSpPr>
            <a:spLocks noGrp="1"/>
          </p:cNvSpPr>
          <p:nvPr>
            <p:ph type="body" sz="half" idx="2" hasCustomPrompt="1"/>
          </p:nvPr>
        </p:nvSpPr>
        <p:spPr>
          <a:xfrm>
            <a:off x="913774" y="4372796"/>
            <a:ext cx="10364452" cy="1421053"/>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 texto Mestre</a:t>
            </a:r>
          </a:p>
        </p:txBody>
      </p:sp>
      <p:sp>
        <p:nvSpPr>
          <p:cNvPr id="5" name="Espaço Reservado para Data 4"/>
          <p:cNvSpPr>
            <a:spLocks noGrp="1"/>
          </p:cNvSpPr>
          <p:nvPr>
            <p:ph type="dt" sz="half" idx="10"/>
          </p:nvPr>
        </p:nvSpPr>
        <p:spPr/>
        <p:txBody>
          <a:bodyPr rtlCol="0"/>
          <a:lstStyle/>
          <a:p>
            <a:pPr rtl="0"/>
            <a:fld id="{DC328E38-563A-4B8D-A4D0-933B5070BFCA}" type="datetime1">
              <a:rPr lang="pt-BR" noProof="0" smtClean="0"/>
              <a:t>26/03/2022</a:t>
            </a:fld>
            <a:endParaRPr lang="pt-BR" noProof="0"/>
          </a:p>
        </p:txBody>
      </p:sp>
      <p:sp>
        <p:nvSpPr>
          <p:cNvPr id="6" name="Espaço Reservado para Rodapé 5"/>
          <p:cNvSpPr>
            <a:spLocks noGrp="1"/>
          </p:cNvSpPr>
          <p:nvPr>
            <p:ph type="ftr" sz="quarter" idx="11"/>
          </p:nvPr>
        </p:nvSpPr>
        <p:spPr/>
        <p:txBody>
          <a:bodyPr rtlCol="0"/>
          <a:lstStyle/>
          <a:p>
            <a:pPr rtl="0"/>
            <a:endParaRPr lang="pt-BR" noProof="0"/>
          </a:p>
        </p:txBody>
      </p:sp>
      <p:sp>
        <p:nvSpPr>
          <p:cNvPr id="7" name="Espaço Reservado para o Número do Slide 6"/>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
        <p:nvSpPr>
          <p:cNvPr id="13" name="Caixa de texto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pt-BR" sz="8000" noProof="0">
                <a:solidFill>
                  <a:schemeClr val="tx1"/>
                </a:solidFill>
                <a:effectLst/>
              </a:rPr>
              <a:t>"</a:t>
            </a:r>
          </a:p>
        </p:txBody>
      </p:sp>
      <p:sp>
        <p:nvSpPr>
          <p:cNvPr id="14" name="Caixa de texto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pt-BR" sz="8000" noProof="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8" name="Imagem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hasCustomPrompt="1"/>
          </p:nvPr>
        </p:nvSpPr>
        <p:spPr>
          <a:xfrm>
            <a:off x="913775" y="2138721"/>
            <a:ext cx="10364452" cy="2511835"/>
          </a:xfrm>
        </p:spPr>
        <p:txBody>
          <a:bodyPr rtlCol="0" anchor="b"/>
          <a:lstStyle>
            <a:lvl1pPr algn="ctr">
              <a:defRPr sz="3200"/>
            </a:lvl1pPr>
          </a:lstStyle>
          <a:p>
            <a:pPr rtl="0"/>
            <a:r>
              <a:rPr lang="pt-BR" noProof="0"/>
              <a:t>Clique para editar o estilo de título Mestre</a:t>
            </a:r>
          </a:p>
        </p:txBody>
      </p:sp>
      <p:sp>
        <p:nvSpPr>
          <p:cNvPr id="4" name="Espaço reservado para texto 3"/>
          <p:cNvSpPr>
            <a:spLocks noGrp="1"/>
          </p:cNvSpPr>
          <p:nvPr>
            <p:ph type="body" sz="half" idx="2" hasCustomPrompt="1"/>
          </p:nvPr>
        </p:nvSpPr>
        <p:spPr>
          <a:xfrm>
            <a:off x="913775" y="4662335"/>
            <a:ext cx="10364452"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 texto Mestre</a:t>
            </a:r>
          </a:p>
        </p:txBody>
      </p:sp>
      <p:sp>
        <p:nvSpPr>
          <p:cNvPr id="5" name="Espaço Reservado para Data 4"/>
          <p:cNvSpPr>
            <a:spLocks noGrp="1"/>
          </p:cNvSpPr>
          <p:nvPr>
            <p:ph type="dt" sz="half" idx="10"/>
          </p:nvPr>
        </p:nvSpPr>
        <p:spPr/>
        <p:txBody>
          <a:bodyPr rtlCol="0"/>
          <a:lstStyle/>
          <a:p>
            <a:pPr rtl="0"/>
            <a:fld id="{C0A165F4-F153-433F-A74B-02E0093F9F87}" type="datetime1">
              <a:rPr lang="pt-BR" noProof="0" smtClean="0"/>
              <a:t>26/03/2022</a:t>
            </a:fld>
            <a:endParaRPr lang="pt-BR" noProof="0"/>
          </a:p>
        </p:txBody>
      </p:sp>
      <p:sp>
        <p:nvSpPr>
          <p:cNvPr id="6" name="Espaço Reservado para Rodapé 5"/>
          <p:cNvSpPr>
            <a:spLocks noGrp="1"/>
          </p:cNvSpPr>
          <p:nvPr>
            <p:ph type="ftr" sz="quarter" idx="11"/>
          </p:nvPr>
        </p:nvSpPr>
        <p:spPr/>
        <p:txBody>
          <a:bodyPr rtlCol="0"/>
          <a:lstStyle/>
          <a:p>
            <a:pPr rtl="0"/>
            <a:endParaRPr lang="pt-BR" noProof="0"/>
          </a:p>
        </p:txBody>
      </p:sp>
      <p:sp>
        <p:nvSpPr>
          <p:cNvPr id="7" name="Espaço Reservado para o Número do Slide 6"/>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na 3">
    <p:spTree>
      <p:nvGrpSpPr>
        <p:cNvPr id="1" name=""/>
        <p:cNvGrpSpPr/>
        <p:nvPr/>
      </p:nvGrpSpPr>
      <p:grpSpPr>
        <a:xfrm>
          <a:off x="0" y="0"/>
          <a:ext cx="0" cy="0"/>
          <a:chOff x="0" y="0"/>
          <a:chExt cx="0" cy="0"/>
        </a:xfrm>
      </p:grpSpPr>
      <p:pic>
        <p:nvPicPr>
          <p:cNvPr id="13" name="Imagem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ítulo 1"/>
          <p:cNvSpPr>
            <a:spLocks noGrp="1"/>
          </p:cNvSpPr>
          <p:nvPr>
            <p:ph type="title" hasCustomPrompt="1"/>
          </p:nvPr>
        </p:nvSpPr>
        <p:spPr>
          <a:xfrm>
            <a:off x="913774" y="609600"/>
            <a:ext cx="10364452" cy="1605094"/>
          </a:xfrm>
        </p:spPr>
        <p:txBody>
          <a:bodyPr rtlCol="0"/>
          <a:lstStyle/>
          <a:p>
            <a:pPr rtl="0"/>
            <a:r>
              <a:rPr lang="pt-BR" noProof="0"/>
              <a:t>Clique para editar o estilo de título Mestre</a:t>
            </a:r>
          </a:p>
        </p:txBody>
      </p:sp>
      <p:sp>
        <p:nvSpPr>
          <p:cNvPr id="7" name="Espaço Reservado para Texto 2"/>
          <p:cNvSpPr>
            <a:spLocks noGrp="1"/>
          </p:cNvSpPr>
          <p:nvPr>
            <p:ph type="body" idx="1" hasCustomPrompt="1"/>
          </p:nvPr>
        </p:nvSpPr>
        <p:spPr>
          <a:xfrm>
            <a:off x="913774" y="2367093"/>
            <a:ext cx="3298976"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8" name="Espaço Reservado para Texto 3"/>
          <p:cNvSpPr>
            <a:spLocks noGrp="1"/>
          </p:cNvSpPr>
          <p:nvPr>
            <p:ph type="body" sz="half" idx="15" hasCustomPrompt="1"/>
          </p:nvPr>
        </p:nvSpPr>
        <p:spPr>
          <a:xfrm>
            <a:off x="913774" y="2943355"/>
            <a:ext cx="3298976"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 texto Mestre</a:t>
            </a:r>
          </a:p>
        </p:txBody>
      </p:sp>
      <p:sp>
        <p:nvSpPr>
          <p:cNvPr id="9" name="Espaço Reservado para Texto 4"/>
          <p:cNvSpPr>
            <a:spLocks noGrp="1"/>
          </p:cNvSpPr>
          <p:nvPr>
            <p:ph type="body" sz="quarter" idx="3" hasCustomPrompt="1"/>
          </p:nvPr>
        </p:nvSpPr>
        <p:spPr>
          <a:xfrm>
            <a:off x="4452389" y="2367093"/>
            <a:ext cx="3291521"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0" name="Espaço Reservado para Texto 3"/>
          <p:cNvSpPr>
            <a:spLocks noGrp="1"/>
          </p:cNvSpPr>
          <p:nvPr>
            <p:ph type="body" sz="half" idx="16" hasCustomPrompt="1"/>
          </p:nvPr>
        </p:nvSpPr>
        <p:spPr>
          <a:xfrm>
            <a:off x="4441348" y="2943355"/>
            <a:ext cx="3303351"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 texto Mestre</a:t>
            </a:r>
          </a:p>
        </p:txBody>
      </p:sp>
      <p:sp>
        <p:nvSpPr>
          <p:cNvPr id="11" name="Espaço Reservado para Texto 4"/>
          <p:cNvSpPr>
            <a:spLocks noGrp="1"/>
          </p:cNvSpPr>
          <p:nvPr>
            <p:ph type="body" sz="quarter" idx="13" hasCustomPrompt="1"/>
          </p:nvPr>
        </p:nvSpPr>
        <p:spPr>
          <a:xfrm>
            <a:off x="7973298" y="2367093"/>
            <a:ext cx="3304928"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2" name="Espaço Reservado para Texto 3"/>
          <p:cNvSpPr>
            <a:spLocks noGrp="1"/>
          </p:cNvSpPr>
          <p:nvPr>
            <p:ph type="body" sz="half" idx="17" hasCustomPrompt="1"/>
          </p:nvPr>
        </p:nvSpPr>
        <p:spPr>
          <a:xfrm>
            <a:off x="7973298" y="2943355"/>
            <a:ext cx="3304928"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 texto Mestre</a:t>
            </a:r>
          </a:p>
        </p:txBody>
      </p:sp>
      <p:sp>
        <p:nvSpPr>
          <p:cNvPr id="3" name="Espaço Reservado para Data 2"/>
          <p:cNvSpPr>
            <a:spLocks noGrp="1"/>
          </p:cNvSpPr>
          <p:nvPr>
            <p:ph type="dt" sz="half" idx="10"/>
          </p:nvPr>
        </p:nvSpPr>
        <p:spPr/>
        <p:txBody>
          <a:bodyPr rtlCol="0"/>
          <a:lstStyle/>
          <a:p>
            <a:pPr rtl="0"/>
            <a:fld id="{58FC710C-A791-4454-906D-98419A7B8DDF}" type="datetime1">
              <a:rPr lang="pt-BR" noProof="0" smtClean="0"/>
              <a:t>26/03/2022</a:t>
            </a:fld>
            <a:endParaRPr lang="pt-BR" noProof="0"/>
          </a:p>
        </p:txBody>
      </p:sp>
      <p:sp>
        <p:nvSpPr>
          <p:cNvPr id="4" name="Espaço Reservado para Rodapé 3"/>
          <p:cNvSpPr>
            <a:spLocks noGrp="1"/>
          </p:cNvSpPr>
          <p:nvPr>
            <p:ph type="ftr" sz="quarter" idx="11"/>
          </p:nvPr>
        </p:nvSpPr>
        <p:spPr/>
        <p:txBody>
          <a:bodyPr rtlCol="0"/>
          <a:lstStyle/>
          <a:p>
            <a:pPr rtl="0"/>
            <a:endParaRPr lang="pt-BR" noProof="0"/>
          </a:p>
        </p:txBody>
      </p:sp>
      <p:sp>
        <p:nvSpPr>
          <p:cNvPr id="5" name="Espaço Reservado para o Número do Slide 4"/>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na de Imagem 3">
    <p:spTree>
      <p:nvGrpSpPr>
        <p:cNvPr id="1" name=""/>
        <p:cNvGrpSpPr/>
        <p:nvPr/>
      </p:nvGrpSpPr>
      <p:grpSpPr>
        <a:xfrm>
          <a:off x="0" y="0"/>
          <a:ext cx="0" cy="0"/>
          <a:chOff x="0" y="0"/>
          <a:chExt cx="0" cy="0"/>
        </a:xfrm>
      </p:grpSpPr>
      <p:pic>
        <p:nvPicPr>
          <p:cNvPr id="16" name="Imagem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ítulo 1"/>
          <p:cNvSpPr>
            <a:spLocks noGrp="1"/>
          </p:cNvSpPr>
          <p:nvPr>
            <p:ph type="title" hasCustomPrompt="1"/>
          </p:nvPr>
        </p:nvSpPr>
        <p:spPr>
          <a:xfrm>
            <a:off x="913774" y="610772"/>
            <a:ext cx="10364452" cy="1603922"/>
          </a:xfrm>
        </p:spPr>
        <p:txBody>
          <a:bodyPr rtlCol="0"/>
          <a:lstStyle/>
          <a:p>
            <a:pPr rtl="0"/>
            <a:r>
              <a:rPr lang="pt-BR" noProof="0"/>
              <a:t>Clique para editar o estilo de título Mestre</a:t>
            </a:r>
          </a:p>
        </p:txBody>
      </p:sp>
      <p:sp>
        <p:nvSpPr>
          <p:cNvPr id="19" name="Espaço Reservado para Texto 2"/>
          <p:cNvSpPr>
            <a:spLocks noGrp="1"/>
          </p:cNvSpPr>
          <p:nvPr>
            <p:ph type="body" idx="1" hasCustomPrompt="1"/>
          </p:nvPr>
        </p:nvSpPr>
        <p:spPr>
          <a:xfrm>
            <a:off x="913774" y="4204820"/>
            <a:ext cx="3296409"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20" name="Espaço Reservado para Imagem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noProof="0"/>
              <a:t>Clique no ícone para adicionar uma imagem</a:t>
            </a:r>
          </a:p>
        </p:txBody>
      </p:sp>
      <p:sp>
        <p:nvSpPr>
          <p:cNvPr id="21" name="Espaço Reservado para Texto 3"/>
          <p:cNvSpPr>
            <a:spLocks noGrp="1"/>
          </p:cNvSpPr>
          <p:nvPr>
            <p:ph type="body" sz="half" idx="18" hasCustomPrompt="1"/>
          </p:nvPr>
        </p:nvSpPr>
        <p:spPr>
          <a:xfrm>
            <a:off x="913774" y="4781082"/>
            <a:ext cx="3296409" cy="101011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 texto Mestre</a:t>
            </a:r>
          </a:p>
        </p:txBody>
      </p:sp>
      <p:sp>
        <p:nvSpPr>
          <p:cNvPr id="22" name="Espaço Reservado para Texto 4"/>
          <p:cNvSpPr>
            <a:spLocks noGrp="1"/>
          </p:cNvSpPr>
          <p:nvPr>
            <p:ph type="body" sz="quarter" idx="3" hasCustomPrompt="1"/>
          </p:nvPr>
        </p:nvSpPr>
        <p:spPr>
          <a:xfrm>
            <a:off x="4442759" y="4204820"/>
            <a:ext cx="3301828"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23" name="Espaço Reservado para Imagem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noProof="0"/>
              <a:t>Clique no ícone para adicionar uma imagem</a:t>
            </a:r>
          </a:p>
        </p:txBody>
      </p:sp>
      <p:sp>
        <p:nvSpPr>
          <p:cNvPr id="24" name="Espaço Reservado para Texto 3"/>
          <p:cNvSpPr>
            <a:spLocks noGrp="1"/>
          </p:cNvSpPr>
          <p:nvPr>
            <p:ph type="body" sz="half" idx="19" hasCustomPrompt="1"/>
          </p:nvPr>
        </p:nvSpPr>
        <p:spPr>
          <a:xfrm>
            <a:off x="4441348" y="4781080"/>
            <a:ext cx="3303352" cy="101011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 texto Mestre</a:t>
            </a:r>
          </a:p>
        </p:txBody>
      </p:sp>
      <p:sp>
        <p:nvSpPr>
          <p:cNvPr id="25" name="Espaço Reservado para Texto 4"/>
          <p:cNvSpPr>
            <a:spLocks noGrp="1"/>
          </p:cNvSpPr>
          <p:nvPr>
            <p:ph type="body" sz="quarter" idx="13" hasCustomPrompt="1"/>
          </p:nvPr>
        </p:nvSpPr>
        <p:spPr>
          <a:xfrm>
            <a:off x="7973298" y="4204820"/>
            <a:ext cx="3300681"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26" name="Espaço Reservado para Imagem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noProof="0"/>
              <a:t>Clique no ícone para adicionar uma imagem</a:t>
            </a:r>
          </a:p>
        </p:txBody>
      </p:sp>
      <p:sp>
        <p:nvSpPr>
          <p:cNvPr id="27" name="Espaço Reservado para Texto 3"/>
          <p:cNvSpPr>
            <a:spLocks noGrp="1"/>
          </p:cNvSpPr>
          <p:nvPr>
            <p:ph type="body" sz="half" idx="20" hasCustomPrompt="1"/>
          </p:nvPr>
        </p:nvSpPr>
        <p:spPr>
          <a:xfrm>
            <a:off x="7973173" y="4781078"/>
            <a:ext cx="3305053" cy="1010121"/>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 texto Mestre</a:t>
            </a:r>
          </a:p>
        </p:txBody>
      </p:sp>
      <p:sp>
        <p:nvSpPr>
          <p:cNvPr id="3" name="Espaço Reservado para Data 2"/>
          <p:cNvSpPr>
            <a:spLocks noGrp="1"/>
          </p:cNvSpPr>
          <p:nvPr>
            <p:ph type="dt" sz="half" idx="10"/>
          </p:nvPr>
        </p:nvSpPr>
        <p:spPr/>
        <p:txBody>
          <a:bodyPr rtlCol="0"/>
          <a:lstStyle/>
          <a:p>
            <a:pPr rtl="0"/>
            <a:fld id="{1F6899B3-E883-4783-B80E-EA0B2F487E67}" type="datetime1">
              <a:rPr lang="pt-BR" noProof="0" smtClean="0"/>
              <a:t>26/03/2022</a:t>
            </a:fld>
            <a:endParaRPr lang="pt-BR" noProof="0"/>
          </a:p>
        </p:txBody>
      </p:sp>
      <p:sp>
        <p:nvSpPr>
          <p:cNvPr id="4" name="Espaço Reservado para Rodapé 3"/>
          <p:cNvSpPr>
            <a:spLocks noGrp="1"/>
          </p:cNvSpPr>
          <p:nvPr>
            <p:ph type="ftr" sz="quarter" idx="11"/>
          </p:nvPr>
        </p:nvSpPr>
        <p:spPr/>
        <p:txBody>
          <a:bodyPr rtlCol="0"/>
          <a:lstStyle/>
          <a:p>
            <a:pPr rtl="0"/>
            <a:endParaRPr lang="pt-BR" noProof="0"/>
          </a:p>
        </p:txBody>
      </p:sp>
      <p:sp>
        <p:nvSpPr>
          <p:cNvPr id="5" name="Espaço Reservado para o Número do Slide 4"/>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8" name="Imagem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11" name="Espaço Reservado para Texto Vertical 2"/>
          <p:cNvSpPr>
            <a:spLocks noGrp="1"/>
          </p:cNvSpPr>
          <p:nvPr>
            <p:ph type="body" orient="vert" sz="quarter" idx="13" hasCustomPrompt="1"/>
          </p:nvPr>
        </p:nvSpPr>
        <p:spPr>
          <a:xfrm>
            <a:off x="913775" y="2367093"/>
            <a:ext cx="10364452" cy="3424107"/>
          </a:xfrm>
        </p:spPr>
        <p:txBody>
          <a:bodyPr vert="eaVert"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253150EE-1E59-4F55-8EFE-E0E6EE728CD5}" type="datetime1">
              <a:rPr lang="pt-BR" noProof="0" smtClean="0"/>
              <a:t>26/03/2022</a:t>
            </a:fld>
            <a:endParaRPr lang="pt-BR" noProof="0"/>
          </a:p>
        </p:txBody>
      </p:sp>
      <p:sp>
        <p:nvSpPr>
          <p:cNvPr id="5" name="Espaço Reservado para Rodapé 4"/>
          <p:cNvSpPr>
            <a:spLocks noGrp="1"/>
          </p:cNvSpPr>
          <p:nvPr>
            <p:ph type="ftr" sz="quarter" idx="11"/>
          </p:nvPr>
        </p:nvSpPr>
        <p:spPr/>
        <p:txBody>
          <a:bodyPr rtlCol="0"/>
          <a:lstStyle/>
          <a:p>
            <a:pPr rtl="0"/>
            <a:endParaRPr lang="pt-BR" noProof="0"/>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pic>
        <p:nvPicPr>
          <p:cNvPr id="9" name="Imagem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Vertical 1"/>
          <p:cNvSpPr>
            <a:spLocks noGrp="1"/>
          </p:cNvSpPr>
          <p:nvPr>
            <p:ph type="title" orient="vert" hasCustomPrompt="1"/>
          </p:nvPr>
        </p:nvSpPr>
        <p:spPr>
          <a:xfrm>
            <a:off x="8724900" y="609601"/>
            <a:ext cx="2553326" cy="5181599"/>
          </a:xfrm>
        </p:spPr>
        <p:txBody>
          <a:bodyPr vert="eaVert" rtlCol="0"/>
          <a:lstStyle>
            <a:lvl1pPr algn="l">
              <a:defRPr/>
            </a:lvl1pPr>
          </a:lstStyle>
          <a:p>
            <a:pPr rtl="0"/>
            <a:r>
              <a:rPr lang="pt-BR" noProof="0"/>
              <a:t>Clique para editar o estilo de título Mestre</a:t>
            </a:r>
          </a:p>
        </p:txBody>
      </p:sp>
      <p:sp>
        <p:nvSpPr>
          <p:cNvPr id="8" name="Espaço Reservado para Texto Vertical 2"/>
          <p:cNvSpPr>
            <a:spLocks noGrp="1"/>
          </p:cNvSpPr>
          <p:nvPr>
            <p:ph type="body" orient="vert" sz="quarter" idx="13" hasCustomPrompt="1"/>
          </p:nvPr>
        </p:nvSpPr>
        <p:spPr>
          <a:xfrm>
            <a:off x="913775" y="609601"/>
            <a:ext cx="7658724" cy="5181599"/>
          </a:xfrm>
        </p:spPr>
        <p:txBody>
          <a:bodyPr vert="eaVert"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985591D7-E76C-4AE5-A19B-B75E56BF939F}" type="datetime1">
              <a:rPr lang="pt-BR" noProof="0" smtClean="0"/>
              <a:t>26/03/2022</a:t>
            </a:fld>
            <a:endParaRPr lang="pt-BR" noProof="0"/>
          </a:p>
        </p:txBody>
      </p:sp>
      <p:sp>
        <p:nvSpPr>
          <p:cNvPr id="5" name="Espaço Reservado para Rodapé 4"/>
          <p:cNvSpPr>
            <a:spLocks noGrp="1"/>
          </p:cNvSpPr>
          <p:nvPr>
            <p:ph type="ftr" sz="quarter" idx="11"/>
          </p:nvPr>
        </p:nvSpPr>
        <p:spPr/>
        <p:txBody>
          <a:bodyPr rtlCol="0"/>
          <a:lstStyle/>
          <a:p>
            <a:pPr rtl="0"/>
            <a:endParaRPr lang="pt-BR" noProof="0"/>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55564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3" name="Imagem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12" name="Espaço Reservado para Conteúdo 2"/>
          <p:cNvSpPr>
            <a:spLocks noGrp="1"/>
          </p:cNvSpPr>
          <p:nvPr>
            <p:ph sz="quarter" idx="13" hasCustomPrompt="1"/>
          </p:nvPr>
        </p:nvSpPr>
        <p:spPr>
          <a:xfrm>
            <a:off x="913774" y="2367092"/>
            <a:ext cx="10363826" cy="3424107"/>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4C2A9FE2-DDA0-4AA8-A655-27C920DCAB2D}" type="datetime1">
              <a:rPr lang="pt-BR" noProof="0" smtClean="0"/>
              <a:t>26/03/2022</a:t>
            </a:fld>
            <a:endParaRPr lang="pt-BR" noProof="0"/>
          </a:p>
        </p:txBody>
      </p:sp>
      <p:sp>
        <p:nvSpPr>
          <p:cNvPr id="5" name="Espaço Reservado para Rodapé 4"/>
          <p:cNvSpPr>
            <a:spLocks noGrp="1"/>
          </p:cNvSpPr>
          <p:nvPr>
            <p:ph type="ftr" sz="quarter" idx="11"/>
          </p:nvPr>
        </p:nvSpPr>
        <p:spPr/>
        <p:txBody>
          <a:bodyPr rtlCol="0"/>
          <a:lstStyle/>
          <a:p>
            <a:pPr rtl="0"/>
            <a:endParaRPr lang="pt-BR" noProof="0"/>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9" name="Imagem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hasCustomPrompt="1"/>
          </p:nvPr>
        </p:nvSpPr>
        <p:spPr>
          <a:xfrm>
            <a:off x="913774" y="828563"/>
            <a:ext cx="10351752" cy="2736819"/>
          </a:xfrm>
        </p:spPr>
        <p:txBody>
          <a:bodyPr rtlCol="0" anchor="b">
            <a:normAutofit/>
          </a:bodyPr>
          <a:lstStyle>
            <a:lvl1pPr>
              <a:defRPr sz="4000"/>
            </a:lvl1pPr>
          </a:lstStyle>
          <a:p>
            <a:pPr rtl="0"/>
            <a:r>
              <a:rPr lang="pt-BR" noProof="0"/>
              <a:t>Clique para editar o estilo de título Mestre</a:t>
            </a:r>
          </a:p>
        </p:txBody>
      </p:sp>
      <p:sp>
        <p:nvSpPr>
          <p:cNvPr id="3" name="Espaço Reservado para Texto 2"/>
          <p:cNvSpPr>
            <a:spLocks noGrp="1"/>
          </p:cNvSpPr>
          <p:nvPr>
            <p:ph type="body" idx="1" hasCustomPrompt="1"/>
          </p:nvPr>
        </p:nvSpPr>
        <p:spPr>
          <a:xfrm>
            <a:off x="913774" y="3657457"/>
            <a:ext cx="10351752" cy="1368183"/>
          </a:xfrm>
        </p:spPr>
        <p:txBody>
          <a:bodyPr rtlCol="0">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a:t>Clique para editar o texto Mestre</a:t>
            </a:r>
          </a:p>
        </p:txBody>
      </p:sp>
      <p:sp>
        <p:nvSpPr>
          <p:cNvPr id="4" name="Espaço Reservado para Data 3"/>
          <p:cNvSpPr>
            <a:spLocks noGrp="1"/>
          </p:cNvSpPr>
          <p:nvPr>
            <p:ph type="dt" sz="half" idx="10"/>
          </p:nvPr>
        </p:nvSpPr>
        <p:spPr/>
        <p:txBody>
          <a:bodyPr rtlCol="0"/>
          <a:lstStyle/>
          <a:p>
            <a:pPr rtl="0"/>
            <a:fld id="{2D975BB2-31FB-4AFD-B6BB-0002E078B751}" type="datetime1">
              <a:rPr lang="pt-BR" noProof="0" smtClean="0"/>
              <a:t>26/03/2022</a:t>
            </a:fld>
            <a:endParaRPr lang="pt-BR" noProof="0"/>
          </a:p>
        </p:txBody>
      </p:sp>
      <p:sp>
        <p:nvSpPr>
          <p:cNvPr id="5" name="Espaço Reservado para Rodapé 4"/>
          <p:cNvSpPr>
            <a:spLocks noGrp="1"/>
          </p:cNvSpPr>
          <p:nvPr>
            <p:ph type="ftr" sz="quarter" idx="11"/>
          </p:nvPr>
        </p:nvSpPr>
        <p:spPr/>
        <p:txBody>
          <a:bodyPr rtlCol="0"/>
          <a:lstStyle/>
          <a:p>
            <a:pPr rtl="0"/>
            <a:endParaRPr lang="pt-BR" noProof="0"/>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pic>
        <p:nvPicPr>
          <p:cNvPr id="10" name="Imagem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ítulo 1"/>
          <p:cNvSpPr>
            <a:spLocks noGrp="1"/>
          </p:cNvSpPr>
          <p:nvPr>
            <p:ph type="title" hasCustomPrompt="1"/>
          </p:nvPr>
        </p:nvSpPr>
        <p:spPr>
          <a:xfrm>
            <a:off x="913775" y="618517"/>
            <a:ext cx="10364451" cy="1596177"/>
          </a:xfrm>
        </p:spPr>
        <p:txBody>
          <a:bodyPr rtlCol="0"/>
          <a:lstStyle/>
          <a:p>
            <a:pPr rtl="0"/>
            <a:r>
              <a:rPr lang="pt-BR" noProof="0"/>
              <a:t>Clique para editar o estilo de título Mestre</a:t>
            </a:r>
          </a:p>
        </p:txBody>
      </p:sp>
      <p:sp>
        <p:nvSpPr>
          <p:cNvPr id="12" name="Espaço Reservado para Conteúdo 2"/>
          <p:cNvSpPr>
            <a:spLocks noGrp="1"/>
          </p:cNvSpPr>
          <p:nvPr>
            <p:ph sz="quarter" idx="13" hasCustomPrompt="1"/>
          </p:nvPr>
        </p:nvSpPr>
        <p:spPr>
          <a:xfrm>
            <a:off x="913774" y="2367092"/>
            <a:ext cx="5106026" cy="3424107"/>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13" name="Espaço Reservado para Conteúdo 3"/>
          <p:cNvSpPr>
            <a:spLocks noGrp="1"/>
          </p:cNvSpPr>
          <p:nvPr>
            <p:ph sz="quarter" idx="14" hasCustomPrompt="1"/>
          </p:nvPr>
        </p:nvSpPr>
        <p:spPr>
          <a:xfrm>
            <a:off x="6172200" y="2367092"/>
            <a:ext cx="5105400" cy="3424107"/>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Data 4"/>
          <p:cNvSpPr>
            <a:spLocks noGrp="1"/>
          </p:cNvSpPr>
          <p:nvPr>
            <p:ph type="dt" sz="half" idx="10"/>
          </p:nvPr>
        </p:nvSpPr>
        <p:spPr/>
        <p:txBody>
          <a:bodyPr rtlCol="0"/>
          <a:lstStyle/>
          <a:p>
            <a:pPr rtl="0"/>
            <a:fld id="{D90DA03C-D56C-466A-9A70-8FBC6B7B38C0}" type="datetime1">
              <a:rPr lang="pt-BR" noProof="0" smtClean="0"/>
              <a:t>26/03/2022</a:t>
            </a:fld>
            <a:endParaRPr lang="pt-BR" noProof="0"/>
          </a:p>
        </p:txBody>
      </p:sp>
      <p:sp>
        <p:nvSpPr>
          <p:cNvPr id="6" name="Espaço Reservado para Rodapé 5"/>
          <p:cNvSpPr>
            <a:spLocks noGrp="1"/>
          </p:cNvSpPr>
          <p:nvPr>
            <p:ph type="ftr" sz="quarter" idx="11"/>
          </p:nvPr>
        </p:nvSpPr>
        <p:spPr/>
        <p:txBody>
          <a:bodyPr rtlCol="0"/>
          <a:lstStyle/>
          <a:p>
            <a:pPr rtl="0"/>
            <a:endParaRPr lang="pt-BR" noProof="0"/>
          </a:p>
        </p:txBody>
      </p:sp>
      <p:sp>
        <p:nvSpPr>
          <p:cNvPr id="7" name="Espaço Reservado para o Número do Slide 6"/>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5" name="Imagem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ítulo 1"/>
          <p:cNvSpPr>
            <a:spLocks noGrp="1"/>
          </p:cNvSpPr>
          <p:nvPr>
            <p:ph type="title" hasCustomPrompt="1"/>
          </p:nvPr>
        </p:nvSpPr>
        <p:spPr>
          <a:xfrm>
            <a:off x="913775" y="618517"/>
            <a:ext cx="10364451" cy="1596177"/>
          </a:xfrm>
        </p:spPr>
        <p:txBody>
          <a:bodyPr rtlCol="0"/>
          <a:lstStyle/>
          <a:p>
            <a:pPr rtl="0"/>
            <a:r>
              <a:rPr lang="pt-BR" noProof="0"/>
              <a:t>Clique para editar o estilo de título Mestre</a:t>
            </a:r>
          </a:p>
        </p:txBody>
      </p:sp>
      <p:sp>
        <p:nvSpPr>
          <p:cNvPr id="3" name="Espaço Reservado para Texto 2"/>
          <p:cNvSpPr>
            <a:spLocks noGrp="1"/>
          </p:cNvSpPr>
          <p:nvPr>
            <p:ph type="body" idx="1" hasCustomPrompt="1"/>
          </p:nvPr>
        </p:nvSpPr>
        <p:spPr>
          <a:xfrm>
            <a:off x="1146328" y="2371018"/>
            <a:ext cx="487347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2" name="Espaço Reservado para Conteúdo 3"/>
          <p:cNvSpPr>
            <a:spLocks noGrp="1"/>
          </p:cNvSpPr>
          <p:nvPr>
            <p:ph sz="quarter" idx="13" hasCustomPrompt="1"/>
          </p:nvPr>
        </p:nvSpPr>
        <p:spPr>
          <a:xfrm>
            <a:off x="913774" y="3051012"/>
            <a:ext cx="5106027" cy="2740187"/>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Texto 4"/>
          <p:cNvSpPr>
            <a:spLocks noGrp="1"/>
          </p:cNvSpPr>
          <p:nvPr>
            <p:ph type="body" sz="quarter" idx="3" hasCustomPrompt="1"/>
          </p:nvPr>
        </p:nvSpPr>
        <p:spPr>
          <a:xfrm>
            <a:off x="6396423" y="2371018"/>
            <a:ext cx="488180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3" name="Espaço Reservado para Conteúdo 5"/>
          <p:cNvSpPr>
            <a:spLocks noGrp="1"/>
          </p:cNvSpPr>
          <p:nvPr>
            <p:ph sz="quarter" idx="14" hasCustomPrompt="1"/>
          </p:nvPr>
        </p:nvSpPr>
        <p:spPr>
          <a:xfrm>
            <a:off x="6172200" y="3051012"/>
            <a:ext cx="5105401" cy="2740187"/>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7" name="Espaço Reservado para Data 6"/>
          <p:cNvSpPr>
            <a:spLocks noGrp="1"/>
          </p:cNvSpPr>
          <p:nvPr>
            <p:ph type="dt" sz="half" idx="10"/>
          </p:nvPr>
        </p:nvSpPr>
        <p:spPr/>
        <p:txBody>
          <a:bodyPr rtlCol="0"/>
          <a:lstStyle/>
          <a:p>
            <a:pPr rtl="0"/>
            <a:fld id="{E402453B-B805-4412-AB57-9E1E7C3F62FE}" type="datetime1">
              <a:rPr lang="pt-BR" noProof="0" smtClean="0"/>
              <a:t>26/03/2022</a:t>
            </a:fld>
            <a:endParaRPr lang="pt-BR" noProof="0"/>
          </a:p>
        </p:txBody>
      </p:sp>
      <p:sp>
        <p:nvSpPr>
          <p:cNvPr id="8" name="Espaço Reservado para Rodapé 7"/>
          <p:cNvSpPr>
            <a:spLocks noGrp="1"/>
          </p:cNvSpPr>
          <p:nvPr>
            <p:ph type="ftr" sz="quarter" idx="11"/>
          </p:nvPr>
        </p:nvSpPr>
        <p:spPr/>
        <p:txBody>
          <a:bodyPr rtlCol="0"/>
          <a:lstStyle/>
          <a:p>
            <a:pPr rtl="0"/>
            <a:endParaRPr lang="pt-BR" noProof="0"/>
          </a:p>
        </p:txBody>
      </p:sp>
      <p:sp>
        <p:nvSpPr>
          <p:cNvPr id="9" name="Espaço Reservado para o Número do Slide 8"/>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8" name="Imagem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Data 2"/>
          <p:cNvSpPr>
            <a:spLocks noGrp="1"/>
          </p:cNvSpPr>
          <p:nvPr>
            <p:ph type="dt" sz="half" idx="10"/>
          </p:nvPr>
        </p:nvSpPr>
        <p:spPr/>
        <p:txBody>
          <a:bodyPr rtlCol="0"/>
          <a:lstStyle/>
          <a:p>
            <a:pPr rtl="0"/>
            <a:fld id="{8924763B-991C-4F24-AD84-7570DED56ED3}" type="datetime1">
              <a:rPr lang="pt-BR" noProof="0" smtClean="0"/>
              <a:t>26/03/2022</a:t>
            </a:fld>
            <a:endParaRPr lang="pt-BR" noProof="0"/>
          </a:p>
        </p:txBody>
      </p:sp>
      <p:sp>
        <p:nvSpPr>
          <p:cNvPr id="4" name="Espaço Reservado para Rodapé 3"/>
          <p:cNvSpPr>
            <a:spLocks noGrp="1"/>
          </p:cNvSpPr>
          <p:nvPr>
            <p:ph type="ftr" sz="quarter" idx="11"/>
          </p:nvPr>
        </p:nvSpPr>
        <p:spPr/>
        <p:txBody>
          <a:bodyPr rtlCol="0"/>
          <a:lstStyle/>
          <a:p>
            <a:pPr rtl="0"/>
            <a:endParaRPr lang="pt-BR" noProof="0"/>
          </a:p>
        </p:txBody>
      </p:sp>
      <p:sp>
        <p:nvSpPr>
          <p:cNvPr id="5" name="Espaço Reservado para o Número do Slide 4"/>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7" name="Imagem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Espaço Reservado para Data 1"/>
          <p:cNvSpPr>
            <a:spLocks noGrp="1"/>
          </p:cNvSpPr>
          <p:nvPr>
            <p:ph type="dt" sz="half" idx="10"/>
          </p:nvPr>
        </p:nvSpPr>
        <p:spPr/>
        <p:txBody>
          <a:bodyPr rtlCol="0"/>
          <a:lstStyle/>
          <a:p>
            <a:pPr rtl="0"/>
            <a:fld id="{76D2473D-BC92-421D-8B19-6DF7D42EF3F6}" type="datetime1">
              <a:rPr lang="pt-BR" noProof="0" smtClean="0"/>
              <a:t>26/03/2022</a:t>
            </a:fld>
            <a:endParaRPr lang="pt-BR" noProof="0"/>
          </a:p>
        </p:txBody>
      </p:sp>
      <p:sp>
        <p:nvSpPr>
          <p:cNvPr id="3" name="Espaço Reservado para Rodapé 2"/>
          <p:cNvSpPr>
            <a:spLocks noGrp="1"/>
          </p:cNvSpPr>
          <p:nvPr>
            <p:ph type="ftr" sz="quarter" idx="11"/>
          </p:nvPr>
        </p:nvSpPr>
        <p:spPr/>
        <p:txBody>
          <a:bodyPr rtlCol="0"/>
          <a:lstStyle/>
          <a:p>
            <a:pPr rtl="0"/>
            <a:endParaRPr lang="pt-BR" noProof="0"/>
          </a:p>
        </p:txBody>
      </p:sp>
      <p:sp>
        <p:nvSpPr>
          <p:cNvPr id="4" name="Espaço reservado para o número do slide 3"/>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11" name="Imagem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hasCustomPrompt="1"/>
          </p:nvPr>
        </p:nvSpPr>
        <p:spPr>
          <a:xfrm>
            <a:off x="913775" y="609600"/>
            <a:ext cx="3935688" cy="2023252"/>
          </a:xfrm>
        </p:spPr>
        <p:txBody>
          <a:bodyPr rtlCol="0" anchor="b"/>
          <a:lstStyle>
            <a:lvl1pPr algn="ctr">
              <a:defRPr sz="3200"/>
            </a:lvl1pPr>
          </a:lstStyle>
          <a:p>
            <a:pPr rtl="0"/>
            <a:r>
              <a:rPr lang="pt-BR" noProof="0"/>
              <a:t>Clique para editar o estilo de título Mestre</a:t>
            </a:r>
          </a:p>
        </p:txBody>
      </p:sp>
      <p:sp>
        <p:nvSpPr>
          <p:cNvPr id="10" name="Espaço Reservado para Conteúdo 2"/>
          <p:cNvSpPr>
            <a:spLocks noGrp="1"/>
          </p:cNvSpPr>
          <p:nvPr>
            <p:ph sz="quarter" idx="13" hasCustomPrompt="1"/>
          </p:nvPr>
        </p:nvSpPr>
        <p:spPr>
          <a:xfrm>
            <a:off x="5078062" y="609600"/>
            <a:ext cx="6200163" cy="5181599"/>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Texto 3"/>
          <p:cNvSpPr>
            <a:spLocks noGrp="1"/>
          </p:cNvSpPr>
          <p:nvPr>
            <p:ph type="body" sz="half" idx="2" hasCustomPrompt="1"/>
          </p:nvPr>
        </p:nvSpPr>
        <p:spPr>
          <a:xfrm>
            <a:off x="913774" y="2632852"/>
            <a:ext cx="3935689" cy="3158348"/>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 texto Mestre</a:t>
            </a:r>
          </a:p>
        </p:txBody>
      </p:sp>
      <p:sp>
        <p:nvSpPr>
          <p:cNvPr id="5" name="Espaço Reservado para Data 4"/>
          <p:cNvSpPr>
            <a:spLocks noGrp="1"/>
          </p:cNvSpPr>
          <p:nvPr>
            <p:ph type="dt" sz="half" idx="10"/>
          </p:nvPr>
        </p:nvSpPr>
        <p:spPr/>
        <p:txBody>
          <a:bodyPr rtlCol="0"/>
          <a:lstStyle/>
          <a:p>
            <a:pPr rtl="0"/>
            <a:fld id="{4FB896DA-9459-4061-ABD5-8A723A692C04}" type="datetime1">
              <a:rPr lang="pt-BR" noProof="0" smtClean="0"/>
              <a:t>26/03/2022</a:t>
            </a:fld>
            <a:endParaRPr lang="pt-BR" noProof="0"/>
          </a:p>
        </p:txBody>
      </p:sp>
      <p:sp>
        <p:nvSpPr>
          <p:cNvPr id="6" name="Espaço Reservado para Rodapé 5"/>
          <p:cNvSpPr>
            <a:spLocks noGrp="1"/>
          </p:cNvSpPr>
          <p:nvPr>
            <p:ph type="ftr" sz="quarter" idx="11"/>
          </p:nvPr>
        </p:nvSpPr>
        <p:spPr/>
        <p:txBody>
          <a:bodyPr rtlCol="0"/>
          <a:lstStyle/>
          <a:p>
            <a:pPr rtl="0"/>
            <a:endParaRPr lang="pt-BR" noProof="0"/>
          </a:p>
        </p:txBody>
      </p:sp>
      <p:sp>
        <p:nvSpPr>
          <p:cNvPr id="7" name="Espaço Reservado para o Número do Slide 6"/>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10" name="Imagem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hasCustomPrompt="1"/>
          </p:nvPr>
        </p:nvSpPr>
        <p:spPr>
          <a:xfrm>
            <a:off x="913774" y="609600"/>
            <a:ext cx="5934969" cy="2023254"/>
          </a:xfrm>
        </p:spPr>
        <p:txBody>
          <a:bodyPr rtlCol="0" anchor="b"/>
          <a:lstStyle>
            <a:lvl1pPr algn="ctr">
              <a:defRPr sz="3200"/>
            </a:lvl1pPr>
          </a:lstStyle>
          <a:p>
            <a:pPr rtl="0"/>
            <a:r>
              <a:rPr lang="pt-BR" noProof="0"/>
              <a:t>Clique para editar o estilo de título Mestre</a:t>
            </a:r>
          </a:p>
        </p:txBody>
      </p:sp>
      <p:sp>
        <p:nvSpPr>
          <p:cNvPr id="3" name="Espaço Reservado para Imagem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a:t>Clique no ícone para adicionar uma imagem</a:t>
            </a:r>
          </a:p>
        </p:txBody>
      </p:sp>
      <p:sp>
        <p:nvSpPr>
          <p:cNvPr id="4" name="Espaço reservado para texto 3"/>
          <p:cNvSpPr>
            <a:spLocks noGrp="1"/>
          </p:cNvSpPr>
          <p:nvPr>
            <p:ph type="body" sz="half" idx="2" hasCustomPrompt="1"/>
          </p:nvPr>
        </p:nvSpPr>
        <p:spPr>
          <a:xfrm>
            <a:off x="913794" y="2632852"/>
            <a:ext cx="5934949" cy="3158347"/>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 texto Mestre</a:t>
            </a:r>
          </a:p>
        </p:txBody>
      </p:sp>
      <p:sp>
        <p:nvSpPr>
          <p:cNvPr id="5" name="Espaço Reservado para Data 4"/>
          <p:cNvSpPr>
            <a:spLocks noGrp="1"/>
          </p:cNvSpPr>
          <p:nvPr>
            <p:ph type="dt" sz="half" idx="10"/>
          </p:nvPr>
        </p:nvSpPr>
        <p:spPr/>
        <p:txBody>
          <a:bodyPr rtlCol="0"/>
          <a:lstStyle/>
          <a:p>
            <a:pPr rtl="0"/>
            <a:fld id="{4A50AB16-17FA-4D14-8325-DA90CA7384C5}" type="datetime1">
              <a:rPr lang="pt-BR" noProof="0" smtClean="0"/>
              <a:t>26/03/2022</a:t>
            </a:fld>
            <a:endParaRPr lang="pt-BR" noProof="0"/>
          </a:p>
        </p:txBody>
      </p:sp>
      <p:sp>
        <p:nvSpPr>
          <p:cNvPr id="6" name="Espaço Reservado para Rodapé 5"/>
          <p:cNvSpPr>
            <a:spLocks noGrp="1"/>
          </p:cNvSpPr>
          <p:nvPr>
            <p:ph type="ftr" sz="quarter" idx="11"/>
          </p:nvPr>
        </p:nvSpPr>
        <p:spPr/>
        <p:txBody>
          <a:bodyPr rtlCol="0"/>
          <a:lstStyle/>
          <a:p>
            <a:pPr rtl="0"/>
            <a:endParaRPr lang="pt-BR" noProof="0"/>
          </a:p>
        </p:txBody>
      </p:sp>
      <p:sp>
        <p:nvSpPr>
          <p:cNvPr id="7" name="Espaço Reservado para o Número do Slide 6"/>
          <p:cNvSpPr>
            <a:spLocks noGrp="1"/>
          </p:cNvSpPr>
          <p:nvPr>
            <p:ph type="sldNum" sz="quarter" idx="12"/>
          </p:nvPr>
        </p:nvSpPr>
        <p:spPr/>
        <p:txBody>
          <a:bodyPr rtlCol="0"/>
          <a:lstStyle/>
          <a:p>
            <a:pPr rtl="0"/>
            <a:fld id="{6D22F896-40B5-4ADD-8801-0D06FADFA095}" type="slidenum">
              <a:rPr lang="pt-BR" noProof="0" smtClean="0"/>
              <a:t>‹nº›</a:t>
            </a:fld>
            <a:endParaRPr lang="pt-BR" noProof="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Imagem 2" descr="\\DROBO-FS\QuickDrops\JB\PPTX NG\Droplets\LightingOverlay.PNG"/>
          <p:cNvPicPr>
            <a:picLocks noChangeAspect="1" noChangeArrowheads="1"/>
          </p:cNvPicPr>
          <p:nvPr/>
        </p:nvPicPr>
        <p:blipFill>
          <a:blip r:embed="rId19"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Título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pPr rtl="0"/>
            <a:r>
              <a:rPr lang="pt-BR" noProof="0" dirty="0"/>
              <a:t>Clique para editar o estilo de título Mestre</a:t>
            </a:r>
          </a:p>
        </p:txBody>
      </p:sp>
      <p:sp>
        <p:nvSpPr>
          <p:cNvPr id="3" name="Espaço Reservado para Texto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4" name="Espaço Reservado para Data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fld id="{66DEA048-63A0-4AE6-9AFE-E2275570BB9A}" type="datetime1">
              <a:rPr lang="pt-BR" noProof="0" smtClean="0"/>
              <a:t>26/03/2022</a:t>
            </a:fld>
            <a:endParaRPr lang="pt-BR" noProof="0" dirty="0"/>
          </a:p>
        </p:txBody>
      </p:sp>
      <p:sp>
        <p:nvSpPr>
          <p:cNvPr id="5" name="Espaço Reservado para Rodapé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endParaRPr lang="pt-BR" noProof="0" dirty="0"/>
          </a:p>
        </p:txBody>
      </p:sp>
      <p:sp>
        <p:nvSpPr>
          <p:cNvPr id="6" name="Espaço Reservado para o Número do Slide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6D22F896-40B5-4ADD-8801-0D06FADFA095}" type="slidenum">
              <a:rPr lang="pt-BR" noProof="0" smtClean="0"/>
              <a:pPr rtl="0"/>
              <a:t>‹nº›</a:t>
            </a:fld>
            <a:endParaRPr lang="pt-BR" noProof="0"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emf"/><Relationship Id="rId5" Type="http://schemas.openxmlformats.org/officeDocument/2006/relationships/image" Target="../media/image6.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2.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6.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4.emf"/><Relationship Id="rId5" Type="http://schemas.openxmlformats.org/officeDocument/2006/relationships/image" Target="../media/image6.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6.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6.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6.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6.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6.jpe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6.jpe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6.jpe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6.jpe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6.jpe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6.jpe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6.jpe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6.jpe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6.jpe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6.jpe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49.emf"/><Relationship Id="rId5" Type="http://schemas.openxmlformats.org/officeDocument/2006/relationships/image" Target="../media/image6.jpe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2.png"/><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6.jpe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image" Target="../media/image56.emf"/><Relationship Id="rId5" Type="http://schemas.openxmlformats.org/officeDocument/2006/relationships/image" Target="../media/image6.jpe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6.jpe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6.jpe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jpe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jpeg"/><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4.xml"/><Relationship Id="rId6" Type="http://schemas.openxmlformats.org/officeDocument/2006/relationships/image" Target="../media/image65.emf"/><Relationship Id="rId5" Type="http://schemas.openxmlformats.org/officeDocument/2006/relationships/image" Target="../media/image6.jpe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jpe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jpe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9.xml"/><Relationship Id="rId5" Type="http://schemas.openxmlformats.org/officeDocument/2006/relationships/image" Target="../media/image72.jpeg"/><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tângulo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12" name="Imagem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Imagem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Imagem 12">
            <a:extLst>
              <a:ext uri="{FF2B5EF4-FFF2-40B4-BE49-F238E27FC236}">
                <a16:creationId xmlns:a16="http://schemas.microsoft.com/office/drawing/2014/main" id="{CD34489E-AC19-4B24-8A24-B4E7E3A33D87}"/>
              </a:ext>
            </a:extLst>
          </p:cNvPr>
          <p:cNvPicPr>
            <a:picLocks noChangeAspect="1"/>
          </p:cNvPicPr>
          <p:nvPr/>
        </p:nvPicPr>
        <p:blipFill>
          <a:blip r:embed="rId6"/>
          <a:stretch>
            <a:fillRect/>
          </a:stretch>
        </p:blipFill>
        <p:spPr>
          <a:xfrm>
            <a:off x="-3" y="0"/>
            <a:ext cx="8421374" cy="6858000"/>
          </a:xfrm>
          <a:prstGeom prst="rect">
            <a:avLst/>
          </a:prstGeom>
        </p:spPr>
      </p:pic>
      <p:sp>
        <p:nvSpPr>
          <p:cNvPr id="11" name="Espaço Reservado para Número de Slide 10">
            <a:extLst>
              <a:ext uri="{FF2B5EF4-FFF2-40B4-BE49-F238E27FC236}">
                <a16:creationId xmlns:a16="http://schemas.microsoft.com/office/drawing/2014/main" id="{4D76470F-4CA1-4103-8A73-61BAEDE231D0}"/>
              </a:ext>
            </a:extLst>
          </p:cNvPr>
          <p:cNvSpPr>
            <a:spLocks noGrp="1"/>
          </p:cNvSpPr>
          <p:nvPr>
            <p:ph type="sldNum" sz="quarter" idx="12"/>
          </p:nvPr>
        </p:nvSpPr>
        <p:spPr/>
        <p:txBody>
          <a:bodyPr/>
          <a:lstStyle/>
          <a:p>
            <a:pPr rtl="0"/>
            <a:fld id="{6D22F896-40B5-4ADD-8801-0D06FADFA095}" type="slidenum">
              <a:rPr lang="pt-BR" noProof="0" smtClean="0"/>
              <a:t>1</a:t>
            </a:fld>
            <a:endParaRPr lang="pt-BR" noProof="0"/>
          </a:p>
        </p:txBody>
      </p:sp>
    </p:spTree>
    <p:extLst>
      <p:ext uri="{BB962C8B-B14F-4D97-AF65-F5344CB8AC3E}">
        <p14:creationId xmlns:p14="http://schemas.microsoft.com/office/powerpoint/2010/main" val="2642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CaixaDeTexto 9">
            <a:extLst>
              <a:ext uri="{FF2B5EF4-FFF2-40B4-BE49-F238E27FC236}">
                <a16:creationId xmlns:a16="http://schemas.microsoft.com/office/drawing/2014/main" id="{171DA6AB-6A3A-4585-949C-0925060B2C80}"/>
              </a:ext>
            </a:extLst>
          </p:cNvPr>
          <p:cNvSpPr txBox="1"/>
          <p:nvPr/>
        </p:nvSpPr>
        <p:spPr>
          <a:xfrm>
            <a:off x="4220783" y="298912"/>
            <a:ext cx="7856508" cy="4154984"/>
          </a:xfrm>
          <a:prstGeom prst="rect">
            <a:avLst/>
          </a:prstGeom>
          <a:noFill/>
        </p:spPr>
        <p:txBody>
          <a:bodyPr wrap="square">
            <a:spAutoFit/>
          </a:bodyPr>
          <a:lstStyle/>
          <a:p>
            <a:pPr algn="just"/>
            <a:r>
              <a:rPr lang="pt-BR" sz="2400" b="1" i="0" u="none" strike="noStrike" baseline="0" dirty="0">
                <a:solidFill>
                  <a:srgbClr val="4C264C"/>
                </a:solidFill>
                <a:latin typeface="Corbel" panose="020B0503020204020204" pitchFamily="34" charset="0"/>
              </a:rPr>
              <a:t>	Os átomos de oxigênio individuais não são estáveis à temperatura ambiente e à pressão atmosférica. </a:t>
            </a:r>
          </a:p>
          <a:p>
            <a:pPr algn="just"/>
            <a:endParaRPr lang="pt-BR" sz="2400" b="1" dirty="0">
              <a:solidFill>
                <a:srgbClr val="4C264C"/>
              </a:solidFill>
              <a:latin typeface="Corbel" panose="020B0503020204020204" pitchFamily="34" charset="0"/>
            </a:endParaRPr>
          </a:p>
          <a:p>
            <a:pPr algn="just"/>
            <a:r>
              <a:rPr lang="pt-BR" sz="2400" b="1" i="0" u="none" strike="noStrike" baseline="0" dirty="0">
                <a:solidFill>
                  <a:srgbClr val="4C264C"/>
                </a:solidFill>
                <a:latin typeface="Corbel" panose="020B0503020204020204" pitchFamily="34" charset="0"/>
              </a:rPr>
              <a:t>	Átomos únicos de oxigênio misturados nessas condições se combinam rapidamente para formar pares. </a:t>
            </a:r>
          </a:p>
          <a:p>
            <a:pPr algn="just"/>
            <a:endParaRPr lang="pt-BR" sz="2400" b="1" dirty="0">
              <a:solidFill>
                <a:srgbClr val="4C264C"/>
              </a:solidFill>
              <a:latin typeface="Corbel" panose="020B0503020204020204" pitchFamily="34" charset="0"/>
            </a:endParaRPr>
          </a:p>
          <a:p>
            <a:pPr algn="just"/>
            <a:r>
              <a:rPr lang="pt-BR" sz="2400" b="1" i="0" u="none" strike="noStrike" baseline="0" dirty="0">
                <a:solidFill>
                  <a:srgbClr val="4C264C"/>
                </a:solidFill>
                <a:latin typeface="Corbel" panose="020B0503020204020204" pitchFamily="34" charset="0"/>
              </a:rPr>
              <a:t>	O oxigênio com o qual todos estamos familiarizados é composto de dois átomos de oxigênio; é uma molécula diatômica, O2. Hidrogênio, nitrogênio, flúor, cloro, bromo e iodo são outros exemplos de moléculas diatômicas (Figura 2-2).</a:t>
            </a:r>
            <a:endParaRPr lang="pt-BR" sz="2400" b="1" dirty="0"/>
          </a:p>
        </p:txBody>
      </p:sp>
      <p:pic>
        <p:nvPicPr>
          <p:cNvPr id="4" name="Imagem 3">
            <a:extLst>
              <a:ext uri="{FF2B5EF4-FFF2-40B4-BE49-F238E27FC236}">
                <a16:creationId xmlns:a16="http://schemas.microsoft.com/office/drawing/2014/main" id="{6EE3B386-CDDE-45AB-A8A9-FA60CC5D413E}"/>
              </a:ext>
            </a:extLst>
          </p:cNvPr>
          <p:cNvPicPr>
            <a:picLocks noChangeAspect="1"/>
          </p:cNvPicPr>
          <p:nvPr/>
        </p:nvPicPr>
        <p:blipFill>
          <a:blip r:embed="rId6"/>
          <a:stretch>
            <a:fillRect/>
          </a:stretch>
        </p:blipFill>
        <p:spPr>
          <a:xfrm>
            <a:off x="4918981" y="4584414"/>
            <a:ext cx="6333893" cy="1795346"/>
          </a:xfrm>
          <a:prstGeom prst="rect">
            <a:avLst/>
          </a:prstGeom>
        </p:spPr>
      </p:pic>
      <p:sp>
        <p:nvSpPr>
          <p:cNvPr id="7" name="Espaço Reservado para Número de Slide 6">
            <a:extLst>
              <a:ext uri="{FF2B5EF4-FFF2-40B4-BE49-F238E27FC236}">
                <a16:creationId xmlns:a16="http://schemas.microsoft.com/office/drawing/2014/main" id="{FA75C8CA-C9FE-4DA0-8729-28ECC3DD624B}"/>
              </a:ext>
            </a:extLst>
          </p:cNvPr>
          <p:cNvSpPr>
            <a:spLocks noGrp="1"/>
          </p:cNvSpPr>
          <p:nvPr>
            <p:ph type="sldNum" sz="quarter" idx="12"/>
          </p:nvPr>
        </p:nvSpPr>
        <p:spPr/>
        <p:txBody>
          <a:bodyPr/>
          <a:lstStyle/>
          <a:p>
            <a:pPr rtl="0"/>
            <a:fld id="{6D22F896-40B5-4ADD-8801-0D06FADFA095}" type="slidenum">
              <a:rPr lang="pt-BR" noProof="0" smtClean="0"/>
              <a:t>10</a:t>
            </a:fld>
            <a:endParaRPr lang="pt-BR" noProof="0"/>
          </a:p>
        </p:txBody>
      </p:sp>
    </p:spTree>
    <p:extLst>
      <p:ext uri="{BB962C8B-B14F-4D97-AF65-F5344CB8AC3E}">
        <p14:creationId xmlns:p14="http://schemas.microsoft.com/office/powerpoint/2010/main" val="100919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tângulo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12" name="Imagem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Imagem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Imagem 2">
            <a:extLst>
              <a:ext uri="{FF2B5EF4-FFF2-40B4-BE49-F238E27FC236}">
                <a16:creationId xmlns:a16="http://schemas.microsoft.com/office/drawing/2014/main" id="{0719EFFF-CF24-4261-A982-0EAAC9B8696D}"/>
              </a:ext>
            </a:extLst>
          </p:cNvPr>
          <p:cNvPicPr>
            <a:picLocks noChangeAspect="1"/>
          </p:cNvPicPr>
          <p:nvPr/>
        </p:nvPicPr>
        <p:blipFill>
          <a:blip r:embed="rId6"/>
          <a:stretch>
            <a:fillRect/>
          </a:stretch>
        </p:blipFill>
        <p:spPr>
          <a:xfrm>
            <a:off x="526071" y="860222"/>
            <a:ext cx="4014439" cy="669073"/>
          </a:xfrm>
          <a:prstGeom prst="rect">
            <a:avLst/>
          </a:prstGeom>
        </p:spPr>
      </p:pic>
      <p:sp>
        <p:nvSpPr>
          <p:cNvPr id="11" name="CaixaDeTexto 10">
            <a:extLst>
              <a:ext uri="{FF2B5EF4-FFF2-40B4-BE49-F238E27FC236}">
                <a16:creationId xmlns:a16="http://schemas.microsoft.com/office/drawing/2014/main" id="{8DBCFE27-7F92-4007-99E4-FC408A3752CD}"/>
              </a:ext>
            </a:extLst>
          </p:cNvPr>
          <p:cNvSpPr txBox="1"/>
          <p:nvPr/>
        </p:nvSpPr>
        <p:spPr>
          <a:xfrm>
            <a:off x="129947" y="1582820"/>
            <a:ext cx="6947059" cy="4708981"/>
          </a:xfrm>
          <a:prstGeom prst="rect">
            <a:avLst/>
          </a:prstGeom>
          <a:noFill/>
        </p:spPr>
        <p:txBody>
          <a:bodyPr wrap="square">
            <a:spAutoFit/>
          </a:bodyPr>
          <a:lstStyle/>
          <a:p>
            <a:pPr algn="just"/>
            <a:r>
              <a:rPr lang="pt-BR" sz="2000" b="1" i="0" u="none" strike="noStrike" baseline="0" dirty="0">
                <a:solidFill>
                  <a:srgbClr val="4C264C"/>
                </a:solidFill>
                <a:latin typeface="Corbel" panose="020B0503020204020204" pitchFamily="34" charset="0"/>
              </a:rPr>
              <a:t>A fórmula química de uma substância mostra sua composição química. Isto representa os elementos presentes, bem como a proporção em que os átomos dos elementos ocorrem. </a:t>
            </a:r>
          </a:p>
          <a:p>
            <a:pPr algn="just"/>
            <a:endParaRPr lang="pt-BR" sz="2000" b="1" dirty="0">
              <a:solidFill>
                <a:srgbClr val="4C264C"/>
              </a:solidFill>
              <a:latin typeface="Corbel" panose="020B0503020204020204" pitchFamily="34" charset="0"/>
            </a:endParaRPr>
          </a:p>
          <a:p>
            <a:pPr algn="just"/>
            <a:r>
              <a:rPr lang="pt-BR" sz="2000" b="1" i="0" u="none" strike="noStrike" baseline="0" dirty="0">
                <a:solidFill>
                  <a:srgbClr val="4C264C"/>
                </a:solidFill>
                <a:latin typeface="Corbel" panose="020B0503020204020204" pitchFamily="34" charset="0"/>
              </a:rPr>
              <a:t>A fórmula para um único átomo é a mesma que o símbolo para o elemento. </a:t>
            </a:r>
          </a:p>
          <a:p>
            <a:pPr algn="just"/>
            <a:endParaRPr lang="pt-BR" sz="2000" b="1" dirty="0">
              <a:solidFill>
                <a:srgbClr val="4C264C"/>
              </a:solidFill>
              <a:latin typeface="Corbel" panose="020B0503020204020204" pitchFamily="34" charset="0"/>
            </a:endParaRPr>
          </a:p>
          <a:p>
            <a:pPr algn="just"/>
            <a:r>
              <a:rPr lang="pt-BR" sz="2000" b="1" i="0" u="none" strike="noStrike" baseline="0" dirty="0">
                <a:solidFill>
                  <a:srgbClr val="4C264C"/>
                </a:solidFill>
                <a:latin typeface="Corbel" panose="020B0503020204020204" pitchFamily="34" charset="0"/>
              </a:rPr>
              <a:t>Assim, Na pode representar um único átomo de sódio. É incomum encontrar átomos isolados na natureza, com a exceção dos gases nobres (He, Ne, Ar, Kr, Xe e </a:t>
            </a:r>
            <a:r>
              <a:rPr lang="pt-BR" sz="2000" b="1" i="0" u="none" strike="noStrike" baseline="0" dirty="0" err="1">
                <a:solidFill>
                  <a:srgbClr val="4C264C"/>
                </a:solidFill>
                <a:latin typeface="Corbel" panose="020B0503020204020204" pitchFamily="34" charset="0"/>
              </a:rPr>
              <a:t>Rn</a:t>
            </a:r>
            <a:r>
              <a:rPr lang="pt-BR" sz="2000" b="1" i="0" u="none" strike="noStrike" baseline="0" dirty="0">
                <a:solidFill>
                  <a:srgbClr val="4C264C"/>
                </a:solidFill>
                <a:latin typeface="Corbel" panose="020B0503020204020204" pitchFamily="34" charset="0"/>
              </a:rPr>
              <a:t>). </a:t>
            </a:r>
          </a:p>
          <a:p>
            <a:pPr algn="just"/>
            <a:endParaRPr lang="pt-BR" sz="2000" b="1" dirty="0">
              <a:solidFill>
                <a:srgbClr val="4C264C"/>
              </a:solidFill>
              <a:latin typeface="Corbel" panose="020B0503020204020204" pitchFamily="34" charset="0"/>
            </a:endParaRPr>
          </a:p>
          <a:p>
            <a:pPr algn="just"/>
            <a:r>
              <a:rPr lang="pt-BR" sz="2000" b="1" i="0" u="none" strike="noStrike" baseline="0" dirty="0">
                <a:solidFill>
                  <a:srgbClr val="4C264C"/>
                </a:solidFill>
                <a:latin typeface="Corbel" panose="020B0503020204020204" pitchFamily="34" charset="0"/>
              </a:rPr>
              <a:t>Um subscrito após o símbolo de um elemento indica o número de átomos em uma molécula. Por exemplo, F2 indica uma molécula contendo dois átomos de flúor e P4 uma molécula contendo quatro átomos de fósforo</a:t>
            </a:r>
          </a:p>
        </p:txBody>
      </p:sp>
      <p:sp>
        <p:nvSpPr>
          <p:cNvPr id="7" name="Espaço Reservado para Número de Slide 6">
            <a:extLst>
              <a:ext uri="{FF2B5EF4-FFF2-40B4-BE49-F238E27FC236}">
                <a16:creationId xmlns:a16="http://schemas.microsoft.com/office/drawing/2014/main" id="{C1503207-1293-42E5-9510-89A471554426}"/>
              </a:ext>
            </a:extLst>
          </p:cNvPr>
          <p:cNvSpPr>
            <a:spLocks noGrp="1"/>
          </p:cNvSpPr>
          <p:nvPr>
            <p:ph type="sldNum" sz="quarter" idx="12"/>
          </p:nvPr>
        </p:nvSpPr>
        <p:spPr/>
        <p:txBody>
          <a:bodyPr/>
          <a:lstStyle/>
          <a:p>
            <a:pPr rtl="0"/>
            <a:fld id="{6D22F896-40B5-4ADD-8801-0D06FADFA095}" type="slidenum">
              <a:rPr lang="pt-BR" noProof="0" smtClean="0"/>
              <a:t>11</a:t>
            </a:fld>
            <a:endParaRPr lang="pt-BR" noProof="0"/>
          </a:p>
        </p:txBody>
      </p:sp>
    </p:spTree>
    <p:extLst>
      <p:ext uri="{BB962C8B-B14F-4D97-AF65-F5344CB8AC3E}">
        <p14:creationId xmlns:p14="http://schemas.microsoft.com/office/powerpoint/2010/main" val="218415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05F562F-DA27-4370-9F42-6E9B4B1D27EA}"/>
              </a:ext>
            </a:extLst>
          </p:cNvPr>
          <p:cNvSpPr>
            <a:spLocks noGrp="1"/>
          </p:cNvSpPr>
          <p:nvPr>
            <p:ph type="sldNum" sz="quarter" idx="12"/>
          </p:nvPr>
        </p:nvSpPr>
        <p:spPr/>
        <p:txBody>
          <a:bodyPr/>
          <a:lstStyle/>
          <a:p>
            <a:pPr rtl="0"/>
            <a:fld id="{6D22F896-40B5-4ADD-8801-0D06FADFA095}" type="slidenum">
              <a:rPr lang="pt-BR" noProof="0" smtClean="0"/>
              <a:t>12</a:t>
            </a:fld>
            <a:endParaRPr lang="pt-BR" noProof="0"/>
          </a:p>
        </p:txBody>
      </p:sp>
      <p:sp>
        <p:nvSpPr>
          <p:cNvPr id="12" name="CaixaDeTexto 11">
            <a:extLst>
              <a:ext uri="{FF2B5EF4-FFF2-40B4-BE49-F238E27FC236}">
                <a16:creationId xmlns:a16="http://schemas.microsoft.com/office/drawing/2014/main" id="{92A6CFC5-BA5B-40C2-AC3D-713A99C7263E}"/>
              </a:ext>
            </a:extLst>
          </p:cNvPr>
          <p:cNvSpPr txBox="1"/>
          <p:nvPr/>
        </p:nvSpPr>
        <p:spPr>
          <a:xfrm>
            <a:off x="4262761" y="1248294"/>
            <a:ext cx="7693450" cy="2677656"/>
          </a:xfrm>
          <a:prstGeom prst="rect">
            <a:avLst/>
          </a:prstGeom>
          <a:noFill/>
        </p:spPr>
        <p:txBody>
          <a:bodyPr wrap="square">
            <a:spAutoFit/>
          </a:bodyPr>
          <a:lstStyle/>
          <a:p>
            <a:pPr algn="just"/>
            <a:r>
              <a:rPr lang="pt-BR" sz="2400" b="1" i="0" u="none" strike="noStrike" baseline="0" dirty="0">
                <a:solidFill>
                  <a:srgbClr val="4C264C"/>
                </a:solidFill>
                <a:latin typeface="Corbel" panose="020B0503020204020204" pitchFamily="34" charset="0"/>
              </a:rPr>
              <a:t>Alguns elementos existem em mais de uma forma. Exemplos familiares incluem (1) oxigênio, encontrado como moléculas de O2, e ozônio, encontrado como moléculas de O3, e (2) duas formas cristalinas de carbono – diamante e grafite (Figura 13-33). Diferentes formas do mesmo elemento no mesmo estado físico são chamadas de </a:t>
            </a:r>
            <a:r>
              <a:rPr lang="pt-BR" sz="2400" b="1" i="0" u="none" strike="noStrike" baseline="0" dirty="0">
                <a:solidFill>
                  <a:srgbClr val="4C264C"/>
                </a:solidFill>
                <a:effectLst>
                  <a:outerShdw blurRad="38100" dist="38100" dir="2700000" algn="tl">
                    <a:srgbClr val="000000">
                      <a:alpha val="43137"/>
                    </a:srgbClr>
                  </a:outerShdw>
                </a:effectLst>
                <a:latin typeface="Corbel" panose="020B0503020204020204" pitchFamily="34" charset="0"/>
              </a:rPr>
              <a:t>modificações alotrópicas</a:t>
            </a:r>
            <a:r>
              <a:rPr lang="pt-BR" sz="2400" b="1" i="0" u="none" strike="noStrike" baseline="0" dirty="0">
                <a:solidFill>
                  <a:srgbClr val="4C264C"/>
                </a:solidFill>
                <a:latin typeface="Corbel" panose="020B0503020204020204" pitchFamily="34" charset="0"/>
              </a:rPr>
              <a:t>, ou </a:t>
            </a:r>
            <a:r>
              <a:rPr lang="pt-BR" sz="2400" b="1" i="0" u="none" strike="noStrike" baseline="0" dirty="0">
                <a:solidFill>
                  <a:srgbClr val="4C264C"/>
                </a:solidFill>
                <a:effectLst>
                  <a:outerShdw blurRad="38100" dist="38100" dir="2700000" algn="tl">
                    <a:srgbClr val="000000">
                      <a:alpha val="43137"/>
                    </a:srgbClr>
                  </a:outerShdw>
                </a:effectLst>
                <a:latin typeface="Corbel" panose="020B0503020204020204" pitchFamily="34" charset="0"/>
              </a:rPr>
              <a:t>alótropos</a:t>
            </a:r>
            <a:r>
              <a:rPr lang="pt-BR" sz="2400" b="1" i="0" u="none" strike="noStrike" baseline="0" dirty="0">
                <a:solidFill>
                  <a:srgbClr val="4C264C"/>
                </a:solidFill>
                <a:latin typeface="Corbel" panose="020B0503020204020204" pitchFamily="34" charset="0"/>
              </a:rPr>
              <a:t>.</a:t>
            </a:r>
          </a:p>
        </p:txBody>
      </p:sp>
      <p:pic>
        <p:nvPicPr>
          <p:cNvPr id="7" name="Imagem 6">
            <a:extLst>
              <a:ext uri="{FF2B5EF4-FFF2-40B4-BE49-F238E27FC236}">
                <a16:creationId xmlns:a16="http://schemas.microsoft.com/office/drawing/2014/main" id="{98743BDA-A94A-45F1-92BB-514BB6801CA2}"/>
              </a:ext>
            </a:extLst>
          </p:cNvPr>
          <p:cNvPicPr>
            <a:picLocks noChangeAspect="1"/>
          </p:cNvPicPr>
          <p:nvPr/>
        </p:nvPicPr>
        <p:blipFill>
          <a:blip r:embed="rId6"/>
          <a:stretch>
            <a:fillRect/>
          </a:stretch>
        </p:blipFill>
        <p:spPr>
          <a:xfrm>
            <a:off x="5403498" y="4277550"/>
            <a:ext cx="5029200" cy="2228850"/>
          </a:xfrm>
          <a:prstGeom prst="rect">
            <a:avLst/>
          </a:prstGeom>
        </p:spPr>
      </p:pic>
    </p:spTree>
    <p:extLst>
      <p:ext uri="{BB962C8B-B14F-4D97-AF65-F5344CB8AC3E}">
        <p14:creationId xmlns:p14="http://schemas.microsoft.com/office/powerpoint/2010/main" val="282104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tângulo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12" name="Imagem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Imagem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016541A-2E7F-4703-BBD7-0032DE8B7CD5}"/>
              </a:ext>
            </a:extLst>
          </p:cNvPr>
          <p:cNvSpPr>
            <a:spLocks noGrp="1"/>
          </p:cNvSpPr>
          <p:nvPr>
            <p:ph type="sldNum" sz="quarter" idx="12"/>
          </p:nvPr>
        </p:nvSpPr>
        <p:spPr/>
        <p:txBody>
          <a:bodyPr/>
          <a:lstStyle/>
          <a:p>
            <a:pPr rtl="0"/>
            <a:fld id="{6D22F896-40B5-4ADD-8801-0D06FADFA095}" type="slidenum">
              <a:rPr lang="pt-BR" noProof="0" smtClean="0"/>
              <a:t>13</a:t>
            </a:fld>
            <a:endParaRPr lang="pt-BR" noProof="0"/>
          </a:p>
        </p:txBody>
      </p:sp>
      <p:sp>
        <p:nvSpPr>
          <p:cNvPr id="11" name="CaixaDeTexto 10">
            <a:extLst>
              <a:ext uri="{FF2B5EF4-FFF2-40B4-BE49-F238E27FC236}">
                <a16:creationId xmlns:a16="http://schemas.microsoft.com/office/drawing/2014/main" id="{1FCD745D-628E-4206-B64E-1853F2F6785C}"/>
              </a:ext>
            </a:extLst>
          </p:cNvPr>
          <p:cNvSpPr txBox="1"/>
          <p:nvPr/>
        </p:nvSpPr>
        <p:spPr>
          <a:xfrm>
            <a:off x="97047" y="1084870"/>
            <a:ext cx="7114636" cy="3046988"/>
          </a:xfrm>
          <a:prstGeom prst="rect">
            <a:avLst/>
          </a:prstGeom>
          <a:noFill/>
        </p:spPr>
        <p:txBody>
          <a:bodyPr wrap="square">
            <a:spAutoFit/>
          </a:bodyPr>
          <a:lstStyle/>
          <a:p>
            <a:pPr algn="just"/>
            <a:r>
              <a:rPr lang="pt-BR" sz="2400" b="1" i="0" u="none" strike="noStrike" baseline="0" dirty="0">
                <a:solidFill>
                  <a:srgbClr val="4C264C"/>
                </a:solidFill>
                <a:latin typeface="Corbel" panose="020B0503020204020204" pitchFamily="34" charset="0"/>
              </a:rPr>
              <a:t>Os compostos contêm dois ou mais elementos em combinação química em proporções </a:t>
            </a:r>
            <a:r>
              <a:rPr lang="pt-BR" sz="2400" b="1" i="0" u="none" strike="noStrike" baseline="0" dirty="0" err="1">
                <a:solidFill>
                  <a:srgbClr val="4C264C"/>
                </a:solidFill>
                <a:latin typeface="Corbel" panose="020B0503020204020204" pitchFamily="34" charset="0"/>
              </a:rPr>
              <a:t>fixas.Muitos</a:t>
            </a:r>
            <a:r>
              <a:rPr lang="pt-BR" sz="2400" b="1" i="0" u="none" strike="noStrike" baseline="0" dirty="0">
                <a:solidFill>
                  <a:srgbClr val="4C264C"/>
                </a:solidFill>
                <a:latin typeface="Corbel" panose="020B0503020204020204" pitchFamily="34" charset="0"/>
              </a:rPr>
              <a:t> compostos existem como moléculas (Tabela 2-2). Assim, cada molécula de cloreto de hidrogênio, </a:t>
            </a:r>
            <a:r>
              <a:rPr lang="pt-BR" sz="2400" b="1" i="0" u="none" strike="noStrike" baseline="0" dirty="0" err="1">
                <a:solidFill>
                  <a:srgbClr val="4C264C"/>
                </a:solidFill>
                <a:latin typeface="Corbel" panose="020B0503020204020204" pitchFamily="34" charset="0"/>
              </a:rPr>
              <a:t>HCl</a:t>
            </a:r>
            <a:r>
              <a:rPr lang="pt-BR" sz="2400" b="1" i="0" u="none" strike="noStrike" baseline="0" dirty="0">
                <a:solidFill>
                  <a:srgbClr val="4C264C"/>
                </a:solidFill>
                <a:latin typeface="Corbel" panose="020B0503020204020204" pitchFamily="34" charset="0"/>
              </a:rPr>
              <a:t>, contém um átomo de hidrogênio e um átomo de cloro; cada molécula de tetracloreto de carbono, CCl4, contém um átomo de carbono e quatro átomos de cloro.</a:t>
            </a:r>
          </a:p>
        </p:txBody>
      </p:sp>
      <p:pic>
        <p:nvPicPr>
          <p:cNvPr id="7" name="Imagem 6">
            <a:extLst>
              <a:ext uri="{FF2B5EF4-FFF2-40B4-BE49-F238E27FC236}">
                <a16:creationId xmlns:a16="http://schemas.microsoft.com/office/drawing/2014/main" id="{DE7C2ADA-66C6-4C7D-9474-6E169EEE3F4F}"/>
              </a:ext>
            </a:extLst>
          </p:cNvPr>
          <p:cNvPicPr>
            <a:picLocks noChangeAspect="1"/>
          </p:cNvPicPr>
          <p:nvPr/>
        </p:nvPicPr>
        <p:blipFill>
          <a:blip r:embed="rId6"/>
          <a:stretch>
            <a:fillRect/>
          </a:stretch>
        </p:blipFill>
        <p:spPr>
          <a:xfrm>
            <a:off x="1258905" y="4071473"/>
            <a:ext cx="9109515" cy="2648951"/>
          </a:xfrm>
          <a:prstGeom prst="rect">
            <a:avLst/>
          </a:prstGeom>
        </p:spPr>
      </p:pic>
    </p:spTree>
    <p:extLst>
      <p:ext uri="{BB962C8B-B14F-4D97-AF65-F5344CB8AC3E}">
        <p14:creationId xmlns:p14="http://schemas.microsoft.com/office/powerpoint/2010/main" val="2040111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A721284B-B19C-44BB-BF1A-4110AAB039B7}"/>
              </a:ext>
            </a:extLst>
          </p:cNvPr>
          <p:cNvSpPr>
            <a:spLocks noGrp="1"/>
          </p:cNvSpPr>
          <p:nvPr>
            <p:ph type="sldNum" sz="quarter" idx="12"/>
          </p:nvPr>
        </p:nvSpPr>
        <p:spPr/>
        <p:txBody>
          <a:bodyPr/>
          <a:lstStyle/>
          <a:p>
            <a:pPr rtl="0"/>
            <a:fld id="{6D22F896-40B5-4ADD-8801-0D06FADFA095}" type="slidenum">
              <a:rPr lang="pt-BR" noProof="0" smtClean="0"/>
              <a:t>14</a:t>
            </a:fld>
            <a:endParaRPr lang="pt-BR" noProof="0"/>
          </a:p>
        </p:txBody>
      </p:sp>
      <p:sp>
        <p:nvSpPr>
          <p:cNvPr id="12" name="CaixaDeTexto 11">
            <a:extLst>
              <a:ext uri="{FF2B5EF4-FFF2-40B4-BE49-F238E27FC236}">
                <a16:creationId xmlns:a16="http://schemas.microsoft.com/office/drawing/2014/main" id="{38B38291-9ACB-4909-81B3-128333FCADEA}"/>
              </a:ext>
            </a:extLst>
          </p:cNvPr>
          <p:cNvSpPr txBox="1"/>
          <p:nvPr/>
        </p:nvSpPr>
        <p:spPr>
          <a:xfrm>
            <a:off x="4129452" y="1272267"/>
            <a:ext cx="7840099" cy="4154984"/>
          </a:xfrm>
          <a:prstGeom prst="rect">
            <a:avLst/>
          </a:prstGeom>
          <a:noFill/>
        </p:spPr>
        <p:txBody>
          <a:bodyPr wrap="square">
            <a:spAutoFit/>
          </a:bodyPr>
          <a:lstStyle/>
          <a:p>
            <a:pPr algn="just"/>
            <a:r>
              <a:rPr lang="pt-BR" sz="2400" b="1" i="0" u="none" strike="noStrike" baseline="0" dirty="0">
                <a:solidFill>
                  <a:srgbClr val="4C264C"/>
                </a:solidFill>
                <a:latin typeface="Corbel" panose="020B0503020204020204" pitchFamily="34" charset="0"/>
              </a:rPr>
              <a:t>	Os compostos foram reconhecidos pela primeira vez como substâncias distintas por causa de suas diferentes propriedades físicas e porque elas podem ser separadas umas das outras por métodos físicos. </a:t>
            </a:r>
          </a:p>
          <a:p>
            <a:pPr algn="just"/>
            <a:endParaRPr lang="pt-BR" sz="2400" b="1" dirty="0">
              <a:solidFill>
                <a:srgbClr val="4C264C"/>
              </a:solidFill>
              <a:latin typeface="Corbel" panose="020B0503020204020204" pitchFamily="34" charset="0"/>
            </a:endParaRPr>
          </a:p>
          <a:p>
            <a:pPr algn="just"/>
            <a:r>
              <a:rPr lang="pt-BR" sz="2400" b="1" i="0" u="none" strike="noStrike" baseline="0" dirty="0">
                <a:solidFill>
                  <a:srgbClr val="4C264C"/>
                </a:solidFill>
                <a:latin typeface="Corbel" panose="020B0503020204020204" pitchFamily="34" charset="0"/>
              </a:rPr>
              <a:t>	Uma vez estabelecido o conceito de átomos e moléculas, a razão das diferenças nas propriedades podem ser compreendidas: </a:t>
            </a:r>
          </a:p>
          <a:p>
            <a:pPr algn="just"/>
            <a:endParaRPr lang="pt-BR" sz="2400" b="1" dirty="0">
              <a:solidFill>
                <a:srgbClr val="4C264C"/>
              </a:solidFill>
              <a:latin typeface="Corbel" panose="020B0503020204020204" pitchFamily="34" charset="0"/>
            </a:endParaRPr>
          </a:p>
          <a:p>
            <a:pPr algn="just"/>
            <a:r>
              <a:rPr lang="pt-BR" sz="2400" b="1" i="0" u="none" strike="noStrike" baseline="0" dirty="0">
                <a:solidFill>
                  <a:srgbClr val="4C264C"/>
                </a:solidFill>
                <a:latin typeface="Corbel" panose="020B0503020204020204" pitchFamily="34" charset="0"/>
              </a:rPr>
              <a:t>Dois compostos diferem um do outro porque suas moléculas são diferentes. </a:t>
            </a:r>
          </a:p>
        </p:txBody>
      </p:sp>
    </p:spTree>
    <p:extLst>
      <p:ext uri="{BB962C8B-B14F-4D97-AF65-F5344CB8AC3E}">
        <p14:creationId xmlns:p14="http://schemas.microsoft.com/office/powerpoint/2010/main" val="1139274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tângulo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12" name="Imagem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Imagem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8B277316-F35A-4A35-A670-20A0E5F42178}"/>
              </a:ext>
            </a:extLst>
          </p:cNvPr>
          <p:cNvSpPr>
            <a:spLocks noGrp="1"/>
          </p:cNvSpPr>
          <p:nvPr>
            <p:ph type="sldNum" sz="quarter" idx="12"/>
          </p:nvPr>
        </p:nvSpPr>
        <p:spPr/>
        <p:txBody>
          <a:bodyPr/>
          <a:lstStyle/>
          <a:p>
            <a:pPr rtl="0"/>
            <a:fld id="{6D22F896-40B5-4ADD-8801-0D06FADFA095}" type="slidenum">
              <a:rPr lang="pt-BR" noProof="0" smtClean="0"/>
              <a:t>15</a:t>
            </a:fld>
            <a:endParaRPr lang="pt-BR" noProof="0"/>
          </a:p>
        </p:txBody>
      </p:sp>
      <p:sp>
        <p:nvSpPr>
          <p:cNvPr id="11" name="CaixaDeTexto 10">
            <a:extLst>
              <a:ext uri="{FF2B5EF4-FFF2-40B4-BE49-F238E27FC236}">
                <a16:creationId xmlns:a16="http://schemas.microsoft.com/office/drawing/2014/main" id="{6516A398-01E0-455C-9FFE-80B2468D0530}"/>
              </a:ext>
            </a:extLst>
          </p:cNvPr>
          <p:cNvSpPr txBox="1"/>
          <p:nvPr/>
        </p:nvSpPr>
        <p:spPr>
          <a:xfrm>
            <a:off x="106542" y="1197966"/>
            <a:ext cx="6942108" cy="1938992"/>
          </a:xfrm>
          <a:prstGeom prst="rect">
            <a:avLst/>
          </a:prstGeom>
          <a:noFill/>
        </p:spPr>
        <p:txBody>
          <a:bodyPr wrap="square">
            <a:spAutoFit/>
          </a:bodyPr>
          <a:lstStyle/>
          <a:p>
            <a:pPr algn="just"/>
            <a:r>
              <a:rPr lang="pt-BR" sz="2400" b="1" i="0" u="none" strike="noStrike" baseline="0" dirty="0">
                <a:solidFill>
                  <a:srgbClr val="4C264C"/>
                </a:solidFill>
                <a:latin typeface="Corbel" panose="020B0503020204020204" pitchFamily="34" charset="0"/>
              </a:rPr>
              <a:t>Por outro lado, se duas moléculas contêm a mesmo número dos mesmos tipos de átomos, dispostos da mesma maneira, então ambos são moléculas do mesmo composto. Assim, a teoria atômica explica a </a:t>
            </a:r>
            <a:r>
              <a:rPr lang="pt-BR" sz="2400" b="1" i="0" u="none" strike="noStrike" baseline="0" dirty="0">
                <a:solidFill>
                  <a:srgbClr val="4C264C"/>
                </a:solidFill>
                <a:effectLst>
                  <a:outerShdw blurRad="38100" dist="38100" dir="2700000" algn="tl">
                    <a:srgbClr val="000000">
                      <a:alpha val="43137"/>
                    </a:srgbClr>
                  </a:outerShdw>
                </a:effectLst>
                <a:latin typeface="Corbel" panose="020B0503020204020204" pitchFamily="34" charset="0"/>
              </a:rPr>
              <a:t>Lei das Proporções Definidas</a:t>
            </a:r>
            <a:r>
              <a:rPr lang="pt-BR" sz="2400" b="1" i="0" u="none" strike="noStrike" baseline="0" dirty="0">
                <a:solidFill>
                  <a:srgbClr val="4C264C"/>
                </a:solidFill>
                <a:latin typeface="Corbel" panose="020B0503020204020204" pitchFamily="34" charset="0"/>
              </a:rPr>
              <a:t>.</a:t>
            </a:r>
            <a:endParaRPr lang="pt-BR" sz="2400" dirty="0"/>
          </a:p>
        </p:txBody>
      </p:sp>
      <p:sp>
        <p:nvSpPr>
          <p:cNvPr id="13" name="CaixaDeTexto 12">
            <a:extLst>
              <a:ext uri="{FF2B5EF4-FFF2-40B4-BE49-F238E27FC236}">
                <a16:creationId xmlns:a16="http://schemas.microsoft.com/office/drawing/2014/main" id="{55E6588C-BFAC-488C-81BE-AA77D1FF58DE}"/>
              </a:ext>
            </a:extLst>
          </p:cNvPr>
          <p:cNvSpPr txBox="1"/>
          <p:nvPr/>
        </p:nvSpPr>
        <p:spPr>
          <a:xfrm>
            <a:off x="174684" y="3596260"/>
            <a:ext cx="6873965" cy="1569660"/>
          </a:xfrm>
          <a:prstGeom prst="rect">
            <a:avLst/>
          </a:prstGeom>
          <a:noFill/>
        </p:spPr>
        <p:txBody>
          <a:bodyPr wrap="square">
            <a:spAutoFit/>
          </a:bodyPr>
          <a:lstStyle/>
          <a:p>
            <a:pPr marR="2830" algn="just"/>
            <a:r>
              <a:rPr lang="pt-BR" sz="2400" b="1" i="1" u="none" strike="noStrike" baseline="0" dirty="0">
                <a:solidFill>
                  <a:srgbClr val="4C264C"/>
                </a:solidFill>
                <a:latin typeface="Corbel" panose="020B0503020204020204" pitchFamily="34" charset="0"/>
              </a:rPr>
              <a:t>Diferentes amostras puras de um composto sempre contêm os mesmos elementos na mesma proporção em massa; isso corresponde a átomos desses elementos combinados em razões numéricas fixas.</a:t>
            </a:r>
          </a:p>
        </p:txBody>
      </p:sp>
    </p:spTree>
    <p:extLst>
      <p:ext uri="{BB962C8B-B14F-4D97-AF65-F5344CB8AC3E}">
        <p14:creationId xmlns:p14="http://schemas.microsoft.com/office/powerpoint/2010/main" val="426325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F57415BB-2870-4004-9B2C-51A261957D87}"/>
              </a:ext>
            </a:extLst>
          </p:cNvPr>
          <p:cNvSpPr>
            <a:spLocks noGrp="1"/>
          </p:cNvSpPr>
          <p:nvPr>
            <p:ph type="sldNum" sz="quarter" idx="12"/>
          </p:nvPr>
        </p:nvSpPr>
        <p:spPr/>
        <p:txBody>
          <a:bodyPr/>
          <a:lstStyle/>
          <a:p>
            <a:pPr rtl="0"/>
            <a:fld id="{6D22F896-40B5-4ADD-8801-0D06FADFA095}" type="slidenum">
              <a:rPr lang="pt-BR" noProof="0" smtClean="0"/>
              <a:t>16</a:t>
            </a:fld>
            <a:endParaRPr lang="pt-BR" noProof="0"/>
          </a:p>
        </p:txBody>
      </p:sp>
      <p:sp>
        <p:nvSpPr>
          <p:cNvPr id="11" name="CaixaDeTexto 10">
            <a:extLst>
              <a:ext uri="{FF2B5EF4-FFF2-40B4-BE49-F238E27FC236}">
                <a16:creationId xmlns:a16="http://schemas.microsoft.com/office/drawing/2014/main" id="{87C5A390-8480-4329-9889-9A3B7A864839}"/>
              </a:ext>
            </a:extLst>
          </p:cNvPr>
          <p:cNvSpPr txBox="1"/>
          <p:nvPr/>
        </p:nvSpPr>
        <p:spPr>
          <a:xfrm>
            <a:off x="4391098" y="1351507"/>
            <a:ext cx="7515877" cy="4154984"/>
          </a:xfrm>
          <a:prstGeom prst="rect">
            <a:avLst/>
          </a:prstGeom>
          <a:noFill/>
        </p:spPr>
        <p:txBody>
          <a:bodyPr wrap="square">
            <a:spAutoFit/>
          </a:bodyPr>
          <a:lstStyle/>
          <a:p>
            <a:pPr algn="just"/>
            <a:r>
              <a:rPr lang="pt-BR" sz="2400" b="0" i="0" u="none" strike="noStrike" baseline="0" dirty="0">
                <a:solidFill>
                  <a:srgbClr val="4C264C"/>
                </a:solidFill>
                <a:latin typeface="Corbel" panose="020B0503020204020204" pitchFamily="34" charset="0"/>
              </a:rPr>
              <a:t>	Então vemos que para uma substância composta de moléculas, a </a:t>
            </a:r>
            <a:r>
              <a:rPr lang="pt-BR" sz="2400" b="1" i="0" u="none" strike="noStrike" baseline="0" dirty="0">
                <a:solidFill>
                  <a:srgbClr val="4C264C"/>
                </a:solidFill>
                <a:latin typeface="Corbel" panose="020B0503020204020204" pitchFamily="34" charset="0"/>
              </a:rPr>
              <a:t>fórmula química </a:t>
            </a:r>
            <a:r>
              <a:rPr lang="pt-BR" sz="2400" b="0" i="0" u="none" strike="noStrike" baseline="0" dirty="0">
                <a:solidFill>
                  <a:srgbClr val="4C264C"/>
                </a:solidFill>
                <a:latin typeface="Corbel" panose="020B0503020204020204" pitchFamily="34" charset="0"/>
              </a:rPr>
              <a:t>dá o número de átomos de cada tipo na molécula. Mas esta fórmula não expressa a ordem em que os átomos das moléculas estão ligados. </a:t>
            </a:r>
          </a:p>
          <a:p>
            <a:pPr algn="just"/>
            <a:endParaRPr lang="pt-BR" sz="2400" dirty="0">
              <a:solidFill>
                <a:srgbClr val="4C264C"/>
              </a:solidFill>
              <a:latin typeface="Corbel" panose="020B0503020204020204" pitchFamily="34" charset="0"/>
            </a:endParaRPr>
          </a:p>
          <a:p>
            <a:pPr algn="just"/>
            <a:r>
              <a:rPr lang="pt-BR" sz="2400" b="0" i="0" u="none" strike="noStrike" baseline="0" dirty="0">
                <a:solidFill>
                  <a:srgbClr val="4C264C"/>
                </a:solidFill>
                <a:latin typeface="Corbel" panose="020B0503020204020204" pitchFamily="34" charset="0"/>
              </a:rPr>
              <a:t>	A </a:t>
            </a:r>
            <a:r>
              <a:rPr lang="pt-BR" sz="2400" b="1" i="0" u="none" strike="noStrike" baseline="0" dirty="0">
                <a:solidFill>
                  <a:srgbClr val="4C264C"/>
                </a:solidFill>
                <a:latin typeface="Corbel" panose="020B0503020204020204" pitchFamily="34" charset="0"/>
              </a:rPr>
              <a:t>fórmula estrutural </a:t>
            </a:r>
            <a:r>
              <a:rPr lang="pt-BR" sz="2400" b="0" i="0" u="none" strike="noStrike" baseline="0" dirty="0">
                <a:solidFill>
                  <a:srgbClr val="4C264C"/>
                </a:solidFill>
                <a:latin typeface="Corbel" panose="020B0503020204020204" pitchFamily="34" charset="0"/>
              </a:rPr>
              <a:t>mostra a ordem em que os átomos estão conectados. As linhas que conectam os símbolos atômicos representam ligações químicas entre os átomos. As ligações são, na verdade, forças que tendem a manter átomos a certas distâncias e ângulos uns dos outros.</a:t>
            </a:r>
          </a:p>
        </p:txBody>
      </p:sp>
    </p:spTree>
    <p:extLst>
      <p:ext uri="{BB962C8B-B14F-4D97-AF65-F5344CB8AC3E}">
        <p14:creationId xmlns:p14="http://schemas.microsoft.com/office/powerpoint/2010/main" val="2856389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tângulo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12" name="Imagem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Imagem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17</a:t>
            </a:fld>
            <a:endParaRPr lang="pt-BR" noProof="0"/>
          </a:p>
        </p:txBody>
      </p:sp>
      <p:sp>
        <p:nvSpPr>
          <p:cNvPr id="9" name="CaixaDeTexto 8">
            <a:extLst>
              <a:ext uri="{FF2B5EF4-FFF2-40B4-BE49-F238E27FC236}">
                <a16:creationId xmlns:a16="http://schemas.microsoft.com/office/drawing/2014/main" id="{77E046F4-686B-48D7-AB50-681B446BBD3F}"/>
              </a:ext>
            </a:extLst>
          </p:cNvPr>
          <p:cNvSpPr txBox="1"/>
          <p:nvPr/>
        </p:nvSpPr>
        <p:spPr>
          <a:xfrm>
            <a:off x="329961" y="1532490"/>
            <a:ext cx="6094562" cy="4524315"/>
          </a:xfrm>
          <a:prstGeom prst="rect">
            <a:avLst/>
          </a:prstGeom>
          <a:noFill/>
        </p:spPr>
        <p:txBody>
          <a:bodyPr wrap="square">
            <a:spAutoFit/>
          </a:bodyPr>
          <a:lstStyle/>
          <a:p>
            <a:pPr marR="1100" algn="just"/>
            <a:r>
              <a:rPr lang="pt-BR" sz="2400" b="1" i="0" u="none" strike="noStrike" baseline="0" dirty="0">
                <a:solidFill>
                  <a:srgbClr val="4C264C"/>
                </a:solidFill>
                <a:latin typeface="Corbel" panose="020B0503020204020204" pitchFamily="34" charset="0"/>
              </a:rPr>
              <a:t>Por exemplo, a fórmula estrutural de propano mostra que os três átomos de C estão ligados em uma cadeia, com três átomos de H ligado a cada um dos átomos de C da extremidade e dois átomos de H ligados ao centro C. </a:t>
            </a:r>
          </a:p>
          <a:p>
            <a:pPr marR="1100" algn="just"/>
            <a:endParaRPr lang="pt-BR" sz="2400" b="1" dirty="0">
              <a:solidFill>
                <a:srgbClr val="4C264C"/>
              </a:solidFill>
              <a:latin typeface="Corbel" panose="020B0503020204020204" pitchFamily="34" charset="0"/>
            </a:endParaRPr>
          </a:p>
          <a:p>
            <a:pPr marR="1100" algn="just"/>
            <a:r>
              <a:rPr lang="pt-BR" sz="2400" b="1" i="0" u="none" strike="noStrike" baseline="0" dirty="0">
                <a:solidFill>
                  <a:srgbClr val="4C264C"/>
                </a:solidFill>
                <a:latin typeface="Corbel" panose="020B0503020204020204" pitchFamily="34" charset="0"/>
              </a:rPr>
              <a:t>	Modelos moleculares do tipo </a:t>
            </a:r>
            <a:r>
              <a:rPr lang="pt-BR" sz="2400" b="1" i="0" u="none" strike="noStrike" baseline="0" dirty="0" err="1">
                <a:solidFill>
                  <a:srgbClr val="4C264C"/>
                </a:solidFill>
                <a:latin typeface="Corbel" panose="020B0503020204020204" pitchFamily="34" charset="0"/>
              </a:rPr>
              <a:t>ball-and-stick</a:t>
            </a:r>
            <a:r>
              <a:rPr lang="pt-BR" sz="2400" b="1" i="0" u="none" strike="noStrike" baseline="0" dirty="0">
                <a:solidFill>
                  <a:srgbClr val="4C264C"/>
                </a:solidFill>
                <a:latin typeface="Corbel" panose="020B0503020204020204" pitchFamily="34" charset="0"/>
              </a:rPr>
              <a:t> (bolas e bastões) e modelos moleculares de preenchimento de espaço nos ajudam a ver as formas e tamanhos relativos das moléculas.</a:t>
            </a:r>
          </a:p>
        </p:txBody>
      </p:sp>
    </p:spTree>
    <p:extLst>
      <p:ext uri="{BB962C8B-B14F-4D97-AF65-F5344CB8AC3E}">
        <p14:creationId xmlns:p14="http://schemas.microsoft.com/office/powerpoint/2010/main" val="3826843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18</a:t>
            </a:fld>
            <a:endParaRPr lang="pt-BR" noProof="0"/>
          </a:p>
        </p:txBody>
      </p:sp>
      <p:sp>
        <p:nvSpPr>
          <p:cNvPr id="11" name="CaixaDeTexto 10">
            <a:extLst>
              <a:ext uri="{FF2B5EF4-FFF2-40B4-BE49-F238E27FC236}">
                <a16:creationId xmlns:a16="http://schemas.microsoft.com/office/drawing/2014/main" id="{90ADBBF7-5820-4C02-9EA3-937C96CFB978}"/>
              </a:ext>
            </a:extLst>
          </p:cNvPr>
          <p:cNvSpPr txBox="1"/>
          <p:nvPr/>
        </p:nvSpPr>
        <p:spPr>
          <a:xfrm>
            <a:off x="4556904" y="1318260"/>
            <a:ext cx="7244032" cy="2308324"/>
          </a:xfrm>
          <a:prstGeom prst="rect">
            <a:avLst/>
          </a:prstGeom>
          <a:noFill/>
        </p:spPr>
        <p:txBody>
          <a:bodyPr wrap="square">
            <a:spAutoFit/>
          </a:bodyPr>
          <a:lstStyle/>
          <a:p>
            <a:pPr marR="1110" algn="just"/>
            <a:r>
              <a:rPr lang="pt-BR" sz="2400" b="1" i="0" u="none" strike="noStrike" baseline="0" dirty="0">
                <a:solidFill>
                  <a:srgbClr val="4C264C"/>
                </a:solidFill>
                <a:latin typeface="Corbel" panose="020B0503020204020204" pitchFamily="34" charset="0"/>
              </a:rPr>
              <a:t>Essas quatro representações são mostradas na Figura 2-6. Os modelos tipo bola e bastão e tipo preenchimento de espaço mostram (1) a </a:t>
            </a:r>
            <a:r>
              <a:rPr lang="pt-BR" sz="2400" b="1" i="1" u="none" strike="noStrike" baseline="0" dirty="0">
                <a:solidFill>
                  <a:srgbClr val="4C264C"/>
                </a:solidFill>
                <a:latin typeface="Corbel" panose="020B0503020204020204" pitchFamily="34" charset="0"/>
              </a:rPr>
              <a:t>sequência de ligação</a:t>
            </a:r>
            <a:r>
              <a:rPr lang="pt-BR" sz="2400" b="1" i="0" u="none" strike="noStrike" baseline="0" dirty="0">
                <a:solidFill>
                  <a:srgbClr val="4C264C"/>
                </a:solidFill>
                <a:latin typeface="Corbel" panose="020B0503020204020204" pitchFamily="34" charset="0"/>
              </a:rPr>
              <a:t>, que é a ordem em que os átomos estão conectados uns aos outros, e (2) os </a:t>
            </a:r>
            <a:r>
              <a:rPr lang="pt-BR" sz="2400" b="1" i="1" u="none" strike="noStrike" baseline="0" dirty="0">
                <a:solidFill>
                  <a:srgbClr val="4C264C"/>
                </a:solidFill>
                <a:latin typeface="Corbel" panose="020B0503020204020204" pitchFamily="34" charset="0"/>
              </a:rPr>
              <a:t>arranjos geométricos </a:t>
            </a:r>
            <a:r>
              <a:rPr lang="pt-BR" sz="2400" b="1" i="0" u="none" strike="noStrike" baseline="0" dirty="0">
                <a:solidFill>
                  <a:srgbClr val="4C264C"/>
                </a:solidFill>
                <a:latin typeface="Corbel" panose="020B0503020204020204" pitchFamily="34" charset="0"/>
              </a:rPr>
              <a:t>dos átomos.</a:t>
            </a:r>
          </a:p>
        </p:txBody>
      </p:sp>
    </p:spTree>
    <p:extLst>
      <p:ext uri="{BB962C8B-B14F-4D97-AF65-F5344CB8AC3E}">
        <p14:creationId xmlns:p14="http://schemas.microsoft.com/office/powerpoint/2010/main" val="4256057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19</a:t>
            </a:fld>
            <a:endParaRPr lang="pt-BR" noProof="0"/>
          </a:p>
        </p:txBody>
      </p:sp>
      <p:pic>
        <p:nvPicPr>
          <p:cNvPr id="4" name="Imagem 3">
            <a:extLst>
              <a:ext uri="{FF2B5EF4-FFF2-40B4-BE49-F238E27FC236}">
                <a16:creationId xmlns:a16="http://schemas.microsoft.com/office/drawing/2014/main" id="{984863F3-012F-423E-8CB6-1072127004B0}"/>
              </a:ext>
            </a:extLst>
          </p:cNvPr>
          <p:cNvPicPr>
            <a:picLocks noChangeAspect="1"/>
          </p:cNvPicPr>
          <p:nvPr/>
        </p:nvPicPr>
        <p:blipFill>
          <a:blip r:embed="rId6"/>
          <a:stretch>
            <a:fillRect/>
          </a:stretch>
        </p:blipFill>
        <p:spPr>
          <a:xfrm>
            <a:off x="4554747" y="487381"/>
            <a:ext cx="5755493" cy="6232594"/>
          </a:xfrm>
          <a:prstGeom prst="rect">
            <a:avLst/>
          </a:prstGeom>
        </p:spPr>
      </p:pic>
    </p:spTree>
    <p:extLst>
      <p:ext uri="{BB962C8B-B14F-4D97-AF65-F5344CB8AC3E}">
        <p14:creationId xmlns:p14="http://schemas.microsoft.com/office/powerpoint/2010/main" val="215196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388169" y="-7"/>
            <a:ext cx="4453582"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Imagem 8">
            <a:extLst>
              <a:ext uri="{FF2B5EF4-FFF2-40B4-BE49-F238E27FC236}">
                <a16:creationId xmlns:a16="http://schemas.microsoft.com/office/drawing/2014/main" id="{8B2094D4-CAE3-41FF-A4F5-CD3BBFE21E67}"/>
              </a:ext>
            </a:extLst>
          </p:cNvPr>
          <p:cNvPicPr>
            <a:picLocks noChangeAspect="1"/>
          </p:cNvPicPr>
          <p:nvPr/>
        </p:nvPicPr>
        <p:blipFill rotWithShape="1">
          <a:blip r:embed="rId6"/>
          <a:srcRect t="5111" b="58222"/>
          <a:stretch/>
        </p:blipFill>
        <p:spPr>
          <a:xfrm>
            <a:off x="3636572" y="198408"/>
            <a:ext cx="8579912" cy="1423358"/>
          </a:xfrm>
          <a:prstGeom prst="rect">
            <a:avLst/>
          </a:prstGeom>
        </p:spPr>
      </p:pic>
      <p:sp>
        <p:nvSpPr>
          <p:cNvPr id="18" name="CaixaDeTexto 17">
            <a:extLst>
              <a:ext uri="{FF2B5EF4-FFF2-40B4-BE49-F238E27FC236}">
                <a16:creationId xmlns:a16="http://schemas.microsoft.com/office/drawing/2014/main" id="{6565418F-1DF5-4F7C-A747-39FCBEA2F632}"/>
              </a:ext>
            </a:extLst>
          </p:cNvPr>
          <p:cNvSpPr txBox="1"/>
          <p:nvPr/>
        </p:nvSpPr>
        <p:spPr>
          <a:xfrm>
            <a:off x="4065416" y="1820174"/>
            <a:ext cx="7985685" cy="4462760"/>
          </a:xfrm>
          <a:prstGeom prst="rect">
            <a:avLst/>
          </a:prstGeom>
          <a:noFill/>
        </p:spPr>
        <p:txBody>
          <a:bodyPr wrap="square">
            <a:spAutoFit/>
          </a:bodyPr>
          <a:lstStyle/>
          <a:p>
            <a:pPr algn="ctr"/>
            <a:r>
              <a:rPr lang="pt-BR" sz="3200" b="1" i="0" u="none" strike="noStrike" baseline="0" dirty="0">
                <a:solidFill>
                  <a:srgbClr val="4C264C"/>
                </a:solidFill>
                <a:latin typeface="Corbel" panose="020B0503020204020204" pitchFamily="34" charset="0"/>
              </a:rPr>
              <a:t>2-1 ÁTOMOS E MOLÉCULAS</a:t>
            </a:r>
          </a:p>
          <a:p>
            <a:endParaRPr lang="pt-BR" sz="3200" b="1" i="0" u="none" strike="noStrike" baseline="0" dirty="0">
              <a:latin typeface="Corbel" panose="020B0503020204020204" pitchFamily="34" charset="0"/>
            </a:endParaRPr>
          </a:p>
          <a:p>
            <a:pPr marR="1100" algn="just"/>
            <a:r>
              <a:rPr lang="pt-BR" sz="2400" b="1" i="0" u="none" strike="noStrike" baseline="0" dirty="0">
                <a:solidFill>
                  <a:srgbClr val="4C264C"/>
                </a:solidFill>
                <a:latin typeface="Corbel" panose="020B0503020204020204" pitchFamily="34" charset="0"/>
              </a:rPr>
              <a:t>O filósofo grego Demócrito (470-400 </a:t>
            </a:r>
            <a:r>
              <a:rPr lang="pt-BR" sz="2400" b="1" i="0" u="none" strike="noStrike" baseline="0" dirty="0" err="1">
                <a:solidFill>
                  <a:srgbClr val="4C264C"/>
                </a:solidFill>
                <a:latin typeface="Corbel" panose="020B0503020204020204" pitchFamily="34" charset="0"/>
              </a:rPr>
              <a:t>aC</a:t>
            </a:r>
            <a:r>
              <a:rPr lang="pt-BR" sz="2400" b="1" i="0" u="none" strike="noStrike" baseline="0" dirty="0">
                <a:solidFill>
                  <a:srgbClr val="4C264C"/>
                </a:solidFill>
                <a:latin typeface="Corbel" panose="020B0503020204020204" pitchFamily="34" charset="0"/>
              </a:rPr>
              <a:t>) sugeriu que toda a matéria é composta de partículas minúsculas, discretas e indivisíveis que ele chamou de átomos. Suas ideias, inteiramente baseadas em especulações filosóficas em vez de evidências experimentais, foram rejeitadas por 2.000 anos. No final dos anos 1700, os cientistas começaram a perceber que o conceito de átomos fornecia uma explicação para muitas observações experimentais sobre a natureza da matéria.</a:t>
            </a:r>
          </a:p>
        </p:txBody>
      </p:sp>
      <p:sp>
        <p:nvSpPr>
          <p:cNvPr id="13" name="Espaço Reservado para Número de Slide 12">
            <a:extLst>
              <a:ext uri="{FF2B5EF4-FFF2-40B4-BE49-F238E27FC236}">
                <a16:creationId xmlns:a16="http://schemas.microsoft.com/office/drawing/2014/main" id="{D02E4F91-BDD6-4351-BA9F-2CBA9961D124}"/>
              </a:ext>
            </a:extLst>
          </p:cNvPr>
          <p:cNvSpPr>
            <a:spLocks noGrp="1"/>
          </p:cNvSpPr>
          <p:nvPr>
            <p:ph type="sldNum" sz="quarter" idx="12"/>
          </p:nvPr>
        </p:nvSpPr>
        <p:spPr/>
        <p:txBody>
          <a:bodyPr/>
          <a:lstStyle/>
          <a:p>
            <a:pPr rtl="0"/>
            <a:fld id="{6D22F896-40B5-4ADD-8801-0D06FADFA095}" type="slidenum">
              <a:rPr lang="pt-BR" noProof="0" smtClean="0"/>
              <a:t>2</a:t>
            </a:fld>
            <a:endParaRPr lang="pt-BR" noProof="0"/>
          </a:p>
        </p:txBody>
      </p:sp>
    </p:spTree>
    <p:extLst>
      <p:ext uri="{BB962C8B-B14F-4D97-AF65-F5344CB8AC3E}">
        <p14:creationId xmlns:p14="http://schemas.microsoft.com/office/powerpoint/2010/main" val="3069036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20</a:t>
            </a:fld>
            <a:endParaRPr lang="pt-BR" noProof="0"/>
          </a:p>
        </p:txBody>
      </p:sp>
      <p:sp>
        <p:nvSpPr>
          <p:cNvPr id="12" name="CaixaDeTexto 11">
            <a:extLst>
              <a:ext uri="{FF2B5EF4-FFF2-40B4-BE49-F238E27FC236}">
                <a16:creationId xmlns:a16="http://schemas.microsoft.com/office/drawing/2014/main" id="{0AE43988-DB30-424C-B7D3-077394D13D74}"/>
              </a:ext>
            </a:extLst>
          </p:cNvPr>
          <p:cNvSpPr txBox="1"/>
          <p:nvPr/>
        </p:nvSpPr>
        <p:spPr>
          <a:xfrm>
            <a:off x="4262760" y="803406"/>
            <a:ext cx="7633065" cy="5016758"/>
          </a:xfrm>
          <a:prstGeom prst="rect">
            <a:avLst/>
          </a:prstGeom>
          <a:noFill/>
        </p:spPr>
        <p:txBody>
          <a:bodyPr wrap="square">
            <a:spAutoFit/>
          </a:bodyPr>
          <a:lstStyle/>
          <a:p>
            <a:r>
              <a:rPr lang="pt-BR" sz="3200" b="1" i="0" u="none" strike="noStrike" baseline="0" dirty="0">
                <a:solidFill>
                  <a:srgbClr val="4C264C"/>
                </a:solidFill>
                <a:latin typeface="Corbel" panose="020B0503020204020204" pitchFamily="34" charset="0"/>
              </a:rPr>
              <a:t>2-3 ÍONS E COMPOSTOS IÔNICOS</a:t>
            </a:r>
          </a:p>
          <a:p>
            <a:pPr marR="1100" algn="just"/>
            <a:endParaRPr lang="pt-BR" sz="2400" b="0" i="0" u="none" strike="noStrike" baseline="0" dirty="0">
              <a:solidFill>
                <a:srgbClr val="4C264C"/>
              </a:solidFill>
              <a:latin typeface="Corbel" panose="020B0503020204020204" pitchFamily="34" charset="0"/>
            </a:endParaRPr>
          </a:p>
          <a:p>
            <a:pPr marR="1100" algn="just"/>
            <a:r>
              <a:rPr lang="pt-BR" sz="2400" dirty="0">
                <a:solidFill>
                  <a:srgbClr val="4C264C"/>
                </a:solidFill>
                <a:latin typeface="Corbel" panose="020B0503020204020204" pitchFamily="34" charset="0"/>
              </a:rPr>
              <a:t>	</a:t>
            </a:r>
            <a:r>
              <a:rPr lang="pt-BR" sz="2400" b="0" i="0" u="none" strike="noStrike" baseline="0" dirty="0">
                <a:solidFill>
                  <a:srgbClr val="4C264C"/>
                </a:solidFill>
                <a:latin typeface="Corbel" panose="020B0503020204020204" pitchFamily="34" charset="0"/>
              </a:rPr>
              <a:t>Até agora discutimos apenas compostos que existem como moléculas discretas. Alguns compostos, como cloreto de sódio, </a:t>
            </a:r>
            <a:r>
              <a:rPr lang="pt-BR" sz="2400" b="0" i="0" u="none" strike="noStrike" baseline="0" dirty="0" err="1">
                <a:solidFill>
                  <a:srgbClr val="4C264C"/>
                </a:solidFill>
                <a:latin typeface="Corbel" panose="020B0503020204020204" pitchFamily="34" charset="0"/>
              </a:rPr>
              <a:t>NaCl</a:t>
            </a:r>
            <a:r>
              <a:rPr lang="pt-BR" sz="2400" b="0" i="0" u="none" strike="noStrike" baseline="0" dirty="0">
                <a:solidFill>
                  <a:srgbClr val="4C264C"/>
                </a:solidFill>
                <a:latin typeface="Corbel" panose="020B0503020204020204" pitchFamily="34" charset="0"/>
              </a:rPr>
              <a:t>, consistem em coleções de grande número de íons. Um </a:t>
            </a:r>
            <a:r>
              <a:rPr lang="pt-BR" sz="2400" b="1" i="0" u="none" strike="noStrike" baseline="0" dirty="0">
                <a:solidFill>
                  <a:srgbClr val="4C264C"/>
                </a:solidFill>
                <a:latin typeface="Corbel" panose="020B0503020204020204" pitchFamily="34" charset="0"/>
              </a:rPr>
              <a:t>íon </a:t>
            </a:r>
            <a:r>
              <a:rPr lang="pt-BR" sz="2400" b="0" i="0" u="none" strike="noStrike" baseline="0" dirty="0">
                <a:solidFill>
                  <a:srgbClr val="4C264C"/>
                </a:solidFill>
                <a:latin typeface="Corbel" panose="020B0503020204020204" pitchFamily="34" charset="0"/>
              </a:rPr>
              <a:t>é um átomo ou grupo de átomos que carrega uma carga elétrica. Íons que possuem carga positiva, como o íon sódio, Na</a:t>
            </a:r>
            <a:r>
              <a:rPr lang="pt-BR" sz="2400" b="0" i="0" u="none" strike="noStrike" baseline="30000" dirty="0">
                <a:solidFill>
                  <a:srgbClr val="4C264C"/>
                </a:solidFill>
                <a:latin typeface="Corbel" panose="020B0503020204020204" pitchFamily="34" charset="0"/>
              </a:rPr>
              <a:t>+</a:t>
            </a:r>
            <a:r>
              <a:rPr lang="pt-BR" sz="2400" b="0" i="0" u="none" strike="noStrike" baseline="0" dirty="0">
                <a:solidFill>
                  <a:srgbClr val="4C264C"/>
                </a:solidFill>
                <a:latin typeface="Corbel" panose="020B0503020204020204" pitchFamily="34" charset="0"/>
              </a:rPr>
              <a:t>, são chamados de </a:t>
            </a:r>
            <a:r>
              <a:rPr lang="pt-BR" sz="2400" b="1" i="0" u="none" strike="noStrike" baseline="0" dirty="0">
                <a:solidFill>
                  <a:srgbClr val="4C264C"/>
                </a:solidFill>
                <a:latin typeface="Corbel" panose="020B0503020204020204" pitchFamily="34" charset="0"/>
              </a:rPr>
              <a:t>cátions</a:t>
            </a:r>
            <a:r>
              <a:rPr lang="pt-BR" sz="2400" b="0" i="0" u="none" strike="noStrike" baseline="0" dirty="0">
                <a:solidFill>
                  <a:srgbClr val="4C264C"/>
                </a:solidFill>
                <a:latin typeface="Corbel" panose="020B0503020204020204" pitchFamily="34" charset="0"/>
              </a:rPr>
              <a:t>. Aqueles que carregam </a:t>
            </a:r>
            <a:r>
              <a:rPr lang="pt-BR" sz="2400" dirty="0">
                <a:solidFill>
                  <a:srgbClr val="4C264C"/>
                </a:solidFill>
                <a:latin typeface="Corbel" panose="020B0503020204020204" pitchFamily="34" charset="0"/>
              </a:rPr>
              <a:t>uma carga negativa, </a:t>
            </a:r>
            <a:r>
              <a:rPr lang="pt-BR" sz="2400" b="0" i="0" u="none" strike="noStrike" baseline="0" dirty="0">
                <a:solidFill>
                  <a:srgbClr val="4C264C"/>
                </a:solidFill>
                <a:latin typeface="Corbel" panose="020B0503020204020204" pitchFamily="34" charset="0"/>
              </a:rPr>
              <a:t>como o íon cloreto, Cl</a:t>
            </a:r>
            <a:r>
              <a:rPr lang="pt-BR" sz="2400" b="0" i="0" u="none" strike="noStrike" baseline="30000" dirty="0">
                <a:solidFill>
                  <a:srgbClr val="4C264C"/>
                </a:solidFill>
                <a:latin typeface="Corbel" panose="020B0503020204020204" pitchFamily="34" charset="0"/>
              </a:rPr>
              <a:t>-</a:t>
            </a:r>
            <a:r>
              <a:rPr lang="pt-BR" sz="2400" b="0" i="0" u="none" strike="noStrike" baseline="0" dirty="0">
                <a:solidFill>
                  <a:srgbClr val="4C264C"/>
                </a:solidFill>
                <a:latin typeface="Corbel" panose="020B0503020204020204" pitchFamily="34" charset="0"/>
              </a:rPr>
              <a:t>, são chamados de </a:t>
            </a:r>
            <a:r>
              <a:rPr lang="pt-BR" sz="2400" b="1" i="0" u="none" strike="noStrike" baseline="0" dirty="0">
                <a:solidFill>
                  <a:srgbClr val="4C264C"/>
                </a:solidFill>
                <a:latin typeface="Corbel" panose="020B0503020204020204" pitchFamily="34" charset="0"/>
              </a:rPr>
              <a:t>ânions</a:t>
            </a:r>
            <a:r>
              <a:rPr lang="pt-BR" sz="2400" b="0" i="0" u="none" strike="noStrike" baseline="0" dirty="0">
                <a:solidFill>
                  <a:srgbClr val="4C264C"/>
                </a:solidFill>
                <a:latin typeface="Corbel" panose="020B0503020204020204" pitchFamily="34" charset="0"/>
              </a:rPr>
              <a:t>. A carga de um íon deve ser incluída como um sobrescrito no lado direito do símbolo químico quando escrevemos a fórmula para o íon individual.</a:t>
            </a:r>
          </a:p>
        </p:txBody>
      </p:sp>
    </p:spTree>
    <p:extLst>
      <p:ext uri="{BB962C8B-B14F-4D97-AF65-F5344CB8AC3E}">
        <p14:creationId xmlns:p14="http://schemas.microsoft.com/office/powerpoint/2010/main" val="733613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21</a:t>
            </a:fld>
            <a:endParaRPr lang="pt-BR" noProof="0"/>
          </a:p>
        </p:txBody>
      </p:sp>
      <p:sp>
        <p:nvSpPr>
          <p:cNvPr id="11" name="CaixaDeTexto 10">
            <a:extLst>
              <a:ext uri="{FF2B5EF4-FFF2-40B4-BE49-F238E27FC236}">
                <a16:creationId xmlns:a16="http://schemas.microsoft.com/office/drawing/2014/main" id="{1E9CD846-BB39-4AFD-B8E8-59409DFE77CE}"/>
              </a:ext>
            </a:extLst>
          </p:cNvPr>
          <p:cNvSpPr txBox="1"/>
          <p:nvPr/>
        </p:nvSpPr>
        <p:spPr>
          <a:xfrm>
            <a:off x="148805" y="1393990"/>
            <a:ext cx="6094562" cy="4154984"/>
          </a:xfrm>
          <a:prstGeom prst="rect">
            <a:avLst/>
          </a:prstGeom>
          <a:noFill/>
        </p:spPr>
        <p:txBody>
          <a:bodyPr wrap="square">
            <a:spAutoFit/>
          </a:bodyPr>
          <a:lstStyle/>
          <a:p>
            <a:pPr algn="just"/>
            <a:r>
              <a:rPr lang="pt-BR" sz="2400" b="0" i="0" u="none" strike="noStrike" baseline="0" dirty="0">
                <a:solidFill>
                  <a:srgbClr val="4C264C"/>
                </a:solidFill>
                <a:latin typeface="Corbel" panose="020B0503020204020204" pitchFamily="34" charset="0"/>
              </a:rPr>
              <a:t>	O composto </a:t>
            </a:r>
            <a:r>
              <a:rPr lang="pt-BR" sz="2400" b="0" i="0" u="none" strike="noStrike" baseline="0" dirty="0" err="1">
                <a:solidFill>
                  <a:srgbClr val="4C264C"/>
                </a:solidFill>
                <a:latin typeface="Corbel" panose="020B0503020204020204" pitchFamily="34" charset="0"/>
              </a:rPr>
              <a:t>NaCl</a:t>
            </a:r>
            <a:r>
              <a:rPr lang="pt-BR" sz="2400" b="0" i="0" u="none" strike="noStrike" baseline="0" dirty="0">
                <a:solidFill>
                  <a:srgbClr val="4C264C"/>
                </a:solidFill>
                <a:latin typeface="Corbel" panose="020B0503020204020204" pitchFamily="34" charset="0"/>
              </a:rPr>
              <a:t> consiste em um arranjo estendido de íons Na</a:t>
            </a:r>
            <a:r>
              <a:rPr lang="pt-BR" sz="1200" b="0" i="0" u="none" strike="noStrike" baseline="0" dirty="0">
                <a:solidFill>
                  <a:srgbClr val="4C264C"/>
                </a:solidFill>
                <a:latin typeface="Corbel" panose="020B0503020204020204" pitchFamily="34" charset="0"/>
              </a:rPr>
              <a:t>+ </a:t>
            </a:r>
            <a:r>
              <a:rPr lang="pt-BR" sz="2400" b="0" i="0" u="none" strike="noStrike" baseline="0" dirty="0">
                <a:solidFill>
                  <a:srgbClr val="4C264C"/>
                </a:solidFill>
                <a:latin typeface="Corbel" panose="020B0503020204020204" pitchFamily="34" charset="0"/>
              </a:rPr>
              <a:t>e Cl</a:t>
            </a:r>
            <a:r>
              <a:rPr lang="pt-BR" sz="1200" b="0" i="0" u="none" strike="noStrike" baseline="0" dirty="0">
                <a:solidFill>
                  <a:srgbClr val="4C264C"/>
                </a:solidFill>
                <a:latin typeface="Corbel" panose="020B0503020204020204" pitchFamily="34" charset="0"/>
              </a:rPr>
              <a:t>- </a:t>
            </a:r>
            <a:r>
              <a:rPr lang="pt-BR" sz="2400" b="0" i="0" u="none" strike="noStrike" baseline="0" dirty="0">
                <a:solidFill>
                  <a:srgbClr val="4C264C"/>
                </a:solidFill>
                <a:latin typeface="Corbel" panose="020B0503020204020204" pitchFamily="34" charset="0"/>
              </a:rPr>
              <a:t>(Figura 2-7). Dentro do cristal (embora não na superfície) cada íon Na</a:t>
            </a:r>
            <a:r>
              <a:rPr lang="pt-BR" sz="2400" b="0" i="0" u="none" strike="noStrike" baseline="30000" dirty="0">
                <a:solidFill>
                  <a:srgbClr val="4C264C"/>
                </a:solidFill>
                <a:latin typeface="Corbel" panose="020B0503020204020204" pitchFamily="34" charset="0"/>
              </a:rPr>
              <a:t>+</a:t>
            </a:r>
            <a:r>
              <a:rPr lang="pt-BR" sz="2400" b="0" i="0" u="none" strike="noStrike" baseline="0" dirty="0">
                <a:solidFill>
                  <a:srgbClr val="4C264C"/>
                </a:solidFill>
                <a:latin typeface="Corbel" panose="020B0503020204020204" pitchFamily="34" charset="0"/>
              </a:rPr>
              <a:t> é circundado a distâncias iguais por seis íons Cl</a:t>
            </a:r>
            <a:r>
              <a:rPr lang="pt-BR" sz="2400" b="0" i="0" u="none" strike="noStrike" baseline="30000" dirty="0">
                <a:solidFill>
                  <a:srgbClr val="4C264C"/>
                </a:solidFill>
                <a:latin typeface="Corbel" panose="020B0503020204020204" pitchFamily="34" charset="0"/>
              </a:rPr>
              <a:t>-</a:t>
            </a:r>
            <a:r>
              <a:rPr lang="pt-BR" sz="2400" b="0" i="0" u="none" strike="noStrike" baseline="0" dirty="0">
                <a:solidFill>
                  <a:srgbClr val="4C264C"/>
                </a:solidFill>
                <a:latin typeface="Corbel" panose="020B0503020204020204" pitchFamily="34" charset="0"/>
              </a:rPr>
              <a:t> e cada íon Cl</a:t>
            </a:r>
            <a:r>
              <a:rPr lang="pt-BR" sz="2400" b="0" i="0" u="none" strike="noStrike" baseline="30000" dirty="0">
                <a:solidFill>
                  <a:srgbClr val="4C264C"/>
                </a:solidFill>
                <a:latin typeface="Corbel" panose="020B0503020204020204" pitchFamily="34" charset="0"/>
              </a:rPr>
              <a:t>-</a:t>
            </a:r>
            <a:r>
              <a:rPr lang="pt-BR" sz="2400" b="0" i="0" u="none" strike="noStrike" baseline="0" dirty="0">
                <a:solidFill>
                  <a:srgbClr val="4C264C"/>
                </a:solidFill>
                <a:latin typeface="Corbel" panose="020B0503020204020204" pitchFamily="34" charset="0"/>
              </a:rPr>
              <a:t> é similarmente cercado por seis íons Na</a:t>
            </a:r>
            <a:r>
              <a:rPr lang="pt-BR" sz="2400" b="0" i="0" u="none" strike="noStrike" baseline="30000" dirty="0">
                <a:solidFill>
                  <a:srgbClr val="4C264C"/>
                </a:solidFill>
                <a:latin typeface="Corbel" panose="020B0503020204020204" pitchFamily="34" charset="0"/>
              </a:rPr>
              <a:t>+</a:t>
            </a:r>
            <a:r>
              <a:rPr lang="pt-BR" sz="2400" b="0" i="0" u="none" strike="noStrike" baseline="0" dirty="0">
                <a:solidFill>
                  <a:srgbClr val="4C264C"/>
                </a:solidFill>
                <a:latin typeface="Corbel" panose="020B0503020204020204" pitchFamily="34" charset="0"/>
              </a:rPr>
              <a:t>. Qualquer composto, seja iônico ou molecular, é eletricamente neutro; ou seja, não tem carga líquida. No </a:t>
            </a:r>
            <a:r>
              <a:rPr lang="pt-BR" sz="2400" b="0" i="0" u="none" strike="noStrike" baseline="0" dirty="0" err="1">
                <a:solidFill>
                  <a:srgbClr val="4C264C"/>
                </a:solidFill>
                <a:latin typeface="Corbel" panose="020B0503020204020204" pitchFamily="34" charset="0"/>
              </a:rPr>
              <a:t>NaCl</a:t>
            </a:r>
            <a:r>
              <a:rPr lang="pt-BR" sz="2400" b="0" i="0" u="none" strike="noStrike" baseline="0" dirty="0">
                <a:solidFill>
                  <a:srgbClr val="4C264C"/>
                </a:solidFill>
                <a:latin typeface="Corbel" panose="020B0503020204020204" pitchFamily="34" charset="0"/>
              </a:rPr>
              <a:t> isso significa que os íons Na</a:t>
            </a:r>
            <a:r>
              <a:rPr lang="pt-BR" sz="2400" b="0" i="0" u="none" strike="noStrike" baseline="30000" dirty="0">
                <a:solidFill>
                  <a:srgbClr val="4C264C"/>
                </a:solidFill>
                <a:latin typeface="Corbel" panose="020B0503020204020204" pitchFamily="34" charset="0"/>
              </a:rPr>
              <a:t>+</a:t>
            </a:r>
            <a:r>
              <a:rPr lang="pt-BR" sz="2400" b="0" i="0" u="none" strike="noStrike" baseline="0" dirty="0">
                <a:solidFill>
                  <a:srgbClr val="4C264C"/>
                </a:solidFill>
                <a:latin typeface="Corbel" panose="020B0503020204020204" pitchFamily="34" charset="0"/>
              </a:rPr>
              <a:t> e Cl</a:t>
            </a:r>
            <a:r>
              <a:rPr lang="pt-BR" sz="2400" b="0" i="0" u="none" strike="noStrike" baseline="30000" dirty="0">
                <a:solidFill>
                  <a:srgbClr val="4C264C"/>
                </a:solidFill>
                <a:latin typeface="Corbel" panose="020B0503020204020204" pitchFamily="34" charset="0"/>
              </a:rPr>
              <a:t>-</a:t>
            </a:r>
            <a:r>
              <a:rPr lang="pt-BR" sz="2400" b="0" i="0" u="none" strike="noStrike" baseline="0" dirty="0">
                <a:solidFill>
                  <a:srgbClr val="4C264C"/>
                </a:solidFill>
                <a:latin typeface="Corbel" panose="020B0503020204020204" pitchFamily="34" charset="0"/>
              </a:rPr>
              <a:t> estão presentes em uma proporção de 1:1, e isso é indicado pela fórmula </a:t>
            </a:r>
            <a:r>
              <a:rPr lang="pt-BR" sz="2400" b="0" i="0" u="none" strike="noStrike" baseline="0" dirty="0" err="1">
                <a:solidFill>
                  <a:srgbClr val="4C264C"/>
                </a:solidFill>
                <a:latin typeface="Corbel" panose="020B0503020204020204" pitchFamily="34" charset="0"/>
              </a:rPr>
              <a:t>NaCl</a:t>
            </a:r>
            <a:r>
              <a:rPr lang="pt-BR" sz="2400" b="0" i="0" u="none" strike="noStrike" baseline="0" dirty="0">
                <a:solidFill>
                  <a:srgbClr val="4C264C"/>
                </a:solidFill>
                <a:latin typeface="Corbel" panose="020B0503020204020204" pitchFamily="34" charset="0"/>
              </a:rPr>
              <a:t>.</a:t>
            </a:r>
          </a:p>
        </p:txBody>
      </p:sp>
    </p:spTree>
    <p:extLst>
      <p:ext uri="{BB962C8B-B14F-4D97-AF65-F5344CB8AC3E}">
        <p14:creationId xmlns:p14="http://schemas.microsoft.com/office/powerpoint/2010/main" val="3886256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22</a:t>
            </a:fld>
            <a:endParaRPr lang="pt-BR" noProof="0"/>
          </a:p>
        </p:txBody>
      </p:sp>
      <p:pic>
        <p:nvPicPr>
          <p:cNvPr id="4" name="Imagem 3">
            <a:extLst>
              <a:ext uri="{FF2B5EF4-FFF2-40B4-BE49-F238E27FC236}">
                <a16:creationId xmlns:a16="http://schemas.microsoft.com/office/drawing/2014/main" id="{B65252F0-D91B-420D-B470-1AD90A8B4E4F}"/>
              </a:ext>
            </a:extLst>
          </p:cNvPr>
          <p:cNvPicPr>
            <a:picLocks noChangeAspect="1"/>
          </p:cNvPicPr>
          <p:nvPr/>
        </p:nvPicPr>
        <p:blipFill>
          <a:blip r:embed="rId6"/>
          <a:stretch>
            <a:fillRect/>
          </a:stretch>
        </p:blipFill>
        <p:spPr>
          <a:xfrm>
            <a:off x="4119611" y="962024"/>
            <a:ext cx="7896225" cy="4933950"/>
          </a:xfrm>
          <a:prstGeom prst="rect">
            <a:avLst/>
          </a:prstGeom>
        </p:spPr>
      </p:pic>
    </p:spTree>
    <p:extLst>
      <p:ext uri="{BB962C8B-B14F-4D97-AF65-F5344CB8AC3E}">
        <p14:creationId xmlns:p14="http://schemas.microsoft.com/office/powerpoint/2010/main" val="2298509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23</a:t>
            </a:fld>
            <a:endParaRPr lang="pt-BR" noProof="0"/>
          </a:p>
        </p:txBody>
      </p:sp>
      <p:sp>
        <p:nvSpPr>
          <p:cNvPr id="6" name="CaixaDeTexto 5">
            <a:extLst>
              <a:ext uri="{FF2B5EF4-FFF2-40B4-BE49-F238E27FC236}">
                <a16:creationId xmlns:a16="http://schemas.microsoft.com/office/drawing/2014/main" id="{D64E6357-AC98-4C5B-AE13-2D4AF6251A77}"/>
              </a:ext>
            </a:extLst>
          </p:cNvPr>
          <p:cNvSpPr txBox="1"/>
          <p:nvPr/>
        </p:nvSpPr>
        <p:spPr>
          <a:xfrm>
            <a:off x="338586" y="1536174"/>
            <a:ext cx="6579799" cy="3785652"/>
          </a:xfrm>
          <a:prstGeom prst="rect">
            <a:avLst/>
          </a:prstGeom>
          <a:noFill/>
        </p:spPr>
        <p:txBody>
          <a:bodyPr wrap="square">
            <a:spAutoFit/>
          </a:bodyPr>
          <a:lstStyle/>
          <a:p>
            <a:pPr algn="just"/>
            <a:r>
              <a:rPr lang="pt-BR" sz="2400" b="0" i="0" u="none" strike="noStrike" baseline="0" dirty="0">
                <a:solidFill>
                  <a:srgbClr val="4C264C"/>
                </a:solidFill>
                <a:latin typeface="Corbel" panose="020B0503020204020204" pitchFamily="34" charset="0"/>
              </a:rPr>
              <a:t>	Como não existem “moléculas” de substâncias iônicas, não devemos nos referir a “uma molécula de cloreto de sódio, </a:t>
            </a:r>
            <a:r>
              <a:rPr lang="pt-BR" sz="2400" b="0" i="0" u="none" strike="noStrike" baseline="0" dirty="0" err="1">
                <a:solidFill>
                  <a:srgbClr val="4C264C"/>
                </a:solidFill>
                <a:latin typeface="Corbel" panose="020B0503020204020204" pitchFamily="34" charset="0"/>
              </a:rPr>
              <a:t>NaCl</a:t>
            </a:r>
            <a:r>
              <a:rPr lang="pt-BR" sz="2400" b="0" i="0" u="none" strike="noStrike" baseline="0" dirty="0">
                <a:solidFill>
                  <a:srgbClr val="4C264C"/>
                </a:solidFill>
                <a:latin typeface="Corbel" panose="020B0503020204020204" pitchFamily="34" charset="0"/>
              </a:rPr>
              <a:t>”, por exemplo. </a:t>
            </a:r>
          </a:p>
          <a:p>
            <a:pPr algn="just"/>
            <a:endParaRPr lang="pt-BR" sz="2400" dirty="0">
              <a:solidFill>
                <a:srgbClr val="4C264C"/>
              </a:solidFill>
              <a:latin typeface="Corbel" panose="020B0503020204020204" pitchFamily="34" charset="0"/>
            </a:endParaRPr>
          </a:p>
          <a:p>
            <a:pPr algn="just"/>
            <a:r>
              <a:rPr lang="pt-BR" sz="2400" b="0" i="0" u="none" strike="noStrike" baseline="0" dirty="0">
                <a:solidFill>
                  <a:srgbClr val="4C264C"/>
                </a:solidFill>
                <a:latin typeface="Corbel" panose="020B0503020204020204" pitchFamily="34" charset="0"/>
              </a:rPr>
              <a:t>	Em vez disso, nos referimos a uma </a:t>
            </a:r>
            <a:r>
              <a:rPr lang="pt-BR" sz="2400" b="1" i="0" u="none" strike="noStrike" baseline="0" dirty="0">
                <a:solidFill>
                  <a:srgbClr val="4C264C"/>
                </a:solidFill>
                <a:latin typeface="Corbel" panose="020B0503020204020204" pitchFamily="34" charset="0"/>
              </a:rPr>
              <a:t>fórmula unitária </a:t>
            </a:r>
            <a:r>
              <a:rPr lang="pt-BR" sz="2400" b="0" i="0" u="none" strike="noStrike" baseline="0" dirty="0">
                <a:solidFill>
                  <a:srgbClr val="4C264C"/>
                </a:solidFill>
                <a:latin typeface="Corbel" panose="020B0503020204020204" pitchFamily="34" charset="0"/>
              </a:rPr>
              <a:t>de </a:t>
            </a:r>
            <a:r>
              <a:rPr lang="pt-BR" sz="2400" b="0" i="0" u="none" strike="noStrike" baseline="0" dirty="0" err="1">
                <a:solidFill>
                  <a:srgbClr val="4C264C"/>
                </a:solidFill>
                <a:latin typeface="Corbel" panose="020B0503020204020204" pitchFamily="34" charset="0"/>
              </a:rPr>
              <a:t>NaCl</a:t>
            </a:r>
            <a:r>
              <a:rPr lang="pt-BR" sz="2400" b="0" i="0" u="none" strike="noStrike" baseline="0" dirty="0">
                <a:solidFill>
                  <a:srgbClr val="4C264C"/>
                </a:solidFill>
                <a:latin typeface="Corbel" panose="020B0503020204020204" pitchFamily="34" charset="0"/>
              </a:rPr>
              <a:t>, que consiste em um íon Na</a:t>
            </a:r>
            <a:r>
              <a:rPr lang="pt-BR" sz="2400" b="0" i="0" u="none" strike="noStrike" baseline="30000" dirty="0">
                <a:solidFill>
                  <a:srgbClr val="4C264C"/>
                </a:solidFill>
                <a:latin typeface="Corbel" panose="020B0503020204020204" pitchFamily="34" charset="0"/>
              </a:rPr>
              <a:t>+</a:t>
            </a:r>
            <a:r>
              <a:rPr lang="pt-BR" sz="2400" b="0" i="0" u="none" strike="noStrike" baseline="0" dirty="0">
                <a:solidFill>
                  <a:srgbClr val="4C264C"/>
                </a:solidFill>
                <a:latin typeface="Corbel" panose="020B0503020204020204" pitchFamily="34" charset="0"/>
              </a:rPr>
              <a:t> e um íon Cl</a:t>
            </a:r>
            <a:r>
              <a:rPr lang="pt-BR" sz="2400" b="0" i="0" u="none" strike="noStrike" baseline="30000" dirty="0">
                <a:solidFill>
                  <a:srgbClr val="4C264C"/>
                </a:solidFill>
                <a:latin typeface="Corbel" panose="020B0503020204020204" pitchFamily="34" charset="0"/>
              </a:rPr>
              <a:t>-</a:t>
            </a:r>
            <a:r>
              <a:rPr lang="pt-BR" sz="2400" b="0" i="0" u="none" strike="noStrike" baseline="0" dirty="0">
                <a:solidFill>
                  <a:srgbClr val="4C264C"/>
                </a:solidFill>
                <a:latin typeface="Corbel" panose="020B0503020204020204" pitchFamily="34" charset="0"/>
              </a:rPr>
              <a:t>. Da mesma forma, uma fórmula unitária de CaCl2 consiste em um íon Ca</a:t>
            </a:r>
            <a:r>
              <a:rPr lang="pt-BR" sz="2400" b="0" i="0" u="none" strike="noStrike" baseline="30000" dirty="0">
                <a:solidFill>
                  <a:srgbClr val="4C264C"/>
                </a:solidFill>
                <a:latin typeface="Corbel" panose="020B0503020204020204" pitchFamily="34" charset="0"/>
              </a:rPr>
              <a:t>2+</a:t>
            </a:r>
            <a:r>
              <a:rPr lang="pt-BR" sz="2400" b="0" i="0" u="none" strike="noStrike" baseline="0" dirty="0">
                <a:solidFill>
                  <a:srgbClr val="4C264C"/>
                </a:solidFill>
                <a:latin typeface="Corbel" panose="020B0503020204020204" pitchFamily="34" charset="0"/>
              </a:rPr>
              <a:t> e dois íons  l</a:t>
            </a:r>
            <a:r>
              <a:rPr lang="pt-BR" sz="2400" b="0" i="0" u="none" strike="noStrike" baseline="30000" dirty="0">
                <a:solidFill>
                  <a:srgbClr val="4C264C"/>
                </a:solidFill>
                <a:latin typeface="Corbel" panose="020B0503020204020204" pitchFamily="34" charset="0"/>
              </a:rPr>
              <a:t>-</a:t>
            </a:r>
            <a:r>
              <a:rPr lang="pt-BR" sz="2400" b="0" i="0" u="none" strike="noStrike" baseline="0" dirty="0">
                <a:solidFill>
                  <a:srgbClr val="4C264C"/>
                </a:solidFill>
                <a:latin typeface="Corbel" panose="020B0503020204020204" pitchFamily="34" charset="0"/>
              </a:rPr>
              <a:t>. Como você verá na próxima seção, falamos da fórmula unitária de todos os compostos</a:t>
            </a:r>
          </a:p>
        </p:txBody>
      </p:sp>
    </p:spTree>
    <p:extLst>
      <p:ext uri="{BB962C8B-B14F-4D97-AF65-F5344CB8AC3E}">
        <p14:creationId xmlns:p14="http://schemas.microsoft.com/office/powerpoint/2010/main" val="1037506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24</a:t>
            </a:fld>
            <a:endParaRPr lang="pt-BR" noProof="0"/>
          </a:p>
        </p:txBody>
      </p:sp>
      <p:sp>
        <p:nvSpPr>
          <p:cNvPr id="12" name="CaixaDeTexto 11">
            <a:extLst>
              <a:ext uri="{FF2B5EF4-FFF2-40B4-BE49-F238E27FC236}">
                <a16:creationId xmlns:a16="http://schemas.microsoft.com/office/drawing/2014/main" id="{DD83B4CD-EBB1-4528-8DD6-502C2F4EACA0}"/>
              </a:ext>
            </a:extLst>
          </p:cNvPr>
          <p:cNvSpPr txBox="1"/>
          <p:nvPr/>
        </p:nvSpPr>
        <p:spPr>
          <a:xfrm>
            <a:off x="4384374" y="1201355"/>
            <a:ext cx="7002493" cy="4154984"/>
          </a:xfrm>
          <a:prstGeom prst="rect">
            <a:avLst/>
          </a:prstGeom>
          <a:noFill/>
        </p:spPr>
        <p:txBody>
          <a:bodyPr wrap="square">
            <a:spAutoFit/>
          </a:bodyPr>
          <a:lstStyle/>
          <a:p>
            <a:pPr marR="1120" algn="just"/>
            <a:r>
              <a:rPr lang="pt-BR" sz="2400" b="1" i="0" u="none" strike="noStrike" baseline="0" dirty="0">
                <a:solidFill>
                  <a:srgbClr val="4C264C"/>
                </a:solidFill>
                <a:latin typeface="Corbel" panose="020B0503020204020204" pitchFamily="34" charset="0"/>
              </a:rPr>
              <a:t>	Íons poliatômicos </a:t>
            </a:r>
            <a:r>
              <a:rPr lang="pt-BR" sz="2400" b="0" i="0" u="none" strike="noStrike" baseline="0" dirty="0">
                <a:solidFill>
                  <a:srgbClr val="4C264C"/>
                </a:solidFill>
                <a:latin typeface="Corbel" panose="020B0503020204020204" pitchFamily="34" charset="0"/>
              </a:rPr>
              <a:t>são grupos de átomos que carregam uma carga elétrica. Exemplos incluem </a:t>
            </a:r>
            <a:r>
              <a:rPr lang="pt-BR" sz="2400" b="0" i="0" u="none" strike="noStrike" dirty="0">
                <a:solidFill>
                  <a:srgbClr val="4C264C"/>
                </a:solidFill>
                <a:latin typeface="Corbel" panose="020B0503020204020204" pitchFamily="34" charset="0"/>
              </a:rPr>
              <a:t>o íon amônio, NH4</a:t>
            </a:r>
            <a:r>
              <a:rPr lang="pt-BR" sz="2400" b="0" i="0" u="none" strike="noStrike" baseline="30000" dirty="0">
                <a:solidFill>
                  <a:srgbClr val="4C264C"/>
                </a:solidFill>
                <a:latin typeface="Corbel" panose="020B0503020204020204" pitchFamily="34" charset="0"/>
              </a:rPr>
              <a:t>+</a:t>
            </a:r>
            <a:r>
              <a:rPr lang="pt-BR" sz="2400" b="0" i="0" u="none" strike="noStrike" baseline="0" dirty="0">
                <a:solidFill>
                  <a:srgbClr val="4C264C"/>
                </a:solidFill>
                <a:latin typeface="Corbel" panose="020B0503020204020204" pitchFamily="34" charset="0"/>
              </a:rPr>
              <a:t>, o íon sulfato, </a:t>
            </a:r>
            <a:r>
              <a:rPr lang="pt-BR" sz="2400" b="0" i="0" u="none" strike="noStrike" dirty="0">
                <a:solidFill>
                  <a:srgbClr val="4C264C"/>
                </a:solidFill>
                <a:latin typeface="Corbel" panose="020B0503020204020204" pitchFamily="34" charset="0"/>
              </a:rPr>
              <a:t>SO</a:t>
            </a:r>
            <a:r>
              <a:rPr lang="pt-BR" sz="2400" b="0" i="0" u="none" strike="noStrike" baseline="-25000" dirty="0">
                <a:solidFill>
                  <a:srgbClr val="4C264C"/>
                </a:solidFill>
                <a:latin typeface="Corbel" panose="020B0503020204020204" pitchFamily="34" charset="0"/>
              </a:rPr>
              <a:t>4</a:t>
            </a:r>
            <a:r>
              <a:rPr lang="pt-BR" sz="2400" b="0" i="0" u="none" strike="noStrike" baseline="30000" dirty="0">
                <a:solidFill>
                  <a:srgbClr val="4C264C"/>
                </a:solidFill>
                <a:latin typeface="Corbel" panose="020B0503020204020204" pitchFamily="34" charset="0"/>
              </a:rPr>
              <a:t>2-</a:t>
            </a:r>
            <a:r>
              <a:rPr lang="pt-BR" sz="2400" b="0" i="0" u="none" strike="noStrike" dirty="0">
                <a:solidFill>
                  <a:srgbClr val="4C264C"/>
                </a:solidFill>
                <a:latin typeface="Corbel" panose="020B0503020204020204" pitchFamily="34" charset="0"/>
              </a:rPr>
              <a:t> e o íon nitrato, NO</a:t>
            </a:r>
            <a:r>
              <a:rPr lang="pt-BR" sz="2400" b="0" i="0" u="none" strike="noStrike" baseline="-25000" dirty="0">
                <a:solidFill>
                  <a:srgbClr val="4C264C"/>
                </a:solidFill>
                <a:latin typeface="Corbel" panose="020B0503020204020204" pitchFamily="34" charset="0"/>
              </a:rPr>
              <a:t>3</a:t>
            </a:r>
            <a:r>
              <a:rPr lang="pt-BR" sz="2400" b="0" i="0" u="none" strike="noStrike" baseline="30000" dirty="0">
                <a:solidFill>
                  <a:srgbClr val="4C264C"/>
                </a:solidFill>
                <a:latin typeface="Corbel" panose="020B0503020204020204" pitchFamily="34" charset="0"/>
              </a:rPr>
              <a:t>+</a:t>
            </a:r>
            <a:r>
              <a:rPr lang="pt-BR" sz="2400" b="0" i="0" u="none" strike="noStrike" dirty="0">
                <a:solidFill>
                  <a:srgbClr val="4C264C"/>
                </a:solidFill>
                <a:latin typeface="Corbel" panose="020B0503020204020204" pitchFamily="34" charset="0"/>
              </a:rPr>
              <a:t>.</a:t>
            </a:r>
            <a:endParaRPr lang="pt-BR" sz="2400" b="0" i="0" u="none" strike="noStrike" baseline="30000" dirty="0">
              <a:solidFill>
                <a:srgbClr val="4C264C"/>
              </a:solidFill>
              <a:latin typeface="Corbel" panose="020B0503020204020204" pitchFamily="34" charset="0"/>
            </a:endParaRPr>
          </a:p>
          <a:p>
            <a:pPr marR="1120" algn="just"/>
            <a:endParaRPr lang="pt-BR" sz="2400" dirty="0">
              <a:solidFill>
                <a:srgbClr val="4C264C"/>
              </a:solidFill>
              <a:latin typeface="Corbel" panose="020B0503020204020204" pitchFamily="34" charset="0"/>
            </a:endParaRPr>
          </a:p>
          <a:p>
            <a:pPr marR="1120" algn="just"/>
            <a:r>
              <a:rPr lang="pt-BR" sz="2400" b="0" i="0" u="none" strike="noStrike" dirty="0">
                <a:solidFill>
                  <a:srgbClr val="4C264C"/>
                </a:solidFill>
                <a:latin typeface="Corbel" panose="020B0503020204020204" pitchFamily="34" charset="0"/>
              </a:rPr>
              <a:t>	A Tabela 2-3 mostra as fórmulas, cargas iônicas e nomes de alguns íons comuns. Ao escrever a fórmula de um composto poliatômico, mostramos os grupos entre parênteses quando eles aparecem mais de uma vez. Por exemplo, (NH</a:t>
            </a:r>
            <a:r>
              <a:rPr lang="pt-BR" sz="1200" b="0" i="0" u="none" strike="noStrike" dirty="0">
                <a:solidFill>
                  <a:srgbClr val="4C264C"/>
                </a:solidFill>
                <a:latin typeface="Corbel" panose="020B0503020204020204" pitchFamily="34" charset="0"/>
              </a:rPr>
              <a:t>4</a:t>
            </a:r>
            <a:r>
              <a:rPr lang="pt-BR" sz="2400" b="0" i="0" u="none" strike="noStrike" dirty="0">
                <a:solidFill>
                  <a:srgbClr val="4C264C"/>
                </a:solidFill>
                <a:latin typeface="Corbel" panose="020B0503020204020204" pitchFamily="34" charset="0"/>
              </a:rPr>
              <a:t>)</a:t>
            </a:r>
            <a:r>
              <a:rPr lang="pt-BR" sz="1200" b="0" i="0" u="none" strike="noStrike" dirty="0">
                <a:solidFill>
                  <a:srgbClr val="4C264C"/>
                </a:solidFill>
                <a:latin typeface="Corbel" panose="020B0503020204020204" pitchFamily="34" charset="0"/>
              </a:rPr>
              <a:t>2</a:t>
            </a:r>
            <a:r>
              <a:rPr lang="pt-BR" sz="2400" b="0" i="0" u="none" strike="noStrike" dirty="0">
                <a:solidFill>
                  <a:srgbClr val="4C264C"/>
                </a:solidFill>
                <a:latin typeface="Corbel" panose="020B0503020204020204" pitchFamily="34" charset="0"/>
              </a:rPr>
              <a:t>SO</a:t>
            </a:r>
            <a:r>
              <a:rPr lang="pt-BR" sz="1200" b="0" i="0" u="none" strike="noStrike" dirty="0">
                <a:solidFill>
                  <a:srgbClr val="4C264C"/>
                </a:solidFill>
                <a:latin typeface="Corbel" panose="020B0503020204020204" pitchFamily="34" charset="0"/>
              </a:rPr>
              <a:t>4 </a:t>
            </a:r>
            <a:r>
              <a:rPr lang="pt-BR" sz="2400" b="0" i="0" u="none" strike="noStrike" dirty="0">
                <a:solidFill>
                  <a:srgbClr val="4C264C"/>
                </a:solidFill>
                <a:latin typeface="Corbel" panose="020B0503020204020204" pitchFamily="34" charset="0"/>
              </a:rPr>
              <a:t>representa um composto que tem dois íons NH</a:t>
            </a:r>
            <a:r>
              <a:rPr lang="pt-BR" sz="2400" b="0" i="0" u="none" strike="noStrike" baseline="-25000" dirty="0">
                <a:solidFill>
                  <a:srgbClr val="4C264C"/>
                </a:solidFill>
                <a:latin typeface="Corbel" panose="020B0503020204020204" pitchFamily="34" charset="0"/>
              </a:rPr>
              <a:t>4</a:t>
            </a:r>
            <a:r>
              <a:rPr lang="pt-BR" sz="2400" b="0" i="0" u="none" strike="noStrike" dirty="0">
                <a:solidFill>
                  <a:srgbClr val="4C264C"/>
                </a:solidFill>
                <a:latin typeface="Corbel" panose="020B0503020204020204" pitchFamily="34" charset="0"/>
              </a:rPr>
              <a:t> para cada íon SO</a:t>
            </a:r>
            <a:r>
              <a:rPr lang="pt-BR" sz="2400" b="0" i="0" u="none" strike="noStrike" baseline="-25000" dirty="0">
                <a:solidFill>
                  <a:srgbClr val="4C264C"/>
                </a:solidFill>
                <a:latin typeface="Corbel" panose="020B0503020204020204" pitchFamily="34" charset="0"/>
              </a:rPr>
              <a:t>4</a:t>
            </a:r>
            <a:r>
              <a:rPr lang="pt-BR" sz="2400" b="0" i="0" u="none" strike="noStrike" baseline="30000" dirty="0">
                <a:solidFill>
                  <a:srgbClr val="4C264C"/>
                </a:solidFill>
                <a:latin typeface="Corbel" panose="020B0503020204020204" pitchFamily="34" charset="0"/>
              </a:rPr>
              <a:t>2-</a:t>
            </a:r>
            <a:r>
              <a:rPr lang="pt-BR" sz="2400" b="0" i="0" u="none" strike="noStrike" dirty="0">
                <a:solidFill>
                  <a:srgbClr val="4C264C"/>
                </a:solidFill>
                <a:latin typeface="Corbel" panose="020B0503020204020204" pitchFamily="34" charset="0"/>
              </a:rPr>
              <a:t>.</a:t>
            </a:r>
          </a:p>
        </p:txBody>
      </p:sp>
    </p:spTree>
    <p:extLst>
      <p:ext uri="{BB962C8B-B14F-4D97-AF65-F5344CB8AC3E}">
        <p14:creationId xmlns:p14="http://schemas.microsoft.com/office/powerpoint/2010/main" val="4268888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25</a:t>
            </a:fld>
            <a:endParaRPr lang="pt-BR" noProof="0"/>
          </a:p>
        </p:txBody>
      </p:sp>
      <p:pic>
        <p:nvPicPr>
          <p:cNvPr id="4" name="Imagem 3">
            <a:extLst>
              <a:ext uri="{FF2B5EF4-FFF2-40B4-BE49-F238E27FC236}">
                <a16:creationId xmlns:a16="http://schemas.microsoft.com/office/drawing/2014/main" id="{B598F510-5234-4320-9FC2-1A9791239E0C}"/>
              </a:ext>
            </a:extLst>
          </p:cNvPr>
          <p:cNvPicPr>
            <a:picLocks noChangeAspect="1"/>
          </p:cNvPicPr>
          <p:nvPr/>
        </p:nvPicPr>
        <p:blipFill>
          <a:blip r:embed="rId4"/>
          <a:stretch>
            <a:fillRect/>
          </a:stretch>
        </p:blipFill>
        <p:spPr>
          <a:xfrm>
            <a:off x="219615" y="1181100"/>
            <a:ext cx="6438900" cy="4495800"/>
          </a:xfrm>
          <a:prstGeom prst="rect">
            <a:avLst/>
          </a:prstGeom>
        </p:spPr>
      </p:pic>
    </p:spTree>
    <p:extLst>
      <p:ext uri="{BB962C8B-B14F-4D97-AF65-F5344CB8AC3E}">
        <p14:creationId xmlns:p14="http://schemas.microsoft.com/office/powerpoint/2010/main" val="4195941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26</a:t>
            </a:fld>
            <a:endParaRPr lang="pt-BR" noProof="0"/>
          </a:p>
        </p:txBody>
      </p:sp>
      <p:sp>
        <p:nvSpPr>
          <p:cNvPr id="13" name="CaixaDeTexto 12">
            <a:extLst>
              <a:ext uri="{FF2B5EF4-FFF2-40B4-BE49-F238E27FC236}">
                <a16:creationId xmlns:a16="http://schemas.microsoft.com/office/drawing/2014/main" id="{575C04E5-250F-45A1-BB89-60ECB88D90CD}"/>
              </a:ext>
            </a:extLst>
          </p:cNvPr>
          <p:cNvSpPr txBox="1"/>
          <p:nvPr/>
        </p:nvSpPr>
        <p:spPr>
          <a:xfrm>
            <a:off x="4513750" y="1097536"/>
            <a:ext cx="7071504" cy="5170646"/>
          </a:xfrm>
          <a:prstGeom prst="rect">
            <a:avLst/>
          </a:prstGeom>
          <a:noFill/>
        </p:spPr>
        <p:txBody>
          <a:bodyPr wrap="square">
            <a:spAutoFit/>
          </a:bodyPr>
          <a:lstStyle/>
          <a:p>
            <a:pPr algn="just"/>
            <a:r>
              <a:rPr lang="pt-BR" sz="2400" b="1" i="0" u="none" strike="noStrike" baseline="0" dirty="0">
                <a:solidFill>
                  <a:srgbClr val="4C264C"/>
                </a:solidFill>
                <a:latin typeface="Corbel" panose="020B0503020204020204" pitchFamily="34" charset="0"/>
              </a:rPr>
              <a:t>2-4 NOMES E FÓRMULAS DE ALGUNS COMPOSTOS IÔNICOS</a:t>
            </a:r>
          </a:p>
          <a:p>
            <a:pPr marR="1100" algn="just"/>
            <a:endParaRPr lang="pt-BR" sz="1800" b="0" i="0" u="none" strike="noStrike" baseline="0" dirty="0">
              <a:solidFill>
                <a:srgbClr val="4C264C"/>
              </a:solidFill>
              <a:latin typeface="Corbel" panose="020B0503020204020204" pitchFamily="34" charset="0"/>
            </a:endParaRPr>
          </a:p>
          <a:p>
            <a:pPr marR="1100" algn="just"/>
            <a:r>
              <a:rPr lang="pt-BR" dirty="0">
                <a:solidFill>
                  <a:srgbClr val="4C264C"/>
                </a:solidFill>
                <a:latin typeface="Corbel" panose="020B0503020204020204" pitchFamily="34" charset="0"/>
              </a:rPr>
              <a:t>	</a:t>
            </a:r>
            <a:r>
              <a:rPr lang="pt-BR" sz="2400" b="0" i="0" u="none" strike="noStrike" baseline="0" dirty="0">
                <a:solidFill>
                  <a:srgbClr val="4C264C"/>
                </a:solidFill>
                <a:latin typeface="Corbel" panose="020B0503020204020204" pitchFamily="34" charset="0"/>
              </a:rPr>
              <a:t>Durante seu estudo de química, você terá muitas ocasiões para se referir a compostos por nome. Nesta seção, veremos como alguns compostos devem ser nomeados. </a:t>
            </a:r>
          </a:p>
          <a:p>
            <a:pPr marR="1100" algn="just"/>
            <a:endParaRPr lang="pt-BR" sz="2400" dirty="0">
              <a:solidFill>
                <a:srgbClr val="4C264C"/>
              </a:solidFill>
              <a:latin typeface="Corbel" panose="020B0503020204020204" pitchFamily="34" charset="0"/>
            </a:endParaRPr>
          </a:p>
          <a:p>
            <a:pPr marR="1100" algn="just"/>
            <a:r>
              <a:rPr lang="pt-BR" sz="2400" b="0" i="0" u="none" strike="noStrike" baseline="0" dirty="0">
                <a:solidFill>
                  <a:srgbClr val="4C264C"/>
                </a:solidFill>
                <a:latin typeface="Corbel" panose="020B0503020204020204" pitchFamily="34" charset="0"/>
              </a:rPr>
              <a:t>	A Tabela 2-2 inclui exemplos de nomes para alguns compostos moleculares comuns. Você deve aprender essa pequena lista antes de prosseguir no curso. Nós devemos nomear muitos outros compostos moleculares à medida que os encontramos em aulas posteriores.</a:t>
            </a:r>
          </a:p>
        </p:txBody>
      </p:sp>
    </p:spTree>
    <p:extLst>
      <p:ext uri="{BB962C8B-B14F-4D97-AF65-F5344CB8AC3E}">
        <p14:creationId xmlns:p14="http://schemas.microsoft.com/office/powerpoint/2010/main" val="2736135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27</a:t>
            </a:fld>
            <a:endParaRPr lang="pt-BR" noProof="0"/>
          </a:p>
        </p:txBody>
      </p:sp>
      <p:sp>
        <p:nvSpPr>
          <p:cNvPr id="6" name="CaixaDeTexto 5">
            <a:extLst>
              <a:ext uri="{FF2B5EF4-FFF2-40B4-BE49-F238E27FC236}">
                <a16:creationId xmlns:a16="http://schemas.microsoft.com/office/drawing/2014/main" id="{ABBB5621-BAF7-4FB1-A7E7-AFD8E92052F3}"/>
              </a:ext>
            </a:extLst>
          </p:cNvPr>
          <p:cNvSpPr txBox="1"/>
          <p:nvPr/>
        </p:nvSpPr>
        <p:spPr>
          <a:xfrm>
            <a:off x="140178" y="1273221"/>
            <a:ext cx="6924855" cy="4893647"/>
          </a:xfrm>
          <a:prstGeom prst="rect">
            <a:avLst/>
          </a:prstGeom>
          <a:noFill/>
        </p:spPr>
        <p:txBody>
          <a:bodyPr wrap="square">
            <a:spAutoFit/>
          </a:bodyPr>
          <a:lstStyle/>
          <a:p>
            <a:pPr algn="just"/>
            <a:r>
              <a:rPr lang="pt-BR" sz="2400" b="0" i="0" u="none" strike="noStrike" baseline="0" dirty="0">
                <a:solidFill>
                  <a:srgbClr val="4C264C"/>
                </a:solidFill>
                <a:latin typeface="Corbel" panose="020B0503020204020204" pitchFamily="34" charset="0"/>
              </a:rPr>
              <a:t>	Os nomes de alguns íons comuns aparecem na Tabela 2-3. </a:t>
            </a:r>
          </a:p>
          <a:p>
            <a:pPr algn="just"/>
            <a:endParaRPr lang="pt-BR" sz="2400" dirty="0">
              <a:solidFill>
                <a:srgbClr val="4C264C"/>
              </a:solidFill>
              <a:latin typeface="Corbel" panose="020B0503020204020204" pitchFamily="34" charset="0"/>
            </a:endParaRPr>
          </a:p>
          <a:p>
            <a:pPr algn="just"/>
            <a:r>
              <a:rPr lang="pt-BR" sz="2400" b="0" i="0" u="none" strike="noStrike" baseline="0" dirty="0">
                <a:solidFill>
                  <a:srgbClr val="4C264C"/>
                </a:solidFill>
                <a:latin typeface="Corbel" panose="020B0503020204020204" pitchFamily="34" charset="0"/>
              </a:rPr>
              <a:t>	Eles podem ser usados para escrever as fórmulas e nomes de muitos compostos iônicos. </a:t>
            </a:r>
          </a:p>
          <a:p>
            <a:pPr algn="just"/>
            <a:endParaRPr lang="pt-BR" sz="2400" dirty="0">
              <a:solidFill>
                <a:srgbClr val="4C264C"/>
              </a:solidFill>
              <a:latin typeface="Corbel" panose="020B0503020204020204" pitchFamily="34" charset="0"/>
            </a:endParaRPr>
          </a:p>
          <a:p>
            <a:pPr algn="just"/>
            <a:r>
              <a:rPr lang="pt-BR" sz="2400" b="0" i="0" u="none" strike="noStrike" baseline="0" dirty="0">
                <a:solidFill>
                  <a:srgbClr val="4C264C"/>
                </a:solidFill>
                <a:latin typeface="Corbel" panose="020B0503020204020204" pitchFamily="34" charset="0"/>
              </a:rPr>
              <a:t>	Escrevemos a fórmula de um composto iônico ajustando os números relativos de íons positivos e negativos para que suas cargas totais somem zero. </a:t>
            </a:r>
          </a:p>
          <a:p>
            <a:pPr algn="just"/>
            <a:endParaRPr lang="pt-BR" sz="2400" dirty="0">
              <a:solidFill>
                <a:srgbClr val="4C264C"/>
              </a:solidFill>
              <a:latin typeface="Corbel" panose="020B0503020204020204" pitchFamily="34" charset="0"/>
            </a:endParaRPr>
          </a:p>
          <a:p>
            <a:pPr algn="just"/>
            <a:r>
              <a:rPr lang="pt-BR" sz="2400" b="0" i="0" u="none" strike="noStrike" baseline="0" dirty="0">
                <a:solidFill>
                  <a:srgbClr val="4C264C"/>
                </a:solidFill>
                <a:latin typeface="Corbel" panose="020B0503020204020204" pitchFamily="34" charset="0"/>
              </a:rPr>
              <a:t>	O nome de um composto iônico é formado dando os nomes dos íons, com o íon positivo nomeado primeiro.</a:t>
            </a:r>
          </a:p>
        </p:txBody>
      </p:sp>
    </p:spTree>
    <p:extLst>
      <p:ext uri="{BB962C8B-B14F-4D97-AF65-F5344CB8AC3E}">
        <p14:creationId xmlns:p14="http://schemas.microsoft.com/office/powerpoint/2010/main" val="1897735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28</a:t>
            </a:fld>
            <a:endParaRPr lang="pt-BR" noProof="0"/>
          </a:p>
        </p:txBody>
      </p:sp>
      <p:pic>
        <p:nvPicPr>
          <p:cNvPr id="4" name="Imagem 3">
            <a:extLst>
              <a:ext uri="{FF2B5EF4-FFF2-40B4-BE49-F238E27FC236}">
                <a16:creationId xmlns:a16="http://schemas.microsoft.com/office/drawing/2014/main" id="{F3A96121-7CC6-4BE6-9DE6-09D793FC4840}"/>
              </a:ext>
            </a:extLst>
          </p:cNvPr>
          <p:cNvPicPr>
            <a:picLocks noChangeAspect="1"/>
          </p:cNvPicPr>
          <p:nvPr/>
        </p:nvPicPr>
        <p:blipFill>
          <a:blip r:embed="rId6"/>
          <a:stretch>
            <a:fillRect/>
          </a:stretch>
        </p:blipFill>
        <p:spPr>
          <a:xfrm>
            <a:off x="3003816" y="101793"/>
            <a:ext cx="8840321" cy="5964044"/>
          </a:xfrm>
          <a:prstGeom prst="rect">
            <a:avLst/>
          </a:prstGeom>
        </p:spPr>
      </p:pic>
    </p:spTree>
    <p:extLst>
      <p:ext uri="{BB962C8B-B14F-4D97-AF65-F5344CB8AC3E}">
        <p14:creationId xmlns:p14="http://schemas.microsoft.com/office/powerpoint/2010/main" val="922773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29</a:t>
            </a:fld>
            <a:endParaRPr lang="pt-BR" noProof="0"/>
          </a:p>
        </p:txBody>
      </p:sp>
      <p:pic>
        <p:nvPicPr>
          <p:cNvPr id="4" name="Imagem 3">
            <a:extLst>
              <a:ext uri="{FF2B5EF4-FFF2-40B4-BE49-F238E27FC236}">
                <a16:creationId xmlns:a16="http://schemas.microsoft.com/office/drawing/2014/main" id="{FD8D3C24-FC7A-4AA2-B2A5-1C14F1535316}"/>
              </a:ext>
            </a:extLst>
          </p:cNvPr>
          <p:cNvPicPr>
            <a:picLocks noChangeAspect="1"/>
          </p:cNvPicPr>
          <p:nvPr/>
        </p:nvPicPr>
        <p:blipFill>
          <a:blip r:embed="rId4"/>
          <a:stretch>
            <a:fillRect/>
          </a:stretch>
        </p:blipFill>
        <p:spPr>
          <a:xfrm>
            <a:off x="0" y="1647645"/>
            <a:ext cx="8210550" cy="3095625"/>
          </a:xfrm>
          <a:prstGeom prst="rect">
            <a:avLst/>
          </a:prstGeom>
        </p:spPr>
      </p:pic>
    </p:spTree>
    <p:extLst>
      <p:ext uri="{BB962C8B-B14F-4D97-AF65-F5344CB8AC3E}">
        <p14:creationId xmlns:p14="http://schemas.microsoft.com/office/powerpoint/2010/main" val="125037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tângulo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12" name="Imagem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Imagem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CaixaDeTexto 7">
            <a:extLst>
              <a:ext uri="{FF2B5EF4-FFF2-40B4-BE49-F238E27FC236}">
                <a16:creationId xmlns:a16="http://schemas.microsoft.com/office/drawing/2014/main" id="{22EFF106-EC7C-4179-B617-1F5C1A6B8641}"/>
              </a:ext>
            </a:extLst>
          </p:cNvPr>
          <p:cNvSpPr txBox="1"/>
          <p:nvPr/>
        </p:nvSpPr>
        <p:spPr>
          <a:xfrm>
            <a:off x="87344" y="753251"/>
            <a:ext cx="7101273" cy="5632311"/>
          </a:xfrm>
          <a:prstGeom prst="rect">
            <a:avLst/>
          </a:prstGeom>
          <a:noFill/>
        </p:spPr>
        <p:txBody>
          <a:bodyPr wrap="square">
            <a:spAutoFit/>
          </a:bodyPr>
          <a:lstStyle/>
          <a:p>
            <a:pPr algn="just"/>
            <a:r>
              <a:rPr lang="pt-BR" sz="2400" b="1" i="0" u="none" strike="noStrike" baseline="0" dirty="0">
                <a:solidFill>
                  <a:srgbClr val="4C264C"/>
                </a:solidFill>
                <a:latin typeface="Corbel" panose="020B0503020204020204" pitchFamily="34" charset="0"/>
              </a:rPr>
              <a:t>No início de 1800, a Lei de Conservação da Matéria (Seção 1-1) e a Lei de Proporções Definidas</a:t>
            </a:r>
          </a:p>
          <a:p>
            <a:pPr marR="1100" algn="just"/>
            <a:r>
              <a:rPr lang="pt-BR" sz="2400" b="1" i="0" u="none" strike="noStrike" baseline="0" dirty="0">
                <a:solidFill>
                  <a:srgbClr val="4C264C"/>
                </a:solidFill>
                <a:latin typeface="Corbel" panose="020B0503020204020204" pitchFamily="34" charset="0"/>
              </a:rPr>
              <a:t>(Seção 1-5) foram aceitas como descrições gerais de como a matéria se comporta. </a:t>
            </a:r>
          </a:p>
          <a:p>
            <a:pPr marR="1100" algn="just"/>
            <a:endParaRPr lang="pt-BR" sz="2400" b="1" dirty="0">
              <a:solidFill>
                <a:srgbClr val="4C264C"/>
              </a:solidFill>
              <a:latin typeface="Corbel" panose="020B0503020204020204" pitchFamily="34" charset="0"/>
            </a:endParaRPr>
          </a:p>
          <a:p>
            <a:pPr marR="1100" algn="just"/>
            <a:r>
              <a:rPr lang="pt-BR" sz="2400" b="1" i="0" u="none" strike="noStrike" baseline="0" dirty="0">
                <a:solidFill>
                  <a:srgbClr val="4C264C"/>
                </a:solidFill>
                <a:latin typeface="Corbel" panose="020B0503020204020204" pitchFamily="34" charset="0"/>
              </a:rPr>
              <a:t>John Dalton (1766-1844), um professor inglês, tentou explicar por que a matéria se comporta. Em 1808, publicou as primeiras ideias “modernas” sobre a existência e a natureza dos átomos. </a:t>
            </a:r>
          </a:p>
          <a:p>
            <a:pPr marR="1100" algn="just"/>
            <a:endParaRPr lang="pt-BR" sz="2400" b="1" dirty="0">
              <a:solidFill>
                <a:srgbClr val="4C264C"/>
              </a:solidFill>
              <a:latin typeface="Corbel" panose="020B0503020204020204" pitchFamily="34" charset="0"/>
            </a:endParaRPr>
          </a:p>
          <a:p>
            <a:pPr marR="1100" algn="just"/>
            <a:r>
              <a:rPr lang="pt-BR" sz="2400" b="1" i="0" u="none" strike="noStrike" baseline="0" dirty="0">
                <a:solidFill>
                  <a:srgbClr val="4C264C"/>
                </a:solidFill>
                <a:latin typeface="Corbel" panose="020B0503020204020204" pitchFamily="34" charset="0"/>
              </a:rPr>
              <a:t>A explicação de Dalton expandiu os conceitos nebulosos dos primeiros filósofos; mais importante, suas ideias foram baseadas em resultados experimentais reprodutíveis de medições por muitos cientistas. </a:t>
            </a:r>
          </a:p>
        </p:txBody>
      </p:sp>
      <p:sp>
        <p:nvSpPr>
          <p:cNvPr id="4" name="Espaço Reservado para Número de Slide 3">
            <a:extLst>
              <a:ext uri="{FF2B5EF4-FFF2-40B4-BE49-F238E27FC236}">
                <a16:creationId xmlns:a16="http://schemas.microsoft.com/office/drawing/2014/main" id="{37A73C11-5F94-4692-ACB6-13EA964B30CF}"/>
              </a:ext>
            </a:extLst>
          </p:cNvPr>
          <p:cNvSpPr>
            <a:spLocks noGrp="1"/>
          </p:cNvSpPr>
          <p:nvPr>
            <p:ph type="sldNum" sz="quarter" idx="12"/>
          </p:nvPr>
        </p:nvSpPr>
        <p:spPr/>
        <p:txBody>
          <a:bodyPr/>
          <a:lstStyle/>
          <a:p>
            <a:pPr rtl="0"/>
            <a:fld id="{6D22F896-40B5-4ADD-8801-0D06FADFA095}" type="slidenum">
              <a:rPr lang="pt-BR" noProof="0" smtClean="0"/>
              <a:t>3</a:t>
            </a:fld>
            <a:endParaRPr lang="pt-BR" noProof="0"/>
          </a:p>
        </p:txBody>
      </p:sp>
    </p:spTree>
    <p:extLst>
      <p:ext uri="{BB962C8B-B14F-4D97-AF65-F5344CB8AC3E}">
        <p14:creationId xmlns:p14="http://schemas.microsoft.com/office/powerpoint/2010/main" val="98920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30</a:t>
            </a:fld>
            <a:endParaRPr lang="pt-BR" noProof="0"/>
          </a:p>
        </p:txBody>
      </p:sp>
      <p:pic>
        <p:nvPicPr>
          <p:cNvPr id="4" name="Imagem 3">
            <a:extLst>
              <a:ext uri="{FF2B5EF4-FFF2-40B4-BE49-F238E27FC236}">
                <a16:creationId xmlns:a16="http://schemas.microsoft.com/office/drawing/2014/main" id="{9B28D2B5-FD9A-48DB-8F93-20ED24EDB14B}"/>
              </a:ext>
            </a:extLst>
          </p:cNvPr>
          <p:cNvPicPr>
            <a:picLocks noChangeAspect="1"/>
          </p:cNvPicPr>
          <p:nvPr/>
        </p:nvPicPr>
        <p:blipFill>
          <a:blip r:embed="rId6"/>
          <a:stretch>
            <a:fillRect/>
          </a:stretch>
        </p:blipFill>
        <p:spPr>
          <a:xfrm>
            <a:off x="3926636" y="457649"/>
            <a:ext cx="8134350" cy="2733675"/>
          </a:xfrm>
          <a:prstGeom prst="rect">
            <a:avLst/>
          </a:prstGeom>
        </p:spPr>
      </p:pic>
      <p:pic>
        <p:nvPicPr>
          <p:cNvPr id="7" name="Imagem 6">
            <a:extLst>
              <a:ext uri="{FF2B5EF4-FFF2-40B4-BE49-F238E27FC236}">
                <a16:creationId xmlns:a16="http://schemas.microsoft.com/office/drawing/2014/main" id="{EEDE4DE2-0287-4241-9C58-74AA7C583BF4}"/>
              </a:ext>
            </a:extLst>
          </p:cNvPr>
          <p:cNvPicPr>
            <a:picLocks noChangeAspect="1"/>
          </p:cNvPicPr>
          <p:nvPr/>
        </p:nvPicPr>
        <p:blipFill>
          <a:blip r:embed="rId7"/>
          <a:stretch>
            <a:fillRect/>
          </a:stretch>
        </p:blipFill>
        <p:spPr>
          <a:xfrm>
            <a:off x="3945686" y="3313891"/>
            <a:ext cx="8096250" cy="1800225"/>
          </a:xfrm>
          <a:prstGeom prst="rect">
            <a:avLst/>
          </a:prstGeom>
        </p:spPr>
      </p:pic>
    </p:spTree>
    <p:extLst>
      <p:ext uri="{BB962C8B-B14F-4D97-AF65-F5344CB8AC3E}">
        <p14:creationId xmlns:p14="http://schemas.microsoft.com/office/powerpoint/2010/main" val="3108400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31</a:t>
            </a:fld>
            <a:endParaRPr lang="pt-BR" noProof="0"/>
          </a:p>
        </p:txBody>
      </p:sp>
      <p:pic>
        <p:nvPicPr>
          <p:cNvPr id="2" name="Imagem 1">
            <a:extLst>
              <a:ext uri="{FF2B5EF4-FFF2-40B4-BE49-F238E27FC236}">
                <a16:creationId xmlns:a16="http://schemas.microsoft.com/office/drawing/2014/main" id="{CE3D2AEE-E1BB-734F-BAB0-5CAC0923E400}"/>
              </a:ext>
            </a:extLst>
          </p:cNvPr>
          <p:cNvPicPr>
            <a:picLocks noChangeAspect="1"/>
          </p:cNvPicPr>
          <p:nvPr/>
        </p:nvPicPr>
        <p:blipFill>
          <a:blip r:embed="rId4"/>
          <a:stretch>
            <a:fillRect/>
          </a:stretch>
        </p:blipFill>
        <p:spPr>
          <a:xfrm>
            <a:off x="106045" y="62865"/>
            <a:ext cx="9146540" cy="2554046"/>
          </a:xfrm>
          <a:prstGeom prst="rect">
            <a:avLst/>
          </a:prstGeom>
        </p:spPr>
      </p:pic>
      <p:pic>
        <p:nvPicPr>
          <p:cNvPr id="4" name="Imagem 3">
            <a:extLst>
              <a:ext uri="{FF2B5EF4-FFF2-40B4-BE49-F238E27FC236}">
                <a16:creationId xmlns:a16="http://schemas.microsoft.com/office/drawing/2014/main" id="{B1DA3246-3037-554E-80D0-D2319060F5BC}"/>
              </a:ext>
            </a:extLst>
          </p:cNvPr>
          <p:cNvPicPr>
            <a:picLocks noChangeAspect="1"/>
          </p:cNvPicPr>
          <p:nvPr/>
        </p:nvPicPr>
        <p:blipFill>
          <a:blip r:embed="rId5"/>
          <a:stretch>
            <a:fillRect/>
          </a:stretch>
        </p:blipFill>
        <p:spPr>
          <a:xfrm>
            <a:off x="106046" y="2496304"/>
            <a:ext cx="9146540" cy="4361695"/>
          </a:xfrm>
          <a:prstGeom prst="rect">
            <a:avLst/>
          </a:prstGeom>
        </p:spPr>
      </p:pic>
    </p:spTree>
    <p:extLst>
      <p:ext uri="{BB962C8B-B14F-4D97-AF65-F5344CB8AC3E}">
        <p14:creationId xmlns:p14="http://schemas.microsoft.com/office/powerpoint/2010/main" val="1483966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32</a:t>
            </a:fld>
            <a:endParaRPr lang="pt-BR" noProof="0"/>
          </a:p>
        </p:txBody>
      </p:sp>
      <p:sp>
        <p:nvSpPr>
          <p:cNvPr id="2" name="Retângulo 1">
            <a:extLst>
              <a:ext uri="{FF2B5EF4-FFF2-40B4-BE49-F238E27FC236}">
                <a16:creationId xmlns:a16="http://schemas.microsoft.com/office/drawing/2014/main" id="{148D35CA-2696-B342-9C35-C4FFD6507F23}"/>
              </a:ext>
            </a:extLst>
          </p:cNvPr>
          <p:cNvSpPr/>
          <p:nvPr/>
        </p:nvSpPr>
        <p:spPr>
          <a:xfrm>
            <a:off x="4180728" y="657850"/>
            <a:ext cx="7889351" cy="4524315"/>
          </a:xfrm>
          <a:prstGeom prst="rect">
            <a:avLst/>
          </a:prstGeom>
        </p:spPr>
        <p:txBody>
          <a:bodyPr wrap="square">
            <a:spAutoFit/>
          </a:bodyPr>
          <a:lstStyle/>
          <a:p>
            <a:r>
              <a:rPr lang="pt-BR" sz="2400" b="1" dirty="0">
                <a:solidFill>
                  <a:srgbClr val="4C264C"/>
                </a:solidFill>
                <a:latin typeface="Arial" panose="020B0604020202020204" pitchFamily="34" charset="0"/>
              </a:rPr>
              <a:t>2-5 MASSAS ATÔMICAS</a:t>
            </a:r>
            <a:endParaRPr lang="pt-BR" sz="2400" dirty="0">
              <a:solidFill>
                <a:srgbClr val="4C264C"/>
              </a:solidFill>
              <a:latin typeface="Arial" panose="020B0604020202020204" pitchFamily="34" charset="0"/>
            </a:endParaRPr>
          </a:p>
          <a:p>
            <a:br>
              <a:rPr lang="pt-BR" sz="2400" dirty="0">
                <a:latin typeface="Arial" panose="020B0604020202020204" pitchFamily="34" charset="0"/>
              </a:rPr>
            </a:br>
            <a:endParaRPr lang="pt-BR" sz="2400" dirty="0">
              <a:latin typeface="Arial" panose="020B0604020202020204" pitchFamily="34" charset="0"/>
            </a:endParaRPr>
          </a:p>
          <a:p>
            <a:pPr algn="just"/>
            <a:r>
              <a:rPr lang="pt-BR" sz="2400" dirty="0">
                <a:solidFill>
                  <a:srgbClr val="4C264C"/>
                </a:solidFill>
                <a:latin typeface="Arial" panose="020B0604020202020204" pitchFamily="34" charset="0"/>
              </a:rPr>
              <a:t>	Enquanto os químicos dos séculos XVIII e XIX buscavam meticulosamente informações sobre as composições dos compostos e procuravam sistematizar o seu conhecimento, tornou-se evidente que cada elemento tem uma massa característica em relação a todos os outros elemento. Embora esses primeiros cientistas não tivessem os meios experimentais para medir a massa de cada tipo de átomo, eles conseguiram definir uma </a:t>
            </a:r>
            <a:r>
              <a:rPr lang="pt-BR" sz="2400" b="1" i="1" dirty="0">
                <a:solidFill>
                  <a:srgbClr val="4C264C"/>
                </a:solidFill>
                <a:latin typeface="Arial" panose="020B0604020202020204" pitchFamily="34" charset="0"/>
              </a:rPr>
              <a:t>escala relativa </a:t>
            </a:r>
            <a:r>
              <a:rPr lang="pt-BR" sz="2400" dirty="0">
                <a:solidFill>
                  <a:srgbClr val="4C264C"/>
                </a:solidFill>
                <a:latin typeface="Arial" panose="020B0604020202020204" pitchFamily="34" charset="0"/>
              </a:rPr>
              <a:t>de massas atômicas.</a:t>
            </a:r>
            <a:endParaRPr lang="pt-BR" sz="2400" dirty="0">
              <a:solidFill>
                <a:srgbClr val="4C264C"/>
              </a:solidFill>
              <a:effectLst/>
              <a:latin typeface="Arial" panose="020B0604020202020204" pitchFamily="34" charset="0"/>
            </a:endParaRPr>
          </a:p>
        </p:txBody>
      </p:sp>
    </p:spTree>
    <p:extLst>
      <p:ext uri="{BB962C8B-B14F-4D97-AF65-F5344CB8AC3E}">
        <p14:creationId xmlns:p14="http://schemas.microsoft.com/office/powerpoint/2010/main" val="548744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33</a:t>
            </a:fld>
            <a:endParaRPr lang="pt-BR" noProof="0"/>
          </a:p>
        </p:txBody>
      </p:sp>
      <p:sp>
        <p:nvSpPr>
          <p:cNvPr id="2" name="Retângulo 1">
            <a:extLst>
              <a:ext uri="{FF2B5EF4-FFF2-40B4-BE49-F238E27FC236}">
                <a16:creationId xmlns:a16="http://schemas.microsoft.com/office/drawing/2014/main" id="{2C5C9999-4F17-BB4E-880A-D31BCE9E1D00}"/>
              </a:ext>
            </a:extLst>
          </p:cNvPr>
          <p:cNvSpPr/>
          <p:nvPr/>
        </p:nvSpPr>
        <p:spPr>
          <a:xfrm>
            <a:off x="0" y="1216224"/>
            <a:ext cx="7357274" cy="5632311"/>
          </a:xfrm>
          <a:prstGeom prst="rect">
            <a:avLst/>
          </a:prstGeom>
        </p:spPr>
        <p:txBody>
          <a:bodyPr wrap="square">
            <a:spAutoFit/>
          </a:bodyPr>
          <a:lstStyle/>
          <a:p>
            <a:pPr algn="just"/>
            <a:r>
              <a:rPr lang="pt-BR" sz="2000" dirty="0">
                <a:solidFill>
                  <a:srgbClr val="4C264C"/>
                </a:solidFill>
                <a:latin typeface="Arial" panose="020B0604020202020204" pitchFamily="34" charset="0"/>
              </a:rPr>
              <a:t>Uma observação inicial foi que o carbono e o hidrogênio têm massas atômicas relativas, também tradicionalmente chamados de </a:t>
            </a:r>
            <a:r>
              <a:rPr lang="pt-BR" sz="2000" b="1" dirty="0">
                <a:solidFill>
                  <a:srgbClr val="4C264C"/>
                </a:solidFill>
                <a:latin typeface="Arial" panose="020B0604020202020204" pitchFamily="34" charset="0"/>
              </a:rPr>
              <a:t>pesos atômicos </a:t>
            </a:r>
            <a:r>
              <a:rPr lang="pt-BR" sz="2000" dirty="0">
                <a:solidFill>
                  <a:srgbClr val="4C264C"/>
                </a:solidFill>
                <a:latin typeface="Arial" panose="020B0604020202020204" pitchFamily="34" charset="0"/>
              </a:rPr>
              <a:t>(AW – </a:t>
            </a:r>
            <a:r>
              <a:rPr lang="pt-BR" sz="2000" dirty="0" err="1">
                <a:solidFill>
                  <a:srgbClr val="4C264C"/>
                </a:solidFill>
                <a:latin typeface="Arial" panose="020B0604020202020204" pitchFamily="34" charset="0"/>
              </a:rPr>
              <a:t>atomic</a:t>
            </a:r>
            <a:r>
              <a:rPr lang="pt-BR" sz="2000" dirty="0">
                <a:solidFill>
                  <a:srgbClr val="4C264C"/>
                </a:solidFill>
                <a:latin typeface="Arial" panose="020B0604020202020204" pitchFamily="34" charset="0"/>
              </a:rPr>
              <a:t> </a:t>
            </a:r>
            <a:r>
              <a:rPr lang="pt-BR" sz="2000" dirty="0" err="1">
                <a:solidFill>
                  <a:srgbClr val="4C264C"/>
                </a:solidFill>
                <a:latin typeface="Arial" panose="020B0604020202020204" pitchFamily="34" charset="0"/>
              </a:rPr>
              <a:t>weight</a:t>
            </a:r>
            <a:r>
              <a:rPr lang="pt-BR" sz="2000" dirty="0">
                <a:solidFill>
                  <a:srgbClr val="4C264C"/>
                </a:solidFill>
                <a:latin typeface="Arial" panose="020B0604020202020204" pitchFamily="34" charset="0"/>
              </a:rPr>
              <a:t>), de aproximadamente 12 e 1. </a:t>
            </a:r>
          </a:p>
          <a:p>
            <a:pPr algn="just"/>
            <a:endParaRPr lang="pt-BR" sz="2000" dirty="0">
              <a:solidFill>
                <a:srgbClr val="4C264C"/>
              </a:solidFill>
              <a:latin typeface="Arial" panose="020B0604020202020204" pitchFamily="34" charset="0"/>
            </a:endParaRPr>
          </a:p>
          <a:p>
            <a:pPr algn="just"/>
            <a:r>
              <a:rPr lang="pt-BR" sz="2000" dirty="0">
                <a:solidFill>
                  <a:srgbClr val="4C264C"/>
                </a:solidFill>
                <a:latin typeface="Arial" panose="020B0604020202020204" pitchFamily="34" charset="0"/>
              </a:rPr>
              <a:t>	Milhares de experimentos sobre as composições de compostos resultaram no estabelecimento de uma escala de pesos atômicos relativos com base na </a:t>
            </a:r>
            <a:r>
              <a:rPr lang="pt-BR" sz="2000" b="1" dirty="0">
                <a:solidFill>
                  <a:srgbClr val="4C264C"/>
                </a:solidFill>
                <a:latin typeface="Arial" panose="020B0604020202020204" pitchFamily="34" charset="0"/>
              </a:rPr>
              <a:t>unidade de massa atômica </a:t>
            </a:r>
            <a:r>
              <a:rPr lang="pt-BR" sz="2000" dirty="0">
                <a:solidFill>
                  <a:srgbClr val="4C264C"/>
                </a:solidFill>
                <a:latin typeface="Arial" panose="020B0604020202020204" pitchFamily="34" charset="0"/>
              </a:rPr>
              <a:t>(</a:t>
            </a:r>
            <a:r>
              <a:rPr lang="pt-BR" sz="2000" dirty="0" err="1">
                <a:solidFill>
                  <a:srgbClr val="4C264C"/>
                </a:solidFill>
                <a:latin typeface="Arial" panose="020B0604020202020204" pitchFamily="34" charset="0"/>
              </a:rPr>
              <a:t>amu</a:t>
            </a:r>
            <a:r>
              <a:rPr lang="pt-BR" sz="2000" dirty="0">
                <a:solidFill>
                  <a:srgbClr val="4C264C"/>
                </a:solidFill>
                <a:latin typeface="Arial" panose="020B0604020202020204" pitchFamily="34" charset="0"/>
              </a:rPr>
              <a:t>), que é definido como exatamente 1/12 da massa de um átomo de um tipo particular de átomo de carbono, chamado carbono-12.</a:t>
            </a:r>
          </a:p>
          <a:p>
            <a:pPr algn="just"/>
            <a:endParaRPr lang="pt-BR" sz="2000" dirty="0">
              <a:solidFill>
                <a:srgbClr val="4C264C"/>
              </a:solidFill>
              <a:latin typeface="Arial" panose="020B0604020202020204" pitchFamily="34" charset="0"/>
            </a:endParaRPr>
          </a:p>
          <a:p>
            <a:pPr algn="just"/>
            <a:r>
              <a:rPr lang="pt-BR" sz="2000" dirty="0">
                <a:solidFill>
                  <a:srgbClr val="4C264C"/>
                </a:solidFill>
                <a:latin typeface="Arial" panose="020B0604020202020204" pitchFamily="34" charset="0"/>
              </a:rPr>
              <a:t>	Nesta escala, o peso atômico do hidrogênio (H) é 1,00794 </a:t>
            </a:r>
            <a:r>
              <a:rPr lang="pt-BR" sz="2000" dirty="0" err="1">
                <a:solidFill>
                  <a:srgbClr val="4C264C"/>
                </a:solidFill>
                <a:latin typeface="Arial" panose="020B0604020202020204" pitchFamily="34" charset="0"/>
              </a:rPr>
              <a:t>amu</a:t>
            </a:r>
            <a:r>
              <a:rPr lang="pt-BR" sz="2000" dirty="0">
                <a:solidFill>
                  <a:srgbClr val="4C264C"/>
                </a:solidFill>
                <a:latin typeface="Arial" panose="020B0604020202020204" pitchFamily="34" charset="0"/>
              </a:rPr>
              <a:t>, o do sódio (Na) é 22,989768 </a:t>
            </a:r>
            <a:r>
              <a:rPr lang="pt-BR" sz="2000" dirty="0" err="1">
                <a:solidFill>
                  <a:srgbClr val="4C264C"/>
                </a:solidFill>
                <a:latin typeface="Arial" panose="020B0604020202020204" pitchFamily="34" charset="0"/>
              </a:rPr>
              <a:t>amu</a:t>
            </a:r>
            <a:r>
              <a:rPr lang="pt-BR" sz="2000" dirty="0">
                <a:solidFill>
                  <a:srgbClr val="4C264C"/>
                </a:solidFill>
                <a:latin typeface="Arial" panose="020B0604020202020204" pitchFamily="34" charset="0"/>
              </a:rPr>
              <a:t> e o de magnésio (Mg) é 24,3050 </a:t>
            </a:r>
            <a:r>
              <a:rPr lang="pt-BR" sz="2000" dirty="0" err="1">
                <a:solidFill>
                  <a:srgbClr val="4C264C"/>
                </a:solidFill>
                <a:latin typeface="Arial" panose="020B0604020202020204" pitchFamily="34" charset="0"/>
              </a:rPr>
              <a:t>amu</a:t>
            </a:r>
            <a:r>
              <a:rPr lang="pt-BR" sz="2000" dirty="0">
                <a:solidFill>
                  <a:srgbClr val="4C264C"/>
                </a:solidFill>
                <a:latin typeface="Arial" panose="020B0604020202020204" pitchFamily="34" charset="0"/>
              </a:rPr>
              <a:t>. Isso significa que os átomos de Na têm quase 23 vezes a massa dos átomos de H, e os átomos de Mg são cerca de 24 vezes mais pesados que os átomos de H.</a:t>
            </a:r>
          </a:p>
          <a:p>
            <a:pPr algn="just"/>
            <a:endParaRPr lang="pt-BR" sz="2000" dirty="0">
              <a:solidFill>
                <a:srgbClr val="4C264C"/>
              </a:solidFill>
              <a:effectLst/>
              <a:latin typeface="Arial" panose="020B0604020202020204" pitchFamily="34" charset="0"/>
            </a:endParaRPr>
          </a:p>
        </p:txBody>
      </p:sp>
    </p:spTree>
    <p:extLst>
      <p:ext uri="{BB962C8B-B14F-4D97-AF65-F5344CB8AC3E}">
        <p14:creationId xmlns:p14="http://schemas.microsoft.com/office/powerpoint/2010/main" val="624980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34</a:t>
            </a:fld>
            <a:endParaRPr lang="pt-BR" noProof="0"/>
          </a:p>
        </p:txBody>
      </p:sp>
      <p:sp>
        <p:nvSpPr>
          <p:cNvPr id="2" name="Retângulo 1">
            <a:extLst>
              <a:ext uri="{FF2B5EF4-FFF2-40B4-BE49-F238E27FC236}">
                <a16:creationId xmlns:a16="http://schemas.microsoft.com/office/drawing/2014/main" id="{AB7717A9-A4B1-1846-8E2F-C0AD8CECB858}"/>
              </a:ext>
            </a:extLst>
          </p:cNvPr>
          <p:cNvSpPr/>
          <p:nvPr/>
        </p:nvSpPr>
        <p:spPr>
          <a:xfrm>
            <a:off x="4339589" y="332095"/>
            <a:ext cx="7610475" cy="6001643"/>
          </a:xfrm>
          <a:prstGeom prst="rect">
            <a:avLst/>
          </a:prstGeom>
        </p:spPr>
        <p:txBody>
          <a:bodyPr wrap="square">
            <a:spAutoFit/>
          </a:bodyPr>
          <a:lstStyle/>
          <a:p>
            <a:r>
              <a:rPr lang="pt-BR" sz="2400" b="1" dirty="0">
                <a:solidFill>
                  <a:srgbClr val="4C264C"/>
                </a:solidFill>
                <a:latin typeface="Arial" panose="020B0604020202020204" pitchFamily="34" charset="0"/>
              </a:rPr>
              <a:t>2-6 O MOL</a:t>
            </a:r>
            <a:endParaRPr lang="pt-BR" sz="2400" dirty="0">
              <a:solidFill>
                <a:srgbClr val="4C264C"/>
              </a:solidFill>
              <a:latin typeface="Arial" panose="020B0604020202020204" pitchFamily="34" charset="0"/>
            </a:endParaRPr>
          </a:p>
          <a:p>
            <a:br>
              <a:rPr lang="pt-BR" sz="2400" dirty="0">
                <a:latin typeface="Arial" panose="020B0604020202020204" pitchFamily="34" charset="0"/>
              </a:rPr>
            </a:br>
            <a:endParaRPr lang="pt-BR" sz="2400" dirty="0">
              <a:latin typeface="Arial" panose="020B0604020202020204" pitchFamily="34" charset="0"/>
            </a:endParaRPr>
          </a:p>
          <a:p>
            <a:pPr algn="just"/>
            <a:r>
              <a:rPr lang="pt-BR" sz="2400" dirty="0">
                <a:solidFill>
                  <a:srgbClr val="4C264C"/>
                </a:solidFill>
                <a:latin typeface="Arial" panose="020B0604020202020204" pitchFamily="34" charset="0"/>
              </a:rPr>
              <a:t>	Mesmo o menor pedaço de matéria que pode ser manuseado de forma confiável contém um número enorme de átomos. </a:t>
            </a:r>
          </a:p>
          <a:p>
            <a:pPr algn="just"/>
            <a:endParaRPr lang="pt-BR" sz="2400" dirty="0">
              <a:solidFill>
                <a:srgbClr val="4C264C"/>
              </a:solidFill>
              <a:latin typeface="Arial" panose="020B0604020202020204" pitchFamily="34" charset="0"/>
            </a:endParaRPr>
          </a:p>
          <a:p>
            <a:pPr algn="just"/>
            <a:r>
              <a:rPr lang="pt-BR" sz="2400" dirty="0">
                <a:solidFill>
                  <a:srgbClr val="4C264C"/>
                </a:solidFill>
                <a:latin typeface="Arial" panose="020B0604020202020204" pitchFamily="34" charset="0"/>
              </a:rPr>
              <a:t>	Portanto, devemos lidar com grande número de átomos em qualquer situação real, e alguma unidade para descrever convenientemente grande número de átomos é desejável. </a:t>
            </a:r>
          </a:p>
          <a:p>
            <a:pPr algn="just"/>
            <a:endParaRPr lang="pt-BR" sz="2400" dirty="0">
              <a:solidFill>
                <a:srgbClr val="4C264C"/>
              </a:solidFill>
              <a:latin typeface="Arial" panose="020B0604020202020204" pitchFamily="34" charset="0"/>
            </a:endParaRPr>
          </a:p>
          <a:p>
            <a:pPr algn="just"/>
            <a:r>
              <a:rPr lang="pt-BR" sz="2400" dirty="0">
                <a:solidFill>
                  <a:srgbClr val="4C264C"/>
                </a:solidFill>
                <a:latin typeface="Arial" panose="020B0604020202020204" pitchFamily="34" charset="0"/>
              </a:rPr>
              <a:t>	A ideia de usar uma unidade para descrever um determinado número (quantidade) de objetos existe há muito tempo. Você já conhece a dúzia (12 itens) e a grosa (144 itens).</a:t>
            </a:r>
            <a:endParaRPr lang="pt-BR" sz="2400" dirty="0">
              <a:solidFill>
                <a:srgbClr val="4C264C"/>
              </a:solidFill>
              <a:effectLst/>
              <a:latin typeface="Arial" panose="020B0604020202020204" pitchFamily="34" charset="0"/>
            </a:endParaRPr>
          </a:p>
        </p:txBody>
      </p:sp>
    </p:spTree>
    <p:extLst>
      <p:ext uri="{BB962C8B-B14F-4D97-AF65-F5344CB8AC3E}">
        <p14:creationId xmlns:p14="http://schemas.microsoft.com/office/powerpoint/2010/main" val="678533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35</a:t>
            </a:fld>
            <a:endParaRPr lang="pt-BR" noProof="0"/>
          </a:p>
        </p:txBody>
      </p:sp>
      <p:sp>
        <p:nvSpPr>
          <p:cNvPr id="2" name="Retângulo 1">
            <a:extLst>
              <a:ext uri="{FF2B5EF4-FFF2-40B4-BE49-F238E27FC236}">
                <a16:creationId xmlns:a16="http://schemas.microsoft.com/office/drawing/2014/main" id="{8A1BF417-B331-4B46-98B5-FB5A85AAC02B}"/>
              </a:ext>
            </a:extLst>
          </p:cNvPr>
          <p:cNvSpPr/>
          <p:nvPr/>
        </p:nvSpPr>
        <p:spPr>
          <a:xfrm>
            <a:off x="0" y="1239084"/>
            <a:ext cx="7246620" cy="3139321"/>
          </a:xfrm>
          <a:prstGeom prst="rect">
            <a:avLst/>
          </a:prstGeom>
        </p:spPr>
        <p:txBody>
          <a:bodyPr wrap="square">
            <a:spAutoFit/>
          </a:bodyPr>
          <a:lstStyle/>
          <a:p>
            <a:pPr algn="just"/>
            <a:r>
              <a:rPr lang="pt-BR" dirty="0">
                <a:solidFill>
                  <a:srgbClr val="4C264C"/>
                </a:solidFill>
                <a:latin typeface="Arial" panose="020B0604020202020204" pitchFamily="34" charset="0"/>
              </a:rPr>
              <a:t>	A unidade SI para quantidade é o mol, abreviado como mol. “Mol” é derivado da palavra latina </a:t>
            </a:r>
            <a:r>
              <a:rPr lang="pt-BR" i="1" dirty="0">
                <a:solidFill>
                  <a:srgbClr val="4C264C"/>
                </a:solidFill>
                <a:latin typeface="Arial" panose="020B0604020202020204" pitchFamily="34" charset="0"/>
              </a:rPr>
              <a:t>moles</a:t>
            </a:r>
            <a:r>
              <a:rPr lang="pt-BR" dirty="0">
                <a:solidFill>
                  <a:srgbClr val="4C264C"/>
                </a:solidFill>
                <a:latin typeface="Arial" panose="020B0604020202020204" pitchFamily="34" charset="0"/>
              </a:rPr>
              <a:t>, que significa “uma massa”. </a:t>
            </a:r>
          </a:p>
          <a:p>
            <a:pPr algn="just"/>
            <a:endParaRPr lang="pt-BR" dirty="0">
              <a:solidFill>
                <a:srgbClr val="4C264C"/>
              </a:solidFill>
              <a:latin typeface="Arial" panose="020B0604020202020204" pitchFamily="34" charset="0"/>
            </a:endParaRPr>
          </a:p>
          <a:p>
            <a:pPr algn="just"/>
            <a:r>
              <a:rPr lang="pt-BR" dirty="0">
                <a:solidFill>
                  <a:srgbClr val="4C264C"/>
                </a:solidFill>
                <a:latin typeface="Arial" panose="020B0604020202020204" pitchFamily="34" charset="0"/>
              </a:rPr>
              <a:t>	“Molécula” é a forma diminutiva de esta palavra e significa “uma pequena massa”. </a:t>
            </a:r>
          </a:p>
          <a:p>
            <a:pPr algn="just"/>
            <a:endParaRPr lang="pt-BR" dirty="0">
              <a:solidFill>
                <a:srgbClr val="4C264C"/>
              </a:solidFill>
              <a:latin typeface="Arial" panose="020B0604020202020204" pitchFamily="34" charset="0"/>
            </a:endParaRPr>
          </a:p>
          <a:p>
            <a:pPr algn="just"/>
            <a:r>
              <a:rPr lang="pt-BR" dirty="0">
                <a:solidFill>
                  <a:srgbClr val="4C264C"/>
                </a:solidFill>
                <a:latin typeface="Arial" panose="020B0604020202020204" pitchFamily="34" charset="0"/>
              </a:rPr>
              <a:t>	Mol é definido como a quantidade de substância que contém tantas entidades (átomos, moléculas ou outras partículas) quantas existem em exatamente 0,012 kg de átomos de carbono-12 puro. Muitos experimentos refinaram este número, e o valor atualmente aceito é:</a:t>
            </a:r>
            <a:endParaRPr lang="pt-BR" dirty="0">
              <a:solidFill>
                <a:srgbClr val="4C264C"/>
              </a:solidFill>
              <a:effectLst/>
              <a:latin typeface="Arial" panose="020B0604020202020204" pitchFamily="34" charset="0"/>
            </a:endParaRPr>
          </a:p>
        </p:txBody>
      </p:sp>
      <p:pic>
        <p:nvPicPr>
          <p:cNvPr id="4" name="Imagem 3">
            <a:extLst>
              <a:ext uri="{FF2B5EF4-FFF2-40B4-BE49-F238E27FC236}">
                <a16:creationId xmlns:a16="http://schemas.microsoft.com/office/drawing/2014/main" id="{F4AB6099-F3F5-FB45-A154-9DC0B88A7A06}"/>
              </a:ext>
            </a:extLst>
          </p:cNvPr>
          <p:cNvPicPr>
            <a:picLocks noChangeAspect="1"/>
          </p:cNvPicPr>
          <p:nvPr/>
        </p:nvPicPr>
        <p:blipFill>
          <a:blip r:embed="rId4"/>
          <a:stretch>
            <a:fillRect/>
          </a:stretch>
        </p:blipFill>
        <p:spPr>
          <a:xfrm>
            <a:off x="530860" y="4688205"/>
            <a:ext cx="6184900" cy="762000"/>
          </a:xfrm>
          <a:prstGeom prst="rect">
            <a:avLst/>
          </a:prstGeom>
        </p:spPr>
      </p:pic>
    </p:spTree>
    <p:extLst>
      <p:ext uri="{BB962C8B-B14F-4D97-AF65-F5344CB8AC3E}">
        <p14:creationId xmlns:p14="http://schemas.microsoft.com/office/powerpoint/2010/main" val="2379931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36</a:t>
            </a:fld>
            <a:endParaRPr lang="pt-BR" noProof="0"/>
          </a:p>
        </p:txBody>
      </p:sp>
      <p:sp>
        <p:nvSpPr>
          <p:cNvPr id="2" name="Retângulo 1">
            <a:extLst>
              <a:ext uri="{FF2B5EF4-FFF2-40B4-BE49-F238E27FC236}">
                <a16:creationId xmlns:a16="http://schemas.microsoft.com/office/drawing/2014/main" id="{7E19CCD0-F2ED-6E41-BC3B-4FF9ABD721E9}"/>
              </a:ext>
            </a:extLst>
          </p:cNvPr>
          <p:cNvSpPr/>
          <p:nvPr/>
        </p:nvSpPr>
        <p:spPr>
          <a:xfrm>
            <a:off x="4065416" y="-123051"/>
            <a:ext cx="7947513" cy="6740307"/>
          </a:xfrm>
          <a:prstGeom prst="rect">
            <a:avLst/>
          </a:prstGeom>
        </p:spPr>
        <p:txBody>
          <a:bodyPr wrap="square">
            <a:spAutoFit/>
          </a:bodyPr>
          <a:lstStyle/>
          <a:p>
            <a:pPr fontAlgn="auto"/>
            <a:br>
              <a:rPr lang="pt-BR" sz="2400" dirty="0">
                <a:latin typeface="Times New Roman" panose="02020603050405020304" pitchFamily="18" charset="0"/>
              </a:rPr>
            </a:br>
            <a:r>
              <a:rPr lang="pt-BR" sz="2400" dirty="0">
                <a:latin typeface="Times New Roman" panose="02020603050405020304" pitchFamily="18" charset="0"/>
              </a:rPr>
              <a:t>	</a:t>
            </a:r>
            <a:r>
              <a:rPr lang="pt-BR" sz="2400" dirty="0">
                <a:solidFill>
                  <a:srgbClr val="4C264C"/>
                </a:solidFill>
                <a:latin typeface="Arial" panose="020B0604020202020204" pitchFamily="34" charset="0"/>
              </a:rPr>
              <a:t>Este número, muitas vezes arredondado para 6,022 </a:t>
            </a:r>
            <a:r>
              <a:rPr lang="pt-BR" sz="2400" dirty="0" err="1">
                <a:solidFill>
                  <a:srgbClr val="4C264C"/>
                </a:solidFill>
                <a:latin typeface="Arial" panose="020B0604020202020204" pitchFamily="34" charset="0"/>
              </a:rPr>
              <a:t>x</a:t>
            </a:r>
            <a:r>
              <a:rPr lang="pt-BR" sz="2400" dirty="0">
                <a:solidFill>
                  <a:srgbClr val="4C264C"/>
                </a:solidFill>
                <a:latin typeface="Arial" panose="020B0604020202020204" pitchFamily="34" charset="0"/>
              </a:rPr>
              <a:t> 10</a:t>
            </a:r>
            <a:r>
              <a:rPr lang="pt-BR" sz="2400" baseline="30000" dirty="0">
                <a:solidFill>
                  <a:srgbClr val="4C264C"/>
                </a:solidFill>
                <a:latin typeface="Arial" panose="020B0604020202020204" pitchFamily="34" charset="0"/>
              </a:rPr>
              <a:t>23</a:t>
            </a:r>
            <a:r>
              <a:rPr lang="pt-BR" sz="2400" dirty="0">
                <a:solidFill>
                  <a:srgbClr val="4C264C"/>
                </a:solidFill>
                <a:latin typeface="Arial" panose="020B0604020202020204" pitchFamily="34" charset="0"/>
              </a:rPr>
              <a:t>, é chamado de número de Avogadro em homenagem a </a:t>
            </a:r>
            <a:r>
              <a:rPr lang="pt-BR" sz="2400" dirty="0" err="1">
                <a:solidFill>
                  <a:srgbClr val="4C264C"/>
                </a:solidFill>
                <a:latin typeface="Arial" panose="020B0604020202020204" pitchFamily="34" charset="0"/>
              </a:rPr>
              <a:t>Amedeo</a:t>
            </a:r>
            <a:r>
              <a:rPr lang="pt-BR" sz="2400" dirty="0">
                <a:solidFill>
                  <a:srgbClr val="4C264C"/>
                </a:solidFill>
                <a:latin typeface="Arial" panose="020B0604020202020204" pitchFamily="34" charset="0"/>
              </a:rPr>
              <a:t> Avogadro (1776-1856), cujas contribuições para a química são importantes.</a:t>
            </a:r>
          </a:p>
          <a:p>
            <a:pPr fontAlgn="auto"/>
            <a:endParaRPr lang="pt-BR" sz="2400" dirty="0">
              <a:solidFill>
                <a:srgbClr val="4C264C"/>
              </a:solidFill>
              <a:latin typeface="Arial" panose="020B0604020202020204" pitchFamily="34" charset="0"/>
            </a:endParaRPr>
          </a:p>
          <a:p>
            <a:pPr algn="just"/>
            <a:r>
              <a:rPr lang="pt-BR" sz="2400" dirty="0">
                <a:solidFill>
                  <a:srgbClr val="4C264C"/>
                </a:solidFill>
                <a:latin typeface="Arial" panose="020B0604020202020204" pitchFamily="34" charset="0"/>
              </a:rPr>
              <a:t>	A unidade molar refere-se a um número fixo de itens, as identidades dos quais deve ser especificado. Assim como falamos de uma dúzia de ovos ou um par de ases, referimo-nos a um mol de átomos ou um mol de moléculas (ou um mol de íons, elétrons ou outros partículas). </a:t>
            </a:r>
          </a:p>
          <a:p>
            <a:pPr algn="just"/>
            <a:endParaRPr lang="pt-BR" sz="2400" dirty="0">
              <a:solidFill>
                <a:srgbClr val="4C264C"/>
              </a:solidFill>
              <a:latin typeface="Arial" panose="020B0604020202020204" pitchFamily="34" charset="0"/>
            </a:endParaRPr>
          </a:p>
          <a:p>
            <a:pPr algn="just"/>
            <a:r>
              <a:rPr lang="pt-BR" sz="2400" dirty="0">
                <a:solidFill>
                  <a:srgbClr val="4C264C"/>
                </a:solidFill>
                <a:latin typeface="Arial" panose="020B0604020202020204" pitchFamily="34" charset="0"/>
              </a:rPr>
              <a:t>	O hélio existe como átomos discretos, então um mol de hélio consiste em 6.022 </a:t>
            </a:r>
            <a:r>
              <a:rPr lang="pt-BR" sz="2400" dirty="0" err="1">
                <a:solidFill>
                  <a:srgbClr val="4C264C"/>
                </a:solidFill>
                <a:latin typeface="Arial" panose="020B0604020202020204" pitchFamily="34" charset="0"/>
              </a:rPr>
              <a:t>x</a:t>
            </a:r>
            <a:r>
              <a:rPr lang="pt-BR" sz="2400" dirty="0">
                <a:solidFill>
                  <a:srgbClr val="4C264C"/>
                </a:solidFill>
                <a:latin typeface="Arial" panose="020B0604020202020204" pitchFamily="34" charset="0"/>
              </a:rPr>
              <a:t> 10</a:t>
            </a:r>
            <a:r>
              <a:rPr lang="pt-BR" sz="2400" baseline="30000" dirty="0">
                <a:solidFill>
                  <a:srgbClr val="4C264C"/>
                </a:solidFill>
                <a:latin typeface="Arial" panose="020B0604020202020204" pitchFamily="34" charset="0"/>
              </a:rPr>
              <a:t>23</a:t>
            </a:r>
            <a:r>
              <a:rPr lang="pt-BR" sz="2400" dirty="0">
                <a:solidFill>
                  <a:srgbClr val="4C264C"/>
                </a:solidFill>
                <a:latin typeface="Arial" panose="020B0604020202020204" pitchFamily="34" charset="0"/>
              </a:rPr>
              <a:t> átomos. O hidrogênio geralmente existe como moléculas diatômicas (dois átomos), então um mol de hidrogênio é 6,022x 10</a:t>
            </a:r>
            <a:r>
              <a:rPr lang="pt-BR" sz="2400" baseline="30000" dirty="0">
                <a:solidFill>
                  <a:srgbClr val="4C264C"/>
                </a:solidFill>
                <a:latin typeface="Arial" panose="020B0604020202020204" pitchFamily="34" charset="0"/>
              </a:rPr>
              <a:t>23</a:t>
            </a:r>
            <a:r>
              <a:rPr lang="pt-BR" sz="2400" dirty="0">
                <a:solidFill>
                  <a:srgbClr val="4C264C"/>
                </a:solidFill>
                <a:latin typeface="Arial" panose="020B0604020202020204" pitchFamily="34" charset="0"/>
              </a:rPr>
              <a:t> moléculas ou 2x(6,022 </a:t>
            </a:r>
            <a:r>
              <a:rPr lang="pt-BR" sz="2400" dirty="0" err="1">
                <a:solidFill>
                  <a:srgbClr val="4C264C"/>
                </a:solidFill>
                <a:latin typeface="Arial" panose="020B0604020202020204" pitchFamily="34" charset="0"/>
              </a:rPr>
              <a:t>x</a:t>
            </a:r>
            <a:r>
              <a:rPr lang="pt-BR" sz="2400" dirty="0">
                <a:solidFill>
                  <a:srgbClr val="4C264C"/>
                </a:solidFill>
                <a:latin typeface="Arial" panose="020B0604020202020204" pitchFamily="34" charset="0"/>
              </a:rPr>
              <a:t> 10</a:t>
            </a:r>
            <a:r>
              <a:rPr lang="pt-BR" sz="2400" baseline="30000" dirty="0">
                <a:solidFill>
                  <a:srgbClr val="4C264C"/>
                </a:solidFill>
                <a:latin typeface="Arial" panose="020B0604020202020204" pitchFamily="34" charset="0"/>
              </a:rPr>
              <a:t>23</a:t>
            </a:r>
            <a:r>
              <a:rPr lang="pt-BR" sz="2400" dirty="0">
                <a:solidFill>
                  <a:srgbClr val="4C264C"/>
                </a:solidFill>
                <a:latin typeface="Arial" panose="020B0604020202020204" pitchFamily="34" charset="0"/>
              </a:rPr>
              <a:t>) átomos de H.</a:t>
            </a:r>
            <a:endParaRPr lang="pt-BR" sz="2400" dirty="0">
              <a:solidFill>
                <a:srgbClr val="4C264C"/>
              </a:solidFill>
              <a:effectLst/>
              <a:latin typeface="Arial" panose="020B0604020202020204" pitchFamily="34" charset="0"/>
            </a:endParaRPr>
          </a:p>
        </p:txBody>
      </p:sp>
    </p:spTree>
    <p:extLst>
      <p:ext uri="{BB962C8B-B14F-4D97-AF65-F5344CB8AC3E}">
        <p14:creationId xmlns:p14="http://schemas.microsoft.com/office/powerpoint/2010/main" val="2303834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37</a:t>
            </a:fld>
            <a:endParaRPr lang="pt-BR" noProof="0"/>
          </a:p>
        </p:txBody>
      </p:sp>
      <p:sp>
        <p:nvSpPr>
          <p:cNvPr id="2" name="Retângulo 1">
            <a:extLst>
              <a:ext uri="{FF2B5EF4-FFF2-40B4-BE49-F238E27FC236}">
                <a16:creationId xmlns:a16="http://schemas.microsoft.com/office/drawing/2014/main" id="{FD1A080B-1720-2145-BC7C-43B3EBC345E1}"/>
              </a:ext>
            </a:extLst>
          </p:cNvPr>
          <p:cNvSpPr/>
          <p:nvPr/>
        </p:nvSpPr>
        <p:spPr>
          <a:xfrm>
            <a:off x="0" y="1289179"/>
            <a:ext cx="7303770" cy="5262979"/>
          </a:xfrm>
          <a:prstGeom prst="rect">
            <a:avLst/>
          </a:prstGeom>
        </p:spPr>
        <p:txBody>
          <a:bodyPr wrap="square">
            <a:spAutoFit/>
          </a:bodyPr>
          <a:lstStyle/>
          <a:p>
            <a:pPr algn="just"/>
            <a:r>
              <a:rPr lang="pt-BR" sz="2400" dirty="0">
                <a:solidFill>
                  <a:srgbClr val="4C264C"/>
                </a:solidFill>
                <a:latin typeface="Arial" panose="020B0604020202020204" pitchFamily="34" charset="0"/>
              </a:rPr>
              <a:t>Cada tipo de átomo, molécula ou íon tem uma massa característica definida. Segue que um mol de uma dada substância pura também tem uma massa definida, independentemente da fonte da amostra. </a:t>
            </a:r>
          </a:p>
          <a:p>
            <a:pPr algn="just"/>
            <a:endParaRPr lang="pt-BR" sz="2400" dirty="0">
              <a:solidFill>
                <a:srgbClr val="4C264C"/>
              </a:solidFill>
              <a:latin typeface="Arial" panose="020B0604020202020204" pitchFamily="34" charset="0"/>
            </a:endParaRPr>
          </a:p>
          <a:p>
            <a:pPr algn="just"/>
            <a:r>
              <a:rPr lang="pt-BR" sz="2400" dirty="0">
                <a:solidFill>
                  <a:srgbClr val="4C264C"/>
                </a:solidFill>
                <a:latin typeface="Arial" panose="020B0604020202020204" pitchFamily="34" charset="0"/>
              </a:rPr>
              <a:t>Esta ideia é de importância central em muitos cálculos ao longo do estudo de química e ciências afins.</a:t>
            </a:r>
          </a:p>
          <a:p>
            <a:pPr algn="just"/>
            <a:endParaRPr lang="pt-BR" sz="2400" dirty="0">
              <a:solidFill>
                <a:srgbClr val="4C264C"/>
              </a:solidFill>
              <a:latin typeface="Arial" panose="020B0604020202020204" pitchFamily="34" charset="0"/>
            </a:endParaRPr>
          </a:p>
          <a:p>
            <a:pPr algn="just"/>
            <a:r>
              <a:rPr lang="pt-BR" sz="2400" dirty="0">
                <a:solidFill>
                  <a:srgbClr val="4C264C"/>
                </a:solidFill>
                <a:latin typeface="Arial" panose="020B0604020202020204" pitchFamily="34" charset="0"/>
              </a:rPr>
              <a:t>	Como o mol é definido como o número de átomos em 0,012 kg (ou 12 </a:t>
            </a:r>
            <a:r>
              <a:rPr lang="pt-BR" sz="2400" dirty="0" err="1">
                <a:solidFill>
                  <a:srgbClr val="4C264C"/>
                </a:solidFill>
                <a:latin typeface="Arial" panose="020B0604020202020204" pitchFamily="34" charset="0"/>
              </a:rPr>
              <a:t>g</a:t>
            </a:r>
            <a:r>
              <a:rPr lang="pt-BR" sz="2400" dirty="0">
                <a:solidFill>
                  <a:srgbClr val="4C264C"/>
                </a:solidFill>
                <a:latin typeface="Arial" panose="020B0604020202020204" pitchFamily="34" charset="0"/>
              </a:rPr>
              <a:t>) de carbono-12, e a unidade de massa atômica é definida como 1/12 da massa de um átomo de carbono-12, a seguinte relação conveniente é verdadeira:</a:t>
            </a:r>
            <a:endParaRPr lang="pt-BR" sz="2400" dirty="0">
              <a:solidFill>
                <a:srgbClr val="4C264C"/>
              </a:solidFill>
              <a:effectLst/>
              <a:latin typeface="Arial" panose="020B0604020202020204" pitchFamily="34" charset="0"/>
            </a:endParaRPr>
          </a:p>
        </p:txBody>
      </p:sp>
    </p:spTree>
    <p:extLst>
      <p:ext uri="{BB962C8B-B14F-4D97-AF65-F5344CB8AC3E}">
        <p14:creationId xmlns:p14="http://schemas.microsoft.com/office/powerpoint/2010/main" val="813648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38</a:t>
            </a:fld>
            <a:endParaRPr lang="pt-BR" noProof="0"/>
          </a:p>
        </p:txBody>
      </p:sp>
      <p:pic>
        <p:nvPicPr>
          <p:cNvPr id="2" name="Imagem 1">
            <a:extLst>
              <a:ext uri="{FF2B5EF4-FFF2-40B4-BE49-F238E27FC236}">
                <a16:creationId xmlns:a16="http://schemas.microsoft.com/office/drawing/2014/main" id="{0EB8E3CC-57C8-E244-8227-14B318FF62DA}"/>
              </a:ext>
            </a:extLst>
          </p:cNvPr>
          <p:cNvPicPr>
            <a:picLocks noChangeAspect="1"/>
          </p:cNvPicPr>
          <p:nvPr/>
        </p:nvPicPr>
        <p:blipFill>
          <a:blip r:embed="rId6"/>
          <a:stretch>
            <a:fillRect/>
          </a:stretch>
        </p:blipFill>
        <p:spPr>
          <a:xfrm>
            <a:off x="1133475" y="275590"/>
            <a:ext cx="10896600" cy="1231900"/>
          </a:xfrm>
          <a:prstGeom prst="rect">
            <a:avLst/>
          </a:prstGeom>
        </p:spPr>
      </p:pic>
      <p:sp>
        <p:nvSpPr>
          <p:cNvPr id="4" name="Retângulo 3">
            <a:extLst>
              <a:ext uri="{FF2B5EF4-FFF2-40B4-BE49-F238E27FC236}">
                <a16:creationId xmlns:a16="http://schemas.microsoft.com/office/drawing/2014/main" id="{E7A86463-7944-E24D-BC1C-B7E78B6F9ED5}"/>
              </a:ext>
            </a:extLst>
          </p:cNvPr>
          <p:cNvSpPr/>
          <p:nvPr/>
        </p:nvSpPr>
        <p:spPr>
          <a:xfrm>
            <a:off x="4180728" y="1923544"/>
            <a:ext cx="7923641" cy="3416320"/>
          </a:xfrm>
          <a:prstGeom prst="rect">
            <a:avLst/>
          </a:prstGeom>
        </p:spPr>
        <p:txBody>
          <a:bodyPr wrap="square">
            <a:spAutoFit/>
          </a:bodyPr>
          <a:lstStyle/>
          <a:p>
            <a:pPr algn="just"/>
            <a:r>
              <a:rPr lang="pt-BR" sz="2400" dirty="0">
                <a:solidFill>
                  <a:srgbClr val="4C264C"/>
                </a:solidFill>
                <a:latin typeface="Arial" panose="020B0604020202020204" pitchFamily="34" charset="0"/>
              </a:rPr>
              <a:t>Por exemplo, se você obtiver uma amostra pura do elemento metálico titânio (Ti), cuja peso atômico é 47,88 </a:t>
            </a:r>
            <a:r>
              <a:rPr lang="pt-BR" sz="2400" dirty="0" err="1">
                <a:solidFill>
                  <a:srgbClr val="4C264C"/>
                </a:solidFill>
                <a:latin typeface="Arial" panose="020B0604020202020204" pitchFamily="34" charset="0"/>
              </a:rPr>
              <a:t>amu</a:t>
            </a:r>
            <a:r>
              <a:rPr lang="pt-BR" sz="2400" dirty="0">
                <a:solidFill>
                  <a:srgbClr val="4C264C"/>
                </a:solidFill>
                <a:latin typeface="Arial" panose="020B0604020202020204" pitchFamily="34" charset="0"/>
              </a:rPr>
              <a:t> e medir 47,88 </a:t>
            </a:r>
            <a:r>
              <a:rPr lang="pt-BR" sz="2400" dirty="0" err="1">
                <a:solidFill>
                  <a:srgbClr val="4C264C"/>
                </a:solidFill>
                <a:latin typeface="Arial" panose="020B0604020202020204" pitchFamily="34" charset="0"/>
              </a:rPr>
              <a:t>g</a:t>
            </a:r>
            <a:r>
              <a:rPr lang="pt-BR" sz="2400" dirty="0">
                <a:solidFill>
                  <a:srgbClr val="4C264C"/>
                </a:solidFill>
                <a:latin typeface="Arial" panose="020B0604020202020204" pitchFamily="34" charset="0"/>
              </a:rPr>
              <a:t> dele, você terá um mol, ou 6.022 </a:t>
            </a:r>
            <a:r>
              <a:rPr lang="pt-BR" sz="2400" dirty="0" err="1">
                <a:solidFill>
                  <a:srgbClr val="4C264C"/>
                </a:solidFill>
                <a:latin typeface="Arial" panose="020B0604020202020204" pitchFamily="34" charset="0"/>
              </a:rPr>
              <a:t>x</a:t>
            </a:r>
            <a:r>
              <a:rPr lang="pt-BR" sz="2400" dirty="0">
                <a:solidFill>
                  <a:srgbClr val="4C264C"/>
                </a:solidFill>
                <a:latin typeface="Arial" panose="020B0604020202020204" pitchFamily="34" charset="0"/>
              </a:rPr>
              <a:t> 10</a:t>
            </a:r>
            <a:r>
              <a:rPr lang="pt-BR" sz="2400" baseline="30000" dirty="0">
                <a:solidFill>
                  <a:srgbClr val="4C264C"/>
                </a:solidFill>
                <a:latin typeface="Arial" panose="020B0604020202020204" pitchFamily="34" charset="0"/>
              </a:rPr>
              <a:t>23</a:t>
            </a:r>
            <a:r>
              <a:rPr lang="pt-BR" sz="2400" dirty="0">
                <a:solidFill>
                  <a:srgbClr val="4C264C"/>
                </a:solidFill>
                <a:latin typeface="Arial" panose="020B0604020202020204" pitchFamily="34" charset="0"/>
              </a:rPr>
              <a:t> átomos de titânio.</a:t>
            </a:r>
          </a:p>
          <a:p>
            <a:pPr algn="just"/>
            <a:endParaRPr lang="pt-BR" sz="2400" dirty="0">
              <a:solidFill>
                <a:srgbClr val="4C264C"/>
              </a:solidFill>
              <a:latin typeface="Arial" panose="020B0604020202020204" pitchFamily="34" charset="0"/>
            </a:endParaRPr>
          </a:p>
          <a:p>
            <a:pPr algn="just"/>
            <a:r>
              <a:rPr lang="pt-BR" sz="2400" dirty="0">
                <a:solidFill>
                  <a:srgbClr val="4C264C"/>
                </a:solidFill>
                <a:latin typeface="Arial" panose="020B0604020202020204" pitchFamily="34" charset="0"/>
              </a:rPr>
              <a:t>	O símbolo de um elemento pode ser usado para (1) identificar o elemento, (2) representar o peso de um átomo do elemento (em </a:t>
            </a:r>
            <a:r>
              <a:rPr lang="pt-BR" sz="2400" dirty="0" err="1">
                <a:solidFill>
                  <a:srgbClr val="4C264C"/>
                </a:solidFill>
                <a:latin typeface="Arial" panose="020B0604020202020204" pitchFamily="34" charset="0"/>
              </a:rPr>
              <a:t>u.m.a</a:t>
            </a:r>
            <a:r>
              <a:rPr lang="pt-BR" sz="2400" dirty="0">
                <a:solidFill>
                  <a:srgbClr val="4C264C"/>
                </a:solidFill>
                <a:latin typeface="Arial" panose="020B0604020202020204" pitchFamily="34" charset="0"/>
              </a:rPr>
              <a:t>.) ou (3) representar o peso de um mol de átomos do elemento (em </a:t>
            </a:r>
            <a:r>
              <a:rPr lang="pt-BR" sz="2400" dirty="0" err="1">
                <a:solidFill>
                  <a:srgbClr val="4C264C"/>
                </a:solidFill>
                <a:latin typeface="Arial" panose="020B0604020202020204" pitchFamily="34" charset="0"/>
              </a:rPr>
              <a:t>g</a:t>
            </a:r>
            <a:r>
              <a:rPr lang="pt-BR" sz="2400" dirty="0">
                <a:solidFill>
                  <a:srgbClr val="4C264C"/>
                </a:solidFill>
                <a:latin typeface="Arial" panose="020B0604020202020204" pitchFamily="34" charset="0"/>
              </a:rPr>
              <a:t>).</a:t>
            </a:r>
            <a:endParaRPr lang="pt-BR" sz="2400" dirty="0">
              <a:solidFill>
                <a:srgbClr val="4C264C"/>
              </a:solidFill>
              <a:effectLst/>
              <a:latin typeface="Arial" panose="020B0604020202020204" pitchFamily="34" charset="0"/>
            </a:endParaRPr>
          </a:p>
        </p:txBody>
      </p:sp>
    </p:spTree>
    <p:extLst>
      <p:ext uri="{BB962C8B-B14F-4D97-AF65-F5344CB8AC3E}">
        <p14:creationId xmlns:p14="http://schemas.microsoft.com/office/powerpoint/2010/main" val="649078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39</a:t>
            </a:fld>
            <a:endParaRPr lang="pt-BR" noProof="0"/>
          </a:p>
        </p:txBody>
      </p:sp>
      <p:sp>
        <p:nvSpPr>
          <p:cNvPr id="4" name="Retângulo 3">
            <a:extLst>
              <a:ext uri="{FF2B5EF4-FFF2-40B4-BE49-F238E27FC236}">
                <a16:creationId xmlns:a16="http://schemas.microsoft.com/office/drawing/2014/main" id="{4360FD9A-4833-8F45-8325-E254D4E9B877}"/>
              </a:ext>
            </a:extLst>
          </p:cNvPr>
          <p:cNvSpPr/>
          <p:nvPr/>
        </p:nvSpPr>
        <p:spPr>
          <a:xfrm>
            <a:off x="-1" y="1301949"/>
            <a:ext cx="7229475" cy="4524315"/>
          </a:xfrm>
          <a:prstGeom prst="rect">
            <a:avLst/>
          </a:prstGeom>
        </p:spPr>
        <p:txBody>
          <a:bodyPr wrap="square">
            <a:spAutoFit/>
          </a:bodyPr>
          <a:lstStyle/>
          <a:p>
            <a:pPr algn="just"/>
            <a:r>
              <a:rPr lang="pt-BR" sz="2400" dirty="0">
                <a:solidFill>
                  <a:srgbClr val="4C264C"/>
                </a:solidFill>
                <a:latin typeface="Arial" panose="020B0604020202020204" pitchFamily="34" charset="0"/>
              </a:rPr>
              <a:t>Uma quantidade de substância pode ser expressa de várias maneiras. </a:t>
            </a:r>
          </a:p>
          <a:p>
            <a:pPr algn="just"/>
            <a:endParaRPr lang="pt-BR" sz="2400" dirty="0">
              <a:solidFill>
                <a:srgbClr val="4C264C"/>
              </a:solidFill>
              <a:latin typeface="Arial" panose="020B0604020202020204" pitchFamily="34" charset="0"/>
            </a:endParaRPr>
          </a:p>
          <a:p>
            <a:pPr algn="just"/>
            <a:r>
              <a:rPr lang="pt-BR" sz="2400" dirty="0">
                <a:solidFill>
                  <a:srgbClr val="4C264C"/>
                </a:solidFill>
                <a:latin typeface="Arial" panose="020B0604020202020204" pitchFamily="34" charset="0"/>
              </a:rPr>
              <a:t>	Por exemplo, considere uma dúzia de ovos e 55,847 gramas (ou um mol) de ferro (Figura 2-8). </a:t>
            </a:r>
          </a:p>
          <a:p>
            <a:pPr algn="just"/>
            <a:endParaRPr lang="pt-BR" sz="2400" dirty="0">
              <a:solidFill>
                <a:srgbClr val="4C264C"/>
              </a:solidFill>
              <a:latin typeface="Arial" panose="020B0604020202020204" pitchFamily="34" charset="0"/>
            </a:endParaRPr>
          </a:p>
          <a:p>
            <a:pPr algn="just"/>
            <a:r>
              <a:rPr lang="pt-BR" sz="2400" dirty="0">
                <a:solidFill>
                  <a:srgbClr val="4C264C"/>
                </a:solidFill>
                <a:latin typeface="Arial" panose="020B0604020202020204" pitchFamily="34" charset="0"/>
              </a:rPr>
              <a:t>	Podemos expressar a quantidade de ovos ou ferro presente em qualquer uma das várias unidades. Podemos então construir fatores unitários e relacionar uma quantidade da substância expressa em um tipo de unidade com a mesma quantidade expresso em outra unidade.</a:t>
            </a:r>
            <a:endParaRPr lang="pt-BR" sz="2400" dirty="0">
              <a:solidFill>
                <a:srgbClr val="4C264C"/>
              </a:solidFill>
              <a:effectLst/>
              <a:latin typeface="Arial" panose="020B0604020202020204" pitchFamily="34" charset="0"/>
            </a:endParaRPr>
          </a:p>
        </p:txBody>
      </p:sp>
    </p:spTree>
    <p:extLst>
      <p:ext uri="{BB962C8B-B14F-4D97-AF65-F5344CB8AC3E}">
        <p14:creationId xmlns:p14="http://schemas.microsoft.com/office/powerpoint/2010/main" val="188934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CaixaDeTexto 9">
            <a:extLst>
              <a:ext uri="{FF2B5EF4-FFF2-40B4-BE49-F238E27FC236}">
                <a16:creationId xmlns:a16="http://schemas.microsoft.com/office/drawing/2014/main" id="{80649AAF-3027-4F51-9399-FF3884886561}"/>
              </a:ext>
            </a:extLst>
          </p:cNvPr>
          <p:cNvSpPr txBox="1"/>
          <p:nvPr/>
        </p:nvSpPr>
        <p:spPr>
          <a:xfrm>
            <a:off x="4165428" y="270171"/>
            <a:ext cx="8004593" cy="1569660"/>
          </a:xfrm>
          <a:prstGeom prst="rect">
            <a:avLst/>
          </a:prstGeom>
          <a:noFill/>
        </p:spPr>
        <p:txBody>
          <a:bodyPr wrap="square">
            <a:spAutoFit/>
          </a:bodyPr>
          <a:lstStyle/>
          <a:p>
            <a:pPr algn="just"/>
            <a:r>
              <a:rPr lang="pt-BR" sz="2400" b="1" i="0" u="none" strike="noStrike" baseline="0" dirty="0">
                <a:solidFill>
                  <a:srgbClr val="4C264C"/>
                </a:solidFill>
                <a:latin typeface="Corbel" panose="020B0503020204020204" pitchFamily="34" charset="0"/>
              </a:rPr>
              <a:t>. Essas ideias formam o núcleo da Teoria Atômica de Dalton, um dos destaques na história do pensamento científico. De forma condensada, as ideias de Dalton podem ser do seguinte modo:</a:t>
            </a:r>
          </a:p>
        </p:txBody>
      </p:sp>
      <p:sp>
        <p:nvSpPr>
          <p:cNvPr id="18" name="CaixaDeTexto 17">
            <a:extLst>
              <a:ext uri="{FF2B5EF4-FFF2-40B4-BE49-F238E27FC236}">
                <a16:creationId xmlns:a16="http://schemas.microsoft.com/office/drawing/2014/main" id="{94376852-17F0-4AD7-A96B-DC3A6B798FF7}"/>
              </a:ext>
            </a:extLst>
          </p:cNvPr>
          <p:cNvSpPr txBox="1"/>
          <p:nvPr/>
        </p:nvSpPr>
        <p:spPr>
          <a:xfrm>
            <a:off x="4224784" y="2456089"/>
            <a:ext cx="7885879" cy="3785652"/>
          </a:xfrm>
          <a:prstGeom prst="rect">
            <a:avLst/>
          </a:prstGeom>
          <a:noFill/>
        </p:spPr>
        <p:txBody>
          <a:bodyPr wrap="square">
            <a:spAutoFit/>
          </a:bodyPr>
          <a:lstStyle/>
          <a:p>
            <a:pPr marR="2840"/>
            <a:r>
              <a:rPr lang="pt-BR" sz="2400" b="1" i="1" u="none" strike="noStrike" baseline="0" dirty="0">
                <a:solidFill>
                  <a:srgbClr val="002060"/>
                </a:solidFill>
                <a:latin typeface="Corbel" panose="020B0503020204020204" pitchFamily="34" charset="0"/>
              </a:rPr>
              <a:t>Um elemento é composto de partículas extremamente pequenas e indivisíveis chamadas átomos.</a:t>
            </a:r>
          </a:p>
          <a:p>
            <a:pPr marR="2840"/>
            <a:endParaRPr lang="pt-BR" sz="2400" b="1" i="1" u="none" strike="noStrike" baseline="0" dirty="0">
              <a:solidFill>
                <a:srgbClr val="002060"/>
              </a:solidFill>
              <a:latin typeface="Corbel" panose="020B0503020204020204" pitchFamily="34" charset="0"/>
            </a:endParaRPr>
          </a:p>
          <a:p>
            <a:pPr marR="2840"/>
            <a:r>
              <a:rPr lang="pt-BR" sz="2400" b="1" i="1" u="none" strike="noStrike" baseline="0" dirty="0">
                <a:solidFill>
                  <a:srgbClr val="002060"/>
                </a:solidFill>
                <a:latin typeface="Corbel" panose="020B0503020204020204" pitchFamily="34" charset="0"/>
              </a:rPr>
              <a:t>Todos os átomos de um determinado elemento têm propriedades idênticas que diferem daquelas de outros elementos.</a:t>
            </a:r>
          </a:p>
          <a:p>
            <a:pPr marR="2840"/>
            <a:endParaRPr lang="pt-BR" sz="2400" b="1" i="1" u="none" strike="noStrike" baseline="0" dirty="0">
              <a:solidFill>
                <a:srgbClr val="002060"/>
              </a:solidFill>
              <a:latin typeface="Corbel" panose="020B0503020204020204" pitchFamily="34" charset="0"/>
            </a:endParaRPr>
          </a:p>
          <a:p>
            <a:pPr marR="2840"/>
            <a:r>
              <a:rPr lang="pt-BR" sz="2400" b="1" i="1" u="none" strike="noStrike" baseline="0" dirty="0">
                <a:solidFill>
                  <a:srgbClr val="002060"/>
                </a:solidFill>
                <a:latin typeface="Corbel" panose="020B0503020204020204" pitchFamily="34" charset="0"/>
              </a:rPr>
              <a:t>Os átomos não podem ser criados, destruídos ou transformados em átomos de outro elemento.</a:t>
            </a:r>
          </a:p>
          <a:p>
            <a:pPr marR="2840"/>
            <a:endParaRPr lang="pt-BR" sz="2400" b="1" i="1" u="none" strike="noStrike" baseline="0" dirty="0">
              <a:solidFill>
                <a:srgbClr val="002060"/>
              </a:solidFill>
              <a:latin typeface="Corbel" panose="020B0503020204020204" pitchFamily="34" charset="0"/>
            </a:endParaRPr>
          </a:p>
        </p:txBody>
      </p:sp>
      <p:sp>
        <p:nvSpPr>
          <p:cNvPr id="11" name="Espaço Reservado para Número de Slide 10">
            <a:extLst>
              <a:ext uri="{FF2B5EF4-FFF2-40B4-BE49-F238E27FC236}">
                <a16:creationId xmlns:a16="http://schemas.microsoft.com/office/drawing/2014/main" id="{2E355264-0073-4503-AA01-B717B724321A}"/>
              </a:ext>
            </a:extLst>
          </p:cNvPr>
          <p:cNvSpPr>
            <a:spLocks noGrp="1"/>
          </p:cNvSpPr>
          <p:nvPr>
            <p:ph type="sldNum" sz="quarter" idx="12"/>
          </p:nvPr>
        </p:nvSpPr>
        <p:spPr/>
        <p:txBody>
          <a:bodyPr/>
          <a:lstStyle/>
          <a:p>
            <a:pPr rtl="0"/>
            <a:fld id="{6D22F896-40B5-4ADD-8801-0D06FADFA095}" type="slidenum">
              <a:rPr lang="pt-BR" noProof="0" smtClean="0"/>
              <a:t>4</a:t>
            </a:fld>
            <a:endParaRPr lang="pt-BR" noProof="0"/>
          </a:p>
        </p:txBody>
      </p:sp>
    </p:spTree>
    <p:extLst>
      <p:ext uri="{BB962C8B-B14F-4D97-AF65-F5344CB8AC3E}">
        <p14:creationId xmlns:p14="http://schemas.microsoft.com/office/powerpoint/2010/main" val="1797108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40</a:t>
            </a:fld>
            <a:endParaRPr lang="pt-BR" noProof="0"/>
          </a:p>
        </p:txBody>
      </p:sp>
      <p:pic>
        <p:nvPicPr>
          <p:cNvPr id="2" name="Imagem 1">
            <a:extLst>
              <a:ext uri="{FF2B5EF4-FFF2-40B4-BE49-F238E27FC236}">
                <a16:creationId xmlns:a16="http://schemas.microsoft.com/office/drawing/2014/main" id="{121214F9-B999-8840-8BC7-DFD96BA608AD}"/>
              </a:ext>
            </a:extLst>
          </p:cNvPr>
          <p:cNvPicPr>
            <a:picLocks noChangeAspect="1"/>
          </p:cNvPicPr>
          <p:nvPr/>
        </p:nvPicPr>
        <p:blipFill>
          <a:blip r:embed="rId6"/>
          <a:stretch>
            <a:fillRect/>
          </a:stretch>
        </p:blipFill>
        <p:spPr>
          <a:xfrm>
            <a:off x="4430104" y="857567"/>
            <a:ext cx="7620324" cy="5025707"/>
          </a:xfrm>
          <a:prstGeom prst="rect">
            <a:avLst/>
          </a:prstGeom>
        </p:spPr>
      </p:pic>
    </p:spTree>
    <p:extLst>
      <p:ext uri="{BB962C8B-B14F-4D97-AF65-F5344CB8AC3E}">
        <p14:creationId xmlns:p14="http://schemas.microsoft.com/office/powerpoint/2010/main" val="1580165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41</a:t>
            </a:fld>
            <a:endParaRPr lang="pt-BR" noProof="0"/>
          </a:p>
        </p:txBody>
      </p:sp>
      <p:pic>
        <p:nvPicPr>
          <p:cNvPr id="2" name="Imagem 1">
            <a:extLst>
              <a:ext uri="{FF2B5EF4-FFF2-40B4-BE49-F238E27FC236}">
                <a16:creationId xmlns:a16="http://schemas.microsoft.com/office/drawing/2014/main" id="{2C5EF36B-FC93-2C49-B7F7-8A612D0DAC34}"/>
              </a:ext>
            </a:extLst>
          </p:cNvPr>
          <p:cNvPicPr>
            <a:picLocks noChangeAspect="1"/>
          </p:cNvPicPr>
          <p:nvPr/>
        </p:nvPicPr>
        <p:blipFill rotWithShape="1">
          <a:blip r:embed="rId4"/>
          <a:srcRect l="17569" t="18557" r="11779"/>
          <a:stretch/>
        </p:blipFill>
        <p:spPr>
          <a:xfrm>
            <a:off x="102870" y="1654492"/>
            <a:ext cx="7183927" cy="3549015"/>
          </a:xfrm>
          <a:prstGeom prst="rect">
            <a:avLst/>
          </a:prstGeom>
        </p:spPr>
      </p:pic>
    </p:spTree>
    <p:extLst>
      <p:ext uri="{BB962C8B-B14F-4D97-AF65-F5344CB8AC3E}">
        <p14:creationId xmlns:p14="http://schemas.microsoft.com/office/powerpoint/2010/main" val="1536485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42</a:t>
            </a:fld>
            <a:endParaRPr lang="pt-BR" noProof="0"/>
          </a:p>
        </p:txBody>
      </p:sp>
      <p:sp>
        <p:nvSpPr>
          <p:cNvPr id="2" name="Retângulo 1">
            <a:extLst>
              <a:ext uri="{FF2B5EF4-FFF2-40B4-BE49-F238E27FC236}">
                <a16:creationId xmlns:a16="http://schemas.microsoft.com/office/drawing/2014/main" id="{0C9DD8A5-E408-B74B-A958-EC3998DB18CC}"/>
              </a:ext>
            </a:extLst>
          </p:cNvPr>
          <p:cNvSpPr/>
          <p:nvPr/>
        </p:nvSpPr>
        <p:spPr>
          <a:xfrm>
            <a:off x="4262042" y="1716108"/>
            <a:ext cx="7705168" cy="3046988"/>
          </a:xfrm>
          <a:prstGeom prst="rect">
            <a:avLst/>
          </a:prstGeom>
        </p:spPr>
        <p:txBody>
          <a:bodyPr wrap="square">
            <a:spAutoFit/>
          </a:bodyPr>
          <a:lstStyle/>
          <a:p>
            <a:pPr algn="just"/>
            <a:r>
              <a:rPr lang="pt-BR" sz="2400" dirty="0">
                <a:solidFill>
                  <a:srgbClr val="4C264C"/>
                </a:solidFill>
                <a:latin typeface="Arial" panose="020B0604020202020204" pitchFamily="34" charset="0"/>
              </a:rPr>
              <a:t>	A Figura 2-9 mostra a aparência de um mol de átomos de cada um dos elementos comuns. Cada um dos exemplos na Figura 2-9 representa 6,022 </a:t>
            </a:r>
            <a:r>
              <a:rPr lang="pt-BR" sz="2400" dirty="0" err="1">
                <a:solidFill>
                  <a:srgbClr val="4C264C"/>
                </a:solidFill>
                <a:latin typeface="Arial" panose="020B0604020202020204" pitchFamily="34" charset="0"/>
              </a:rPr>
              <a:t>x</a:t>
            </a:r>
            <a:r>
              <a:rPr lang="pt-BR" sz="2400" dirty="0">
                <a:solidFill>
                  <a:srgbClr val="4C264C"/>
                </a:solidFill>
                <a:latin typeface="Arial" panose="020B0604020202020204" pitchFamily="34" charset="0"/>
              </a:rPr>
              <a:t> 10</a:t>
            </a:r>
            <a:r>
              <a:rPr lang="pt-BR" sz="2400" baseline="30000" dirty="0">
                <a:solidFill>
                  <a:srgbClr val="4C264C"/>
                </a:solidFill>
                <a:latin typeface="Arial" panose="020B0604020202020204" pitchFamily="34" charset="0"/>
              </a:rPr>
              <a:t>23</a:t>
            </a:r>
            <a:r>
              <a:rPr lang="pt-BR" sz="2400" dirty="0">
                <a:solidFill>
                  <a:srgbClr val="4C264C"/>
                </a:solidFill>
                <a:latin typeface="Arial" panose="020B0604020202020204" pitchFamily="34" charset="0"/>
              </a:rPr>
              <a:t> átomos do elemento.</a:t>
            </a:r>
          </a:p>
          <a:p>
            <a:pPr algn="just"/>
            <a:endParaRPr lang="pt-BR" sz="2400" dirty="0">
              <a:solidFill>
                <a:srgbClr val="4C264C"/>
              </a:solidFill>
              <a:latin typeface="Arial" panose="020B0604020202020204" pitchFamily="34" charset="0"/>
            </a:endParaRPr>
          </a:p>
          <a:p>
            <a:pPr algn="just"/>
            <a:r>
              <a:rPr lang="pt-BR" sz="2400" dirty="0">
                <a:solidFill>
                  <a:srgbClr val="4C264C"/>
                </a:solidFill>
                <a:latin typeface="Arial" panose="020B0604020202020204" pitchFamily="34" charset="0"/>
              </a:rPr>
              <a:t>	A relação entre a massa de uma amostra de um elemento e o número de mols de átomos na amostra é ilustrado no Exemplo 2-3.</a:t>
            </a:r>
            <a:endParaRPr lang="pt-BR" sz="2400" dirty="0">
              <a:solidFill>
                <a:srgbClr val="4C264C"/>
              </a:solidFill>
              <a:effectLst/>
              <a:latin typeface="Arial" panose="020B0604020202020204" pitchFamily="34" charset="0"/>
            </a:endParaRPr>
          </a:p>
        </p:txBody>
      </p:sp>
    </p:spTree>
    <p:extLst>
      <p:ext uri="{BB962C8B-B14F-4D97-AF65-F5344CB8AC3E}">
        <p14:creationId xmlns:p14="http://schemas.microsoft.com/office/powerpoint/2010/main" val="2053981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43</a:t>
            </a:fld>
            <a:endParaRPr lang="pt-BR" noProof="0"/>
          </a:p>
        </p:txBody>
      </p:sp>
      <p:pic>
        <p:nvPicPr>
          <p:cNvPr id="2" name="Imagem 1">
            <a:extLst>
              <a:ext uri="{FF2B5EF4-FFF2-40B4-BE49-F238E27FC236}">
                <a16:creationId xmlns:a16="http://schemas.microsoft.com/office/drawing/2014/main" id="{28DF6D4D-5206-E64D-8697-F3EF1B45F697}"/>
              </a:ext>
            </a:extLst>
          </p:cNvPr>
          <p:cNvPicPr>
            <a:picLocks noChangeAspect="1"/>
          </p:cNvPicPr>
          <p:nvPr/>
        </p:nvPicPr>
        <p:blipFill>
          <a:blip r:embed="rId4"/>
          <a:stretch>
            <a:fillRect/>
          </a:stretch>
        </p:blipFill>
        <p:spPr>
          <a:xfrm>
            <a:off x="0" y="0"/>
            <a:ext cx="10528300" cy="5803900"/>
          </a:xfrm>
          <a:prstGeom prst="rect">
            <a:avLst/>
          </a:prstGeom>
        </p:spPr>
      </p:pic>
    </p:spTree>
    <p:extLst>
      <p:ext uri="{BB962C8B-B14F-4D97-AF65-F5344CB8AC3E}">
        <p14:creationId xmlns:p14="http://schemas.microsoft.com/office/powerpoint/2010/main" val="2908266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44</a:t>
            </a:fld>
            <a:endParaRPr lang="pt-BR" noProof="0"/>
          </a:p>
        </p:txBody>
      </p:sp>
      <p:pic>
        <p:nvPicPr>
          <p:cNvPr id="2" name="Imagem 1">
            <a:extLst>
              <a:ext uri="{FF2B5EF4-FFF2-40B4-BE49-F238E27FC236}">
                <a16:creationId xmlns:a16="http://schemas.microsoft.com/office/drawing/2014/main" id="{EEA72A7B-5FB2-7342-A6E1-E3D69BF98508}"/>
              </a:ext>
            </a:extLst>
          </p:cNvPr>
          <p:cNvPicPr>
            <a:picLocks noChangeAspect="1"/>
          </p:cNvPicPr>
          <p:nvPr/>
        </p:nvPicPr>
        <p:blipFill>
          <a:blip r:embed="rId6"/>
          <a:stretch>
            <a:fillRect/>
          </a:stretch>
        </p:blipFill>
        <p:spPr>
          <a:xfrm>
            <a:off x="2095500" y="0"/>
            <a:ext cx="9944100" cy="5702300"/>
          </a:xfrm>
          <a:prstGeom prst="rect">
            <a:avLst/>
          </a:prstGeom>
        </p:spPr>
      </p:pic>
    </p:spTree>
    <p:extLst>
      <p:ext uri="{BB962C8B-B14F-4D97-AF65-F5344CB8AC3E}">
        <p14:creationId xmlns:p14="http://schemas.microsoft.com/office/powerpoint/2010/main" val="3830824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45</a:t>
            </a:fld>
            <a:endParaRPr lang="pt-BR" noProof="0"/>
          </a:p>
        </p:txBody>
      </p:sp>
      <p:pic>
        <p:nvPicPr>
          <p:cNvPr id="2" name="Imagem 1">
            <a:extLst>
              <a:ext uri="{FF2B5EF4-FFF2-40B4-BE49-F238E27FC236}">
                <a16:creationId xmlns:a16="http://schemas.microsoft.com/office/drawing/2014/main" id="{C56BE5CD-FC2C-D04C-962F-C77686438CEC}"/>
              </a:ext>
            </a:extLst>
          </p:cNvPr>
          <p:cNvPicPr>
            <a:picLocks noChangeAspect="1"/>
          </p:cNvPicPr>
          <p:nvPr/>
        </p:nvPicPr>
        <p:blipFill>
          <a:blip r:embed="rId4"/>
          <a:stretch>
            <a:fillRect/>
          </a:stretch>
        </p:blipFill>
        <p:spPr>
          <a:xfrm>
            <a:off x="127000" y="0"/>
            <a:ext cx="10109200" cy="609600"/>
          </a:xfrm>
          <a:prstGeom prst="rect">
            <a:avLst/>
          </a:prstGeom>
        </p:spPr>
      </p:pic>
      <p:pic>
        <p:nvPicPr>
          <p:cNvPr id="4" name="Imagem 3">
            <a:extLst>
              <a:ext uri="{FF2B5EF4-FFF2-40B4-BE49-F238E27FC236}">
                <a16:creationId xmlns:a16="http://schemas.microsoft.com/office/drawing/2014/main" id="{C4F91693-064B-094B-896F-59D0BF636CD3}"/>
              </a:ext>
            </a:extLst>
          </p:cNvPr>
          <p:cNvPicPr>
            <a:picLocks noChangeAspect="1"/>
          </p:cNvPicPr>
          <p:nvPr/>
        </p:nvPicPr>
        <p:blipFill>
          <a:blip r:embed="rId5"/>
          <a:stretch>
            <a:fillRect/>
          </a:stretch>
        </p:blipFill>
        <p:spPr>
          <a:xfrm>
            <a:off x="0" y="609600"/>
            <a:ext cx="10236200" cy="2349500"/>
          </a:xfrm>
          <a:prstGeom prst="rect">
            <a:avLst/>
          </a:prstGeom>
        </p:spPr>
      </p:pic>
      <p:pic>
        <p:nvPicPr>
          <p:cNvPr id="6" name="Imagem 5">
            <a:extLst>
              <a:ext uri="{FF2B5EF4-FFF2-40B4-BE49-F238E27FC236}">
                <a16:creationId xmlns:a16="http://schemas.microsoft.com/office/drawing/2014/main" id="{2C158678-071F-C24D-AE9A-60E91173685F}"/>
              </a:ext>
            </a:extLst>
          </p:cNvPr>
          <p:cNvPicPr>
            <a:picLocks noChangeAspect="1"/>
          </p:cNvPicPr>
          <p:nvPr/>
        </p:nvPicPr>
        <p:blipFill>
          <a:blip r:embed="rId6"/>
          <a:stretch>
            <a:fillRect/>
          </a:stretch>
        </p:blipFill>
        <p:spPr>
          <a:xfrm>
            <a:off x="12700" y="2959100"/>
            <a:ext cx="10223500" cy="3853180"/>
          </a:xfrm>
          <a:prstGeom prst="rect">
            <a:avLst/>
          </a:prstGeom>
        </p:spPr>
      </p:pic>
    </p:spTree>
    <p:extLst>
      <p:ext uri="{BB962C8B-B14F-4D97-AF65-F5344CB8AC3E}">
        <p14:creationId xmlns:p14="http://schemas.microsoft.com/office/powerpoint/2010/main" val="17808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46</a:t>
            </a:fld>
            <a:endParaRPr lang="pt-BR" noProof="0"/>
          </a:p>
        </p:txBody>
      </p:sp>
      <p:pic>
        <p:nvPicPr>
          <p:cNvPr id="2" name="Imagem 1">
            <a:extLst>
              <a:ext uri="{FF2B5EF4-FFF2-40B4-BE49-F238E27FC236}">
                <a16:creationId xmlns:a16="http://schemas.microsoft.com/office/drawing/2014/main" id="{23C251A8-2F60-004D-8BA4-95BB80E74A2D}"/>
              </a:ext>
            </a:extLst>
          </p:cNvPr>
          <p:cNvPicPr>
            <a:picLocks noChangeAspect="1"/>
          </p:cNvPicPr>
          <p:nvPr/>
        </p:nvPicPr>
        <p:blipFill>
          <a:blip r:embed="rId6"/>
          <a:stretch>
            <a:fillRect/>
          </a:stretch>
        </p:blipFill>
        <p:spPr>
          <a:xfrm>
            <a:off x="2752264" y="0"/>
            <a:ext cx="9418699" cy="6857990"/>
          </a:xfrm>
          <a:prstGeom prst="rect">
            <a:avLst/>
          </a:prstGeom>
        </p:spPr>
      </p:pic>
    </p:spTree>
    <p:extLst>
      <p:ext uri="{BB962C8B-B14F-4D97-AF65-F5344CB8AC3E}">
        <p14:creationId xmlns:p14="http://schemas.microsoft.com/office/powerpoint/2010/main" val="2658130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47</a:t>
            </a:fld>
            <a:endParaRPr lang="pt-BR" noProof="0"/>
          </a:p>
        </p:txBody>
      </p:sp>
      <p:pic>
        <p:nvPicPr>
          <p:cNvPr id="2" name="Imagem 1">
            <a:extLst>
              <a:ext uri="{FF2B5EF4-FFF2-40B4-BE49-F238E27FC236}">
                <a16:creationId xmlns:a16="http://schemas.microsoft.com/office/drawing/2014/main" id="{1C72ED65-6B51-C642-AEE5-B8BD7ABC118A}"/>
              </a:ext>
            </a:extLst>
          </p:cNvPr>
          <p:cNvPicPr>
            <a:picLocks noChangeAspect="1"/>
          </p:cNvPicPr>
          <p:nvPr/>
        </p:nvPicPr>
        <p:blipFill>
          <a:blip r:embed="rId4"/>
          <a:stretch>
            <a:fillRect/>
          </a:stretch>
        </p:blipFill>
        <p:spPr>
          <a:xfrm>
            <a:off x="0" y="0"/>
            <a:ext cx="9524130" cy="6857990"/>
          </a:xfrm>
          <a:prstGeom prst="rect">
            <a:avLst/>
          </a:prstGeom>
        </p:spPr>
      </p:pic>
    </p:spTree>
    <p:extLst>
      <p:ext uri="{BB962C8B-B14F-4D97-AF65-F5344CB8AC3E}">
        <p14:creationId xmlns:p14="http://schemas.microsoft.com/office/powerpoint/2010/main" val="1697016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48</a:t>
            </a:fld>
            <a:endParaRPr lang="pt-BR" noProof="0"/>
          </a:p>
        </p:txBody>
      </p:sp>
      <p:pic>
        <p:nvPicPr>
          <p:cNvPr id="2" name="Imagem 1">
            <a:extLst>
              <a:ext uri="{FF2B5EF4-FFF2-40B4-BE49-F238E27FC236}">
                <a16:creationId xmlns:a16="http://schemas.microsoft.com/office/drawing/2014/main" id="{6BF4B318-C4AB-194C-BDE1-1F018D0AE36F}"/>
              </a:ext>
            </a:extLst>
          </p:cNvPr>
          <p:cNvPicPr>
            <a:picLocks noChangeAspect="1"/>
          </p:cNvPicPr>
          <p:nvPr/>
        </p:nvPicPr>
        <p:blipFill>
          <a:blip r:embed="rId6"/>
          <a:stretch>
            <a:fillRect/>
          </a:stretch>
        </p:blipFill>
        <p:spPr>
          <a:xfrm>
            <a:off x="2032157" y="-3"/>
            <a:ext cx="10155398" cy="6857990"/>
          </a:xfrm>
          <a:prstGeom prst="rect">
            <a:avLst/>
          </a:prstGeom>
        </p:spPr>
      </p:pic>
    </p:spTree>
    <p:extLst>
      <p:ext uri="{BB962C8B-B14F-4D97-AF65-F5344CB8AC3E}">
        <p14:creationId xmlns:p14="http://schemas.microsoft.com/office/powerpoint/2010/main" val="2697865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49</a:t>
            </a:fld>
            <a:endParaRPr lang="pt-BR" noProof="0"/>
          </a:p>
        </p:txBody>
      </p:sp>
      <p:sp>
        <p:nvSpPr>
          <p:cNvPr id="2" name="Retângulo 1">
            <a:extLst>
              <a:ext uri="{FF2B5EF4-FFF2-40B4-BE49-F238E27FC236}">
                <a16:creationId xmlns:a16="http://schemas.microsoft.com/office/drawing/2014/main" id="{94FFD020-FFF7-6B47-B3A4-DD725A70867F}"/>
              </a:ext>
            </a:extLst>
          </p:cNvPr>
          <p:cNvSpPr/>
          <p:nvPr/>
        </p:nvSpPr>
        <p:spPr>
          <a:xfrm>
            <a:off x="150495" y="1443841"/>
            <a:ext cx="7124700" cy="4401205"/>
          </a:xfrm>
          <a:prstGeom prst="rect">
            <a:avLst/>
          </a:prstGeom>
        </p:spPr>
        <p:txBody>
          <a:bodyPr wrap="square">
            <a:spAutoFit/>
          </a:bodyPr>
          <a:lstStyle/>
          <a:p>
            <a:r>
              <a:rPr lang="pt-BR" sz="2000" b="1" dirty="0">
                <a:solidFill>
                  <a:srgbClr val="4C264C"/>
                </a:solidFill>
                <a:latin typeface="Arial" panose="020B0604020202020204" pitchFamily="34" charset="0"/>
              </a:rPr>
              <a:t>2-7 PESOS FÓRMULA, PESOS MOLECULARES, E MOLES</a:t>
            </a:r>
            <a:endParaRPr lang="pt-BR" sz="2000" dirty="0">
              <a:solidFill>
                <a:srgbClr val="4C264C"/>
              </a:solidFill>
              <a:latin typeface="Arial" panose="020B0604020202020204" pitchFamily="34" charset="0"/>
            </a:endParaRPr>
          </a:p>
          <a:p>
            <a:br>
              <a:rPr lang="pt-BR" sz="2000" dirty="0">
                <a:latin typeface="Arial" panose="020B0604020202020204" pitchFamily="34" charset="0"/>
              </a:rPr>
            </a:br>
            <a:endParaRPr lang="pt-BR" sz="2000" dirty="0">
              <a:latin typeface="Arial" panose="020B0604020202020204" pitchFamily="34" charset="0"/>
            </a:endParaRPr>
          </a:p>
          <a:p>
            <a:br>
              <a:rPr lang="pt-BR" sz="2000" dirty="0">
                <a:latin typeface="Arial" panose="020B0604020202020204" pitchFamily="34" charset="0"/>
              </a:rPr>
            </a:br>
            <a:endParaRPr lang="pt-BR" sz="2000" dirty="0">
              <a:latin typeface="Arial" panose="020B0604020202020204" pitchFamily="34" charset="0"/>
            </a:endParaRPr>
          </a:p>
          <a:p>
            <a:br>
              <a:rPr lang="pt-BR" sz="2000" dirty="0">
                <a:latin typeface="Arial" panose="020B0604020202020204" pitchFamily="34" charset="0"/>
              </a:rPr>
            </a:br>
            <a:endParaRPr lang="pt-BR" sz="2000" dirty="0">
              <a:latin typeface="Arial" panose="020B0604020202020204" pitchFamily="34" charset="0"/>
            </a:endParaRPr>
          </a:p>
          <a:p>
            <a:pPr algn="just"/>
            <a:r>
              <a:rPr lang="pt-BR" sz="2000" dirty="0">
                <a:solidFill>
                  <a:srgbClr val="4C264C"/>
                </a:solidFill>
                <a:latin typeface="Arial" panose="020B0604020202020204" pitchFamily="34" charset="0"/>
              </a:rPr>
              <a:t>Os pesos fórmulas, como os pesos atômicos nos quais se baseiam, são massas relativas. O peso fórmula para hidróxido de sódio, </a:t>
            </a:r>
            <a:r>
              <a:rPr lang="pt-BR" sz="2000" dirty="0" err="1">
                <a:solidFill>
                  <a:srgbClr val="4C264C"/>
                </a:solidFill>
                <a:latin typeface="Arial" panose="020B0604020202020204" pitchFamily="34" charset="0"/>
              </a:rPr>
              <a:t>NaOH</a:t>
            </a:r>
            <a:r>
              <a:rPr lang="pt-BR" sz="2000" dirty="0">
                <a:solidFill>
                  <a:srgbClr val="4C264C"/>
                </a:solidFill>
                <a:latin typeface="Arial" panose="020B0604020202020204" pitchFamily="34" charset="0"/>
              </a:rPr>
              <a:t>, (arredondado para 0,1 </a:t>
            </a:r>
            <a:r>
              <a:rPr lang="pt-BR" sz="2000" dirty="0" err="1">
                <a:solidFill>
                  <a:srgbClr val="4C264C"/>
                </a:solidFill>
                <a:latin typeface="Arial" panose="020B0604020202020204" pitchFamily="34" charset="0"/>
              </a:rPr>
              <a:t>amu</a:t>
            </a:r>
            <a:r>
              <a:rPr lang="pt-BR" sz="2000" dirty="0">
                <a:solidFill>
                  <a:srgbClr val="4C264C"/>
                </a:solidFill>
                <a:latin typeface="Arial" panose="020B0604020202020204" pitchFamily="34" charset="0"/>
              </a:rPr>
              <a:t> mais próximo) é encontrado da seguinte forma:</a:t>
            </a:r>
          </a:p>
          <a:p>
            <a:br>
              <a:rPr lang="pt-BR" sz="2000" dirty="0">
                <a:latin typeface="Arial" panose="020B0604020202020204" pitchFamily="34" charset="0"/>
              </a:rPr>
            </a:br>
            <a:endParaRPr lang="pt-BR" sz="2000" dirty="0">
              <a:effectLst/>
              <a:latin typeface="Arial" panose="020B0604020202020204" pitchFamily="34" charset="0"/>
            </a:endParaRPr>
          </a:p>
        </p:txBody>
      </p:sp>
      <p:pic>
        <p:nvPicPr>
          <p:cNvPr id="4" name="Imagem 3">
            <a:extLst>
              <a:ext uri="{FF2B5EF4-FFF2-40B4-BE49-F238E27FC236}">
                <a16:creationId xmlns:a16="http://schemas.microsoft.com/office/drawing/2014/main" id="{310C8126-4C92-4F42-A49A-5D8962A50521}"/>
              </a:ext>
            </a:extLst>
          </p:cNvPr>
          <p:cNvPicPr>
            <a:picLocks noChangeAspect="1"/>
          </p:cNvPicPr>
          <p:nvPr/>
        </p:nvPicPr>
        <p:blipFill>
          <a:blip r:embed="rId4"/>
          <a:stretch>
            <a:fillRect/>
          </a:stretch>
        </p:blipFill>
        <p:spPr>
          <a:xfrm>
            <a:off x="68415" y="2352217"/>
            <a:ext cx="7196051" cy="1299667"/>
          </a:xfrm>
          <a:prstGeom prst="rect">
            <a:avLst/>
          </a:prstGeom>
        </p:spPr>
      </p:pic>
    </p:spTree>
    <p:extLst>
      <p:ext uri="{BB962C8B-B14F-4D97-AF65-F5344CB8AC3E}">
        <p14:creationId xmlns:p14="http://schemas.microsoft.com/office/powerpoint/2010/main" val="391772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tângulo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12" name="Imagem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Imagem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CaixaDeTexto 7">
            <a:extLst>
              <a:ext uri="{FF2B5EF4-FFF2-40B4-BE49-F238E27FC236}">
                <a16:creationId xmlns:a16="http://schemas.microsoft.com/office/drawing/2014/main" id="{A75D746F-6DC3-4074-97E8-FE23DDE6FABD}"/>
              </a:ext>
            </a:extLst>
          </p:cNvPr>
          <p:cNvSpPr txBox="1"/>
          <p:nvPr/>
        </p:nvSpPr>
        <p:spPr>
          <a:xfrm>
            <a:off x="123795" y="1301484"/>
            <a:ext cx="7028372" cy="2308324"/>
          </a:xfrm>
          <a:prstGeom prst="rect">
            <a:avLst/>
          </a:prstGeom>
          <a:noFill/>
        </p:spPr>
        <p:txBody>
          <a:bodyPr wrap="square">
            <a:spAutoFit/>
          </a:bodyPr>
          <a:lstStyle/>
          <a:p>
            <a:pPr marR="2840"/>
            <a:r>
              <a:rPr lang="pt-BR" sz="2400" b="1" i="1" u="none" strike="noStrike" baseline="0" dirty="0">
                <a:solidFill>
                  <a:srgbClr val="002060"/>
                </a:solidFill>
                <a:latin typeface="Corbel" panose="020B0503020204020204" pitchFamily="34" charset="0"/>
              </a:rPr>
              <a:t>Os compostos são formados quando átomos de diferentes elementos se combinam uns com os outros em pequenas proporções de números inteiros.</a:t>
            </a:r>
          </a:p>
          <a:p>
            <a:pPr marR="2840"/>
            <a:endParaRPr lang="pt-BR" sz="2400" b="1" i="1" u="none" strike="noStrike" baseline="0" dirty="0">
              <a:solidFill>
                <a:srgbClr val="002060"/>
              </a:solidFill>
              <a:latin typeface="Corbel" panose="020B0503020204020204" pitchFamily="34" charset="0"/>
            </a:endParaRPr>
          </a:p>
          <a:p>
            <a:r>
              <a:rPr lang="pt-BR" sz="2400" b="1" i="1" u="none" strike="noStrike" baseline="0" dirty="0">
                <a:solidFill>
                  <a:srgbClr val="002060"/>
                </a:solidFill>
                <a:latin typeface="Corbel" panose="020B0503020204020204" pitchFamily="34" charset="0"/>
              </a:rPr>
              <a:t>5. Os números relativos e tipos de átomos são constantes em um dado composto.</a:t>
            </a:r>
          </a:p>
        </p:txBody>
      </p:sp>
      <p:sp>
        <p:nvSpPr>
          <p:cNvPr id="11" name="CaixaDeTexto 10">
            <a:extLst>
              <a:ext uri="{FF2B5EF4-FFF2-40B4-BE49-F238E27FC236}">
                <a16:creationId xmlns:a16="http://schemas.microsoft.com/office/drawing/2014/main" id="{BF00C8F2-2BA3-4ED6-AB72-160072D1C238}"/>
              </a:ext>
            </a:extLst>
          </p:cNvPr>
          <p:cNvSpPr txBox="1"/>
          <p:nvPr/>
        </p:nvSpPr>
        <p:spPr>
          <a:xfrm>
            <a:off x="123794" y="4079188"/>
            <a:ext cx="6947057" cy="1938992"/>
          </a:xfrm>
          <a:prstGeom prst="rect">
            <a:avLst/>
          </a:prstGeom>
          <a:noFill/>
        </p:spPr>
        <p:txBody>
          <a:bodyPr wrap="square">
            <a:spAutoFit/>
          </a:bodyPr>
          <a:lstStyle/>
          <a:p>
            <a:pPr algn="just"/>
            <a:r>
              <a:rPr lang="pt-BR" sz="2400" b="1" i="0" u="none" strike="noStrike" baseline="0" dirty="0">
                <a:solidFill>
                  <a:srgbClr val="4C264C"/>
                </a:solidFill>
                <a:latin typeface="Corbel" panose="020B0503020204020204" pitchFamily="34" charset="0"/>
              </a:rPr>
              <a:t>Mesmo com suas deficiências, as </a:t>
            </a:r>
            <a:r>
              <a:rPr lang="pt-BR" sz="2400" b="1" dirty="0">
                <a:solidFill>
                  <a:srgbClr val="4C264C"/>
                </a:solidFill>
                <a:latin typeface="Corbel" panose="020B0503020204020204" pitchFamily="34" charset="0"/>
              </a:rPr>
              <a:t>ideias de Dalton forneceram </a:t>
            </a:r>
            <a:r>
              <a:rPr lang="pt-BR" sz="2400" b="1" i="0" u="none" strike="noStrike" baseline="0" dirty="0">
                <a:solidFill>
                  <a:srgbClr val="4C264C"/>
                </a:solidFill>
                <a:latin typeface="Corbel" panose="020B0503020204020204" pitchFamily="34" charset="0"/>
              </a:rPr>
              <a:t>uma </a:t>
            </a:r>
            <a:r>
              <a:rPr lang="pt-BR" sz="2400" b="1" dirty="0">
                <a:solidFill>
                  <a:srgbClr val="4C264C"/>
                </a:solidFill>
                <a:latin typeface="Corbel" panose="020B0503020204020204" pitchFamily="34" charset="0"/>
              </a:rPr>
              <a:t>base</a:t>
            </a:r>
            <a:r>
              <a:rPr lang="pt-BR" sz="2400" b="1" i="0" u="none" strike="noStrike" baseline="0" dirty="0">
                <a:solidFill>
                  <a:srgbClr val="4C264C"/>
                </a:solidFill>
                <a:latin typeface="Corbel" panose="020B0503020204020204" pitchFamily="34" charset="0"/>
              </a:rPr>
              <a:t> que poderia ser modificada e expandida por cientistas posteriores. Por isso John Dalton é frequentemente considerado o pai da teoria atômica moderna.</a:t>
            </a:r>
          </a:p>
        </p:txBody>
      </p:sp>
      <p:sp>
        <p:nvSpPr>
          <p:cNvPr id="6" name="Espaço Reservado para Número de Slide 5">
            <a:extLst>
              <a:ext uri="{FF2B5EF4-FFF2-40B4-BE49-F238E27FC236}">
                <a16:creationId xmlns:a16="http://schemas.microsoft.com/office/drawing/2014/main" id="{BF893AFD-A472-422F-8DE2-CC57DCB42BEF}"/>
              </a:ext>
            </a:extLst>
          </p:cNvPr>
          <p:cNvSpPr>
            <a:spLocks noGrp="1"/>
          </p:cNvSpPr>
          <p:nvPr>
            <p:ph type="sldNum" sz="quarter" idx="12"/>
          </p:nvPr>
        </p:nvSpPr>
        <p:spPr/>
        <p:txBody>
          <a:bodyPr/>
          <a:lstStyle/>
          <a:p>
            <a:pPr rtl="0"/>
            <a:fld id="{6D22F896-40B5-4ADD-8801-0D06FADFA095}" type="slidenum">
              <a:rPr lang="pt-BR" noProof="0" smtClean="0"/>
              <a:t>5</a:t>
            </a:fld>
            <a:endParaRPr lang="pt-BR" noProof="0"/>
          </a:p>
        </p:txBody>
      </p:sp>
    </p:spTree>
    <p:extLst>
      <p:ext uri="{BB962C8B-B14F-4D97-AF65-F5344CB8AC3E}">
        <p14:creationId xmlns:p14="http://schemas.microsoft.com/office/powerpoint/2010/main" val="679257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50</a:t>
            </a:fld>
            <a:endParaRPr lang="pt-BR" noProof="0"/>
          </a:p>
        </p:txBody>
      </p:sp>
      <p:pic>
        <p:nvPicPr>
          <p:cNvPr id="2" name="Imagem 1">
            <a:extLst>
              <a:ext uri="{FF2B5EF4-FFF2-40B4-BE49-F238E27FC236}">
                <a16:creationId xmlns:a16="http://schemas.microsoft.com/office/drawing/2014/main" id="{D58CCFD0-5711-114C-B5F7-148E85852A07}"/>
              </a:ext>
            </a:extLst>
          </p:cNvPr>
          <p:cNvPicPr>
            <a:picLocks noChangeAspect="1"/>
          </p:cNvPicPr>
          <p:nvPr/>
        </p:nvPicPr>
        <p:blipFill>
          <a:blip r:embed="rId6"/>
          <a:stretch>
            <a:fillRect/>
          </a:stretch>
        </p:blipFill>
        <p:spPr>
          <a:xfrm>
            <a:off x="4199337" y="280035"/>
            <a:ext cx="7899400" cy="1600200"/>
          </a:xfrm>
          <a:prstGeom prst="rect">
            <a:avLst/>
          </a:prstGeom>
        </p:spPr>
      </p:pic>
      <p:sp>
        <p:nvSpPr>
          <p:cNvPr id="4" name="Retângulo 3">
            <a:extLst>
              <a:ext uri="{FF2B5EF4-FFF2-40B4-BE49-F238E27FC236}">
                <a16:creationId xmlns:a16="http://schemas.microsoft.com/office/drawing/2014/main" id="{AC74D08D-9362-894C-90F6-58F559253267}"/>
              </a:ext>
            </a:extLst>
          </p:cNvPr>
          <p:cNvSpPr/>
          <p:nvPr/>
        </p:nvSpPr>
        <p:spPr>
          <a:xfrm>
            <a:off x="4199337" y="2603092"/>
            <a:ext cx="7726565" cy="1754326"/>
          </a:xfrm>
          <a:prstGeom prst="rect">
            <a:avLst/>
          </a:prstGeom>
        </p:spPr>
        <p:txBody>
          <a:bodyPr wrap="square">
            <a:spAutoFit/>
          </a:bodyPr>
          <a:lstStyle/>
          <a:p>
            <a:pPr algn="just"/>
            <a:r>
              <a:rPr lang="pt-BR" dirty="0">
                <a:solidFill>
                  <a:srgbClr val="4C264C"/>
                </a:solidFill>
                <a:latin typeface="Arial" panose="020B0604020202020204" pitchFamily="34" charset="0"/>
              </a:rPr>
              <a:t>	O termo “peso fórmula” é usado corretamente para substâncias iônicas ou moleculares. </a:t>
            </a:r>
          </a:p>
          <a:p>
            <a:pPr algn="just"/>
            <a:endParaRPr lang="pt-BR" dirty="0">
              <a:solidFill>
                <a:srgbClr val="4C264C"/>
              </a:solidFill>
              <a:latin typeface="Arial" panose="020B0604020202020204" pitchFamily="34" charset="0"/>
            </a:endParaRPr>
          </a:p>
          <a:p>
            <a:pPr algn="just"/>
            <a:r>
              <a:rPr lang="pt-BR" dirty="0">
                <a:solidFill>
                  <a:srgbClr val="4C264C"/>
                </a:solidFill>
                <a:latin typeface="Arial" panose="020B0604020202020204" pitchFamily="34" charset="0"/>
              </a:rPr>
              <a:t>	Quando nos referimos especificamente a substâncias moleculares (não iônicas), isto é, substâncias que existem como moléculas discretas, muitas vezes substituímos o termo por peso molecular (MW).</a:t>
            </a:r>
            <a:endParaRPr lang="pt-BR" dirty="0">
              <a:solidFill>
                <a:srgbClr val="4C264C"/>
              </a:solidFill>
              <a:effectLst/>
              <a:latin typeface="Arial" panose="020B0604020202020204" pitchFamily="34" charset="0"/>
            </a:endParaRPr>
          </a:p>
        </p:txBody>
      </p:sp>
    </p:spTree>
    <p:extLst>
      <p:ext uri="{BB962C8B-B14F-4D97-AF65-F5344CB8AC3E}">
        <p14:creationId xmlns:p14="http://schemas.microsoft.com/office/powerpoint/2010/main" val="2416967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51</a:t>
            </a:fld>
            <a:endParaRPr lang="pt-BR" noProof="0"/>
          </a:p>
        </p:txBody>
      </p:sp>
      <p:pic>
        <p:nvPicPr>
          <p:cNvPr id="2" name="Imagem 1">
            <a:extLst>
              <a:ext uri="{FF2B5EF4-FFF2-40B4-BE49-F238E27FC236}">
                <a16:creationId xmlns:a16="http://schemas.microsoft.com/office/drawing/2014/main" id="{5EE5739E-EED7-6F4A-895D-54727706BE6D}"/>
              </a:ext>
            </a:extLst>
          </p:cNvPr>
          <p:cNvPicPr>
            <a:picLocks noChangeAspect="1"/>
          </p:cNvPicPr>
          <p:nvPr/>
        </p:nvPicPr>
        <p:blipFill>
          <a:blip r:embed="rId4"/>
          <a:stretch>
            <a:fillRect/>
          </a:stretch>
        </p:blipFill>
        <p:spPr>
          <a:xfrm>
            <a:off x="0" y="857250"/>
            <a:ext cx="9041188" cy="5497830"/>
          </a:xfrm>
          <a:prstGeom prst="rect">
            <a:avLst/>
          </a:prstGeom>
        </p:spPr>
      </p:pic>
    </p:spTree>
    <p:extLst>
      <p:ext uri="{BB962C8B-B14F-4D97-AF65-F5344CB8AC3E}">
        <p14:creationId xmlns:p14="http://schemas.microsoft.com/office/powerpoint/2010/main" val="1538116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52</a:t>
            </a:fld>
            <a:endParaRPr lang="pt-BR" noProof="0"/>
          </a:p>
        </p:txBody>
      </p:sp>
      <p:pic>
        <p:nvPicPr>
          <p:cNvPr id="2" name="Imagem 1">
            <a:extLst>
              <a:ext uri="{FF2B5EF4-FFF2-40B4-BE49-F238E27FC236}">
                <a16:creationId xmlns:a16="http://schemas.microsoft.com/office/drawing/2014/main" id="{FEEB6C62-DC6A-9A48-8354-839F5EF0A00C}"/>
              </a:ext>
            </a:extLst>
          </p:cNvPr>
          <p:cNvPicPr>
            <a:picLocks noChangeAspect="1"/>
          </p:cNvPicPr>
          <p:nvPr/>
        </p:nvPicPr>
        <p:blipFill>
          <a:blip r:embed="rId6"/>
          <a:stretch>
            <a:fillRect/>
          </a:stretch>
        </p:blipFill>
        <p:spPr>
          <a:xfrm>
            <a:off x="4155278" y="673099"/>
            <a:ext cx="7861300" cy="5511800"/>
          </a:xfrm>
          <a:prstGeom prst="rect">
            <a:avLst/>
          </a:prstGeom>
        </p:spPr>
      </p:pic>
    </p:spTree>
    <p:extLst>
      <p:ext uri="{BB962C8B-B14F-4D97-AF65-F5344CB8AC3E}">
        <p14:creationId xmlns:p14="http://schemas.microsoft.com/office/powerpoint/2010/main" val="1904562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53</a:t>
            </a:fld>
            <a:endParaRPr lang="pt-BR" noProof="0"/>
          </a:p>
        </p:txBody>
      </p:sp>
      <p:sp>
        <p:nvSpPr>
          <p:cNvPr id="2" name="Retângulo 1">
            <a:extLst>
              <a:ext uri="{FF2B5EF4-FFF2-40B4-BE49-F238E27FC236}">
                <a16:creationId xmlns:a16="http://schemas.microsoft.com/office/drawing/2014/main" id="{334F60B4-D95E-7948-A0E7-12CED2312C1F}"/>
              </a:ext>
            </a:extLst>
          </p:cNvPr>
          <p:cNvSpPr/>
          <p:nvPr/>
        </p:nvSpPr>
        <p:spPr>
          <a:xfrm>
            <a:off x="41910" y="1205151"/>
            <a:ext cx="7315364" cy="5632311"/>
          </a:xfrm>
          <a:prstGeom prst="rect">
            <a:avLst/>
          </a:prstGeom>
        </p:spPr>
        <p:txBody>
          <a:bodyPr wrap="square">
            <a:spAutoFit/>
          </a:bodyPr>
          <a:lstStyle/>
          <a:p>
            <a:pPr algn="just"/>
            <a:r>
              <a:rPr lang="pt-BR" sz="2400" dirty="0">
                <a:solidFill>
                  <a:srgbClr val="4C264C"/>
                </a:solidFill>
                <a:latin typeface="Arial" panose="020B0604020202020204" pitchFamily="34" charset="0"/>
              </a:rPr>
              <a:t>	A quantidade de substância que contém a massa em gramas numericamente igual ao seu peso fórmula em </a:t>
            </a:r>
            <a:r>
              <a:rPr lang="pt-BR" sz="2400" dirty="0" err="1">
                <a:solidFill>
                  <a:srgbClr val="4C264C"/>
                </a:solidFill>
                <a:latin typeface="Arial" panose="020B0604020202020204" pitchFamily="34" charset="0"/>
              </a:rPr>
              <a:t>amu</a:t>
            </a:r>
            <a:r>
              <a:rPr lang="pt-BR" sz="2400" dirty="0">
                <a:solidFill>
                  <a:srgbClr val="4C264C"/>
                </a:solidFill>
                <a:latin typeface="Arial" panose="020B0604020202020204" pitchFamily="34" charset="0"/>
              </a:rPr>
              <a:t> contém 6,022 </a:t>
            </a:r>
            <a:r>
              <a:rPr lang="pt-BR" sz="2400" dirty="0" err="1">
                <a:solidFill>
                  <a:srgbClr val="4C264C"/>
                </a:solidFill>
                <a:latin typeface="Arial" panose="020B0604020202020204" pitchFamily="34" charset="0"/>
              </a:rPr>
              <a:t>x</a:t>
            </a:r>
            <a:r>
              <a:rPr lang="pt-BR" sz="2400" dirty="0">
                <a:solidFill>
                  <a:srgbClr val="4C264C"/>
                </a:solidFill>
                <a:latin typeface="Arial" panose="020B0604020202020204" pitchFamily="34" charset="0"/>
              </a:rPr>
              <a:t> 10</a:t>
            </a:r>
            <a:r>
              <a:rPr lang="pt-BR" sz="2400" baseline="30000" dirty="0">
                <a:solidFill>
                  <a:srgbClr val="4C264C"/>
                </a:solidFill>
                <a:latin typeface="Arial" panose="020B0604020202020204" pitchFamily="34" charset="0"/>
              </a:rPr>
              <a:t>23</a:t>
            </a:r>
            <a:r>
              <a:rPr lang="pt-BR" sz="2400" dirty="0">
                <a:solidFill>
                  <a:srgbClr val="4C264C"/>
                </a:solidFill>
                <a:latin typeface="Arial" panose="020B0604020202020204" pitchFamily="34" charset="0"/>
              </a:rPr>
              <a:t> unidades de fórmula, ou um mol da substância. Isso às vezes é chamado de massa molar da substância. A massa molar é numericamente igual ao peso fórmula da substância (o peso atômico para átomos de elementos) e tem as unidades gramas/mol.</a:t>
            </a:r>
          </a:p>
          <a:p>
            <a:br>
              <a:rPr lang="pt-BR" sz="2400" dirty="0">
                <a:latin typeface="Arial" panose="020B0604020202020204" pitchFamily="34" charset="0"/>
              </a:rPr>
            </a:br>
            <a:endParaRPr lang="pt-BR" sz="2400" dirty="0">
              <a:latin typeface="Arial" panose="020B0604020202020204" pitchFamily="34" charset="0"/>
            </a:endParaRPr>
          </a:p>
          <a:p>
            <a:pPr algn="just"/>
            <a:r>
              <a:rPr lang="pt-BR" sz="2400" dirty="0">
                <a:solidFill>
                  <a:srgbClr val="4C264C"/>
                </a:solidFill>
                <a:latin typeface="Arial" panose="020B0604020202020204" pitchFamily="34" charset="0"/>
              </a:rPr>
              <a:t>	Um mol de hidróxido de sódio é 40,0 </a:t>
            </a:r>
            <a:r>
              <a:rPr lang="pt-BR" sz="2400" dirty="0" err="1">
                <a:solidFill>
                  <a:srgbClr val="4C264C"/>
                </a:solidFill>
                <a:latin typeface="Arial" panose="020B0604020202020204" pitchFamily="34" charset="0"/>
              </a:rPr>
              <a:t>g</a:t>
            </a:r>
            <a:r>
              <a:rPr lang="pt-BR" sz="2400" dirty="0">
                <a:solidFill>
                  <a:srgbClr val="4C264C"/>
                </a:solidFill>
                <a:latin typeface="Arial" panose="020B0604020202020204" pitchFamily="34" charset="0"/>
              </a:rPr>
              <a:t> de </a:t>
            </a:r>
            <a:r>
              <a:rPr lang="pt-BR" sz="2400" dirty="0" err="1">
                <a:solidFill>
                  <a:srgbClr val="4C264C"/>
                </a:solidFill>
                <a:latin typeface="Arial" panose="020B0604020202020204" pitchFamily="34" charset="0"/>
              </a:rPr>
              <a:t>NaOH</a:t>
            </a:r>
            <a:r>
              <a:rPr lang="pt-BR" sz="2400" dirty="0">
                <a:solidFill>
                  <a:srgbClr val="4C264C"/>
                </a:solidFill>
                <a:latin typeface="Arial" panose="020B0604020202020204" pitchFamily="34" charset="0"/>
              </a:rPr>
              <a:t> e um mol de ácido acético é 60,0 </a:t>
            </a:r>
            <a:r>
              <a:rPr lang="pt-BR" sz="2400" dirty="0" err="1">
                <a:solidFill>
                  <a:srgbClr val="4C264C"/>
                </a:solidFill>
                <a:latin typeface="Arial" panose="020B0604020202020204" pitchFamily="34" charset="0"/>
              </a:rPr>
              <a:t>g</a:t>
            </a:r>
            <a:r>
              <a:rPr lang="pt-BR" sz="2400" dirty="0">
                <a:solidFill>
                  <a:srgbClr val="4C264C"/>
                </a:solidFill>
                <a:latin typeface="Arial" panose="020B0604020202020204" pitchFamily="34" charset="0"/>
              </a:rPr>
              <a:t> de CH3COOH. Um mol de qualquer substância molecular contém 6,02 </a:t>
            </a:r>
            <a:r>
              <a:rPr lang="pt-BR" sz="2400" dirty="0" err="1">
                <a:solidFill>
                  <a:srgbClr val="4C264C"/>
                </a:solidFill>
                <a:latin typeface="Arial" panose="020B0604020202020204" pitchFamily="34" charset="0"/>
              </a:rPr>
              <a:t>x</a:t>
            </a:r>
            <a:r>
              <a:rPr lang="pt-BR" sz="2400" dirty="0">
                <a:solidFill>
                  <a:srgbClr val="4C264C"/>
                </a:solidFill>
                <a:latin typeface="Arial" panose="020B0604020202020204" pitchFamily="34" charset="0"/>
              </a:rPr>
              <a:t> 10</a:t>
            </a:r>
            <a:r>
              <a:rPr lang="pt-BR" sz="2400" baseline="30000" dirty="0">
                <a:solidFill>
                  <a:srgbClr val="4C264C"/>
                </a:solidFill>
                <a:latin typeface="Arial" panose="020B0604020202020204" pitchFamily="34" charset="0"/>
              </a:rPr>
              <a:t>23</a:t>
            </a:r>
            <a:r>
              <a:rPr lang="pt-BR" sz="2400" dirty="0">
                <a:solidFill>
                  <a:srgbClr val="4C264C"/>
                </a:solidFill>
                <a:latin typeface="Arial" panose="020B0604020202020204" pitchFamily="34" charset="0"/>
              </a:rPr>
              <a:t> moléculas da substância, como ilustra a Tabela 2-5.</a:t>
            </a:r>
            <a:endParaRPr lang="pt-BR" sz="2400" dirty="0">
              <a:solidFill>
                <a:srgbClr val="4C264C"/>
              </a:solidFill>
              <a:effectLst/>
              <a:latin typeface="Arial" panose="020B0604020202020204" pitchFamily="34" charset="0"/>
            </a:endParaRPr>
          </a:p>
        </p:txBody>
      </p:sp>
    </p:spTree>
    <p:extLst>
      <p:ext uri="{BB962C8B-B14F-4D97-AF65-F5344CB8AC3E}">
        <p14:creationId xmlns:p14="http://schemas.microsoft.com/office/powerpoint/2010/main" val="3007931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54</a:t>
            </a:fld>
            <a:endParaRPr lang="pt-BR" noProof="0"/>
          </a:p>
        </p:txBody>
      </p:sp>
      <p:sp>
        <p:nvSpPr>
          <p:cNvPr id="2" name="Retângulo 1">
            <a:extLst>
              <a:ext uri="{FF2B5EF4-FFF2-40B4-BE49-F238E27FC236}">
                <a16:creationId xmlns:a16="http://schemas.microsoft.com/office/drawing/2014/main" id="{396438C5-D8EE-994F-9DCA-75D7E1C3B506}"/>
              </a:ext>
            </a:extLst>
          </p:cNvPr>
          <p:cNvSpPr/>
          <p:nvPr/>
        </p:nvSpPr>
        <p:spPr>
          <a:xfrm>
            <a:off x="4106074" y="1153359"/>
            <a:ext cx="8085906" cy="3785652"/>
          </a:xfrm>
          <a:prstGeom prst="rect">
            <a:avLst/>
          </a:prstGeom>
        </p:spPr>
        <p:txBody>
          <a:bodyPr wrap="square">
            <a:spAutoFit/>
          </a:bodyPr>
          <a:lstStyle/>
          <a:p>
            <a:pPr algn="just"/>
            <a:r>
              <a:rPr lang="pt-BR" sz="2400" dirty="0">
                <a:solidFill>
                  <a:srgbClr val="4C264C"/>
                </a:solidFill>
                <a:latin typeface="Arial" panose="020B0604020202020204" pitchFamily="34" charset="0"/>
              </a:rPr>
              <a:t>	Como não existem moléculas simples de </a:t>
            </a:r>
            <a:r>
              <a:rPr lang="pt-BR" sz="2400" dirty="0" err="1">
                <a:solidFill>
                  <a:srgbClr val="4C264C"/>
                </a:solidFill>
                <a:latin typeface="Arial" panose="020B0604020202020204" pitchFamily="34" charset="0"/>
              </a:rPr>
              <a:t>NaCl</a:t>
            </a:r>
            <a:r>
              <a:rPr lang="pt-BR" sz="2400" dirty="0">
                <a:solidFill>
                  <a:srgbClr val="4C264C"/>
                </a:solidFill>
                <a:latin typeface="Arial" panose="020B0604020202020204" pitchFamily="34" charset="0"/>
              </a:rPr>
              <a:t> em temperaturas normais, é inapropriado se referir ao "peso molecular" de </a:t>
            </a:r>
            <a:r>
              <a:rPr lang="pt-BR" sz="2400" dirty="0" err="1">
                <a:solidFill>
                  <a:srgbClr val="4C264C"/>
                </a:solidFill>
                <a:latin typeface="Arial" panose="020B0604020202020204" pitchFamily="34" charset="0"/>
              </a:rPr>
              <a:t>NaCl</a:t>
            </a:r>
            <a:r>
              <a:rPr lang="pt-BR" sz="2400" dirty="0">
                <a:solidFill>
                  <a:srgbClr val="4C264C"/>
                </a:solidFill>
                <a:latin typeface="Arial" panose="020B0604020202020204" pitchFamily="34" charset="0"/>
              </a:rPr>
              <a:t> ou de qualquer composto iônico. </a:t>
            </a:r>
          </a:p>
          <a:p>
            <a:pPr algn="just"/>
            <a:endParaRPr lang="pt-BR" sz="2400" dirty="0">
              <a:solidFill>
                <a:srgbClr val="4C264C"/>
              </a:solidFill>
              <a:latin typeface="Arial" panose="020B0604020202020204" pitchFamily="34" charset="0"/>
            </a:endParaRPr>
          </a:p>
          <a:p>
            <a:pPr algn="just"/>
            <a:r>
              <a:rPr lang="pt-BR" sz="2400" dirty="0">
                <a:solidFill>
                  <a:srgbClr val="4C264C"/>
                </a:solidFill>
                <a:latin typeface="Arial" panose="020B0604020202020204" pitchFamily="34" charset="0"/>
              </a:rPr>
              <a:t>	Um mol de um composto iônico contém 6,02 </a:t>
            </a:r>
            <a:r>
              <a:rPr lang="pt-BR" sz="2400" dirty="0" err="1">
                <a:solidFill>
                  <a:srgbClr val="4C264C"/>
                </a:solidFill>
                <a:latin typeface="Arial" panose="020B0604020202020204" pitchFamily="34" charset="0"/>
              </a:rPr>
              <a:t>x</a:t>
            </a:r>
            <a:r>
              <a:rPr lang="pt-BR" sz="2400" dirty="0">
                <a:solidFill>
                  <a:srgbClr val="4C264C"/>
                </a:solidFill>
                <a:latin typeface="Arial" panose="020B0604020202020204" pitchFamily="34" charset="0"/>
              </a:rPr>
              <a:t> 10</a:t>
            </a:r>
            <a:r>
              <a:rPr lang="pt-BR" sz="2400" baseline="30000" dirty="0">
                <a:solidFill>
                  <a:srgbClr val="4C264C"/>
                </a:solidFill>
                <a:latin typeface="Arial" panose="020B0604020202020204" pitchFamily="34" charset="0"/>
              </a:rPr>
              <a:t>23</a:t>
            </a:r>
            <a:r>
              <a:rPr lang="pt-BR" sz="2400" dirty="0">
                <a:solidFill>
                  <a:srgbClr val="4C264C"/>
                </a:solidFill>
                <a:latin typeface="Arial" panose="020B0604020202020204" pitchFamily="34" charset="0"/>
              </a:rPr>
              <a:t> fórmulas unitárias da substância. Lembre-se que uma fórmula unitária de cloreto de sódio consiste em um íon sódio, Na</a:t>
            </a:r>
            <a:r>
              <a:rPr lang="pt-BR" sz="2400" baseline="30000" dirty="0">
                <a:solidFill>
                  <a:srgbClr val="4C264C"/>
                </a:solidFill>
                <a:latin typeface="Arial" panose="020B0604020202020204" pitchFamily="34" charset="0"/>
              </a:rPr>
              <a:t>+</a:t>
            </a:r>
            <a:r>
              <a:rPr lang="pt-BR" sz="2400" dirty="0">
                <a:solidFill>
                  <a:srgbClr val="4C264C"/>
                </a:solidFill>
                <a:latin typeface="Arial" panose="020B0604020202020204" pitchFamily="34" charset="0"/>
              </a:rPr>
              <a:t>, e um íon cloreto, Cl</a:t>
            </a:r>
            <a:r>
              <a:rPr lang="pt-BR" sz="2400" baseline="30000" dirty="0">
                <a:solidFill>
                  <a:srgbClr val="4C264C"/>
                </a:solidFill>
                <a:latin typeface="Arial" panose="020B0604020202020204" pitchFamily="34" charset="0"/>
              </a:rPr>
              <a:t>-</a:t>
            </a:r>
            <a:r>
              <a:rPr lang="pt-BR" sz="2400" dirty="0">
                <a:solidFill>
                  <a:srgbClr val="4C264C"/>
                </a:solidFill>
                <a:latin typeface="Arial" panose="020B0604020202020204" pitchFamily="34" charset="0"/>
              </a:rPr>
              <a:t>. Um mol, ou 58,4 </a:t>
            </a:r>
            <a:r>
              <a:rPr lang="pt-BR" sz="2400" dirty="0" err="1">
                <a:solidFill>
                  <a:srgbClr val="4C264C"/>
                </a:solidFill>
                <a:latin typeface="Arial" panose="020B0604020202020204" pitchFamily="34" charset="0"/>
              </a:rPr>
              <a:t>g</a:t>
            </a:r>
            <a:r>
              <a:rPr lang="pt-BR" sz="2400" dirty="0">
                <a:solidFill>
                  <a:srgbClr val="4C264C"/>
                </a:solidFill>
                <a:latin typeface="Arial" panose="020B0604020202020204" pitchFamily="34" charset="0"/>
              </a:rPr>
              <a:t>, de </a:t>
            </a:r>
            <a:r>
              <a:rPr lang="pt-BR" sz="2400" dirty="0" err="1">
                <a:solidFill>
                  <a:srgbClr val="4C264C"/>
                </a:solidFill>
                <a:latin typeface="Arial" panose="020B0604020202020204" pitchFamily="34" charset="0"/>
              </a:rPr>
              <a:t>NaCl</a:t>
            </a:r>
            <a:r>
              <a:rPr lang="pt-BR" sz="2400" dirty="0">
                <a:solidFill>
                  <a:srgbClr val="4C264C"/>
                </a:solidFill>
                <a:latin typeface="Arial" panose="020B0604020202020204" pitchFamily="34" charset="0"/>
              </a:rPr>
              <a:t> contém 6,02 </a:t>
            </a:r>
            <a:r>
              <a:rPr lang="pt-BR" sz="2400" dirty="0" err="1">
                <a:solidFill>
                  <a:srgbClr val="4C264C"/>
                </a:solidFill>
                <a:latin typeface="Arial" panose="020B0604020202020204" pitchFamily="34" charset="0"/>
              </a:rPr>
              <a:t>x</a:t>
            </a:r>
            <a:r>
              <a:rPr lang="pt-BR" sz="2400" dirty="0">
                <a:solidFill>
                  <a:srgbClr val="4C264C"/>
                </a:solidFill>
                <a:latin typeface="Arial" panose="020B0604020202020204" pitchFamily="34" charset="0"/>
              </a:rPr>
              <a:t> 10</a:t>
            </a:r>
            <a:r>
              <a:rPr lang="pt-BR" sz="2400" baseline="30000" dirty="0">
                <a:solidFill>
                  <a:srgbClr val="4C264C"/>
                </a:solidFill>
                <a:latin typeface="Arial" panose="020B0604020202020204" pitchFamily="34" charset="0"/>
              </a:rPr>
              <a:t>23</a:t>
            </a:r>
            <a:r>
              <a:rPr lang="pt-BR" sz="2400" dirty="0">
                <a:solidFill>
                  <a:srgbClr val="4C264C"/>
                </a:solidFill>
                <a:latin typeface="Arial" panose="020B0604020202020204" pitchFamily="34" charset="0"/>
              </a:rPr>
              <a:t> íons Na</a:t>
            </a:r>
            <a:r>
              <a:rPr lang="pt-BR" sz="2400" baseline="30000" dirty="0">
                <a:solidFill>
                  <a:srgbClr val="4C264C"/>
                </a:solidFill>
                <a:latin typeface="Arial" panose="020B0604020202020204" pitchFamily="34" charset="0"/>
              </a:rPr>
              <a:t>+</a:t>
            </a:r>
            <a:r>
              <a:rPr lang="pt-BR" sz="2400" dirty="0">
                <a:solidFill>
                  <a:srgbClr val="4C264C"/>
                </a:solidFill>
                <a:latin typeface="Arial" panose="020B0604020202020204" pitchFamily="34" charset="0"/>
              </a:rPr>
              <a:t> e 6,02 </a:t>
            </a:r>
            <a:r>
              <a:rPr lang="pt-BR" sz="2400" dirty="0" err="1">
                <a:solidFill>
                  <a:srgbClr val="4C264C"/>
                </a:solidFill>
                <a:latin typeface="Arial" panose="020B0604020202020204" pitchFamily="34" charset="0"/>
              </a:rPr>
              <a:t>x</a:t>
            </a:r>
            <a:r>
              <a:rPr lang="pt-BR" sz="2400" dirty="0">
                <a:solidFill>
                  <a:srgbClr val="4C264C"/>
                </a:solidFill>
                <a:latin typeface="Arial" panose="020B0604020202020204" pitchFamily="34" charset="0"/>
              </a:rPr>
              <a:t> 10</a:t>
            </a:r>
            <a:r>
              <a:rPr lang="pt-BR" sz="2400" baseline="30000" dirty="0">
                <a:solidFill>
                  <a:srgbClr val="4C264C"/>
                </a:solidFill>
                <a:latin typeface="Arial" panose="020B0604020202020204" pitchFamily="34" charset="0"/>
              </a:rPr>
              <a:t>23</a:t>
            </a:r>
            <a:r>
              <a:rPr lang="pt-BR" sz="2400" dirty="0">
                <a:solidFill>
                  <a:srgbClr val="4C264C"/>
                </a:solidFill>
                <a:latin typeface="Arial" panose="020B0604020202020204" pitchFamily="34" charset="0"/>
              </a:rPr>
              <a:t> íons Cl</a:t>
            </a:r>
            <a:r>
              <a:rPr lang="pt-BR" sz="2400" baseline="30000" dirty="0">
                <a:solidFill>
                  <a:srgbClr val="4C264C"/>
                </a:solidFill>
                <a:latin typeface="Arial" panose="020B0604020202020204" pitchFamily="34" charset="0"/>
              </a:rPr>
              <a:t>-</a:t>
            </a:r>
            <a:r>
              <a:rPr lang="pt-BR" sz="2400" dirty="0">
                <a:solidFill>
                  <a:srgbClr val="4C264C"/>
                </a:solidFill>
                <a:latin typeface="Arial" panose="020B0604020202020204" pitchFamily="34" charset="0"/>
              </a:rPr>
              <a:t> (Tabela 2-6).</a:t>
            </a:r>
            <a:endParaRPr lang="pt-BR" sz="2400" dirty="0">
              <a:solidFill>
                <a:srgbClr val="4C264C"/>
              </a:solidFill>
              <a:effectLst/>
              <a:latin typeface="Arial" panose="020B0604020202020204" pitchFamily="34" charset="0"/>
            </a:endParaRPr>
          </a:p>
        </p:txBody>
      </p:sp>
    </p:spTree>
    <p:extLst>
      <p:ext uri="{BB962C8B-B14F-4D97-AF65-F5344CB8AC3E}">
        <p14:creationId xmlns:p14="http://schemas.microsoft.com/office/powerpoint/2010/main" val="2974312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55</a:t>
            </a:fld>
            <a:endParaRPr lang="pt-BR" noProof="0"/>
          </a:p>
        </p:txBody>
      </p:sp>
      <p:pic>
        <p:nvPicPr>
          <p:cNvPr id="2" name="Imagem 1">
            <a:extLst>
              <a:ext uri="{FF2B5EF4-FFF2-40B4-BE49-F238E27FC236}">
                <a16:creationId xmlns:a16="http://schemas.microsoft.com/office/drawing/2014/main" id="{554A45A7-01EB-D243-B541-9C08F66131F6}"/>
              </a:ext>
            </a:extLst>
          </p:cNvPr>
          <p:cNvPicPr>
            <a:picLocks noChangeAspect="1"/>
          </p:cNvPicPr>
          <p:nvPr/>
        </p:nvPicPr>
        <p:blipFill>
          <a:blip r:embed="rId4"/>
          <a:stretch>
            <a:fillRect/>
          </a:stretch>
        </p:blipFill>
        <p:spPr>
          <a:xfrm>
            <a:off x="0" y="1412240"/>
            <a:ext cx="7759700" cy="4330700"/>
          </a:xfrm>
          <a:prstGeom prst="rect">
            <a:avLst/>
          </a:prstGeom>
        </p:spPr>
      </p:pic>
    </p:spTree>
    <p:extLst>
      <p:ext uri="{BB962C8B-B14F-4D97-AF65-F5344CB8AC3E}">
        <p14:creationId xmlns:p14="http://schemas.microsoft.com/office/powerpoint/2010/main" val="1782859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56</a:t>
            </a:fld>
            <a:endParaRPr lang="pt-BR" noProof="0"/>
          </a:p>
        </p:txBody>
      </p:sp>
      <p:pic>
        <p:nvPicPr>
          <p:cNvPr id="2" name="Imagem 1">
            <a:extLst>
              <a:ext uri="{FF2B5EF4-FFF2-40B4-BE49-F238E27FC236}">
                <a16:creationId xmlns:a16="http://schemas.microsoft.com/office/drawing/2014/main" id="{C594C438-DFD4-5042-BA0D-CB7BD083C3CA}"/>
              </a:ext>
            </a:extLst>
          </p:cNvPr>
          <p:cNvPicPr>
            <a:picLocks noChangeAspect="1"/>
          </p:cNvPicPr>
          <p:nvPr/>
        </p:nvPicPr>
        <p:blipFill>
          <a:blip r:embed="rId6"/>
          <a:stretch>
            <a:fillRect/>
          </a:stretch>
        </p:blipFill>
        <p:spPr>
          <a:xfrm>
            <a:off x="2878924" y="1136014"/>
            <a:ext cx="9290491" cy="3447415"/>
          </a:xfrm>
          <a:prstGeom prst="rect">
            <a:avLst/>
          </a:prstGeom>
        </p:spPr>
      </p:pic>
      <p:pic>
        <p:nvPicPr>
          <p:cNvPr id="4" name="Imagem 3">
            <a:extLst>
              <a:ext uri="{FF2B5EF4-FFF2-40B4-BE49-F238E27FC236}">
                <a16:creationId xmlns:a16="http://schemas.microsoft.com/office/drawing/2014/main" id="{642F8C5E-CCB2-8A45-87F9-4472D45CBA28}"/>
              </a:ext>
            </a:extLst>
          </p:cNvPr>
          <p:cNvPicPr>
            <a:picLocks noChangeAspect="1"/>
          </p:cNvPicPr>
          <p:nvPr/>
        </p:nvPicPr>
        <p:blipFill>
          <a:blip r:embed="rId7"/>
          <a:stretch>
            <a:fillRect/>
          </a:stretch>
        </p:blipFill>
        <p:spPr>
          <a:xfrm>
            <a:off x="2878921" y="4583429"/>
            <a:ext cx="8115300" cy="1981200"/>
          </a:xfrm>
          <a:prstGeom prst="rect">
            <a:avLst/>
          </a:prstGeom>
        </p:spPr>
      </p:pic>
    </p:spTree>
    <p:extLst>
      <p:ext uri="{BB962C8B-B14F-4D97-AF65-F5344CB8AC3E}">
        <p14:creationId xmlns:p14="http://schemas.microsoft.com/office/powerpoint/2010/main" val="3721581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57</a:t>
            </a:fld>
            <a:endParaRPr lang="pt-BR" noProof="0"/>
          </a:p>
        </p:txBody>
      </p:sp>
      <p:pic>
        <p:nvPicPr>
          <p:cNvPr id="2" name="Imagem 1">
            <a:extLst>
              <a:ext uri="{FF2B5EF4-FFF2-40B4-BE49-F238E27FC236}">
                <a16:creationId xmlns:a16="http://schemas.microsoft.com/office/drawing/2014/main" id="{967CE9DA-71EE-4847-BA34-496714AFA767}"/>
              </a:ext>
            </a:extLst>
          </p:cNvPr>
          <p:cNvPicPr>
            <a:picLocks noChangeAspect="1"/>
          </p:cNvPicPr>
          <p:nvPr/>
        </p:nvPicPr>
        <p:blipFill>
          <a:blip r:embed="rId4"/>
          <a:stretch>
            <a:fillRect/>
          </a:stretch>
        </p:blipFill>
        <p:spPr>
          <a:xfrm>
            <a:off x="44450" y="1509395"/>
            <a:ext cx="8216900" cy="5016500"/>
          </a:xfrm>
          <a:prstGeom prst="rect">
            <a:avLst/>
          </a:prstGeom>
        </p:spPr>
      </p:pic>
    </p:spTree>
    <p:extLst>
      <p:ext uri="{BB962C8B-B14F-4D97-AF65-F5344CB8AC3E}">
        <p14:creationId xmlns:p14="http://schemas.microsoft.com/office/powerpoint/2010/main" val="3526282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58</a:t>
            </a:fld>
            <a:endParaRPr lang="pt-BR" noProof="0"/>
          </a:p>
        </p:txBody>
      </p:sp>
      <p:pic>
        <p:nvPicPr>
          <p:cNvPr id="2" name="Imagem 1">
            <a:extLst>
              <a:ext uri="{FF2B5EF4-FFF2-40B4-BE49-F238E27FC236}">
                <a16:creationId xmlns:a16="http://schemas.microsoft.com/office/drawing/2014/main" id="{A88A5787-DCCD-7448-A198-52CDA1A463C9}"/>
              </a:ext>
            </a:extLst>
          </p:cNvPr>
          <p:cNvPicPr>
            <a:picLocks noChangeAspect="1"/>
          </p:cNvPicPr>
          <p:nvPr/>
        </p:nvPicPr>
        <p:blipFill>
          <a:blip r:embed="rId6"/>
          <a:stretch>
            <a:fillRect/>
          </a:stretch>
        </p:blipFill>
        <p:spPr>
          <a:xfrm>
            <a:off x="3451860" y="1221740"/>
            <a:ext cx="8659577" cy="2275914"/>
          </a:xfrm>
          <a:prstGeom prst="rect">
            <a:avLst/>
          </a:prstGeom>
        </p:spPr>
      </p:pic>
    </p:spTree>
    <p:extLst>
      <p:ext uri="{BB962C8B-B14F-4D97-AF65-F5344CB8AC3E}">
        <p14:creationId xmlns:p14="http://schemas.microsoft.com/office/powerpoint/2010/main" val="1787261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59</a:t>
            </a:fld>
            <a:endParaRPr lang="pt-BR" noProof="0"/>
          </a:p>
        </p:txBody>
      </p:sp>
      <p:pic>
        <p:nvPicPr>
          <p:cNvPr id="2" name="Imagem 1">
            <a:extLst>
              <a:ext uri="{FF2B5EF4-FFF2-40B4-BE49-F238E27FC236}">
                <a16:creationId xmlns:a16="http://schemas.microsoft.com/office/drawing/2014/main" id="{2B93CBB7-AE28-204D-AB5F-1576FF83F76A}"/>
              </a:ext>
            </a:extLst>
          </p:cNvPr>
          <p:cNvPicPr>
            <a:picLocks noChangeAspect="1"/>
          </p:cNvPicPr>
          <p:nvPr/>
        </p:nvPicPr>
        <p:blipFill>
          <a:blip r:embed="rId4"/>
          <a:stretch>
            <a:fillRect/>
          </a:stretch>
        </p:blipFill>
        <p:spPr>
          <a:xfrm>
            <a:off x="0" y="1239520"/>
            <a:ext cx="8229600" cy="2413000"/>
          </a:xfrm>
          <a:prstGeom prst="rect">
            <a:avLst/>
          </a:prstGeom>
        </p:spPr>
      </p:pic>
      <p:pic>
        <p:nvPicPr>
          <p:cNvPr id="4" name="Imagem 3">
            <a:extLst>
              <a:ext uri="{FF2B5EF4-FFF2-40B4-BE49-F238E27FC236}">
                <a16:creationId xmlns:a16="http://schemas.microsoft.com/office/drawing/2014/main" id="{87CC27B6-5F6F-FC4A-A788-D53774B1B624}"/>
              </a:ext>
            </a:extLst>
          </p:cNvPr>
          <p:cNvPicPr>
            <a:picLocks noChangeAspect="1"/>
          </p:cNvPicPr>
          <p:nvPr/>
        </p:nvPicPr>
        <p:blipFill>
          <a:blip r:embed="rId5"/>
          <a:stretch>
            <a:fillRect/>
          </a:stretch>
        </p:blipFill>
        <p:spPr>
          <a:xfrm>
            <a:off x="0" y="3365490"/>
            <a:ext cx="8229600" cy="3492500"/>
          </a:xfrm>
          <a:prstGeom prst="rect">
            <a:avLst/>
          </a:prstGeom>
        </p:spPr>
      </p:pic>
    </p:spTree>
    <p:extLst>
      <p:ext uri="{BB962C8B-B14F-4D97-AF65-F5344CB8AC3E}">
        <p14:creationId xmlns:p14="http://schemas.microsoft.com/office/powerpoint/2010/main" val="306141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CaixaDeTexto 9">
            <a:extLst>
              <a:ext uri="{FF2B5EF4-FFF2-40B4-BE49-F238E27FC236}">
                <a16:creationId xmlns:a16="http://schemas.microsoft.com/office/drawing/2014/main" id="{CBA3F8C8-0F25-4B5D-B7AD-211F67EBCB16}"/>
              </a:ext>
            </a:extLst>
          </p:cNvPr>
          <p:cNvSpPr txBox="1"/>
          <p:nvPr/>
        </p:nvSpPr>
        <p:spPr>
          <a:xfrm>
            <a:off x="4229099" y="331988"/>
            <a:ext cx="7813375" cy="5262979"/>
          </a:xfrm>
          <a:prstGeom prst="rect">
            <a:avLst/>
          </a:prstGeom>
          <a:noFill/>
        </p:spPr>
        <p:txBody>
          <a:bodyPr wrap="square">
            <a:spAutoFit/>
          </a:bodyPr>
          <a:lstStyle/>
          <a:p>
            <a:pPr algn="just"/>
            <a:r>
              <a:rPr lang="pt-BR" sz="2400" b="1" i="0" u="none" strike="noStrike" baseline="0" dirty="0">
                <a:solidFill>
                  <a:srgbClr val="4C264C"/>
                </a:solidFill>
                <a:latin typeface="Corbel" panose="020B0503020204020204" pitchFamily="34" charset="0"/>
              </a:rPr>
              <a:t>Os átomos e, portanto, toda a matéria, consistem principalmente em três partículas: elétrons, prótons e nêutrons. </a:t>
            </a:r>
          </a:p>
          <a:p>
            <a:pPr algn="just"/>
            <a:endParaRPr lang="pt-BR" sz="2400" b="1" dirty="0">
              <a:solidFill>
                <a:srgbClr val="4C264C"/>
              </a:solidFill>
              <a:latin typeface="Corbel" panose="020B0503020204020204" pitchFamily="34" charset="0"/>
            </a:endParaRPr>
          </a:p>
          <a:p>
            <a:pPr algn="just"/>
            <a:r>
              <a:rPr lang="pt-BR" sz="2400" b="1" i="0" u="none" strike="noStrike" baseline="0" dirty="0">
                <a:solidFill>
                  <a:srgbClr val="4C264C"/>
                </a:solidFill>
                <a:latin typeface="Corbel" panose="020B0503020204020204" pitchFamily="34" charset="0"/>
              </a:rPr>
              <a:t>Estes são os blocos básicos de construção de átomos. As massas e cargas das três partículas fundamentais são mostradas na Tabela 2-1. </a:t>
            </a:r>
          </a:p>
          <a:p>
            <a:pPr algn="just"/>
            <a:endParaRPr lang="pt-BR" sz="2400" b="1" dirty="0">
              <a:solidFill>
                <a:srgbClr val="4C264C"/>
              </a:solidFill>
              <a:latin typeface="Corbel" panose="020B0503020204020204" pitchFamily="34" charset="0"/>
            </a:endParaRPr>
          </a:p>
          <a:p>
            <a:pPr algn="just"/>
            <a:r>
              <a:rPr lang="pt-BR" sz="2400" b="1" i="0" u="none" strike="noStrike" baseline="0" dirty="0">
                <a:solidFill>
                  <a:srgbClr val="4C264C"/>
                </a:solidFill>
                <a:latin typeface="Corbel" panose="020B0503020204020204" pitchFamily="34" charset="0"/>
              </a:rPr>
              <a:t>As massas de prótons e nêutrons são quase iguais, mas a massa de um elétron é muito menor. </a:t>
            </a:r>
          </a:p>
          <a:p>
            <a:pPr algn="just"/>
            <a:endParaRPr lang="pt-BR" sz="2400" b="1" dirty="0">
              <a:solidFill>
                <a:srgbClr val="4C264C"/>
              </a:solidFill>
              <a:latin typeface="Corbel" panose="020B0503020204020204" pitchFamily="34" charset="0"/>
            </a:endParaRPr>
          </a:p>
          <a:p>
            <a:pPr algn="just"/>
            <a:r>
              <a:rPr lang="pt-BR" sz="2400" b="1" i="0" u="none" strike="noStrike" baseline="0" dirty="0">
                <a:solidFill>
                  <a:srgbClr val="4C264C"/>
                </a:solidFill>
                <a:latin typeface="Corbel" panose="020B0503020204020204" pitchFamily="34" charset="0"/>
              </a:rPr>
              <a:t>Os nêutrons não </a:t>
            </a:r>
            <a:r>
              <a:rPr lang="pt-BR" sz="2400" b="1" dirty="0">
                <a:solidFill>
                  <a:srgbClr val="4C264C"/>
                </a:solidFill>
                <a:latin typeface="Corbel" panose="020B0503020204020204" pitchFamily="34" charset="0"/>
              </a:rPr>
              <a:t>possuem</a:t>
            </a:r>
            <a:r>
              <a:rPr lang="pt-BR" sz="2400" b="1" i="0" u="none" strike="noStrike" baseline="0" dirty="0">
                <a:solidFill>
                  <a:srgbClr val="4C264C"/>
                </a:solidFill>
                <a:latin typeface="Corbel" panose="020B0503020204020204" pitchFamily="34" charset="0"/>
              </a:rPr>
              <a:t> carga. A carga de um próton é igual em magnitude, mas de sinal oposto à carga de um elétron. Como os átomos são eletricamente neutros,</a:t>
            </a:r>
          </a:p>
        </p:txBody>
      </p:sp>
      <p:pic>
        <p:nvPicPr>
          <p:cNvPr id="4" name="Imagem 3">
            <a:extLst>
              <a:ext uri="{FF2B5EF4-FFF2-40B4-BE49-F238E27FC236}">
                <a16:creationId xmlns:a16="http://schemas.microsoft.com/office/drawing/2014/main" id="{301ABEA7-18B1-4E28-9969-F3D1F7A6A5D3}"/>
              </a:ext>
            </a:extLst>
          </p:cNvPr>
          <p:cNvPicPr>
            <a:picLocks noChangeAspect="1"/>
          </p:cNvPicPr>
          <p:nvPr/>
        </p:nvPicPr>
        <p:blipFill>
          <a:blip r:embed="rId6"/>
          <a:stretch>
            <a:fillRect/>
          </a:stretch>
        </p:blipFill>
        <p:spPr>
          <a:xfrm>
            <a:off x="5338929" y="5687123"/>
            <a:ext cx="5620215" cy="780585"/>
          </a:xfrm>
          <a:prstGeom prst="rect">
            <a:avLst/>
          </a:prstGeom>
        </p:spPr>
      </p:pic>
      <p:sp>
        <p:nvSpPr>
          <p:cNvPr id="7" name="Espaço Reservado para Número de Slide 6">
            <a:extLst>
              <a:ext uri="{FF2B5EF4-FFF2-40B4-BE49-F238E27FC236}">
                <a16:creationId xmlns:a16="http://schemas.microsoft.com/office/drawing/2014/main" id="{D3D22979-3C2A-458E-93B5-A7CBA418DC66}"/>
              </a:ext>
            </a:extLst>
          </p:cNvPr>
          <p:cNvSpPr>
            <a:spLocks noGrp="1"/>
          </p:cNvSpPr>
          <p:nvPr>
            <p:ph type="sldNum" sz="quarter" idx="12"/>
          </p:nvPr>
        </p:nvSpPr>
        <p:spPr/>
        <p:txBody>
          <a:bodyPr/>
          <a:lstStyle/>
          <a:p>
            <a:pPr rtl="0"/>
            <a:fld id="{6D22F896-40B5-4ADD-8801-0D06FADFA095}" type="slidenum">
              <a:rPr lang="pt-BR" noProof="0" smtClean="0"/>
              <a:t>6</a:t>
            </a:fld>
            <a:endParaRPr lang="pt-BR" noProof="0"/>
          </a:p>
        </p:txBody>
      </p:sp>
    </p:spTree>
    <p:extLst>
      <p:ext uri="{BB962C8B-B14F-4D97-AF65-F5344CB8AC3E}">
        <p14:creationId xmlns:p14="http://schemas.microsoft.com/office/powerpoint/2010/main" val="3971161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60</a:t>
            </a:fld>
            <a:endParaRPr lang="pt-BR" noProof="0"/>
          </a:p>
        </p:txBody>
      </p:sp>
      <p:sp>
        <p:nvSpPr>
          <p:cNvPr id="2" name="Retângulo 1">
            <a:extLst>
              <a:ext uri="{FF2B5EF4-FFF2-40B4-BE49-F238E27FC236}">
                <a16:creationId xmlns:a16="http://schemas.microsoft.com/office/drawing/2014/main" id="{AC45492A-94DF-1047-BE68-1C0F39DD848B}"/>
              </a:ext>
            </a:extLst>
          </p:cNvPr>
          <p:cNvSpPr/>
          <p:nvPr/>
        </p:nvSpPr>
        <p:spPr>
          <a:xfrm>
            <a:off x="4180729" y="741035"/>
            <a:ext cx="8011251" cy="4401205"/>
          </a:xfrm>
          <a:prstGeom prst="rect">
            <a:avLst/>
          </a:prstGeom>
        </p:spPr>
        <p:txBody>
          <a:bodyPr wrap="square">
            <a:spAutoFit/>
          </a:bodyPr>
          <a:lstStyle/>
          <a:p>
            <a:br>
              <a:rPr lang="pt-BR" sz="2000" dirty="0">
                <a:latin typeface="Times New Roman" panose="02020603050405020304" pitchFamily="18" charset="0"/>
              </a:rPr>
            </a:br>
            <a:endParaRPr lang="pt-BR" sz="2000" dirty="0">
              <a:latin typeface="Times New Roman" panose="02020603050405020304" pitchFamily="18" charset="0"/>
            </a:endParaRPr>
          </a:p>
          <a:p>
            <a:r>
              <a:rPr lang="pt-BR" sz="2000" b="1" dirty="0">
                <a:solidFill>
                  <a:srgbClr val="4C264C"/>
                </a:solidFill>
                <a:latin typeface="Arial" panose="020B0604020202020204" pitchFamily="34" charset="0"/>
              </a:rPr>
              <a:t>2-8 COMPOSIÇÃO PERCENTUAL E FÓRMULAS DE COMPOSTOS</a:t>
            </a:r>
            <a:endParaRPr lang="pt-BR" sz="2000" dirty="0">
              <a:solidFill>
                <a:srgbClr val="4C264C"/>
              </a:solidFill>
              <a:latin typeface="Arial" panose="020B0604020202020204" pitchFamily="34" charset="0"/>
            </a:endParaRPr>
          </a:p>
          <a:p>
            <a:br>
              <a:rPr lang="pt-BR" sz="2000" dirty="0">
                <a:latin typeface="Arial" panose="020B0604020202020204" pitchFamily="34" charset="0"/>
              </a:rPr>
            </a:br>
            <a:endParaRPr lang="pt-BR" sz="2000" dirty="0">
              <a:latin typeface="Arial" panose="020B0604020202020204" pitchFamily="34" charset="0"/>
            </a:endParaRPr>
          </a:p>
          <a:p>
            <a:pPr algn="just"/>
            <a:r>
              <a:rPr lang="pt-BR" sz="2000" dirty="0">
                <a:solidFill>
                  <a:srgbClr val="4C264C"/>
                </a:solidFill>
                <a:latin typeface="Arial" panose="020B0604020202020204" pitchFamily="34" charset="0"/>
              </a:rPr>
              <a:t>	Se a fórmula de um composto é conhecida, sua composição química pode ser expressa como uma porcentagem em massa de cada elemento no composto (composição percentual). Por exemplo, uma molécula de dióxido de carbono, CO</a:t>
            </a:r>
            <a:r>
              <a:rPr lang="pt-BR" sz="2000" baseline="-25000" dirty="0">
                <a:solidFill>
                  <a:srgbClr val="4C264C"/>
                </a:solidFill>
                <a:latin typeface="Arial" panose="020B0604020202020204" pitchFamily="34" charset="0"/>
              </a:rPr>
              <a:t>2</a:t>
            </a:r>
            <a:r>
              <a:rPr lang="pt-BR" sz="2000" dirty="0">
                <a:solidFill>
                  <a:srgbClr val="4C264C"/>
                </a:solidFill>
                <a:latin typeface="Arial" panose="020B0604020202020204" pitchFamily="34" charset="0"/>
              </a:rPr>
              <a:t>, contém um átomo de C e dois átomos de O. A porcentagem é a parte dividida pelo todo vezes 100 por cento (ou simplesmente partes por 100), assim podemos representar a composição percentual de dióxido de carbono como segue:</a:t>
            </a:r>
            <a:endParaRPr lang="pt-BR" sz="2000" dirty="0">
              <a:solidFill>
                <a:srgbClr val="4C264C"/>
              </a:solidFill>
              <a:effectLst/>
              <a:latin typeface="Arial" panose="020B0604020202020204" pitchFamily="34" charset="0"/>
            </a:endParaRPr>
          </a:p>
        </p:txBody>
      </p:sp>
    </p:spTree>
    <p:extLst>
      <p:ext uri="{BB962C8B-B14F-4D97-AF65-F5344CB8AC3E}">
        <p14:creationId xmlns:p14="http://schemas.microsoft.com/office/powerpoint/2010/main" val="1725258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61</a:t>
            </a:fld>
            <a:endParaRPr lang="pt-BR" noProof="0"/>
          </a:p>
        </p:txBody>
      </p:sp>
      <p:pic>
        <p:nvPicPr>
          <p:cNvPr id="2" name="Imagem 1">
            <a:extLst>
              <a:ext uri="{FF2B5EF4-FFF2-40B4-BE49-F238E27FC236}">
                <a16:creationId xmlns:a16="http://schemas.microsoft.com/office/drawing/2014/main" id="{CCF9A63B-7CCD-7649-B2F1-EF1D5F873E16}"/>
              </a:ext>
            </a:extLst>
          </p:cNvPr>
          <p:cNvPicPr>
            <a:picLocks noChangeAspect="1"/>
          </p:cNvPicPr>
          <p:nvPr/>
        </p:nvPicPr>
        <p:blipFill>
          <a:blip r:embed="rId4"/>
          <a:stretch>
            <a:fillRect/>
          </a:stretch>
        </p:blipFill>
        <p:spPr>
          <a:xfrm>
            <a:off x="1092535" y="1347336"/>
            <a:ext cx="7937500" cy="1333500"/>
          </a:xfrm>
          <a:prstGeom prst="rect">
            <a:avLst/>
          </a:prstGeom>
        </p:spPr>
      </p:pic>
      <p:sp>
        <p:nvSpPr>
          <p:cNvPr id="6" name="Retângulo 5">
            <a:extLst>
              <a:ext uri="{FF2B5EF4-FFF2-40B4-BE49-F238E27FC236}">
                <a16:creationId xmlns:a16="http://schemas.microsoft.com/office/drawing/2014/main" id="{BA0D7D68-58BF-A442-84E2-811E0CF2FCDF}"/>
              </a:ext>
            </a:extLst>
          </p:cNvPr>
          <p:cNvSpPr/>
          <p:nvPr/>
        </p:nvSpPr>
        <p:spPr>
          <a:xfrm>
            <a:off x="1132572" y="3012499"/>
            <a:ext cx="6224701" cy="2246769"/>
          </a:xfrm>
          <a:prstGeom prst="rect">
            <a:avLst/>
          </a:prstGeom>
        </p:spPr>
        <p:txBody>
          <a:bodyPr wrap="square">
            <a:spAutoFit/>
          </a:bodyPr>
          <a:lstStyle/>
          <a:p>
            <a:pPr algn="just"/>
            <a:r>
              <a:rPr lang="pt-BR" sz="2000" dirty="0">
                <a:solidFill>
                  <a:srgbClr val="4C264C"/>
                </a:solidFill>
                <a:latin typeface="Arial" panose="020B0604020202020204" pitchFamily="34" charset="0"/>
              </a:rPr>
              <a:t>Um mol de CO</a:t>
            </a:r>
            <a:r>
              <a:rPr lang="pt-BR" sz="2000" baseline="-25000" dirty="0">
                <a:solidFill>
                  <a:srgbClr val="4C264C"/>
                </a:solidFill>
                <a:latin typeface="Arial" panose="020B0604020202020204" pitchFamily="34" charset="0"/>
              </a:rPr>
              <a:t>2</a:t>
            </a:r>
            <a:r>
              <a:rPr lang="pt-BR" sz="2000" dirty="0">
                <a:solidFill>
                  <a:srgbClr val="4C264C"/>
                </a:solidFill>
                <a:latin typeface="Arial" panose="020B0604020202020204" pitchFamily="34" charset="0"/>
              </a:rPr>
              <a:t> (44,0 </a:t>
            </a:r>
            <a:r>
              <a:rPr lang="pt-BR" sz="2000" dirty="0" err="1">
                <a:solidFill>
                  <a:srgbClr val="4C264C"/>
                </a:solidFill>
                <a:latin typeface="Arial" panose="020B0604020202020204" pitchFamily="34" charset="0"/>
              </a:rPr>
              <a:t>g</a:t>
            </a:r>
            <a:r>
              <a:rPr lang="pt-BR" sz="2000" dirty="0">
                <a:solidFill>
                  <a:srgbClr val="4C264C"/>
                </a:solidFill>
                <a:latin typeface="Arial" panose="020B0604020202020204" pitchFamily="34" charset="0"/>
              </a:rPr>
              <a:t>) contém um mol de átomos de C (12,0 </a:t>
            </a:r>
            <a:r>
              <a:rPr lang="pt-BR" sz="2000" dirty="0" err="1">
                <a:solidFill>
                  <a:srgbClr val="4C264C"/>
                </a:solidFill>
                <a:latin typeface="Arial" panose="020B0604020202020204" pitchFamily="34" charset="0"/>
              </a:rPr>
              <a:t>g</a:t>
            </a:r>
            <a:r>
              <a:rPr lang="pt-BR" sz="2000" dirty="0">
                <a:solidFill>
                  <a:srgbClr val="4C264C"/>
                </a:solidFill>
                <a:latin typeface="Arial" panose="020B0604020202020204" pitchFamily="34" charset="0"/>
              </a:rPr>
              <a:t>) e dois moles de átomos de O (32,0 </a:t>
            </a:r>
            <a:r>
              <a:rPr lang="pt-BR" sz="2000" dirty="0" err="1">
                <a:solidFill>
                  <a:srgbClr val="4C264C"/>
                </a:solidFill>
                <a:latin typeface="Arial" panose="020B0604020202020204" pitchFamily="34" charset="0"/>
              </a:rPr>
              <a:t>g</a:t>
            </a:r>
            <a:r>
              <a:rPr lang="pt-BR" sz="2000" dirty="0">
                <a:solidFill>
                  <a:srgbClr val="4C264C"/>
                </a:solidFill>
                <a:latin typeface="Arial" panose="020B0604020202020204" pitchFamily="34" charset="0"/>
              </a:rPr>
              <a:t>). Poderíamos, portanto, ter usado essas massas no cálculo anterior. Esses números são os mesmos usados - apenas as unidades são diferentes. No Exemplo 2-11 basearemos nosso cálculo em um mol em vez de uma molécula.</a:t>
            </a:r>
            <a:endParaRPr lang="pt-BR" sz="2000" dirty="0">
              <a:solidFill>
                <a:srgbClr val="4C264C"/>
              </a:solidFill>
              <a:effectLst/>
              <a:latin typeface="Arial" panose="020B0604020202020204" pitchFamily="34" charset="0"/>
            </a:endParaRPr>
          </a:p>
        </p:txBody>
      </p:sp>
    </p:spTree>
    <p:extLst>
      <p:ext uri="{BB962C8B-B14F-4D97-AF65-F5344CB8AC3E}">
        <p14:creationId xmlns:p14="http://schemas.microsoft.com/office/powerpoint/2010/main" val="2246038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62</a:t>
            </a:fld>
            <a:endParaRPr lang="pt-BR" noProof="0"/>
          </a:p>
        </p:txBody>
      </p:sp>
      <p:pic>
        <p:nvPicPr>
          <p:cNvPr id="2" name="Imagem 1">
            <a:extLst>
              <a:ext uri="{FF2B5EF4-FFF2-40B4-BE49-F238E27FC236}">
                <a16:creationId xmlns:a16="http://schemas.microsoft.com/office/drawing/2014/main" id="{4610B36C-82B4-5B4C-A2CB-B0B24C06BA50}"/>
              </a:ext>
            </a:extLst>
          </p:cNvPr>
          <p:cNvPicPr>
            <a:picLocks noChangeAspect="1"/>
          </p:cNvPicPr>
          <p:nvPr/>
        </p:nvPicPr>
        <p:blipFill>
          <a:blip r:embed="rId6"/>
          <a:stretch>
            <a:fillRect/>
          </a:stretch>
        </p:blipFill>
        <p:spPr>
          <a:xfrm>
            <a:off x="3523746" y="2018699"/>
            <a:ext cx="7992414" cy="2705100"/>
          </a:xfrm>
          <a:prstGeom prst="rect">
            <a:avLst/>
          </a:prstGeom>
        </p:spPr>
      </p:pic>
    </p:spTree>
    <p:extLst>
      <p:ext uri="{BB962C8B-B14F-4D97-AF65-F5344CB8AC3E}">
        <p14:creationId xmlns:p14="http://schemas.microsoft.com/office/powerpoint/2010/main" val="646208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63</a:t>
            </a:fld>
            <a:endParaRPr lang="pt-BR" noProof="0"/>
          </a:p>
        </p:txBody>
      </p:sp>
      <p:pic>
        <p:nvPicPr>
          <p:cNvPr id="2" name="Imagem 1">
            <a:extLst>
              <a:ext uri="{FF2B5EF4-FFF2-40B4-BE49-F238E27FC236}">
                <a16:creationId xmlns:a16="http://schemas.microsoft.com/office/drawing/2014/main" id="{FF961ADB-0141-E646-85FB-6F24B6644CC7}"/>
              </a:ext>
            </a:extLst>
          </p:cNvPr>
          <p:cNvPicPr>
            <a:picLocks noChangeAspect="1"/>
          </p:cNvPicPr>
          <p:nvPr/>
        </p:nvPicPr>
        <p:blipFill>
          <a:blip r:embed="rId4"/>
          <a:stretch>
            <a:fillRect/>
          </a:stretch>
        </p:blipFill>
        <p:spPr>
          <a:xfrm>
            <a:off x="553519" y="527852"/>
            <a:ext cx="7937500" cy="5956300"/>
          </a:xfrm>
          <a:prstGeom prst="rect">
            <a:avLst/>
          </a:prstGeom>
        </p:spPr>
      </p:pic>
    </p:spTree>
    <p:extLst>
      <p:ext uri="{BB962C8B-B14F-4D97-AF65-F5344CB8AC3E}">
        <p14:creationId xmlns:p14="http://schemas.microsoft.com/office/powerpoint/2010/main" val="1114328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64</a:t>
            </a:fld>
            <a:endParaRPr lang="pt-BR" noProof="0"/>
          </a:p>
        </p:txBody>
      </p:sp>
      <p:sp>
        <p:nvSpPr>
          <p:cNvPr id="11" name="CaixaDeTexto 10">
            <a:extLst>
              <a:ext uri="{FF2B5EF4-FFF2-40B4-BE49-F238E27FC236}">
                <a16:creationId xmlns:a16="http://schemas.microsoft.com/office/drawing/2014/main" id="{AF570087-853D-465D-B6B5-1414A0D64355}"/>
              </a:ext>
            </a:extLst>
          </p:cNvPr>
          <p:cNvSpPr txBox="1"/>
          <p:nvPr/>
        </p:nvSpPr>
        <p:spPr>
          <a:xfrm>
            <a:off x="4262761" y="105012"/>
            <a:ext cx="7771088" cy="5355312"/>
          </a:xfrm>
          <a:prstGeom prst="rect">
            <a:avLst/>
          </a:prstGeom>
          <a:noFill/>
        </p:spPr>
        <p:txBody>
          <a:bodyPr wrap="square">
            <a:spAutoFit/>
          </a:bodyPr>
          <a:lstStyle/>
          <a:p>
            <a:pPr marR="1100" algn="just"/>
            <a:endParaRPr lang="pt-BR" b="0" i="0" u="none" strike="noStrike" baseline="0" dirty="0">
              <a:latin typeface="Times New Roman" panose="02020603050405020304" pitchFamily="18" charset="0"/>
            </a:endParaRPr>
          </a:p>
          <a:p>
            <a:pPr marR="1080" algn="just"/>
            <a:r>
              <a:rPr lang="pt-BR" sz="2800" b="1" i="0" u="none" strike="noStrike" baseline="0" dirty="0">
                <a:solidFill>
                  <a:srgbClr val="4C264C"/>
                </a:solidFill>
                <a:latin typeface="Corbel" panose="020B0503020204020204" pitchFamily="34" charset="0"/>
              </a:rPr>
              <a:t>2-9  DERIVAÇÃO  DE  FÓRMULAS  A  PARTIR  DA  COMPOSIÇÃO ELEMENTAR</a:t>
            </a:r>
          </a:p>
          <a:p>
            <a:pPr marR="1100" algn="just"/>
            <a:endParaRPr lang="pt-BR" sz="2400" b="1" i="0" u="none" strike="noStrike" baseline="0" dirty="0">
              <a:latin typeface="Corbel" panose="020B0503020204020204" pitchFamily="34" charset="0"/>
            </a:endParaRPr>
          </a:p>
          <a:p>
            <a:pPr marR="1100" algn="just"/>
            <a:endParaRPr lang="pt-BR" sz="2400" b="1" i="0" u="none" strike="noStrike" baseline="0" dirty="0">
              <a:latin typeface="Corbel" panose="020B0503020204020204" pitchFamily="34" charset="0"/>
            </a:endParaRPr>
          </a:p>
          <a:p>
            <a:pPr marR="1100" algn="just"/>
            <a:r>
              <a:rPr lang="pt-BR" sz="2000" b="0" i="0" u="none" strike="noStrike" baseline="0" dirty="0">
                <a:solidFill>
                  <a:srgbClr val="4C264C"/>
                </a:solidFill>
                <a:latin typeface="Corbel" panose="020B0503020204020204" pitchFamily="34" charset="0"/>
              </a:rPr>
              <a:t>	A fórmula mais simples, ou empírica, para um composto é a menor razão de números inteiros de átomos presentes. </a:t>
            </a:r>
          </a:p>
          <a:p>
            <a:pPr marR="1100" algn="just"/>
            <a:endParaRPr lang="pt-BR" sz="2000" dirty="0">
              <a:solidFill>
                <a:srgbClr val="4C264C"/>
              </a:solidFill>
              <a:latin typeface="Corbel" panose="020B0503020204020204" pitchFamily="34" charset="0"/>
            </a:endParaRPr>
          </a:p>
          <a:p>
            <a:pPr marR="1100" algn="just"/>
            <a:r>
              <a:rPr lang="pt-BR" sz="2000" b="0" i="0" u="none" strike="noStrike" baseline="0" dirty="0">
                <a:solidFill>
                  <a:srgbClr val="4C264C"/>
                </a:solidFill>
                <a:latin typeface="Corbel" panose="020B0503020204020204" pitchFamily="34" charset="0"/>
              </a:rPr>
              <a:t>	Para compostos moleculares, a fórmula molecular indica o número real de átomos presentes em uma molécula do composto. Pode ser a fórmula mais simples ou então algum número inteiro múltiplo dela. </a:t>
            </a:r>
          </a:p>
          <a:p>
            <a:pPr marR="1100" algn="just"/>
            <a:endParaRPr lang="pt-BR" sz="2000" dirty="0">
              <a:solidFill>
                <a:srgbClr val="4C264C"/>
              </a:solidFill>
              <a:latin typeface="Corbel" panose="020B0503020204020204" pitchFamily="34" charset="0"/>
            </a:endParaRPr>
          </a:p>
          <a:p>
            <a:pPr marR="1100" algn="just"/>
            <a:r>
              <a:rPr lang="pt-BR" sz="2000" b="0" i="0" u="none" strike="noStrike" baseline="0" dirty="0">
                <a:solidFill>
                  <a:srgbClr val="4C264C"/>
                </a:solidFill>
                <a:latin typeface="Corbel" panose="020B0503020204020204" pitchFamily="34" charset="0"/>
              </a:rPr>
              <a:t>	Por exemplo, a fórmula mais simples e a fórmula molecular da água são ambas H2O; no entanto, para o peróxido de hidrogênio, eles são HO e H2O2, respectivamente.</a:t>
            </a:r>
          </a:p>
          <a:p>
            <a:pPr marR="1100" algn="just"/>
            <a:endParaRPr lang="pt-BR" sz="2000" b="0" i="0" u="none" strike="noStrike" baseline="0" dirty="0">
              <a:solidFill>
                <a:srgbClr val="4C264C"/>
              </a:solidFill>
              <a:latin typeface="Corbel" panose="020B0503020204020204" pitchFamily="34" charset="0"/>
            </a:endParaRPr>
          </a:p>
        </p:txBody>
      </p:sp>
    </p:spTree>
    <p:extLst>
      <p:ext uri="{BB962C8B-B14F-4D97-AF65-F5344CB8AC3E}">
        <p14:creationId xmlns:p14="http://schemas.microsoft.com/office/powerpoint/2010/main" val="2890177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65</a:t>
            </a:fld>
            <a:endParaRPr lang="pt-BR" noProof="0"/>
          </a:p>
        </p:txBody>
      </p:sp>
      <p:sp>
        <p:nvSpPr>
          <p:cNvPr id="6" name="CaixaDeTexto 5">
            <a:extLst>
              <a:ext uri="{FF2B5EF4-FFF2-40B4-BE49-F238E27FC236}">
                <a16:creationId xmlns:a16="http://schemas.microsoft.com/office/drawing/2014/main" id="{42F7F3E0-DAFE-4F8F-9879-F8AD7D082F5C}"/>
              </a:ext>
            </a:extLst>
          </p:cNvPr>
          <p:cNvSpPr txBox="1"/>
          <p:nvPr/>
        </p:nvSpPr>
        <p:spPr>
          <a:xfrm>
            <a:off x="62540" y="1566518"/>
            <a:ext cx="7166395" cy="4093428"/>
          </a:xfrm>
          <a:prstGeom prst="rect">
            <a:avLst/>
          </a:prstGeom>
          <a:noFill/>
        </p:spPr>
        <p:txBody>
          <a:bodyPr wrap="square">
            <a:spAutoFit/>
          </a:bodyPr>
          <a:lstStyle/>
          <a:p>
            <a:pPr marR="1100" algn="just"/>
            <a:r>
              <a:rPr lang="pt-BR" sz="2000" b="0" i="0" u="none" strike="noStrike" baseline="0" dirty="0">
                <a:solidFill>
                  <a:srgbClr val="4C264C"/>
                </a:solidFill>
                <a:latin typeface="Corbel" panose="020B0503020204020204" pitchFamily="34" charset="0"/>
              </a:rPr>
              <a:t>	A cada ano, milhares de novos compostos são produzidos em laboratórios ou descobertos na natureza. Um dos primeiros passos na caracterização de um novo composto é a determinação da sua composição percentual. </a:t>
            </a:r>
          </a:p>
          <a:p>
            <a:pPr marR="1100" algn="just"/>
            <a:endParaRPr lang="pt-BR" sz="2000" dirty="0">
              <a:solidFill>
                <a:srgbClr val="4C264C"/>
              </a:solidFill>
              <a:latin typeface="Corbel" panose="020B0503020204020204" pitchFamily="34" charset="0"/>
            </a:endParaRPr>
          </a:p>
          <a:p>
            <a:pPr marR="1100" algn="just"/>
            <a:r>
              <a:rPr lang="pt-BR" sz="2000" b="0" i="0" u="none" strike="noStrike" baseline="0" dirty="0">
                <a:solidFill>
                  <a:srgbClr val="4C264C"/>
                </a:solidFill>
                <a:latin typeface="Corbel" panose="020B0503020204020204" pitchFamily="34" charset="0"/>
              </a:rPr>
              <a:t>	Uma análise qualitativa é realizada para determinar </a:t>
            </a:r>
            <a:r>
              <a:rPr lang="pt-BR" sz="2000" b="0" i="1" u="none" strike="noStrike" baseline="0" dirty="0">
                <a:solidFill>
                  <a:srgbClr val="4C264C"/>
                </a:solidFill>
                <a:latin typeface="Corbel" panose="020B0503020204020204" pitchFamily="34" charset="0"/>
              </a:rPr>
              <a:t>quais elementos </a:t>
            </a:r>
            <a:r>
              <a:rPr lang="pt-BR" sz="2000" b="0" i="0" u="none" strike="noStrike" baseline="0" dirty="0">
                <a:solidFill>
                  <a:srgbClr val="4C264C"/>
                </a:solidFill>
                <a:latin typeface="Corbel" panose="020B0503020204020204" pitchFamily="34" charset="0"/>
              </a:rPr>
              <a:t>estão presentes no composto. Em seguida, uma análise quantitativa é realizada para determinar a </a:t>
            </a:r>
            <a:r>
              <a:rPr lang="pt-BR" sz="2000" b="0" i="1" u="none" strike="noStrike" baseline="0" dirty="0">
                <a:solidFill>
                  <a:srgbClr val="4C264C"/>
                </a:solidFill>
                <a:latin typeface="Corbel" panose="020B0503020204020204" pitchFamily="34" charset="0"/>
              </a:rPr>
              <a:t>quantidade </a:t>
            </a:r>
            <a:r>
              <a:rPr lang="pt-BR" sz="2000" b="0" i="0" u="none" strike="noStrike" baseline="0" dirty="0">
                <a:solidFill>
                  <a:srgbClr val="4C264C"/>
                </a:solidFill>
                <a:latin typeface="Corbel" panose="020B0503020204020204" pitchFamily="34" charset="0"/>
              </a:rPr>
              <a:t>de cada elemento.</a:t>
            </a:r>
          </a:p>
          <a:p>
            <a:pPr marR="1100" algn="just"/>
            <a:endParaRPr lang="pt-BR" sz="2000" b="0" i="0" u="none" strike="noStrike" baseline="0" dirty="0">
              <a:solidFill>
                <a:srgbClr val="4C264C"/>
              </a:solidFill>
              <a:latin typeface="Corbel" panose="020B0503020204020204" pitchFamily="34" charset="0"/>
            </a:endParaRPr>
          </a:p>
          <a:p>
            <a:pPr marR="1100" algn="just"/>
            <a:r>
              <a:rPr lang="pt-BR" sz="2000" b="0" i="0" u="none" strike="noStrike" baseline="0" dirty="0">
                <a:solidFill>
                  <a:srgbClr val="4C264C"/>
                </a:solidFill>
                <a:latin typeface="Corbel" panose="020B0503020204020204" pitchFamily="34" charset="0"/>
              </a:rPr>
              <a:t>	Uma vez que a composição percentual de um composto (ou sua composição elementar em massa) é conhecido, a fórmula mais simples pode ser determinada.</a:t>
            </a:r>
          </a:p>
        </p:txBody>
      </p:sp>
    </p:spTree>
    <p:extLst>
      <p:ext uri="{BB962C8B-B14F-4D97-AF65-F5344CB8AC3E}">
        <p14:creationId xmlns:p14="http://schemas.microsoft.com/office/powerpoint/2010/main" val="1231051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66</a:t>
            </a:fld>
            <a:endParaRPr lang="pt-BR" noProof="0"/>
          </a:p>
        </p:txBody>
      </p:sp>
      <p:pic>
        <p:nvPicPr>
          <p:cNvPr id="4" name="Imagem 3">
            <a:extLst>
              <a:ext uri="{FF2B5EF4-FFF2-40B4-BE49-F238E27FC236}">
                <a16:creationId xmlns:a16="http://schemas.microsoft.com/office/drawing/2014/main" id="{D1008F74-5B55-4AA0-BA10-A61A8A6E3E15}"/>
              </a:ext>
            </a:extLst>
          </p:cNvPr>
          <p:cNvPicPr>
            <a:picLocks noChangeAspect="1"/>
          </p:cNvPicPr>
          <p:nvPr/>
        </p:nvPicPr>
        <p:blipFill>
          <a:blip r:embed="rId6"/>
          <a:stretch>
            <a:fillRect/>
          </a:stretch>
        </p:blipFill>
        <p:spPr>
          <a:xfrm>
            <a:off x="594712" y="-3"/>
            <a:ext cx="11597268" cy="6568068"/>
          </a:xfrm>
          <a:prstGeom prst="rect">
            <a:avLst/>
          </a:prstGeom>
        </p:spPr>
      </p:pic>
    </p:spTree>
    <p:extLst>
      <p:ext uri="{BB962C8B-B14F-4D97-AF65-F5344CB8AC3E}">
        <p14:creationId xmlns:p14="http://schemas.microsoft.com/office/powerpoint/2010/main" val="35528554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67</a:t>
            </a:fld>
            <a:endParaRPr lang="pt-BR" noProof="0"/>
          </a:p>
        </p:txBody>
      </p:sp>
      <p:pic>
        <p:nvPicPr>
          <p:cNvPr id="4" name="Imagem 3">
            <a:extLst>
              <a:ext uri="{FF2B5EF4-FFF2-40B4-BE49-F238E27FC236}">
                <a16:creationId xmlns:a16="http://schemas.microsoft.com/office/drawing/2014/main" id="{119C9D4F-4C0B-4373-A330-E46DF1A7447C}"/>
              </a:ext>
            </a:extLst>
          </p:cNvPr>
          <p:cNvPicPr>
            <a:picLocks noChangeAspect="1"/>
          </p:cNvPicPr>
          <p:nvPr/>
        </p:nvPicPr>
        <p:blipFill>
          <a:blip r:embed="rId4"/>
          <a:stretch>
            <a:fillRect/>
          </a:stretch>
        </p:blipFill>
        <p:spPr>
          <a:xfrm>
            <a:off x="0" y="900651"/>
            <a:ext cx="9810750" cy="5229225"/>
          </a:xfrm>
          <a:prstGeom prst="rect">
            <a:avLst/>
          </a:prstGeom>
        </p:spPr>
      </p:pic>
    </p:spTree>
    <p:extLst>
      <p:ext uri="{BB962C8B-B14F-4D97-AF65-F5344CB8AC3E}">
        <p14:creationId xmlns:p14="http://schemas.microsoft.com/office/powerpoint/2010/main" val="25903781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68</a:t>
            </a:fld>
            <a:endParaRPr lang="pt-BR" noProof="0"/>
          </a:p>
        </p:txBody>
      </p:sp>
      <p:pic>
        <p:nvPicPr>
          <p:cNvPr id="4" name="Imagem 3">
            <a:extLst>
              <a:ext uri="{FF2B5EF4-FFF2-40B4-BE49-F238E27FC236}">
                <a16:creationId xmlns:a16="http://schemas.microsoft.com/office/drawing/2014/main" id="{5F0D0747-014F-492D-8B56-D1DF2070866D}"/>
              </a:ext>
            </a:extLst>
          </p:cNvPr>
          <p:cNvPicPr>
            <a:picLocks noChangeAspect="1"/>
          </p:cNvPicPr>
          <p:nvPr/>
        </p:nvPicPr>
        <p:blipFill>
          <a:blip r:embed="rId6"/>
          <a:stretch>
            <a:fillRect/>
          </a:stretch>
        </p:blipFill>
        <p:spPr>
          <a:xfrm>
            <a:off x="1857375" y="-69014"/>
            <a:ext cx="10334625" cy="2533650"/>
          </a:xfrm>
          <a:prstGeom prst="rect">
            <a:avLst/>
          </a:prstGeom>
        </p:spPr>
      </p:pic>
      <p:pic>
        <p:nvPicPr>
          <p:cNvPr id="7" name="Imagem 6">
            <a:extLst>
              <a:ext uri="{FF2B5EF4-FFF2-40B4-BE49-F238E27FC236}">
                <a16:creationId xmlns:a16="http://schemas.microsoft.com/office/drawing/2014/main" id="{AC7B4B3B-F120-4EEB-8D13-589DF71663A2}"/>
              </a:ext>
            </a:extLst>
          </p:cNvPr>
          <p:cNvPicPr>
            <a:picLocks noChangeAspect="1"/>
          </p:cNvPicPr>
          <p:nvPr/>
        </p:nvPicPr>
        <p:blipFill>
          <a:blip r:embed="rId7"/>
          <a:stretch>
            <a:fillRect/>
          </a:stretch>
        </p:blipFill>
        <p:spPr>
          <a:xfrm>
            <a:off x="1838961" y="2314710"/>
            <a:ext cx="10356003" cy="4543279"/>
          </a:xfrm>
          <a:prstGeom prst="rect">
            <a:avLst/>
          </a:prstGeom>
        </p:spPr>
      </p:pic>
    </p:spTree>
    <p:extLst>
      <p:ext uri="{BB962C8B-B14F-4D97-AF65-F5344CB8AC3E}">
        <p14:creationId xmlns:p14="http://schemas.microsoft.com/office/powerpoint/2010/main" val="1900873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69</a:t>
            </a:fld>
            <a:endParaRPr lang="pt-BR" noProof="0"/>
          </a:p>
        </p:txBody>
      </p:sp>
      <p:pic>
        <p:nvPicPr>
          <p:cNvPr id="4" name="Imagem 3">
            <a:extLst>
              <a:ext uri="{FF2B5EF4-FFF2-40B4-BE49-F238E27FC236}">
                <a16:creationId xmlns:a16="http://schemas.microsoft.com/office/drawing/2014/main" id="{48E5B5BA-E692-4BC8-A07C-ED5559E38A39}"/>
              </a:ext>
            </a:extLst>
          </p:cNvPr>
          <p:cNvPicPr>
            <a:picLocks noChangeAspect="1"/>
          </p:cNvPicPr>
          <p:nvPr/>
        </p:nvPicPr>
        <p:blipFill>
          <a:blip r:embed="rId4"/>
          <a:stretch>
            <a:fillRect/>
          </a:stretch>
        </p:blipFill>
        <p:spPr>
          <a:xfrm>
            <a:off x="0" y="0"/>
            <a:ext cx="9888279" cy="6858000"/>
          </a:xfrm>
          <a:prstGeom prst="rect">
            <a:avLst/>
          </a:prstGeom>
        </p:spPr>
      </p:pic>
    </p:spTree>
    <p:extLst>
      <p:ext uri="{BB962C8B-B14F-4D97-AF65-F5344CB8AC3E}">
        <p14:creationId xmlns:p14="http://schemas.microsoft.com/office/powerpoint/2010/main" val="282776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tângulo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12" name="Imagem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Imagem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Imagem 2">
            <a:extLst>
              <a:ext uri="{FF2B5EF4-FFF2-40B4-BE49-F238E27FC236}">
                <a16:creationId xmlns:a16="http://schemas.microsoft.com/office/drawing/2014/main" id="{E0C81049-297B-451A-A010-62CD62114F6B}"/>
              </a:ext>
            </a:extLst>
          </p:cNvPr>
          <p:cNvPicPr>
            <a:picLocks noChangeAspect="1"/>
          </p:cNvPicPr>
          <p:nvPr/>
        </p:nvPicPr>
        <p:blipFill rotWithShape="1">
          <a:blip r:embed="rId6"/>
          <a:srcRect l="8708" r="2903"/>
          <a:stretch/>
        </p:blipFill>
        <p:spPr>
          <a:xfrm>
            <a:off x="215662" y="1333859"/>
            <a:ext cx="6844638" cy="4000500"/>
          </a:xfrm>
          <a:prstGeom prst="rect">
            <a:avLst/>
          </a:prstGeom>
        </p:spPr>
      </p:pic>
      <p:sp>
        <p:nvSpPr>
          <p:cNvPr id="6" name="Espaço Reservado para Número de Slide 5">
            <a:extLst>
              <a:ext uri="{FF2B5EF4-FFF2-40B4-BE49-F238E27FC236}">
                <a16:creationId xmlns:a16="http://schemas.microsoft.com/office/drawing/2014/main" id="{F70BD948-5D44-49F7-87AC-23979F2831EF}"/>
              </a:ext>
            </a:extLst>
          </p:cNvPr>
          <p:cNvSpPr>
            <a:spLocks noGrp="1"/>
          </p:cNvSpPr>
          <p:nvPr>
            <p:ph type="sldNum" sz="quarter" idx="12"/>
          </p:nvPr>
        </p:nvSpPr>
        <p:spPr/>
        <p:txBody>
          <a:bodyPr/>
          <a:lstStyle/>
          <a:p>
            <a:pPr rtl="0"/>
            <a:fld id="{6D22F896-40B5-4ADD-8801-0D06FADFA095}" type="slidenum">
              <a:rPr lang="pt-BR" noProof="0" smtClean="0"/>
              <a:t>7</a:t>
            </a:fld>
            <a:endParaRPr lang="pt-BR" noProof="0"/>
          </a:p>
        </p:txBody>
      </p:sp>
    </p:spTree>
    <p:extLst>
      <p:ext uri="{BB962C8B-B14F-4D97-AF65-F5344CB8AC3E}">
        <p14:creationId xmlns:p14="http://schemas.microsoft.com/office/powerpoint/2010/main" val="12690592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70</a:t>
            </a:fld>
            <a:endParaRPr lang="pt-BR" noProof="0"/>
          </a:p>
        </p:txBody>
      </p:sp>
      <p:pic>
        <p:nvPicPr>
          <p:cNvPr id="4" name="Imagem 3">
            <a:extLst>
              <a:ext uri="{FF2B5EF4-FFF2-40B4-BE49-F238E27FC236}">
                <a16:creationId xmlns:a16="http://schemas.microsoft.com/office/drawing/2014/main" id="{F705FE02-98B0-421B-8430-DEEC49EC1038}"/>
              </a:ext>
            </a:extLst>
          </p:cNvPr>
          <p:cNvPicPr>
            <a:picLocks noChangeAspect="1"/>
          </p:cNvPicPr>
          <p:nvPr/>
        </p:nvPicPr>
        <p:blipFill>
          <a:blip r:embed="rId4"/>
          <a:stretch>
            <a:fillRect/>
          </a:stretch>
        </p:blipFill>
        <p:spPr>
          <a:xfrm>
            <a:off x="0" y="0"/>
            <a:ext cx="10201275" cy="2238375"/>
          </a:xfrm>
          <a:prstGeom prst="rect">
            <a:avLst/>
          </a:prstGeom>
        </p:spPr>
      </p:pic>
      <p:pic>
        <p:nvPicPr>
          <p:cNvPr id="7" name="Imagem 6">
            <a:extLst>
              <a:ext uri="{FF2B5EF4-FFF2-40B4-BE49-F238E27FC236}">
                <a16:creationId xmlns:a16="http://schemas.microsoft.com/office/drawing/2014/main" id="{E6529833-0B3C-42B6-9EF1-A547E1EE578E}"/>
              </a:ext>
            </a:extLst>
          </p:cNvPr>
          <p:cNvPicPr>
            <a:picLocks noChangeAspect="1"/>
          </p:cNvPicPr>
          <p:nvPr/>
        </p:nvPicPr>
        <p:blipFill>
          <a:blip r:embed="rId5"/>
          <a:stretch>
            <a:fillRect/>
          </a:stretch>
        </p:blipFill>
        <p:spPr>
          <a:xfrm>
            <a:off x="-1" y="2238375"/>
            <a:ext cx="10205727" cy="3558576"/>
          </a:xfrm>
          <a:prstGeom prst="rect">
            <a:avLst/>
          </a:prstGeom>
        </p:spPr>
      </p:pic>
    </p:spTree>
    <p:extLst>
      <p:ext uri="{BB962C8B-B14F-4D97-AF65-F5344CB8AC3E}">
        <p14:creationId xmlns:p14="http://schemas.microsoft.com/office/powerpoint/2010/main" val="12684041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71</a:t>
            </a:fld>
            <a:endParaRPr lang="pt-BR" noProof="0"/>
          </a:p>
        </p:txBody>
      </p:sp>
      <p:pic>
        <p:nvPicPr>
          <p:cNvPr id="4" name="Imagem 3">
            <a:extLst>
              <a:ext uri="{FF2B5EF4-FFF2-40B4-BE49-F238E27FC236}">
                <a16:creationId xmlns:a16="http://schemas.microsoft.com/office/drawing/2014/main" id="{71447FA8-D505-4AB8-A34B-70C1DBA26A1F}"/>
              </a:ext>
            </a:extLst>
          </p:cNvPr>
          <p:cNvPicPr>
            <a:picLocks noChangeAspect="1"/>
          </p:cNvPicPr>
          <p:nvPr/>
        </p:nvPicPr>
        <p:blipFill>
          <a:blip r:embed="rId6"/>
          <a:stretch>
            <a:fillRect/>
          </a:stretch>
        </p:blipFill>
        <p:spPr>
          <a:xfrm>
            <a:off x="3299572" y="0"/>
            <a:ext cx="8892430" cy="6858000"/>
          </a:xfrm>
          <a:prstGeom prst="rect">
            <a:avLst/>
          </a:prstGeom>
        </p:spPr>
      </p:pic>
    </p:spTree>
    <p:extLst>
      <p:ext uri="{BB962C8B-B14F-4D97-AF65-F5344CB8AC3E}">
        <p14:creationId xmlns:p14="http://schemas.microsoft.com/office/powerpoint/2010/main" val="2860755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72</a:t>
            </a:fld>
            <a:endParaRPr lang="pt-BR" noProof="0"/>
          </a:p>
        </p:txBody>
      </p:sp>
      <p:pic>
        <p:nvPicPr>
          <p:cNvPr id="4" name="Imagem 3">
            <a:extLst>
              <a:ext uri="{FF2B5EF4-FFF2-40B4-BE49-F238E27FC236}">
                <a16:creationId xmlns:a16="http://schemas.microsoft.com/office/drawing/2014/main" id="{94EEA8D7-5F61-44AC-88BB-B602009DE3F6}"/>
              </a:ext>
            </a:extLst>
          </p:cNvPr>
          <p:cNvPicPr>
            <a:picLocks noChangeAspect="1"/>
          </p:cNvPicPr>
          <p:nvPr/>
        </p:nvPicPr>
        <p:blipFill>
          <a:blip r:embed="rId6"/>
          <a:stretch>
            <a:fillRect/>
          </a:stretch>
        </p:blipFill>
        <p:spPr>
          <a:xfrm>
            <a:off x="2174257" y="1328465"/>
            <a:ext cx="10058400" cy="3629025"/>
          </a:xfrm>
          <a:prstGeom prst="rect">
            <a:avLst/>
          </a:prstGeom>
        </p:spPr>
      </p:pic>
    </p:spTree>
    <p:extLst>
      <p:ext uri="{BB962C8B-B14F-4D97-AF65-F5344CB8AC3E}">
        <p14:creationId xmlns:p14="http://schemas.microsoft.com/office/powerpoint/2010/main" val="38824488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73</a:t>
            </a:fld>
            <a:endParaRPr lang="pt-BR" noProof="0"/>
          </a:p>
        </p:txBody>
      </p:sp>
      <p:pic>
        <p:nvPicPr>
          <p:cNvPr id="4" name="Imagem 3">
            <a:extLst>
              <a:ext uri="{FF2B5EF4-FFF2-40B4-BE49-F238E27FC236}">
                <a16:creationId xmlns:a16="http://schemas.microsoft.com/office/drawing/2014/main" id="{6894E128-DD8D-41DB-BCC4-FAFCACA8654B}"/>
              </a:ext>
            </a:extLst>
          </p:cNvPr>
          <p:cNvPicPr>
            <a:picLocks noChangeAspect="1"/>
          </p:cNvPicPr>
          <p:nvPr/>
        </p:nvPicPr>
        <p:blipFill>
          <a:blip r:embed="rId4"/>
          <a:stretch>
            <a:fillRect/>
          </a:stretch>
        </p:blipFill>
        <p:spPr>
          <a:xfrm>
            <a:off x="0" y="-10"/>
            <a:ext cx="9123589" cy="6858000"/>
          </a:xfrm>
          <a:prstGeom prst="rect">
            <a:avLst/>
          </a:prstGeom>
        </p:spPr>
      </p:pic>
    </p:spTree>
    <p:extLst>
      <p:ext uri="{BB962C8B-B14F-4D97-AF65-F5344CB8AC3E}">
        <p14:creationId xmlns:p14="http://schemas.microsoft.com/office/powerpoint/2010/main" val="39378790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74</a:t>
            </a:fld>
            <a:endParaRPr lang="pt-BR" noProof="0"/>
          </a:p>
        </p:txBody>
      </p:sp>
      <p:sp>
        <p:nvSpPr>
          <p:cNvPr id="11" name="CaixaDeTexto 10">
            <a:extLst>
              <a:ext uri="{FF2B5EF4-FFF2-40B4-BE49-F238E27FC236}">
                <a16:creationId xmlns:a16="http://schemas.microsoft.com/office/drawing/2014/main" id="{DF878F4F-2C88-40EA-A7E4-E97D8E2A86A3}"/>
              </a:ext>
            </a:extLst>
          </p:cNvPr>
          <p:cNvSpPr txBox="1"/>
          <p:nvPr/>
        </p:nvSpPr>
        <p:spPr>
          <a:xfrm>
            <a:off x="4181448" y="269891"/>
            <a:ext cx="8010552" cy="6401753"/>
          </a:xfrm>
          <a:prstGeom prst="rect">
            <a:avLst/>
          </a:prstGeom>
          <a:noFill/>
        </p:spPr>
        <p:txBody>
          <a:bodyPr wrap="square">
            <a:spAutoFit/>
          </a:bodyPr>
          <a:lstStyle/>
          <a:p>
            <a:endParaRPr lang="pt-BR" sz="1200" b="0" i="0" u="none" strike="noStrike" baseline="0" dirty="0">
              <a:latin typeface="Times New Roman" panose="02020603050405020304" pitchFamily="18" charset="0"/>
            </a:endParaRPr>
          </a:p>
          <a:p>
            <a:r>
              <a:rPr lang="pt-BR" sz="2800" b="1" i="0" u="none" strike="noStrike" baseline="0" dirty="0">
                <a:solidFill>
                  <a:srgbClr val="4C264C"/>
                </a:solidFill>
                <a:latin typeface="Corbel" panose="020B0503020204020204" pitchFamily="34" charset="0"/>
              </a:rPr>
              <a:t>2-10 DETERMINAÇÃO DE FÓRMULAS MOLECULARES</a:t>
            </a:r>
          </a:p>
          <a:p>
            <a:endParaRPr lang="pt-BR" sz="2800" b="1" i="0" u="none" strike="noStrike" baseline="0" dirty="0">
              <a:latin typeface="Corbel" panose="020B0503020204020204" pitchFamily="34" charset="0"/>
            </a:endParaRPr>
          </a:p>
          <a:p>
            <a:pPr marR="1100" algn="just"/>
            <a:r>
              <a:rPr lang="pt-BR" sz="2000" b="0" i="0" u="none" strike="noStrike" baseline="0" dirty="0">
                <a:solidFill>
                  <a:srgbClr val="4C264C"/>
                </a:solidFill>
                <a:latin typeface="Corbel" panose="020B0503020204020204" pitchFamily="34" charset="0"/>
              </a:rPr>
              <a:t>	Os dados de composição percentual produzem apenas as fórmulas mais simples. Para determinar a fórmula molecular para um composto molecular, tanto sua fórmula mais simples quanto seu peso molecular devem ser conhecidos. Alguns métodos para determinação experimental de pesos moleculares são introduzidos mais adiante no curso.</a:t>
            </a:r>
          </a:p>
          <a:p>
            <a:pPr marR="1100" algn="just"/>
            <a:endParaRPr lang="pt-BR" sz="2000" b="0" i="0" u="none" strike="noStrike" baseline="0" dirty="0">
              <a:solidFill>
                <a:srgbClr val="4C264C"/>
              </a:solidFill>
              <a:latin typeface="Corbel" panose="020B0503020204020204" pitchFamily="34" charset="0"/>
            </a:endParaRPr>
          </a:p>
          <a:p>
            <a:endParaRPr lang="pt-BR" sz="1400" b="0" i="0" u="none" strike="noStrike" baseline="0" dirty="0">
              <a:latin typeface="Corbel" panose="020B0503020204020204" pitchFamily="34" charset="0"/>
            </a:endParaRPr>
          </a:p>
          <a:p>
            <a:pPr marR="1100" algn="just"/>
            <a:r>
              <a:rPr lang="pt-BR" sz="2000" b="0" i="0" u="none" strike="noStrike" baseline="0" dirty="0">
                <a:solidFill>
                  <a:srgbClr val="4C264C"/>
                </a:solidFill>
                <a:latin typeface="Corbel" panose="020B0503020204020204" pitchFamily="34" charset="0"/>
              </a:rPr>
              <a:t>	Para muitos compostos, a fórmula molecular é um múltiplo da fórmula mais simples. Considere o butano, C4H10. A fórmula mais simples para o butano é C2H5, mas a fórmula molecular contém o dobro </a:t>
            </a:r>
            <a:r>
              <a:rPr lang="pt-BR" sz="2000" dirty="0">
                <a:solidFill>
                  <a:srgbClr val="4C264C"/>
                </a:solidFill>
                <a:latin typeface="Corbel" panose="020B0503020204020204" pitchFamily="34" charset="0"/>
              </a:rPr>
              <a:t>de átomos; isto é, 2 × (C2H5) = C4H10. O benzeno, C6H6, é outro exemplo. A fórmula mais simples para o benzeno é CH, mas a fórmula molecular contém seis vezes mais átomos; ou seja, 6 × (CH) = C</a:t>
            </a:r>
            <a:r>
              <a:rPr lang="pt-BR" sz="2000" baseline="-25000" dirty="0">
                <a:solidFill>
                  <a:srgbClr val="4C264C"/>
                </a:solidFill>
                <a:latin typeface="Corbel" panose="020B0503020204020204" pitchFamily="34" charset="0"/>
              </a:rPr>
              <a:t>6</a:t>
            </a:r>
            <a:r>
              <a:rPr lang="pt-BR" sz="2000" dirty="0">
                <a:solidFill>
                  <a:srgbClr val="4C264C"/>
                </a:solidFill>
                <a:latin typeface="Corbel" panose="020B0503020204020204" pitchFamily="34" charset="0"/>
              </a:rPr>
              <a:t>H</a:t>
            </a:r>
            <a:r>
              <a:rPr lang="pt-BR" sz="2000" baseline="-25000" dirty="0">
                <a:solidFill>
                  <a:srgbClr val="4C264C"/>
                </a:solidFill>
                <a:latin typeface="Corbel" panose="020B0503020204020204" pitchFamily="34" charset="0"/>
              </a:rPr>
              <a:t>6</a:t>
            </a:r>
            <a:r>
              <a:rPr lang="pt-BR" sz="2000" dirty="0">
                <a:solidFill>
                  <a:srgbClr val="4C264C"/>
                </a:solidFill>
                <a:latin typeface="Corbel" panose="020B0503020204020204" pitchFamily="34" charset="0"/>
              </a:rPr>
              <a:t>.</a:t>
            </a:r>
          </a:p>
          <a:p>
            <a:pPr marR="1100" algn="just"/>
            <a:endParaRPr lang="pt-BR" sz="2000" dirty="0">
              <a:solidFill>
                <a:srgbClr val="4C264C"/>
              </a:solidFill>
              <a:latin typeface="Corbel" panose="020B0503020204020204" pitchFamily="34" charset="0"/>
            </a:endParaRPr>
          </a:p>
          <a:p>
            <a:pPr algn="just"/>
            <a:r>
              <a:rPr lang="pt-BR" sz="2000" dirty="0">
                <a:solidFill>
                  <a:srgbClr val="4C264C"/>
                </a:solidFill>
                <a:latin typeface="Corbel" panose="020B0503020204020204" pitchFamily="34" charset="0"/>
              </a:rPr>
              <a:t>	A fórmula molecular de um composto é a mesm</a:t>
            </a:r>
            <a:r>
              <a:rPr lang="pt-BR" sz="2000" b="0" i="0" u="none" strike="noStrike" baseline="0" dirty="0">
                <a:solidFill>
                  <a:srgbClr val="4C264C"/>
                </a:solidFill>
                <a:latin typeface="Corbel" panose="020B0503020204020204" pitchFamily="34" charset="0"/>
              </a:rPr>
              <a:t>a ou um múltiplo inteiro da fórmula mais simples.</a:t>
            </a:r>
          </a:p>
        </p:txBody>
      </p:sp>
    </p:spTree>
    <p:extLst>
      <p:ext uri="{BB962C8B-B14F-4D97-AF65-F5344CB8AC3E}">
        <p14:creationId xmlns:p14="http://schemas.microsoft.com/office/powerpoint/2010/main" val="1521091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75</a:t>
            </a:fld>
            <a:endParaRPr lang="pt-BR" noProof="0"/>
          </a:p>
        </p:txBody>
      </p:sp>
      <p:sp>
        <p:nvSpPr>
          <p:cNvPr id="6" name="CaixaDeTexto 5">
            <a:extLst>
              <a:ext uri="{FF2B5EF4-FFF2-40B4-BE49-F238E27FC236}">
                <a16:creationId xmlns:a16="http://schemas.microsoft.com/office/drawing/2014/main" id="{2CB37C8C-C89E-4145-A923-FE2395852D80}"/>
              </a:ext>
            </a:extLst>
          </p:cNvPr>
          <p:cNvSpPr txBox="1"/>
          <p:nvPr/>
        </p:nvSpPr>
        <p:spPr>
          <a:xfrm>
            <a:off x="174684" y="1506967"/>
            <a:ext cx="7182589" cy="3108543"/>
          </a:xfrm>
          <a:prstGeom prst="rect">
            <a:avLst/>
          </a:prstGeom>
          <a:noFill/>
        </p:spPr>
        <p:txBody>
          <a:bodyPr wrap="square">
            <a:spAutoFit/>
          </a:bodyPr>
          <a:lstStyle/>
          <a:p>
            <a:endParaRPr lang="pt-BR" sz="1200" b="0" i="0" u="none" strike="noStrike" baseline="0" dirty="0">
              <a:latin typeface="Times New Roman" panose="02020603050405020304" pitchFamily="18" charset="0"/>
            </a:endParaRPr>
          </a:p>
          <a:p>
            <a:pPr marR="30660"/>
            <a:r>
              <a:rPr lang="pt-BR" sz="2400" b="0" i="0" u="none" strike="noStrike" baseline="0" dirty="0">
                <a:solidFill>
                  <a:srgbClr val="4C264C"/>
                </a:solidFill>
                <a:latin typeface="Corbel" panose="020B0503020204020204" pitchFamily="34" charset="0"/>
              </a:rPr>
              <a:t>Fórmula molecular = n × fórmula mais simples Assim, podemos escrever:</a:t>
            </a:r>
          </a:p>
          <a:p>
            <a:pPr marR="30660"/>
            <a:endParaRPr lang="pt-BR" sz="2400" b="0" i="0" u="none" strike="noStrike" baseline="0" dirty="0">
              <a:solidFill>
                <a:srgbClr val="4C264C"/>
              </a:solidFill>
              <a:latin typeface="Corbel" panose="020B0503020204020204" pitchFamily="34" charset="0"/>
            </a:endParaRPr>
          </a:p>
          <a:p>
            <a:pPr marR="26810"/>
            <a:r>
              <a:rPr lang="pt-BR" sz="2400" b="0" i="0" u="none" strike="noStrike" baseline="0" dirty="0">
                <a:solidFill>
                  <a:srgbClr val="4C264C"/>
                </a:solidFill>
                <a:highlight>
                  <a:srgbClr val="FFFF00"/>
                </a:highlight>
                <a:latin typeface="Corbel" panose="020B0503020204020204" pitchFamily="34" charset="0"/>
              </a:rPr>
              <a:t>Massa molecular = n × massa da fórmula mais simples </a:t>
            </a:r>
          </a:p>
          <a:p>
            <a:pPr marR="26810"/>
            <a:r>
              <a:rPr lang="pt-BR" sz="2400" b="0" i="0" u="none" strike="noStrike" baseline="0" dirty="0">
                <a:solidFill>
                  <a:srgbClr val="4C264C"/>
                </a:solidFill>
                <a:highlight>
                  <a:srgbClr val="FFFF00"/>
                </a:highlight>
                <a:latin typeface="Corbel" panose="020B0503020204020204" pitchFamily="34" charset="0"/>
              </a:rPr>
              <a:t>n = massa molecular / massa da fórmula mais simple</a:t>
            </a:r>
            <a:r>
              <a:rPr lang="pt-BR" sz="2400" b="0" i="0" u="none" strike="noStrike" baseline="0" dirty="0">
                <a:solidFill>
                  <a:srgbClr val="4C264C"/>
                </a:solidFill>
                <a:latin typeface="Corbel" panose="020B0503020204020204" pitchFamily="34" charset="0"/>
              </a:rPr>
              <a:t>s</a:t>
            </a:r>
          </a:p>
          <a:p>
            <a:endParaRPr lang="pt-BR" sz="1600" b="0" i="0" u="none" strike="noStrike" baseline="0" dirty="0">
              <a:latin typeface="Corbel" panose="020B0503020204020204" pitchFamily="34" charset="0"/>
            </a:endParaRPr>
          </a:p>
          <a:p>
            <a:r>
              <a:rPr lang="pt-BR" sz="2400" b="0" i="0" u="none" strike="noStrike" baseline="0" dirty="0">
                <a:solidFill>
                  <a:srgbClr val="4C264C"/>
                </a:solidFill>
                <a:latin typeface="Corbel" panose="020B0503020204020204" pitchFamily="34" charset="0"/>
              </a:rPr>
              <a:t>A fórmula molecular é, assim, obtida da multiplicação da fórmula mais simples pelo número inteiro n.</a:t>
            </a:r>
          </a:p>
        </p:txBody>
      </p:sp>
    </p:spTree>
    <p:extLst>
      <p:ext uri="{BB962C8B-B14F-4D97-AF65-F5344CB8AC3E}">
        <p14:creationId xmlns:p14="http://schemas.microsoft.com/office/powerpoint/2010/main" val="661645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76</a:t>
            </a:fld>
            <a:endParaRPr lang="pt-BR" noProof="0"/>
          </a:p>
        </p:txBody>
      </p:sp>
      <p:pic>
        <p:nvPicPr>
          <p:cNvPr id="4" name="Imagem 3">
            <a:extLst>
              <a:ext uri="{FF2B5EF4-FFF2-40B4-BE49-F238E27FC236}">
                <a16:creationId xmlns:a16="http://schemas.microsoft.com/office/drawing/2014/main" id="{1A07F8E2-8D06-4793-BEB6-FC3A54806C93}"/>
              </a:ext>
            </a:extLst>
          </p:cNvPr>
          <p:cNvPicPr>
            <a:picLocks noChangeAspect="1"/>
          </p:cNvPicPr>
          <p:nvPr/>
        </p:nvPicPr>
        <p:blipFill>
          <a:blip r:embed="rId6"/>
          <a:stretch>
            <a:fillRect/>
          </a:stretch>
        </p:blipFill>
        <p:spPr>
          <a:xfrm>
            <a:off x="3116219" y="0"/>
            <a:ext cx="9075761" cy="6858000"/>
          </a:xfrm>
          <a:prstGeom prst="rect">
            <a:avLst/>
          </a:prstGeom>
        </p:spPr>
      </p:pic>
    </p:spTree>
    <p:extLst>
      <p:ext uri="{BB962C8B-B14F-4D97-AF65-F5344CB8AC3E}">
        <p14:creationId xmlns:p14="http://schemas.microsoft.com/office/powerpoint/2010/main" val="42114286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77</a:t>
            </a:fld>
            <a:endParaRPr lang="pt-BR" noProof="0"/>
          </a:p>
        </p:txBody>
      </p:sp>
      <p:pic>
        <p:nvPicPr>
          <p:cNvPr id="4" name="Imagem 3">
            <a:extLst>
              <a:ext uri="{FF2B5EF4-FFF2-40B4-BE49-F238E27FC236}">
                <a16:creationId xmlns:a16="http://schemas.microsoft.com/office/drawing/2014/main" id="{5D235670-524B-4601-A2C0-B3C8E0B10F28}"/>
              </a:ext>
            </a:extLst>
          </p:cNvPr>
          <p:cNvPicPr>
            <a:picLocks noChangeAspect="1"/>
          </p:cNvPicPr>
          <p:nvPr/>
        </p:nvPicPr>
        <p:blipFill>
          <a:blip r:embed="rId4"/>
          <a:stretch>
            <a:fillRect/>
          </a:stretch>
        </p:blipFill>
        <p:spPr>
          <a:xfrm>
            <a:off x="0" y="990590"/>
            <a:ext cx="10067925" cy="5867400"/>
          </a:xfrm>
          <a:prstGeom prst="rect">
            <a:avLst/>
          </a:prstGeom>
        </p:spPr>
      </p:pic>
    </p:spTree>
    <p:extLst>
      <p:ext uri="{BB962C8B-B14F-4D97-AF65-F5344CB8AC3E}">
        <p14:creationId xmlns:p14="http://schemas.microsoft.com/office/powerpoint/2010/main" val="9167007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78</a:t>
            </a:fld>
            <a:endParaRPr lang="pt-BR" noProof="0"/>
          </a:p>
        </p:txBody>
      </p:sp>
      <p:sp>
        <p:nvSpPr>
          <p:cNvPr id="11" name="CaixaDeTexto 10">
            <a:extLst>
              <a:ext uri="{FF2B5EF4-FFF2-40B4-BE49-F238E27FC236}">
                <a16:creationId xmlns:a16="http://schemas.microsoft.com/office/drawing/2014/main" id="{B9190A18-4B01-4BFA-9793-9F08D8642F3B}"/>
              </a:ext>
            </a:extLst>
          </p:cNvPr>
          <p:cNvSpPr txBox="1"/>
          <p:nvPr/>
        </p:nvSpPr>
        <p:spPr>
          <a:xfrm>
            <a:off x="4181447" y="459000"/>
            <a:ext cx="7840099" cy="5940088"/>
          </a:xfrm>
          <a:prstGeom prst="rect">
            <a:avLst/>
          </a:prstGeom>
          <a:noFill/>
        </p:spPr>
        <p:txBody>
          <a:bodyPr wrap="square">
            <a:spAutoFit/>
          </a:bodyPr>
          <a:lstStyle/>
          <a:p>
            <a:pPr algn="just"/>
            <a:r>
              <a:rPr lang="pt-BR" sz="2000" b="0" i="0" u="none" strike="noStrike" baseline="0" dirty="0">
                <a:solidFill>
                  <a:srgbClr val="4C264C"/>
                </a:solidFill>
                <a:latin typeface="Corbel" panose="020B0503020204020204" pitchFamily="34" charset="0"/>
              </a:rPr>
              <a:t>	Como veremos quando discutirmos a composição dos compostos com algum detalhe, dois (e às vezes mais) elementos podem formar mais de um composto. </a:t>
            </a:r>
          </a:p>
          <a:p>
            <a:pPr algn="just"/>
            <a:endParaRPr lang="pt-BR" sz="2000" dirty="0">
              <a:solidFill>
                <a:srgbClr val="4C264C"/>
              </a:solidFill>
              <a:latin typeface="Corbel" panose="020B0503020204020204" pitchFamily="34" charset="0"/>
            </a:endParaRPr>
          </a:p>
          <a:p>
            <a:pPr algn="just"/>
            <a:r>
              <a:rPr lang="pt-BR" sz="2000" b="0" i="0" u="none" strike="noStrike" baseline="0" dirty="0">
                <a:solidFill>
                  <a:srgbClr val="4C264C"/>
                </a:solidFill>
                <a:latin typeface="Corbel" panose="020B0503020204020204" pitchFamily="34" charset="0"/>
              </a:rPr>
              <a:t>	A Lei de Proporções Múltiplas resume muitos experimentos em tais compostos. Ela diz que: </a:t>
            </a:r>
          </a:p>
          <a:p>
            <a:pPr algn="just"/>
            <a:endParaRPr lang="pt-BR" sz="2000" dirty="0">
              <a:solidFill>
                <a:srgbClr val="4C264C"/>
              </a:solidFill>
              <a:latin typeface="Corbel" panose="020B0503020204020204" pitchFamily="34" charset="0"/>
            </a:endParaRPr>
          </a:p>
          <a:p>
            <a:pPr algn="just"/>
            <a:r>
              <a:rPr lang="pt-BR" sz="2000" b="0" i="0" u="none" strike="noStrike" baseline="0" dirty="0">
                <a:solidFill>
                  <a:srgbClr val="4C264C"/>
                </a:solidFill>
                <a:latin typeface="Corbel" panose="020B0503020204020204" pitchFamily="34" charset="0"/>
              </a:rPr>
              <a:t>	</a:t>
            </a:r>
            <a:r>
              <a:rPr lang="pt-BR" sz="2000" b="0" i="0" u="none" strike="noStrike" baseline="0" dirty="0">
                <a:solidFill>
                  <a:srgbClr val="4C264C"/>
                </a:solidFill>
                <a:highlight>
                  <a:srgbClr val="FFFF00"/>
                </a:highlight>
                <a:latin typeface="Corbel" panose="020B0503020204020204" pitchFamily="34" charset="0"/>
              </a:rPr>
              <a:t>Quando dois elementos, A e B, formam mais de um composto, a razão entre massas do elemento B que se combinam com uma dada massa do elemento A em cada um dos compostos pode ser expresso por pequenos números inteiros. </a:t>
            </a:r>
          </a:p>
          <a:p>
            <a:pPr algn="just"/>
            <a:endParaRPr lang="pt-BR" sz="2000" dirty="0">
              <a:solidFill>
                <a:srgbClr val="4C264C"/>
              </a:solidFill>
              <a:latin typeface="Corbel" panose="020B0503020204020204" pitchFamily="34" charset="0"/>
            </a:endParaRPr>
          </a:p>
          <a:p>
            <a:pPr algn="just"/>
            <a:r>
              <a:rPr lang="pt-BR" sz="2000" b="0" i="0" u="none" strike="noStrike" baseline="0" dirty="0">
                <a:solidFill>
                  <a:srgbClr val="4C264C"/>
                </a:solidFill>
                <a:latin typeface="Corbel" panose="020B0503020204020204" pitchFamily="34" charset="0"/>
              </a:rPr>
              <a:t>	Água, H2O e peróxido de hidrogênio, H2O2, é um exemplo. A razão entre as massas de oxigênio que se combinam com uma dada massa de hidrogênio em H2O e H2O2 é 1:2. Muitos exemplos semelhantes, como CO e CO2 (relação 1:2) e SO2 e SO3 (razão 2:3), são conhecidos. A Lei das Proporções Múltiplas foi reconhecido a partir de estudos de composição elementar antes da época de Dalton. Ele forneceu suporte adicional para sua teoria atômica.</a:t>
            </a:r>
          </a:p>
        </p:txBody>
      </p:sp>
    </p:spTree>
    <p:extLst>
      <p:ext uri="{BB962C8B-B14F-4D97-AF65-F5344CB8AC3E}">
        <p14:creationId xmlns:p14="http://schemas.microsoft.com/office/powerpoint/2010/main" val="14363749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79</a:t>
            </a:fld>
            <a:endParaRPr lang="pt-BR" noProof="0"/>
          </a:p>
        </p:txBody>
      </p:sp>
      <p:pic>
        <p:nvPicPr>
          <p:cNvPr id="4" name="Imagem 3">
            <a:extLst>
              <a:ext uri="{FF2B5EF4-FFF2-40B4-BE49-F238E27FC236}">
                <a16:creationId xmlns:a16="http://schemas.microsoft.com/office/drawing/2014/main" id="{6ABFDB55-744B-47AE-94CD-A6CD96AD1813}"/>
              </a:ext>
            </a:extLst>
          </p:cNvPr>
          <p:cNvPicPr>
            <a:picLocks noChangeAspect="1"/>
          </p:cNvPicPr>
          <p:nvPr/>
        </p:nvPicPr>
        <p:blipFill>
          <a:blip r:embed="rId4"/>
          <a:stretch>
            <a:fillRect/>
          </a:stretch>
        </p:blipFill>
        <p:spPr>
          <a:xfrm>
            <a:off x="0" y="1243012"/>
            <a:ext cx="10334625" cy="4371975"/>
          </a:xfrm>
          <a:prstGeom prst="rect">
            <a:avLst/>
          </a:prstGeom>
        </p:spPr>
      </p:pic>
    </p:spTree>
    <p:extLst>
      <p:ext uri="{BB962C8B-B14F-4D97-AF65-F5344CB8AC3E}">
        <p14:creationId xmlns:p14="http://schemas.microsoft.com/office/powerpoint/2010/main" val="162314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CaixaDeTexto 9">
            <a:extLst>
              <a:ext uri="{FF2B5EF4-FFF2-40B4-BE49-F238E27FC236}">
                <a16:creationId xmlns:a16="http://schemas.microsoft.com/office/drawing/2014/main" id="{3776270F-68A7-437B-9ABD-E0736FACBBB2}"/>
              </a:ext>
            </a:extLst>
          </p:cNvPr>
          <p:cNvSpPr txBox="1"/>
          <p:nvPr/>
        </p:nvSpPr>
        <p:spPr>
          <a:xfrm>
            <a:off x="4248500" y="1680093"/>
            <a:ext cx="7801073" cy="3046988"/>
          </a:xfrm>
          <a:prstGeom prst="rect">
            <a:avLst/>
          </a:prstGeom>
          <a:noFill/>
        </p:spPr>
        <p:txBody>
          <a:bodyPr wrap="square">
            <a:spAutoFit/>
          </a:bodyPr>
          <a:lstStyle/>
          <a:p>
            <a:pPr algn="just"/>
            <a:r>
              <a:rPr lang="pt-BR" sz="2400" b="0" i="0" u="none" strike="noStrike" baseline="0" dirty="0">
                <a:solidFill>
                  <a:srgbClr val="4C264C"/>
                </a:solidFill>
                <a:latin typeface="Corbel" panose="020B0503020204020204" pitchFamily="34" charset="0"/>
              </a:rPr>
              <a:t>O </a:t>
            </a:r>
            <a:r>
              <a:rPr lang="pt-BR" sz="2400" b="1" i="0" u="none" strike="noStrike" baseline="0" dirty="0">
                <a:solidFill>
                  <a:srgbClr val="4C264C"/>
                </a:solidFill>
                <a:latin typeface="Corbel" panose="020B0503020204020204" pitchFamily="34" charset="0"/>
              </a:rPr>
              <a:t>número atômico </a:t>
            </a:r>
            <a:r>
              <a:rPr lang="pt-BR" sz="2400" b="0" i="0" u="none" strike="noStrike" baseline="0" dirty="0">
                <a:solidFill>
                  <a:srgbClr val="4C264C"/>
                </a:solidFill>
                <a:latin typeface="Corbel" panose="020B0503020204020204" pitchFamily="34" charset="0"/>
              </a:rPr>
              <a:t>(símbolo é Z) de um elemento é definido como o número de prótons no núcleo.</a:t>
            </a:r>
          </a:p>
          <a:p>
            <a:pPr algn="just"/>
            <a:endParaRPr lang="pt-BR" sz="2400" b="0" i="0" u="none" strike="noStrike" baseline="0" dirty="0">
              <a:solidFill>
                <a:srgbClr val="4C264C"/>
              </a:solidFill>
              <a:latin typeface="Corbel" panose="020B0503020204020204" pitchFamily="34" charset="0"/>
            </a:endParaRPr>
          </a:p>
          <a:p>
            <a:pPr marR="990" algn="just"/>
            <a:r>
              <a:rPr lang="pt-BR" sz="2400" b="0" i="0" u="none" strike="noStrike" baseline="0" dirty="0">
                <a:solidFill>
                  <a:srgbClr val="4C264C"/>
                </a:solidFill>
                <a:latin typeface="Corbel" panose="020B0503020204020204" pitchFamily="34" charset="0"/>
              </a:rPr>
              <a:t>	Na tabela periódica, os elementos são organizados em ordem crescente de átomos números. Estes são os números vermelhos acima dos símbolos para os elementos na tabela periódica. Por exemplo, o número</a:t>
            </a:r>
          </a:p>
          <a:p>
            <a:pPr algn="just"/>
            <a:r>
              <a:rPr lang="pt-BR" sz="2400" b="0" i="0" u="none" strike="noStrike" baseline="0" dirty="0">
                <a:solidFill>
                  <a:srgbClr val="4C264C"/>
                </a:solidFill>
                <a:latin typeface="Corbel" panose="020B0503020204020204" pitchFamily="34" charset="0"/>
              </a:rPr>
              <a:t>atômico da prata é 47.</a:t>
            </a:r>
          </a:p>
        </p:txBody>
      </p:sp>
      <p:sp>
        <p:nvSpPr>
          <p:cNvPr id="4" name="Espaço Reservado para Número de Slide 3">
            <a:extLst>
              <a:ext uri="{FF2B5EF4-FFF2-40B4-BE49-F238E27FC236}">
                <a16:creationId xmlns:a16="http://schemas.microsoft.com/office/drawing/2014/main" id="{98476912-E1E7-4F1E-81CC-070242FC4BFD}"/>
              </a:ext>
            </a:extLst>
          </p:cNvPr>
          <p:cNvSpPr>
            <a:spLocks noGrp="1"/>
          </p:cNvSpPr>
          <p:nvPr>
            <p:ph type="sldNum" sz="quarter" idx="12"/>
          </p:nvPr>
        </p:nvSpPr>
        <p:spPr/>
        <p:txBody>
          <a:bodyPr/>
          <a:lstStyle/>
          <a:p>
            <a:pPr rtl="0"/>
            <a:fld id="{6D22F896-40B5-4ADD-8801-0D06FADFA095}" type="slidenum">
              <a:rPr lang="pt-BR" noProof="0" smtClean="0"/>
              <a:t>8</a:t>
            </a:fld>
            <a:endParaRPr lang="pt-BR" noProof="0"/>
          </a:p>
        </p:txBody>
      </p:sp>
    </p:spTree>
    <p:extLst>
      <p:ext uri="{BB962C8B-B14F-4D97-AF65-F5344CB8AC3E}">
        <p14:creationId xmlns:p14="http://schemas.microsoft.com/office/powerpoint/2010/main" val="5318943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80</a:t>
            </a:fld>
            <a:endParaRPr lang="pt-BR" noProof="0"/>
          </a:p>
        </p:txBody>
      </p:sp>
      <p:pic>
        <p:nvPicPr>
          <p:cNvPr id="4" name="Imagem 3">
            <a:extLst>
              <a:ext uri="{FF2B5EF4-FFF2-40B4-BE49-F238E27FC236}">
                <a16:creationId xmlns:a16="http://schemas.microsoft.com/office/drawing/2014/main" id="{9FF96CEF-EED0-4DBD-BC3F-EECE64C96152}"/>
              </a:ext>
            </a:extLst>
          </p:cNvPr>
          <p:cNvPicPr>
            <a:picLocks noChangeAspect="1"/>
          </p:cNvPicPr>
          <p:nvPr/>
        </p:nvPicPr>
        <p:blipFill>
          <a:blip r:embed="rId6"/>
          <a:stretch>
            <a:fillRect/>
          </a:stretch>
        </p:blipFill>
        <p:spPr>
          <a:xfrm>
            <a:off x="2257426" y="352605"/>
            <a:ext cx="9934575" cy="5600700"/>
          </a:xfrm>
          <a:prstGeom prst="rect">
            <a:avLst/>
          </a:prstGeom>
        </p:spPr>
      </p:pic>
    </p:spTree>
    <p:extLst>
      <p:ext uri="{BB962C8B-B14F-4D97-AF65-F5344CB8AC3E}">
        <p14:creationId xmlns:p14="http://schemas.microsoft.com/office/powerpoint/2010/main" val="26342714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81</a:t>
            </a:fld>
            <a:endParaRPr lang="pt-BR" noProof="0"/>
          </a:p>
        </p:txBody>
      </p:sp>
      <p:sp>
        <p:nvSpPr>
          <p:cNvPr id="6" name="CaixaDeTexto 5">
            <a:extLst>
              <a:ext uri="{FF2B5EF4-FFF2-40B4-BE49-F238E27FC236}">
                <a16:creationId xmlns:a16="http://schemas.microsoft.com/office/drawing/2014/main" id="{7D7B6238-0ABF-45C2-B157-04FDEFC81A22}"/>
              </a:ext>
            </a:extLst>
          </p:cNvPr>
          <p:cNvSpPr txBox="1"/>
          <p:nvPr/>
        </p:nvSpPr>
        <p:spPr>
          <a:xfrm>
            <a:off x="329960" y="1599735"/>
            <a:ext cx="7027313" cy="3462486"/>
          </a:xfrm>
          <a:prstGeom prst="rect">
            <a:avLst/>
          </a:prstGeom>
          <a:noFill/>
        </p:spPr>
        <p:txBody>
          <a:bodyPr wrap="square">
            <a:spAutoFit/>
          </a:bodyPr>
          <a:lstStyle/>
          <a:p>
            <a:endParaRPr lang="pt-BR" sz="1100" b="0" i="0" u="none" strike="noStrike" baseline="0" dirty="0">
              <a:latin typeface="Times New Roman" panose="02020603050405020304" pitchFamily="18" charset="0"/>
            </a:endParaRPr>
          </a:p>
          <a:p>
            <a:pPr marR="1110" algn="ctr"/>
            <a:r>
              <a:rPr lang="pt-BR" sz="2800" b="1" i="0" u="none" strike="noStrike" baseline="0" dirty="0">
                <a:solidFill>
                  <a:srgbClr val="4C264C"/>
                </a:solidFill>
                <a:latin typeface="Corbel" panose="020B0503020204020204" pitchFamily="34" charset="0"/>
              </a:rPr>
              <a:t>2-11  ALGUMAS  OUTRAS  INTERPRETAÇÕES  DE  FÓRMULAS QUÍMICAS</a:t>
            </a:r>
          </a:p>
          <a:p>
            <a:endParaRPr lang="pt-BR" sz="2400" b="1" i="0" u="none" strike="noStrike" baseline="0" dirty="0">
              <a:latin typeface="Corbel" panose="020B0503020204020204" pitchFamily="34" charset="0"/>
            </a:endParaRPr>
          </a:p>
          <a:p>
            <a:pPr marR="1110" algn="just"/>
            <a:r>
              <a:rPr lang="pt-BR" sz="2000" b="0" i="0" u="none" strike="noStrike" baseline="0" dirty="0">
                <a:solidFill>
                  <a:srgbClr val="4C264C"/>
                </a:solidFill>
                <a:latin typeface="Corbel" panose="020B0503020204020204" pitchFamily="34" charset="0"/>
              </a:rPr>
              <a:t>Uma vez que dominamos o conceito de mol e o significado das fórmulas químicas, podemos </a:t>
            </a:r>
            <a:r>
              <a:rPr lang="pt-BR" sz="2000" b="0" i="0" u="none" strike="noStrike" baseline="0" dirty="0" err="1">
                <a:solidFill>
                  <a:srgbClr val="4C264C"/>
                </a:solidFill>
                <a:latin typeface="Corbel" panose="020B0503020204020204" pitchFamily="34" charset="0"/>
              </a:rPr>
              <a:t>usá</a:t>
            </a:r>
            <a:r>
              <a:rPr lang="pt-BR" sz="2000" b="0" i="0" u="none" strike="noStrike" baseline="0" dirty="0">
                <a:solidFill>
                  <a:srgbClr val="4C264C"/>
                </a:solidFill>
                <a:latin typeface="Corbel" panose="020B0503020204020204" pitchFamily="34" charset="0"/>
              </a:rPr>
              <a:t>- </a:t>
            </a:r>
            <a:r>
              <a:rPr lang="pt-BR" sz="2000" b="0" i="0" u="none" strike="noStrike" baseline="0" dirty="0" err="1">
                <a:solidFill>
                  <a:srgbClr val="4C264C"/>
                </a:solidFill>
                <a:latin typeface="Corbel" panose="020B0503020204020204" pitchFamily="34" charset="0"/>
              </a:rPr>
              <a:t>las</a:t>
            </a:r>
            <a:r>
              <a:rPr lang="pt-BR" sz="2000" b="0" i="0" u="none" strike="noStrike" baseline="0" dirty="0">
                <a:solidFill>
                  <a:srgbClr val="4C264C"/>
                </a:solidFill>
                <a:latin typeface="Corbel" panose="020B0503020204020204" pitchFamily="34" charset="0"/>
              </a:rPr>
              <a:t> de muitas outras maneiras. Os exemplos nesta seção ilustram alguns tipos adicionais de informações que podemos obter de uma fórmula química e do conceito de mol.</a:t>
            </a:r>
          </a:p>
        </p:txBody>
      </p:sp>
    </p:spTree>
    <p:extLst>
      <p:ext uri="{BB962C8B-B14F-4D97-AF65-F5344CB8AC3E}">
        <p14:creationId xmlns:p14="http://schemas.microsoft.com/office/powerpoint/2010/main" val="39778126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82</a:t>
            </a:fld>
            <a:endParaRPr lang="pt-BR" noProof="0"/>
          </a:p>
        </p:txBody>
      </p:sp>
      <p:pic>
        <p:nvPicPr>
          <p:cNvPr id="4" name="Imagem 3">
            <a:extLst>
              <a:ext uri="{FF2B5EF4-FFF2-40B4-BE49-F238E27FC236}">
                <a16:creationId xmlns:a16="http://schemas.microsoft.com/office/drawing/2014/main" id="{4BF1F23C-144D-40E4-A321-4A184E4F57BC}"/>
              </a:ext>
            </a:extLst>
          </p:cNvPr>
          <p:cNvPicPr>
            <a:picLocks noChangeAspect="1"/>
          </p:cNvPicPr>
          <p:nvPr/>
        </p:nvPicPr>
        <p:blipFill>
          <a:blip r:embed="rId6"/>
          <a:stretch>
            <a:fillRect/>
          </a:stretch>
        </p:blipFill>
        <p:spPr>
          <a:xfrm>
            <a:off x="1578634" y="0"/>
            <a:ext cx="10363200" cy="6124575"/>
          </a:xfrm>
          <a:prstGeom prst="rect">
            <a:avLst/>
          </a:prstGeom>
        </p:spPr>
      </p:pic>
    </p:spTree>
    <p:extLst>
      <p:ext uri="{BB962C8B-B14F-4D97-AF65-F5344CB8AC3E}">
        <p14:creationId xmlns:p14="http://schemas.microsoft.com/office/powerpoint/2010/main" val="14271639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83</a:t>
            </a:fld>
            <a:endParaRPr lang="pt-BR" noProof="0"/>
          </a:p>
        </p:txBody>
      </p:sp>
      <p:pic>
        <p:nvPicPr>
          <p:cNvPr id="4" name="Imagem 3">
            <a:extLst>
              <a:ext uri="{FF2B5EF4-FFF2-40B4-BE49-F238E27FC236}">
                <a16:creationId xmlns:a16="http://schemas.microsoft.com/office/drawing/2014/main" id="{791CB207-0A9A-4606-8782-36EDD16C8203}"/>
              </a:ext>
            </a:extLst>
          </p:cNvPr>
          <p:cNvPicPr>
            <a:picLocks noChangeAspect="1"/>
          </p:cNvPicPr>
          <p:nvPr/>
        </p:nvPicPr>
        <p:blipFill>
          <a:blip r:embed="rId4"/>
          <a:stretch>
            <a:fillRect/>
          </a:stretch>
        </p:blipFill>
        <p:spPr>
          <a:xfrm>
            <a:off x="0" y="-10"/>
            <a:ext cx="8996881" cy="6858000"/>
          </a:xfrm>
          <a:prstGeom prst="rect">
            <a:avLst/>
          </a:prstGeom>
        </p:spPr>
      </p:pic>
    </p:spTree>
    <p:extLst>
      <p:ext uri="{BB962C8B-B14F-4D97-AF65-F5344CB8AC3E}">
        <p14:creationId xmlns:p14="http://schemas.microsoft.com/office/powerpoint/2010/main" val="1091652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84</a:t>
            </a:fld>
            <a:endParaRPr lang="pt-BR" noProof="0"/>
          </a:p>
        </p:txBody>
      </p:sp>
      <p:pic>
        <p:nvPicPr>
          <p:cNvPr id="4" name="Imagem 3">
            <a:extLst>
              <a:ext uri="{FF2B5EF4-FFF2-40B4-BE49-F238E27FC236}">
                <a16:creationId xmlns:a16="http://schemas.microsoft.com/office/drawing/2014/main" id="{AB2EA053-A40B-48F6-A47B-3C64EB59A1A9}"/>
              </a:ext>
            </a:extLst>
          </p:cNvPr>
          <p:cNvPicPr>
            <a:picLocks noChangeAspect="1"/>
          </p:cNvPicPr>
          <p:nvPr/>
        </p:nvPicPr>
        <p:blipFill>
          <a:blip r:embed="rId6"/>
          <a:stretch>
            <a:fillRect/>
          </a:stretch>
        </p:blipFill>
        <p:spPr>
          <a:xfrm>
            <a:off x="1269761" y="0"/>
            <a:ext cx="10860175" cy="6858000"/>
          </a:xfrm>
          <a:prstGeom prst="rect">
            <a:avLst/>
          </a:prstGeom>
        </p:spPr>
      </p:pic>
    </p:spTree>
    <p:extLst>
      <p:ext uri="{BB962C8B-B14F-4D97-AF65-F5344CB8AC3E}">
        <p14:creationId xmlns:p14="http://schemas.microsoft.com/office/powerpoint/2010/main" val="23458115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85</a:t>
            </a:fld>
            <a:endParaRPr lang="pt-BR" noProof="0"/>
          </a:p>
        </p:txBody>
      </p:sp>
      <p:pic>
        <p:nvPicPr>
          <p:cNvPr id="4" name="Imagem 3">
            <a:extLst>
              <a:ext uri="{FF2B5EF4-FFF2-40B4-BE49-F238E27FC236}">
                <a16:creationId xmlns:a16="http://schemas.microsoft.com/office/drawing/2014/main" id="{8205733A-667F-49D6-BEB0-C8BC74118BDF}"/>
              </a:ext>
            </a:extLst>
          </p:cNvPr>
          <p:cNvPicPr>
            <a:picLocks noChangeAspect="1"/>
          </p:cNvPicPr>
          <p:nvPr/>
        </p:nvPicPr>
        <p:blipFill>
          <a:blip r:embed="rId4"/>
          <a:stretch>
            <a:fillRect/>
          </a:stretch>
        </p:blipFill>
        <p:spPr>
          <a:xfrm>
            <a:off x="0" y="161925"/>
            <a:ext cx="10163175" cy="6696075"/>
          </a:xfrm>
          <a:prstGeom prst="rect">
            <a:avLst/>
          </a:prstGeom>
        </p:spPr>
      </p:pic>
    </p:spTree>
    <p:extLst>
      <p:ext uri="{BB962C8B-B14F-4D97-AF65-F5344CB8AC3E}">
        <p14:creationId xmlns:p14="http://schemas.microsoft.com/office/powerpoint/2010/main" val="13665542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86</a:t>
            </a:fld>
            <a:endParaRPr lang="pt-BR" noProof="0"/>
          </a:p>
        </p:txBody>
      </p:sp>
      <p:pic>
        <p:nvPicPr>
          <p:cNvPr id="4" name="Imagem 3">
            <a:extLst>
              <a:ext uri="{FF2B5EF4-FFF2-40B4-BE49-F238E27FC236}">
                <a16:creationId xmlns:a16="http://schemas.microsoft.com/office/drawing/2014/main" id="{7B9F011E-EBF1-420F-AF79-58740C325C5D}"/>
              </a:ext>
            </a:extLst>
          </p:cNvPr>
          <p:cNvPicPr>
            <a:picLocks noChangeAspect="1"/>
          </p:cNvPicPr>
          <p:nvPr/>
        </p:nvPicPr>
        <p:blipFill>
          <a:blip r:embed="rId6"/>
          <a:stretch>
            <a:fillRect/>
          </a:stretch>
        </p:blipFill>
        <p:spPr>
          <a:xfrm>
            <a:off x="2524105" y="1370012"/>
            <a:ext cx="9667875" cy="4695825"/>
          </a:xfrm>
          <a:prstGeom prst="rect">
            <a:avLst/>
          </a:prstGeom>
        </p:spPr>
      </p:pic>
    </p:spTree>
    <p:extLst>
      <p:ext uri="{BB962C8B-B14F-4D97-AF65-F5344CB8AC3E}">
        <p14:creationId xmlns:p14="http://schemas.microsoft.com/office/powerpoint/2010/main" val="24664986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87</a:t>
            </a:fld>
            <a:endParaRPr lang="pt-BR" noProof="0"/>
          </a:p>
        </p:txBody>
      </p:sp>
      <p:pic>
        <p:nvPicPr>
          <p:cNvPr id="7" name="Imagem 6">
            <a:extLst>
              <a:ext uri="{FF2B5EF4-FFF2-40B4-BE49-F238E27FC236}">
                <a16:creationId xmlns:a16="http://schemas.microsoft.com/office/drawing/2014/main" id="{1C79CADF-DC38-48A1-A99C-13167783169B}"/>
              </a:ext>
            </a:extLst>
          </p:cNvPr>
          <p:cNvPicPr>
            <a:picLocks noChangeAspect="1"/>
          </p:cNvPicPr>
          <p:nvPr/>
        </p:nvPicPr>
        <p:blipFill>
          <a:blip r:embed="rId4"/>
          <a:stretch>
            <a:fillRect/>
          </a:stretch>
        </p:blipFill>
        <p:spPr>
          <a:xfrm>
            <a:off x="0" y="595312"/>
            <a:ext cx="10163175" cy="5667375"/>
          </a:xfrm>
          <a:prstGeom prst="rect">
            <a:avLst/>
          </a:prstGeom>
        </p:spPr>
      </p:pic>
    </p:spTree>
    <p:extLst>
      <p:ext uri="{BB962C8B-B14F-4D97-AF65-F5344CB8AC3E}">
        <p14:creationId xmlns:p14="http://schemas.microsoft.com/office/powerpoint/2010/main" val="3362290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tângulo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28" name="Imagem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Conteúdo 5" descr="Fó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tângulo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32" name="Imagem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ço Reservado para Número de Slide 2">
            <a:extLst>
              <a:ext uri="{FF2B5EF4-FFF2-40B4-BE49-F238E27FC236}">
                <a16:creationId xmlns:a16="http://schemas.microsoft.com/office/drawing/2014/main" id="{9D3DA739-F067-4FB7-93B7-38352F0BFE5E}"/>
              </a:ext>
            </a:extLst>
          </p:cNvPr>
          <p:cNvSpPr>
            <a:spLocks noGrp="1"/>
          </p:cNvSpPr>
          <p:nvPr>
            <p:ph type="sldNum" sz="quarter" idx="12"/>
          </p:nvPr>
        </p:nvSpPr>
        <p:spPr/>
        <p:txBody>
          <a:bodyPr/>
          <a:lstStyle/>
          <a:p>
            <a:pPr rtl="0"/>
            <a:fld id="{6D22F896-40B5-4ADD-8801-0D06FADFA095}" type="slidenum">
              <a:rPr lang="pt-BR" noProof="0" smtClean="0"/>
              <a:t>88</a:t>
            </a:fld>
            <a:endParaRPr lang="pt-BR" noProof="0"/>
          </a:p>
        </p:txBody>
      </p:sp>
      <p:pic>
        <p:nvPicPr>
          <p:cNvPr id="4" name="Imagem 3">
            <a:extLst>
              <a:ext uri="{FF2B5EF4-FFF2-40B4-BE49-F238E27FC236}">
                <a16:creationId xmlns:a16="http://schemas.microsoft.com/office/drawing/2014/main" id="{E6787F8D-DB03-4C54-8BA5-795B7F17040A}"/>
              </a:ext>
            </a:extLst>
          </p:cNvPr>
          <p:cNvPicPr>
            <a:picLocks noChangeAspect="1"/>
          </p:cNvPicPr>
          <p:nvPr/>
        </p:nvPicPr>
        <p:blipFill>
          <a:blip r:embed="rId6"/>
          <a:stretch>
            <a:fillRect/>
          </a:stretch>
        </p:blipFill>
        <p:spPr>
          <a:xfrm>
            <a:off x="1661304" y="47624"/>
            <a:ext cx="10439400" cy="6762750"/>
          </a:xfrm>
          <a:prstGeom prst="rect">
            <a:avLst/>
          </a:prstGeom>
        </p:spPr>
      </p:pic>
    </p:spTree>
    <p:extLst>
      <p:ext uri="{BB962C8B-B14F-4D97-AF65-F5344CB8AC3E}">
        <p14:creationId xmlns:p14="http://schemas.microsoft.com/office/powerpoint/2010/main" val="3922349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3" name="Espaço Reservado para Número de Slide 2">
            <a:extLst>
              <a:ext uri="{FF2B5EF4-FFF2-40B4-BE49-F238E27FC236}">
                <a16:creationId xmlns:a16="http://schemas.microsoft.com/office/drawing/2014/main" id="{F79B8C1C-B17F-4C8F-9D3F-7887E10DFE30}"/>
              </a:ext>
            </a:extLst>
          </p:cNvPr>
          <p:cNvSpPr>
            <a:spLocks noGrp="1"/>
          </p:cNvSpPr>
          <p:nvPr>
            <p:ph type="sldNum" sz="quarter" idx="12"/>
          </p:nvPr>
        </p:nvSpPr>
        <p:spPr/>
        <p:txBody>
          <a:bodyPr/>
          <a:lstStyle/>
          <a:p>
            <a:pPr rtl="0"/>
            <a:fld id="{6D22F896-40B5-4ADD-8801-0D06FADFA095}" type="slidenum">
              <a:rPr lang="pt-BR" noProof="0" smtClean="0"/>
              <a:t>89</a:t>
            </a:fld>
            <a:endParaRPr lang="pt-BR" noProof="0"/>
          </a:p>
        </p:txBody>
      </p:sp>
      <p:pic>
        <p:nvPicPr>
          <p:cNvPr id="4" name="Imagem 3">
            <a:extLst>
              <a:ext uri="{FF2B5EF4-FFF2-40B4-BE49-F238E27FC236}">
                <a16:creationId xmlns:a16="http://schemas.microsoft.com/office/drawing/2014/main" id="{EDCB5EF6-C22F-4578-987B-75A639CAD09D}"/>
              </a:ext>
            </a:extLst>
          </p:cNvPr>
          <p:cNvPicPr>
            <a:picLocks noChangeAspect="1"/>
          </p:cNvPicPr>
          <p:nvPr/>
        </p:nvPicPr>
        <p:blipFill>
          <a:blip r:embed="rId4"/>
          <a:stretch>
            <a:fillRect/>
          </a:stretch>
        </p:blipFill>
        <p:spPr>
          <a:xfrm>
            <a:off x="0" y="1508006"/>
            <a:ext cx="9039225" cy="3600450"/>
          </a:xfrm>
          <a:prstGeom prst="rect">
            <a:avLst/>
          </a:prstGeom>
        </p:spPr>
      </p:pic>
    </p:spTree>
    <p:extLst>
      <p:ext uri="{BB962C8B-B14F-4D97-AF65-F5344CB8AC3E}">
        <p14:creationId xmlns:p14="http://schemas.microsoft.com/office/powerpoint/2010/main" val="409336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tângulo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12" name="Imagem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5" name="Imagem 4" descr="Prato Petri">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Imagem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CaixaDeTexto 7">
            <a:extLst>
              <a:ext uri="{FF2B5EF4-FFF2-40B4-BE49-F238E27FC236}">
                <a16:creationId xmlns:a16="http://schemas.microsoft.com/office/drawing/2014/main" id="{05645976-1B00-4A3D-BF8D-840BC2512C06}"/>
              </a:ext>
            </a:extLst>
          </p:cNvPr>
          <p:cNvSpPr txBox="1"/>
          <p:nvPr/>
        </p:nvSpPr>
        <p:spPr>
          <a:xfrm>
            <a:off x="62541" y="1801339"/>
            <a:ext cx="7097384" cy="2308324"/>
          </a:xfrm>
          <a:prstGeom prst="rect">
            <a:avLst/>
          </a:prstGeom>
          <a:noFill/>
        </p:spPr>
        <p:txBody>
          <a:bodyPr wrap="square">
            <a:spAutoFit/>
          </a:bodyPr>
          <a:lstStyle/>
          <a:p>
            <a:pPr algn="just"/>
            <a:r>
              <a:rPr lang="pt-BR" sz="2400" b="1" i="0" u="none" strike="noStrike" baseline="0" dirty="0">
                <a:solidFill>
                  <a:srgbClr val="4C264C"/>
                </a:solidFill>
                <a:latin typeface="Corbel" panose="020B0503020204020204" pitchFamily="34" charset="0"/>
              </a:rPr>
              <a:t>	Uma </a:t>
            </a:r>
            <a:r>
              <a:rPr lang="pt-BR" sz="2400" b="1" i="0" u="none" strike="noStrike" baseline="0" dirty="0">
                <a:solidFill>
                  <a:srgbClr val="4C264C"/>
                </a:solidFill>
                <a:latin typeface="Corbel-Bold"/>
              </a:rPr>
              <a:t>molécula </a:t>
            </a:r>
            <a:r>
              <a:rPr lang="pt-BR" sz="2400" b="1" i="0" u="none" strike="noStrike" baseline="0" dirty="0">
                <a:solidFill>
                  <a:srgbClr val="4C264C"/>
                </a:solidFill>
                <a:latin typeface="Corbel" panose="020B0503020204020204" pitchFamily="34" charset="0"/>
              </a:rPr>
              <a:t>é a menor partícula de um elemento ou composto que pode ter uma existência independente estável. Em quase todas as moléculas, dois ou mais átomos estão ligados em unidades discretas muito pequenas (partículas) que são eletricamente neutras.</a:t>
            </a:r>
            <a:endParaRPr lang="pt-BR" sz="2400" b="1" dirty="0"/>
          </a:p>
        </p:txBody>
      </p:sp>
      <p:sp>
        <p:nvSpPr>
          <p:cNvPr id="4" name="Espaço Reservado para Número de Slide 3">
            <a:extLst>
              <a:ext uri="{FF2B5EF4-FFF2-40B4-BE49-F238E27FC236}">
                <a16:creationId xmlns:a16="http://schemas.microsoft.com/office/drawing/2014/main" id="{725D699D-5C9D-45BA-B804-A8027BFDA440}"/>
              </a:ext>
            </a:extLst>
          </p:cNvPr>
          <p:cNvSpPr>
            <a:spLocks noGrp="1"/>
          </p:cNvSpPr>
          <p:nvPr>
            <p:ph type="sldNum" sz="quarter" idx="12"/>
          </p:nvPr>
        </p:nvSpPr>
        <p:spPr/>
        <p:txBody>
          <a:bodyPr/>
          <a:lstStyle/>
          <a:p>
            <a:pPr rtl="0"/>
            <a:fld id="{6D22F896-40B5-4ADD-8801-0D06FADFA095}" type="slidenum">
              <a:rPr lang="pt-BR" noProof="0" smtClean="0"/>
              <a:t>9</a:t>
            </a:fld>
            <a:endParaRPr lang="pt-BR" noProof="0"/>
          </a:p>
        </p:txBody>
      </p:sp>
    </p:spTree>
    <p:extLst>
      <p:ext uri="{BB962C8B-B14F-4D97-AF65-F5344CB8AC3E}">
        <p14:creationId xmlns:p14="http://schemas.microsoft.com/office/powerpoint/2010/main" val="33927671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6" name="Imagem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8" name="Imagem 47">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Retângulo 49">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52" name="Imagem 2">
            <a:extLst>
              <a:ext uri="{FF2B5EF4-FFF2-40B4-BE49-F238E27FC236}">
                <a16:creationId xmlns:a16="http://schemas.microsoft.com/office/drawing/2014/main" id="{240987D2-7FAC-4B65-A97B-0EAADE73BB3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30627"/>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ço Reservado para Imagem 5" descr="Laboratório de ciências">
            <a:extLst>
              <a:ext uri="{FF2B5EF4-FFF2-40B4-BE49-F238E27FC236}">
                <a16:creationId xmlns:a16="http://schemas.microsoft.com/office/drawing/2014/main" id="{2543122C-30CE-4CD2-B15E-CA20AE39CC4D}"/>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l="7364" r="2" b="2"/>
          <a:stretch/>
        </p:blipFill>
        <p:spPr>
          <a:xfrm>
            <a:off x="8860" y="10"/>
            <a:ext cx="6924201" cy="6857990"/>
          </a:xfrm>
          <a:prstGeom prst="rect">
            <a:avLst/>
          </a:prstGeom>
        </p:spPr>
      </p:pic>
      <p:sp>
        <p:nvSpPr>
          <p:cNvPr id="54" name="Retângulo 53">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56" name="Imagem 55">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sp>
        <p:nvSpPr>
          <p:cNvPr id="5" name="Espaço Reservado para Número de Slide 4">
            <a:extLst>
              <a:ext uri="{FF2B5EF4-FFF2-40B4-BE49-F238E27FC236}">
                <a16:creationId xmlns:a16="http://schemas.microsoft.com/office/drawing/2014/main" id="{55DBE9E9-06DF-4308-A7F1-B834918AFCAA}"/>
              </a:ext>
            </a:extLst>
          </p:cNvPr>
          <p:cNvSpPr>
            <a:spLocks noGrp="1"/>
          </p:cNvSpPr>
          <p:nvPr>
            <p:ph type="sldNum" sz="quarter" idx="12"/>
          </p:nvPr>
        </p:nvSpPr>
        <p:spPr/>
        <p:txBody>
          <a:bodyPr/>
          <a:lstStyle/>
          <a:p>
            <a:pPr rtl="0"/>
            <a:fld id="{6D22F896-40B5-4ADD-8801-0D06FADFA095}" type="slidenum">
              <a:rPr lang="pt-BR" noProof="0" smtClean="0"/>
              <a:t>90</a:t>
            </a:fld>
            <a:endParaRPr lang="pt-BR" noProof="0"/>
          </a:p>
        </p:txBody>
      </p:sp>
      <p:sp>
        <p:nvSpPr>
          <p:cNvPr id="9" name="Espaço Reservado para Texto 8">
            <a:extLst>
              <a:ext uri="{FF2B5EF4-FFF2-40B4-BE49-F238E27FC236}">
                <a16:creationId xmlns:a16="http://schemas.microsoft.com/office/drawing/2014/main" id="{CE105EA5-5C4B-43FF-A0B5-921A97DB25E2}"/>
              </a:ext>
            </a:extLst>
          </p:cNvPr>
          <p:cNvSpPr>
            <a:spLocks noGrp="1"/>
          </p:cNvSpPr>
          <p:nvPr>
            <p:ph type="body" sz="half" idx="2"/>
          </p:nvPr>
        </p:nvSpPr>
        <p:spPr/>
        <p:txBody>
          <a:bodyPr/>
          <a:lstStyle/>
          <a:p>
            <a:endParaRPr lang="pt-BR" dirty="0"/>
          </a:p>
        </p:txBody>
      </p:sp>
    </p:spTree>
    <p:extLst>
      <p:ext uri="{BB962C8B-B14F-4D97-AF65-F5344CB8AC3E}">
        <p14:creationId xmlns:p14="http://schemas.microsoft.com/office/powerpoint/2010/main" val="2984610312"/>
      </p:ext>
    </p:extLst>
  </p:cSld>
  <p:clrMapOvr>
    <a:masterClrMapping/>
  </p:clrMapOvr>
</p:sld>
</file>

<file path=ppt/theme/theme1.xml><?xml version="1.0" encoding="utf-8"?>
<a:theme xmlns:a="http://schemas.openxmlformats.org/drawingml/2006/main" name="Gotícu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Office_50521149_TF33443810_Win32" id="{9645423A-2618-484B-95FF-0E33B1DA03A8}" vid="{55414CDF-DD88-4587-8B10-CB6282268C68}"/>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E52988-C458-4121-9BF8-864CDB291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BA7D41-7EBD-45D7-AFB8-22EF4BFA6BA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9C9275B-1E7E-409A-9467-302622C468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Projeto de laboratório</Template>
  <TotalTime>179</TotalTime>
  <Words>3983</Words>
  <Application>Microsoft Office PowerPoint</Application>
  <PresentationFormat>Widescreen</PresentationFormat>
  <Paragraphs>363</Paragraphs>
  <Slides>90</Slides>
  <Notes>90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90</vt:i4>
      </vt:variant>
    </vt:vector>
  </HeadingPairs>
  <TitlesOfParts>
    <vt:vector size="97" baseType="lpstr">
      <vt:lpstr>Arial</vt:lpstr>
      <vt:lpstr>Calibri</vt:lpstr>
      <vt:lpstr>Corbel</vt:lpstr>
      <vt:lpstr>Corbel-Bold</vt:lpstr>
      <vt:lpstr>Times New Roman</vt:lpstr>
      <vt:lpstr>Tw Cen MT</vt:lpstr>
      <vt:lpstr>Gotícula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Sergio Antonio Spinola Machado</dc:creator>
  <cp:lastModifiedBy>Sergio Antonio Spinola Machado</cp:lastModifiedBy>
  <cp:revision>8</cp:revision>
  <dcterms:created xsi:type="dcterms:W3CDTF">2022-03-24T08:53:08Z</dcterms:created>
  <dcterms:modified xsi:type="dcterms:W3CDTF">2022-03-26T11:11:25Z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