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62" r:id="rId6"/>
    <p:sldId id="259" r:id="rId7"/>
    <p:sldId id="261" r:id="rId8"/>
    <p:sldId id="263" r:id="rId9"/>
    <p:sldId id="267" r:id="rId10"/>
    <p:sldId id="264" r:id="rId11"/>
    <p:sldId id="265" r:id="rId12"/>
    <p:sldId id="266" r:id="rId13"/>
    <p:sldId id="269" r:id="rId14"/>
    <p:sldId id="270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2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30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67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51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1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90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82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1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61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74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41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71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74D8703-BD38-4EF0-82C4-20D7BFC9672C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C07E43-EB31-4D5A-81F8-E6314D7091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16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E03DB5-DF23-484A-87AD-B80B81E2F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4" y="1048140"/>
            <a:ext cx="10993549" cy="1475013"/>
          </a:xfrm>
        </p:spPr>
        <p:txBody>
          <a:bodyPr/>
          <a:lstStyle/>
          <a:p>
            <a:r>
              <a:rPr lang="pt-BR" dirty="0"/>
              <a:t>SOCIOLOGIA APLICADA À ADMINISTRAÇÃO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196ED60-711C-4965-B81E-34438CE26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324" y="3362686"/>
            <a:ext cx="6359933" cy="3101792"/>
          </a:xfrm>
        </p:spPr>
        <p:txBody>
          <a:bodyPr>
            <a:normAutofit/>
          </a:bodyPr>
          <a:lstStyle/>
          <a:p>
            <a:r>
              <a:rPr lang="pt-BR" sz="1800" b="1" dirty="0">
                <a:solidFill>
                  <a:schemeClr val="bg1"/>
                </a:solidFill>
              </a:rPr>
              <a:t>Danilo </a:t>
            </a:r>
            <a:r>
              <a:rPr lang="pt-BR" sz="1800" b="1" dirty="0" err="1">
                <a:solidFill>
                  <a:schemeClr val="bg1"/>
                </a:solidFill>
              </a:rPr>
              <a:t>brizolari</a:t>
            </a:r>
            <a:endParaRPr lang="pt-BR" sz="1800" b="1" dirty="0">
              <a:solidFill>
                <a:schemeClr val="bg1"/>
              </a:solidFill>
            </a:endParaRPr>
          </a:p>
          <a:p>
            <a:r>
              <a:rPr lang="pt-BR" sz="1800" b="1" dirty="0">
                <a:solidFill>
                  <a:schemeClr val="bg1"/>
                </a:solidFill>
              </a:rPr>
              <a:t>Gabriel </a:t>
            </a:r>
            <a:r>
              <a:rPr lang="pt-BR" sz="1800" b="1" dirty="0" err="1">
                <a:solidFill>
                  <a:schemeClr val="bg1"/>
                </a:solidFill>
              </a:rPr>
              <a:t>vicentini</a:t>
            </a:r>
            <a:endParaRPr lang="pt-BR" sz="1800" b="1" dirty="0">
              <a:solidFill>
                <a:schemeClr val="bg1"/>
              </a:solidFill>
            </a:endParaRPr>
          </a:p>
          <a:p>
            <a:r>
              <a:rPr lang="pt-BR" sz="1800" b="1" dirty="0">
                <a:solidFill>
                  <a:schemeClr val="bg1"/>
                </a:solidFill>
              </a:rPr>
              <a:t>Guilherme </a:t>
            </a:r>
            <a:r>
              <a:rPr lang="pt-BR" sz="1800" b="1" dirty="0" err="1">
                <a:solidFill>
                  <a:schemeClr val="bg1"/>
                </a:solidFill>
              </a:rPr>
              <a:t>zanotti</a:t>
            </a:r>
            <a:endParaRPr lang="pt-BR" sz="1800" b="1" dirty="0">
              <a:solidFill>
                <a:schemeClr val="bg1"/>
              </a:solidFill>
            </a:endParaRPr>
          </a:p>
          <a:p>
            <a:r>
              <a:rPr lang="pt-BR" sz="1800" b="1" dirty="0">
                <a:solidFill>
                  <a:schemeClr val="bg1"/>
                </a:solidFill>
              </a:rPr>
              <a:t>Karina </a:t>
            </a:r>
            <a:r>
              <a:rPr lang="pt-BR" sz="1800" b="1" dirty="0" err="1">
                <a:solidFill>
                  <a:schemeClr val="bg1"/>
                </a:solidFill>
              </a:rPr>
              <a:t>nomelini</a:t>
            </a:r>
            <a:endParaRPr lang="pt-BR" sz="1800" b="1" dirty="0">
              <a:solidFill>
                <a:schemeClr val="bg1"/>
              </a:solidFill>
            </a:endParaRPr>
          </a:p>
          <a:p>
            <a:r>
              <a:rPr lang="pt-BR" sz="1800" b="1" dirty="0">
                <a:solidFill>
                  <a:schemeClr val="bg1"/>
                </a:solidFill>
              </a:rPr>
              <a:t>Mariana </a:t>
            </a:r>
            <a:r>
              <a:rPr lang="pt-BR" sz="1800" b="1" dirty="0" err="1">
                <a:solidFill>
                  <a:schemeClr val="bg1"/>
                </a:solidFill>
              </a:rPr>
              <a:t>furegato</a:t>
            </a:r>
            <a:endParaRPr lang="pt-BR" sz="1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Resultado de imagem para AMBEV">
            <a:extLst>
              <a:ext uri="{FF2B5EF4-FFF2-40B4-BE49-F238E27FC236}">
                <a16:creationId xmlns:a16="http://schemas.microsoft.com/office/drawing/2014/main" xmlns="" id="{6C8AC7C7-A4FB-4722-A482-FCCF7F7D6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84" y="4168265"/>
            <a:ext cx="4063559" cy="101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9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Falta de tempo livre	</a:t>
            </a:r>
          </a:p>
          <a:p>
            <a:pPr algn="ctr"/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27400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RH</a:t>
            </a:r>
          </a:p>
          <a:p>
            <a:r>
              <a:rPr lang="pt-BR" dirty="0"/>
              <a:t>Gerência</a:t>
            </a:r>
          </a:p>
          <a:p>
            <a:pPr algn="ctr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0" y="30757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Avaliar possibilidade redução da frequência de trabalho;</a:t>
            </a:r>
          </a:p>
          <a:p>
            <a:r>
              <a:rPr lang="pt-BR" dirty="0"/>
              <a:t>Rotação de escala de turnos entre os funcionários.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330387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Insuficiência de tempo para execução de atividades.	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380951" y="2750663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Gerência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1" y="2734677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AC1F759F-5239-4699-A298-DDE703169D60}"/>
              </a:ext>
            </a:extLst>
          </p:cNvPr>
          <p:cNvSpPr txBox="1">
            <a:spLocks/>
          </p:cNvSpPr>
          <p:nvPr/>
        </p:nvSpPr>
        <p:spPr>
          <a:xfrm>
            <a:off x="4709671" y="2887077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Maior divisão do volume de tarefas e aumento na autonomia de tarefas.</a:t>
            </a:r>
          </a:p>
        </p:txBody>
      </p:sp>
    </p:spTree>
    <p:extLst>
      <p:ext uri="{BB962C8B-B14F-4D97-AF65-F5344CB8AC3E}">
        <p14:creationId xmlns:p14="http://schemas.microsoft.com/office/powerpoint/2010/main" val="179928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Conflitos de interesses entre áreas.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30757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Gestão Estratégica</a:t>
            </a:r>
          </a:p>
          <a:p>
            <a:r>
              <a:rPr lang="pt-BR" dirty="0"/>
              <a:t>Gerência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pt-BR" dirty="0"/>
          </a:p>
          <a:p>
            <a:pPr algn="ctr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1" y="3075708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Desenvolver um melhor alinhamento de metas entre as áreas para que não sejam conflituosas.</a:t>
            </a:r>
          </a:p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7361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Não há equilíbrio entre trabalho e vida pessoal. </a:t>
            </a:r>
          </a:p>
          <a:p>
            <a:pPr algn="ctr"/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27400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RH</a:t>
            </a:r>
          </a:p>
          <a:p>
            <a:pPr algn="ctr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1" y="3381560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Disponibilidade de psicólogos para diálogos e acompanhamentos dentro da empresa.</a:t>
            </a:r>
          </a:p>
          <a:p>
            <a:r>
              <a:rPr lang="pt-BR" dirty="0"/>
              <a:t>Incentivos ao desenvolvimento de </a:t>
            </a:r>
            <a:r>
              <a:rPr lang="pt-BR" i="1" dirty="0" err="1"/>
              <a:t>work-life</a:t>
            </a:r>
            <a:r>
              <a:rPr lang="pt-BR" i="1" dirty="0"/>
              <a:t> balance.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152876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Comprometimento da qualidade de vida (sono afetado, estresse elevado)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2743741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RH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pt-BR" dirty="0"/>
          </a:p>
          <a:p>
            <a:pPr algn="ctr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0" y="3058395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Desenvolver programas e atividades que sejam benéficas à saúde do funcionários.</a:t>
            </a:r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7522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3E276A-AC1A-48EA-94D9-6528DCD0D4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5488" y="2660142"/>
            <a:ext cx="4462272" cy="1637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400" b="1" dirty="0"/>
              <a:t>Dúvidas?</a:t>
            </a:r>
          </a:p>
        </p:txBody>
      </p:sp>
    </p:spTree>
    <p:extLst>
      <p:ext uri="{BB962C8B-B14F-4D97-AF65-F5344CB8AC3E}">
        <p14:creationId xmlns:p14="http://schemas.microsoft.com/office/powerpoint/2010/main" val="8095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3E276A-AC1A-48EA-94D9-6528DCD0D4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5488" y="2660142"/>
            <a:ext cx="4462272" cy="1637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4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22213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E16CAA-92B5-4335-868E-B91CFC06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A09B86-3D72-4C46-9C14-4F3F1935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80202"/>
            <a:ext cx="11029615" cy="5003499"/>
          </a:xfrm>
        </p:spPr>
        <p:txBody>
          <a:bodyPr>
            <a:normAutofit/>
          </a:bodyPr>
          <a:lstStyle/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</a:rPr>
              <a:t>Área de análise:  Coordenadores da área de logística da Ambev.</a:t>
            </a:r>
          </a:p>
          <a:p>
            <a:r>
              <a:rPr lang="pt-BR" sz="2400" dirty="0">
                <a:solidFill>
                  <a:schemeClr val="tx1"/>
                </a:solidFill>
              </a:rPr>
              <a:t>Data das entrevistas: 18 de abril das 14h às 16h.</a:t>
            </a:r>
          </a:p>
          <a:p>
            <a:r>
              <a:rPr lang="pt-BR" sz="2400" dirty="0">
                <a:solidFill>
                  <a:schemeClr val="tx1"/>
                </a:solidFill>
              </a:rPr>
              <a:t>Trabalhadores entrevistados: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FA3F5E85-779C-4804-9F0F-A43CB6D45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06423"/>
              </p:ext>
            </p:extLst>
          </p:nvPr>
        </p:nvGraphicFramePr>
        <p:xfrm>
          <a:off x="2021897" y="3908811"/>
          <a:ext cx="8148204" cy="218425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470497">
                  <a:extLst>
                    <a:ext uri="{9D8B030D-6E8A-4147-A177-3AD203B41FA5}">
                      <a16:colId xmlns:a16="http://schemas.microsoft.com/office/drawing/2014/main" xmlns="" val="2678501977"/>
                    </a:ext>
                  </a:extLst>
                </a:gridCol>
                <a:gridCol w="2807996">
                  <a:extLst>
                    <a:ext uri="{9D8B030D-6E8A-4147-A177-3AD203B41FA5}">
                      <a16:colId xmlns:a16="http://schemas.microsoft.com/office/drawing/2014/main" xmlns="" val="398749998"/>
                    </a:ext>
                  </a:extLst>
                </a:gridCol>
                <a:gridCol w="121369">
                  <a:extLst>
                    <a:ext uri="{9D8B030D-6E8A-4147-A177-3AD203B41FA5}">
                      <a16:colId xmlns:a16="http://schemas.microsoft.com/office/drawing/2014/main" xmlns="" val="2310781192"/>
                    </a:ext>
                  </a:extLst>
                </a:gridCol>
                <a:gridCol w="2748342">
                  <a:extLst>
                    <a:ext uri="{9D8B030D-6E8A-4147-A177-3AD203B41FA5}">
                      <a16:colId xmlns:a16="http://schemas.microsoft.com/office/drawing/2014/main" xmlns="" val="1685373803"/>
                    </a:ext>
                  </a:extLst>
                </a:gridCol>
              </a:tblGrid>
              <a:tr h="500234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Entrevistado 01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Entrevistado 02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5285986"/>
                  </a:ext>
                </a:extLst>
              </a:tr>
              <a:tr h="3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Sexo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Masculino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Feminino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93970460"/>
                  </a:ext>
                </a:extLst>
              </a:tr>
              <a:tr h="3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Idade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27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3834524020"/>
                  </a:ext>
                </a:extLst>
              </a:tr>
              <a:tr h="3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Formação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Superior completo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Superior completo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1209462757"/>
                  </a:ext>
                </a:extLst>
              </a:tr>
              <a:tr h="3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Tempo de atuação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4 anos e meio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3 anos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3692057122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B880539D-D2D2-4EF1-9247-C13CD2CF46E1}"/>
              </a:ext>
            </a:extLst>
          </p:cNvPr>
          <p:cNvGraphicFramePr>
            <a:graphicFrameLocks noGrp="1"/>
          </p:cNvGraphicFramePr>
          <p:nvPr/>
        </p:nvGraphicFramePr>
        <p:xfrm>
          <a:off x="13037127" y="20781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40068138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100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97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B7EF36-AAA5-43CB-9324-0C08461E5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CATEGORIAS ANALISADAS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BF277C5-363D-4933-B55E-286550C8E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pt-BR" sz="2000" dirty="0"/>
              <a:t>Organização do Trabalho e Relações de Trabalho;</a:t>
            </a:r>
          </a:p>
          <a:p>
            <a:r>
              <a:rPr lang="pt-BR" sz="2000" dirty="0"/>
              <a:t>Carga, ritmo e jornada de trabalho;</a:t>
            </a:r>
          </a:p>
          <a:p>
            <a:r>
              <a:rPr lang="pt-BR" sz="2000" dirty="0"/>
              <a:t>Salário;</a:t>
            </a:r>
          </a:p>
          <a:p>
            <a:r>
              <a:rPr lang="pt-BR" sz="2000" dirty="0"/>
              <a:t>Rotatividade e formas de controle do trabalho;</a:t>
            </a:r>
          </a:p>
          <a:p>
            <a:r>
              <a:rPr lang="pt-BR" sz="2000" dirty="0"/>
              <a:t>Equilíbrio trabalho-vida privada e saúde física/psíquica no trabalho. </a:t>
            </a:r>
          </a:p>
          <a:p>
            <a:r>
              <a:rPr lang="pt-BR" sz="2000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343021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465640-45FD-4B5B-996C-A65D9133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Pontos positivos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2D2CDB9-76AD-4DCC-B6BE-0AAFB22D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92" y="2008909"/>
            <a:ext cx="11292153" cy="5167747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Autonomia para dar sugestões e participar de decisões;</a:t>
            </a:r>
          </a:p>
          <a:p>
            <a:r>
              <a:rPr lang="pt-BR" sz="2000" dirty="0">
                <a:solidFill>
                  <a:schemeClr val="tx1"/>
                </a:solidFill>
              </a:rPr>
              <a:t>Ambiente de trabalho amigável;</a:t>
            </a:r>
          </a:p>
          <a:p>
            <a:r>
              <a:rPr lang="pt-BR" sz="2000" dirty="0">
                <a:solidFill>
                  <a:schemeClr val="tx1"/>
                </a:solidFill>
              </a:rPr>
              <a:t>Erros são suportados até certo nível;</a:t>
            </a:r>
          </a:p>
          <a:p>
            <a:r>
              <a:rPr lang="pt-BR" sz="2000" dirty="0">
                <a:solidFill>
                  <a:schemeClr val="tx1"/>
                </a:solidFill>
              </a:rPr>
              <a:t>Rápida ascensão de cargos; </a:t>
            </a:r>
            <a:endParaRPr lang="pt-BR" dirty="0"/>
          </a:p>
          <a:p>
            <a:r>
              <a:rPr lang="pt-BR" sz="2000" dirty="0">
                <a:solidFill>
                  <a:schemeClr val="tx1"/>
                </a:solidFill>
              </a:rPr>
              <a:t>Participação do planejamento de folgas e cumprimento de férias;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/>
              <a:t> </a:t>
            </a:r>
            <a:r>
              <a:rPr lang="pt-BR" sz="2000" dirty="0">
                <a:solidFill>
                  <a:schemeClr val="tx1"/>
                </a:solidFill>
              </a:rPr>
              <a:t>Benefícios salariais;</a:t>
            </a:r>
          </a:p>
          <a:p>
            <a:r>
              <a:rPr lang="pt-BR" sz="2000" dirty="0">
                <a:solidFill>
                  <a:schemeClr val="tx1"/>
                </a:solidFill>
              </a:rPr>
              <a:t>Salários iguais entre homens e mulheres;</a:t>
            </a:r>
          </a:p>
          <a:p>
            <a:r>
              <a:rPr lang="pt-BR" sz="2000" dirty="0">
                <a:solidFill>
                  <a:schemeClr val="tx1"/>
                </a:solidFill>
              </a:rPr>
              <a:t>Reajustes salariais periódicos;</a:t>
            </a:r>
          </a:p>
          <a:p>
            <a:r>
              <a:rPr lang="pt-BR" sz="2000" dirty="0">
                <a:solidFill>
                  <a:schemeClr val="tx1"/>
                </a:solidFill>
              </a:rPr>
              <a:t>Metas e objetivos definidos com clareza.</a:t>
            </a:r>
          </a:p>
          <a:p>
            <a:endParaRPr lang="pt-B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u="sng" dirty="0"/>
          </a:p>
        </p:txBody>
      </p:sp>
      <p:sp>
        <p:nvSpPr>
          <p:cNvPr id="8" name="Balão de Fala: Retângulo 7">
            <a:extLst>
              <a:ext uri="{FF2B5EF4-FFF2-40B4-BE49-F238E27FC236}">
                <a16:creationId xmlns:a16="http://schemas.microsoft.com/office/drawing/2014/main" xmlns="" id="{1B745AA8-E6EA-405A-AC7D-56F0C860FD5F}"/>
              </a:ext>
            </a:extLst>
          </p:cNvPr>
          <p:cNvSpPr/>
          <p:nvPr/>
        </p:nvSpPr>
        <p:spPr>
          <a:xfrm>
            <a:off x="8479680" y="2097959"/>
            <a:ext cx="3131127" cy="1593273"/>
          </a:xfrm>
          <a:prstGeom prst="wedgeRectCallout">
            <a:avLst>
              <a:gd name="adj1" fmla="val -30568"/>
              <a:gd name="adj2" fmla="val 738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“Na Ambev, você deve praticamente implorar para ser demitido”.</a:t>
            </a:r>
          </a:p>
        </p:txBody>
      </p:sp>
      <p:sp>
        <p:nvSpPr>
          <p:cNvPr id="9" name="Balão de Fala: Retângulo 8">
            <a:extLst>
              <a:ext uri="{FF2B5EF4-FFF2-40B4-BE49-F238E27FC236}">
                <a16:creationId xmlns:a16="http://schemas.microsoft.com/office/drawing/2014/main" xmlns="" id="{53F53131-9CB5-40E8-AAF7-31939379C534}"/>
              </a:ext>
            </a:extLst>
          </p:cNvPr>
          <p:cNvSpPr/>
          <p:nvPr/>
        </p:nvSpPr>
        <p:spPr>
          <a:xfrm>
            <a:off x="8479679" y="4367143"/>
            <a:ext cx="3131127" cy="1593273"/>
          </a:xfrm>
          <a:prstGeom prst="wedgeRectCallout">
            <a:avLst>
              <a:gd name="adj1" fmla="val 38016"/>
              <a:gd name="adj2" fmla="val 711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“É possível ganhar mais em outras empresas, mas sem os mesmos benefícios”.</a:t>
            </a:r>
          </a:p>
        </p:txBody>
      </p:sp>
    </p:spTree>
    <p:extLst>
      <p:ext uri="{BB962C8B-B14F-4D97-AF65-F5344CB8AC3E}">
        <p14:creationId xmlns:p14="http://schemas.microsoft.com/office/powerpoint/2010/main" val="1902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9CDC1E-1B33-4E2D-9EC2-424C40BF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Pontos positivos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E04009B-FDDD-479D-AC47-584C6884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Controle de envio de informações por e-mail;</a:t>
            </a:r>
          </a:p>
          <a:p>
            <a:r>
              <a:rPr lang="pt-BR" sz="2000" dirty="0">
                <a:solidFill>
                  <a:schemeClr val="tx1"/>
                </a:solidFill>
              </a:rPr>
              <a:t>Supervisão de atividades para melhoria constante do trabalho;</a:t>
            </a:r>
          </a:p>
          <a:p>
            <a:r>
              <a:rPr lang="pt-BR" sz="2000" dirty="0">
                <a:solidFill>
                  <a:schemeClr val="tx1"/>
                </a:solidFill>
              </a:rPr>
              <a:t>Elevada cooperação entre colegas;</a:t>
            </a:r>
          </a:p>
          <a:p>
            <a:r>
              <a:rPr lang="pt-BR" sz="2000" dirty="0">
                <a:solidFill>
                  <a:schemeClr val="tx1"/>
                </a:solidFill>
              </a:rPr>
              <a:t>Reconhecimento do trabalho bem feito;</a:t>
            </a:r>
          </a:p>
          <a:p>
            <a:r>
              <a:rPr lang="pt-BR" sz="2000" dirty="0"/>
              <a:t>Segurança do trabalho efetiva, uso de EPI completo (óculos, bota e colete); </a:t>
            </a:r>
          </a:p>
          <a:p>
            <a:r>
              <a:rPr lang="pt-BR" sz="2000" dirty="0"/>
              <a:t>A empresa aplica questionários e feedbacks periodicamente para melhorias. 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xmlns="" id="{44830293-A447-4674-82A0-61980F444CB0}"/>
              </a:ext>
            </a:extLst>
          </p:cNvPr>
          <p:cNvSpPr/>
          <p:nvPr/>
        </p:nvSpPr>
        <p:spPr>
          <a:xfrm>
            <a:off x="8721786" y="2180496"/>
            <a:ext cx="2729345" cy="1392302"/>
          </a:xfrm>
          <a:prstGeom prst="wedgeRectCallout">
            <a:avLst>
              <a:gd name="adj1" fmla="val -42761"/>
              <a:gd name="adj2" fmla="val 76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“Dentro da área é pura cooperação...”.</a:t>
            </a:r>
          </a:p>
        </p:txBody>
      </p:sp>
      <p:sp>
        <p:nvSpPr>
          <p:cNvPr id="7" name="Balão de Fala: Retângulo 6">
            <a:extLst/>
          </p:cNvPr>
          <p:cNvSpPr/>
          <p:nvPr/>
        </p:nvSpPr>
        <p:spPr>
          <a:xfrm>
            <a:off x="9105835" y="4345163"/>
            <a:ext cx="2729345" cy="1413164"/>
          </a:xfrm>
          <a:prstGeom prst="wedgeRectCallout">
            <a:avLst>
              <a:gd name="adj1" fmla="val 41672"/>
              <a:gd name="adj2" fmla="val 763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“...mas entre as áreas há uma competição devido às cobranças...”.</a:t>
            </a:r>
          </a:p>
        </p:txBody>
      </p:sp>
    </p:spTree>
    <p:extLst>
      <p:ext uri="{BB962C8B-B14F-4D97-AF65-F5344CB8AC3E}">
        <p14:creationId xmlns:p14="http://schemas.microsoft.com/office/powerpoint/2010/main" val="28989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A69DF2-E6D2-49EE-B729-2AB2483CF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Pontos a melhorar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9D73F32-9196-48E3-A71A-4736AE1D5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87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Volume elevado de trabalho concentrado para cada pessoa;</a:t>
            </a:r>
          </a:p>
          <a:p>
            <a:r>
              <a:rPr lang="pt-BR" sz="2000" dirty="0"/>
              <a:t>Trabalhar todos os sábados, um domingo ao mês e em alguns feriados;</a:t>
            </a:r>
          </a:p>
          <a:p>
            <a:r>
              <a:rPr lang="pt-BR" sz="2000" dirty="0"/>
              <a:t>Falta de tempo livre;</a:t>
            </a:r>
          </a:p>
          <a:p>
            <a:r>
              <a:rPr lang="pt-BR" sz="2000" dirty="0"/>
              <a:t>Insuficiência de tempo para execução de atividades;</a:t>
            </a:r>
          </a:p>
          <a:p>
            <a:r>
              <a:rPr lang="pt-BR" sz="2000" dirty="0"/>
              <a:t>Conflitos de interesses entre áreas;</a:t>
            </a:r>
          </a:p>
          <a:p>
            <a:r>
              <a:rPr lang="pt-BR" sz="2000" dirty="0"/>
              <a:t>Não há equilíbrio entre trabalho e vida pessoal;</a:t>
            </a:r>
          </a:p>
          <a:p>
            <a:r>
              <a:rPr lang="pt-BR" sz="2000" dirty="0"/>
              <a:t>Comprometimento da qualidade de vida (sono afetado, estresse elevado).</a:t>
            </a:r>
          </a:p>
          <a:p>
            <a:endParaRPr lang="pt-BR" sz="2000" dirty="0"/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xmlns="" id="{D20F3160-2549-4993-8A23-B02B2867FD3F}"/>
              </a:ext>
            </a:extLst>
          </p:cNvPr>
          <p:cNvSpPr/>
          <p:nvPr/>
        </p:nvSpPr>
        <p:spPr>
          <a:xfrm>
            <a:off x="8847873" y="4431321"/>
            <a:ext cx="2746139" cy="1081454"/>
          </a:xfrm>
          <a:prstGeom prst="wedgeRectCallout">
            <a:avLst>
              <a:gd name="adj1" fmla="val 28955"/>
              <a:gd name="adj2" fmla="val 932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“Minha família pede para eu sair”.</a:t>
            </a:r>
          </a:p>
          <a:p>
            <a:pPr algn="ctr"/>
            <a:endParaRPr lang="pt-BR" dirty="0"/>
          </a:p>
        </p:txBody>
      </p:sp>
      <p:sp>
        <p:nvSpPr>
          <p:cNvPr id="6" name="Balão de Fala: Retângulo 5">
            <a:extLst/>
          </p:cNvPr>
          <p:cNvSpPr/>
          <p:nvPr/>
        </p:nvSpPr>
        <p:spPr>
          <a:xfrm>
            <a:off x="8847873" y="2442125"/>
            <a:ext cx="2577646" cy="1234730"/>
          </a:xfrm>
          <a:prstGeom prst="wedgeRectCallout">
            <a:avLst>
              <a:gd name="adj1" fmla="val -38884"/>
              <a:gd name="adj2" fmla="val 825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“Acho necessário haver um controle...”.</a:t>
            </a:r>
          </a:p>
        </p:txBody>
      </p:sp>
    </p:spTree>
    <p:extLst>
      <p:ext uri="{BB962C8B-B14F-4D97-AF65-F5344CB8AC3E}">
        <p14:creationId xmlns:p14="http://schemas.microsoft.com/office/powerpoint/2010/main" val="144918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933ACF-FC60-48ED-8DB5-A6E49528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Considerações</a:t>
            </a:r>
            <a:endParaRPr lang="pt-BR" dirty="0"/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xmlns="" id="{ACDB00F6-4FF0-418E-8FD7-063994039720}"/>
              </a:ext>
            </a:extLst>
          </p:cNvPr>
          <p:cNvSpPr/>
          <p:nvPr/>
        </p:nvSpPr>
        <p:spPr>
          <a:xfrm>
            <a:off x="8686799" y="2180496"/>
            <a:ext cx="2924008" cy="1573819"/>
          </a:xfrm>
          <a:prstGeom prst="wedgeRectCallout">
            <a:avLst>
              <a:gd name="adj1" fmla="val -34617"/>
              <a:gd name="adj2" fmla="val 725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“ Minha família costuma dizer que eu trabalho demais e eles ficam preocupados”. </a:t>
            </a:r>
          </a:p>
          <a:p>
            <a:pPr algn="ctr"/>
            <a:endParaRPr lang="pt-BR" dirty="0"/>
          </a:p>
        </p:txBody>
      </p:sp>
      <p:sp>
        <p:nvSpPr>
          <p:cNvPr id="5" name="Balão de Fala: Retângulo 4">
            <a:extLst/>
          </p:cNvPr>
          <p:cNvSpPr/>
          <p:nvPr/>
        </p:nvSpPr>
        <p:spPr>
          <a:xfrm>
            <a:off x="8686799" y="4365675"/>
            <a:ext cx="2924008" cy="1586718"/>
          </a:xfrm>
          <a:prstGeom prst="wedgeRectCallout">
            <a:avLst>
              <a:gd name="adj1" fmla="val 35389"/>
              <a:gd name="adj2" fmla="val 73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58B6C0"/>
              </a:buClr>
              <a:buSzPct val="92000"/>
            </a:pPr>
            <a:r>
              <a:rPr lang="pt-BR" dirty="0">
                <a:solidFill>
                  <a:srgbClr val="373545"/>
                </a:solidFill>
              </a:rPr>
              <a:t>“Como sou da coordenação, há coisas que eu preciso fazer individualmente”. </a:t>
            </a:r>
          </a:p>
          <a:p>
            <a:pPr algn="ctr"/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81192" y="2162915"/>
            <a:ext cx="5995454" cy="3678303"/>
          </a:xfrm>
        </p:spPr>
        <p:txBody>
          <a:bodyPr/>
          <a:lstStyle/>
          <a:p>
            <a:r>
              <a:rPr lang="pt-BR" dirty="0"/>
              <a:t>De maneira geral, foram observados mais pontos positivos do que negativos;</a:t>
            </a:r>
          </a:p>
          <a:p>
            <a:r>
              <a:rPr lang="pt-BR" dirty="0"/>
              <a:t>Em certos momentos foram percebidas respostas pouco esclarecedoras;</a:t>
            </a:r>
          </a:p>
          <a:p>
            <a:r>
              <a:rPr lang="pt-BR" dirty="0"/>
              <a:t>É possível que tenhamos obtido respostas enviesadas;</a:t>
            </a:r>
          </a:p>
          <a:p>
            <a:r>
              <a:rPr lang="pt-BR" dirty="0"/>
              <a:t>Os coordenadores podem ter retido informações importantes para manter o sigilo do funcionamento da empresa.</a:t>
            </a:r>
          </a:p>
        </p:txBody>
      </p:sp>
    </p:spTree>
    <p:extLst>
      <p:ext uri="{BB962C8B-B14F-4D97-AF65-F5344CB8AC3E}">
        <p14:creationId xmlns:p14="http://schemas.microsoft.com/office/powerpoint/2010/main" val="151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Volume elevado de trabalho concentrado para cada pessoa;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 algn="ctr"/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27400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RH</a:t>
            </a:r>
          </a:p>
          <a:p>
            <a:r>
              <a:rPr lang="pt-BR" dirty="0"/>
              <a:t>Gerência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1" y="2734677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Contratar mais funcionários para uma melhor distribuição das tarefas.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257464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2EACD2-6590-4BA6-A3F4-036CF0C0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4610E-2C86-41F0-9730-7504E50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4678"/>
            <a:ext cx="2494517" cy="3678303"/>
          </a:xfrm>
        </p:spPr>
        <p:txBody>
          <a:bodyPr/>
          <a:lstStyle/>
          <a:p>
            <a:r>
              <a:rPr lang="pt-BR" dirty="0"/>
              <a:t>Trabalhar todos os sábados, um domingo ao mês e em alguns feriados;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CBDF8CA9-CD78-4D72-A4EC-CCC002B822E1}"/>
              </a:ext>
            </a:extLst>
          </p:cNvPr>
          <p:cNvSpPr txBox="1">
            <a:spLocks/>
          </p:cNvSpPr>
          <p:nvPr/>
        </p:nvSpPr>
        <p:spPr>
          <a:xfrm>
            <a:off x="8533351" y="3075709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RH</a:t>
            </a:r>
          </a:p>
          <a:p>
            <a:r>
              <a:rPr lang="pt-BR" dirty="0"/>
              <a:t>Gerência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pt-BR" dirty="0"/>
          </a:p>
          <a:p>
            <a:pPr algn="ctr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DCD3E9F-452F-49B5-AFF3-7CF16DC00FDC}"/>
              </a:ext>
            </a:extLst>
          </p:cNvPr>
          <p:cNvSpPr txBox="1">
            <a:spLocks/>
          </p:cNvSpPr>
          <p:nvPr/>
        </p:nvSpPr>
        <p:spPr>
          <a:xfrm>
            <a:off x="4557270" y="3237998"/>
            <a:ext cx="2494517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Avaliar possibilidade redução da frequência de trabalho;</a:t>
            </a:r>
          </a:p>
          <a:p>
            <a:r>
              <a:rPr lang="pt-BR" dirty="0"/>
              <a:t>Rotação de escala de turnos entre os funcionários. </a:t>
            </a:r>
          </a:p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B6654B1-531F-45DE-A8DA-F051A0DFBE3D}"/>
              </a:ext>
            </a:extLst>
          </p:cNvPr>
          <p:cNvSpPr txBox="1"/>
          <p:nvPr/>
        </p:nvSpPr>
        <p:spPr>
          <a:xfrm>
            <a:off x="581192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PROBLEMA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F5844DD-ECF9-4E2D-8628-24969908004C}"/>
              </a:ext>
            </a:extLst>
          </p:cNvPr>
          <p:cNvSpPr txBox="1"/>
          <p:nvPr/>
        </p:nvSpPr>
        <p:spPr>
          <a:xfrm>
            <a:off x="8533351" y="3075709"/>
            <a:ext cx="249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ÁREA RESPONSÁVEL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A7A168E-8BD8-4D0C-8EAD-E2DA07B4D075}"/>
              </a:ext>
            </a:extLst>
          </p:cNvPr>
          <p:cNvSpPr txBox="1"/>
          <p:nvPr/>
        </p:nvSpPr>
        <p:spPr>
          <a:xfrm>
            <a:off x="4557271" y="3075709"/>
            <a:ext cx="24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SUGESTÃO</a:t>
            </a:r>
          </a:p>
        </p:txBody>
      </p:sp>
    </p:spTree>
    <p:extLst>
      <p:ext uri="{BB962C8B-B14F-4D97-AF65-F5344CB8AC3E}">
        <p14:creationId xmlns:p14="http://schemas.microsoft.com/office/powerpoint/2010/main" val="3118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o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361</TotalTime>
  <Words>645</Words>
  <Application>Microsoft Office PowerPoint</Application>
  <PresentationFormat>Widescreen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Calibri</vt:lpstr>
      <vt:lpstr>Gill Sans MT</vt:lpstr>
      <vt:lpstr>Wingdings 2</vt:lpstr>
      <vt:lpstr>Dividendo</vt:lpstr>
      <vt:lpstr>SOCIOLOGIA APLICADA À ADMINISTRAÇÃO </vt:lpstr>
      <vt:lpstr>INTRODUÇÃO</vt:lpstr>
      <vt:lpstr>CATEGORIAS ANALISADAS</vt:lpstr>
      <vt:lpstr>Pontos positivos</vt:lpstr>
      <vt:lpstr>Pontos positivos</vt:lpstr>
      <vt:lpstr>Pontos a melhorar</vt:lpstr>
      <vt:lpstr>Considerações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APLICADA À ADMINISTRAÇÃO</dc:title>
  <dc:creator>Karina Bozzo</dc:creator>
  <cp:lastModifiedBy>Valquiria Padilha</cp:lastModifiedBy>
  <cp:revision>67</cp:revision>
  <dcterms:created xsi:type="dcterms:W3CDTF">2017-05-07T20:21:48Z</dcterms:created>
  <dcterms:modified xsi:type="dcterms:W3CDTF">2017-05-23T14:56:13Z</dcterms:modified>
</cp:coreProperties>
</file>