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6858000" cx="9144000"/>
  <p:notesSz cx="6858000" cy="9144000"/>
  <p:embeddedFontLst>
    <p:embeddedFont>
      <p:font typeface="Tahoma"/>
      <p:regular r:id="rId55"/>
      <p:bold r:id="rId56"/>
    </p:embeddedFont>
    <p:embeddedFont>
      <p:font typeface="Short Stack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8" roundtripDataSignature="AMtx7mjjMKVt9C732/+wWq5xqhMyRAhR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4A573E-CEFA-4D6D-B4C1-10CCCB9316CD}">
  <a:tblStyle styleId="{824A573E-CEFA-4D6D-B4C1-10CCCB9316C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Tahoma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ShortStack-regular.fntdata"/><Relationship Id="rId12" Type="http://schemas.openxmlformats.org/officeDocument/2006/relationships/slide" Target="slides/slide6.xml"/><Relationship Id="rId56" Type="http://schemas.openxmlformats.org/officeDocument/2006/relationships/font" Target="fonts/Tahom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8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Documents%20and%20Settings\Profis\Meus%20documentos\A%20SONIA\aDOUTORADO%20SO\A%20TESE\CAP3\evolu&#231;&#227;o%20ano2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file:///C:\Documents%20and%20Settings\Profis\Meus%20documentos\A%20SONIA\aDOUTORADO%20SO\A%20TESE\CAP3\evolu&#231;&#227;o%20ano2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file:///C:\Documents%20and%20Settings\Profis\Meus%20documentos\A%20SONIA\aDOUTORADO%20SO\A%20TESE\CAP3\evolu&#231;&#227;o%20an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>
              <c:idx val="37"/>
              <c:layout>
                <c:manualLayout>
                  <c:x val="0.0158680306071809"/>
                  <c:y val="0.0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Plan1!$C$1:$C$38</c:f>
              <c:numCache>
                <c:formatCode>General</c:formatCode>
                <c:ptCount val="38"/>
                <c:pt idx="0">
                  <c:v>1972.0</c:v>
                </c:pt>
                <c:pt idx="1">
                  <c:v>1973.0</c:v>
                </c:pt>
                <c:pt idx="2">
                  <c:v>1974.0</c:v>
                </c:pt>
                <c:pt idx="3">
                  <c:v>1975.0</c:v>
                </c:pt>
                <c:pt idx="4">
                  <c:v>1976.0</c:v>
                </c:pt>
                <c:pt idx="5">
                  <c:v>1977.0</c:v>
                </c:pt>
                <c:pt idx="6">
                  <c:v>1978.0</c:v>
                </c:pt>
                <c:pt idx="7">
                  <c:v>1979.0</c:v>
                </c:pt>
                <c:pt idx="8">
                  <c:v>1980.0</c:v>
                </c:pt>
                <c:pt idx="9">
                  <c:v>1981.0</c:v>
                </c:pt>
                <c:pt idx="10">
                  <c:v>1982.0</c:v>
                </c:pt>
                <c:pt idx="11">
                  <c:v>1983.0</c:v>
                </c:pt>
                <c:pt idx="12">
                  <c:v>1984.0</c:v>
                </c:pt>
                <c:pt idx="13">
                  <c:v>1985.0</c:v>
                </c:pt>
                <c:pt idx="14">
                  <c:v>1986.0</c:v>
                </c:pt>
                <c:pt idx="15">
                  <c:v>1987.0</c:v>
                </c:pt>
                <c:pt idx="16">
                  <c:v>1988.0</c:v>
                </c:pt>
                <c:pt idx="17">
                  <c:v>1989.0</c:v>
                </c:pt>
                <c:pt idx="18">
                  <c:v>1990.0</c:v>
                </c:pt>
                <c:pt idx="19">
                  <c:v>1991.0</c:v>
                </c:pt>
                <c:pt idx="20">
                  <c:v>1992.0</c:v>
                </c:pt>
                <c:pt idx="21">
                  <c:v>1993.0</c:v>
                </c:pt>
                <c:pt idx="22">
                  <c:v>1994.0</c:v>
                </c:pt>
                <c:pt idx="23">
                  <c:v>1995.0</c:v>
                </c:pt>
                <c:pt idx="24">
                  <c:v>1996.0</c:v>
                </c:pt>
                <c:pt idx="25">
                  <c:v>1997.0</c:v>
                </c:pt>
                <c:pt idx="26">
                  <c:v>1998.0</c:v>
                </c:pt>
                <c:pt idx="27">
                  <c:v>1999.0</c:v>
                </c:pt>
                <c:pt idx="28">
                  <c:v>2000.0</c:v>
                </c:pt>
                <c:pt idx="29">
                  <c:v>2001.0</c:v>
                </c:pt>
                <c:pt idx="30">
                  <c:v>2002.0</c:v>
                </c:pt>
                <c:pt idx="31">
                  <c:v>2003.0</c:v>
                </c:pt>
                <c:pt idx="32">
                  <c:v>2004.0</c:v>
                </c:pt>
                <c:pt idx="33">
                  <c:v>2005.0</c:v>
                </c:pt>
                <c:pt idx="34">
                  <c:v>2006.0</c:v>
                </c:pt>
                <c:pt idx="35">
                  <c:v>2007.0</c:v>
                </c:pt>
                <c:pt idx="36">
                  <c:v>2008.0</c:v>
                </c:pt>
                <c:pt idx="37">
                  <c:v>2009.0</c:v>
                </c:pt>
              </c:numCache>
            </c:numRef>
          </c:cat>
          <c:val>
            <c:numRef>
              <c:f>Plan1!$D$1:$D$38</c:f>
              <c:numCache>
                <c:formatCode>General</c:formatCode>
                <c:ptCount val="38"/>
                <c:pt idx="0">
                  <c:v>4.0</c:v>
                </c:pt>
                <c:pt idx="1">
                  <c:v>3.0</c:v>
                </c:pt>
                <c:pt idx="2">
                  <c:v>0.0</c:v>
                </c:pt>
                <c:pt idx="3">
                  <c:v>3.0</c:v>
                </c:pt>
                <c:pt idx="4">
                  <c:v>11.0</c:v>
                </c:pt>
                <c:pt idx="5">
                  <c:v>7.0</c:v>
                </c:pt>
                <c:pt idx="6">
                  <c:v>5.0</c:v>
                </c:pt>
                <c:pt idx="7">
                  <c:v>4.0</c:v>
                </c:pt>
                <c:pt idx="8">
                  <c:v>13.0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3.0</c:v>
                </c:pt>
                <c:pt idx="13">
                  <c:v>17.0</c:v>
                </c:pt>
                <c:pt idx="14">
                  <c:v>9.0</c:v>
                </c:pt>
                <c:pt idx="15">
                  <c:v>16.0</c:v>
                </c:pt>
                <c:pt idx="16">
                  <c:v>11.0</c:v>
                </c:pt>
                <c:pt idx="17">
                  <c:v>23.0</c:v>
                </c:pt>
                <c:pt idx="18">
                  <c:v>22.0</c:v>
                </c:pt>
                <c:pt idx="19">
                  <c:v>17.0</c:v>
                </c:pt>
                <c:pt idx="20">
                  <c:v>10.0</c:v>
                </c:pt>
                <c:pt idx="21">
                  <c:v>19.0</c:v>
                </c:pt>
                <c:pt idx="22">
                  <c:v>19.0</c:v>
                </c:pt>
                <c:pt idx="23">
                  <c:v>28.0</c:v>
                </c:pt>
                <c:pt idx="24">
                  <c:v>29.0</c:v>
                </c:pt>
                <c:pt idx="25">
                  <c:v>32.0</c:v>
                </c:pt>
                <c:pt idx="26">
                  <c:v>22.0</c:v>
                </c:pt>
                <c:pt idx="27">
                  <c:v>35.0</c:v>
                </c:pt>
                <c:pt idx="28">
                  <c:v>50.0</c:v>
                </c:pt>
                <c:pt idx="29">
                  <c:v>45.0</c:v>
                </c:pt>
                <c:pt idx="30">
                  <c:v>57.0</c:v>
                </c:pt>
                <c:pt idx="31">
                  <c:v>67.0</c:v>
                </c:pt>
                <c:pt idx="32">
                  <c:v>79.0</c:v>
                </c:pt>
                <c:pt idx="33">
                  <c:v>101.0</c:v>
                </c:pt>
                <c:pt idx="34">
                  <c:v>117.0</c:v>
                </c:pt>
                <c:pt idx="35">
                  <c:v>111.0</c:v>
                </c:pt>
                <c:pt idx="36">
                  <c:v>158.0</c:v>
                </c:pt>
                <c:pt idx="37">
                  <c:v>154.0</c:v>
                </c:pt>
              </c:numCache>
            </c:numRef>
          </c:val>
        </c:ser>
        <c:dLbls>
          <c:showVal val="1"/>
        </c:dLbls>
        <c:gapWidth val="93"/>
        <c:axId val="260481784"/>
        <c:axId val="260484904"/>
      </c:barChart>
      <c:dateAx>
        <c:axId val="260481784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60484904"/>
        <c:crosses val="autoZero"/>
        <c:lblOffset val="100"/>
        <c:baseTimeUnit val="days"/>
      </c:dateAx>
      <c:valAx>
        <c:axId val="260484904"/>
        <c:scaling>
          <c:orientation val="minMax"/>
          <c:max val="160.0"/>
          <c:min val="0.0"/>
        </c:scaling>
        <c:axPos val="l"/>
        <c:majorGridlines/>
        <c:numFmt formatCode="General" sourceLinked="1"/>
        <c:tickLblPos val="nextTo"/>
        <c:crossAx val="260481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EVOLUÇÃO DA PRODUÇÃO </a:t>
            </a:r>
          </a:p>
          <a:p>
            <a:pPr>
              <a:defRPr sz="1600"/>
            </a:pPr>
            <a:r>
              <a:rPr lang="pt-BR" sz="1600"/>
              <a:t>(décadas)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layout>
                <c:manualLayout>
                  <c:x val="0.0"/>
                  <c:y val="-0.0138888888888894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</c:dLbls>
          <c:trendline>
            <c:trendlineType val="exp"/>
          </c:trendline>
          <c:cat>
            <c:strRef>
              <c:f>Plan1!$W$19:$W$22</c:f>
              <c:strCache>
                <c:ptCount val="4"/>
                <c:pt idx="0">
                  <c:v>1972-1979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</c:strCache>
            </c:strRef>
          </c:cat>
          <c:val>
            <c:numRef>
              <c:f>Plan1!$X$19:$X$22</c:f>
              <c:numCache>
                <c:formatCode>General</c:formatCode>
                <c:ptCount val="4"/>
                <c:pt idx="0">
                  <c:v>37.0</c:v>
                </c:pt>
                <c:pt idx="1">
                  <c:v>121.0</c:v>
                </c:pt>
                <c:pt idx="2">
                  <c:v>233.0</c:v>
                </c:pt>
                <c:pt idx="3">
                  <c:v>939.0</c:v>
                </c:pt>
              </c:numCache>
            </c:numRef>
          </c:val>
        </c:ser>
        <c:dLbls>
          <c:showVal val="1"/>
        </c:dLbls>
        <c:axId val="334413512"/>
        <c:axId val="280390920"/>
      </c:barChart>
      <c:catAx>
        <c:axId val="334413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80390920"/>
        <c:crosses val="autoZero"/>
        <c:auto val="1"/>
        <c:lblAlgn val="ctr"/>
        <c:lblOffset val="100"/>
      </c:catAx>
      <c:valAx>
        <c:axId val="280390920"/>
        <c:scaling>
          <c:orientation val="minMax"/>
        </c:scaling>
        <c:axPos val="l"/>
        <c:majorGridlines/>
        <c:numFmt formatCode="General" sourceLinked="1"/>
        <c:tickLblPos val="nextTo"/>
        <c:crossAx val="334413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1600"/>
            </a:pPr>
            <a:r>
              <a:rPr lang="pt-BR" sz="1600" dirty="0"/>
              <a:t>EVOLUÇÃO DA MÉDIA ANUAL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Val val="1"/>
          </c:dLbls>
          <c:cat>
            <c:strRef>
              <c:f>Plan1!$W$27:$W$30</c:f>
              <c:strCache>
                <c:ptCount val="4"/>
                <c:pt idx="0">
                  <c:v>1972-1979</c:v>
                </c:pt>
                <c:pt idx="1">
                  <c:v>1980-1989</c:v>
                </c:pt>
                <c:pt idx="2">
                  <c:v>1990-1999</c:v>
                </c:pt>
                <c:pt idx="3">
                  <c:v>2000-2009</c:v>
                </c:pt>
              </c:strCache>
            </c:strRef>
          </c:cat>
          <c:val>
            <c:numRef>
              <c:f>Plan1!$X$27:$X$30</c:f>
              <c:numCache>
                <c:formatCode>General</c:formatCode>
                <c:ptCount val="4"/>
                <c:pt idx="0">
                  <c:v>4.6</c:v>
                </c:pt>
                <c:pt idx="1">
                  <c:v>12.1</c:v>
                </c:pt>
                <c:pt idx="2">
                  <c:v>23.3</c:v>
                </c:pt>
                <c:pt idx="3">
                  <c:v>94.0</c:v>
                </c:pt>
              </c:numCache>
            </c:numRef>
          </c:val>
        </c:ser>
        <c:dLbls>
          <c:showVal val="1"/>
        </c:dLbls>
        <c:marker val="1"/>
        <c:axId val="334102440"/>
        <c:axId val="163086888"/>
      </c:lineChart>
      <c:catAx>
        <c:axId val="334102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3086888"/>
        <c:crosses val="autoZero"/>
        <c:auto val="1"/>
        <c:lblAlgn val="ctr"/>
        <c:lblOffset val="100"/>
      </c:catAx>
      <c:valAx>
        <c:axId val="163086888"/>
        <c:scaling>
          <c:orientation val="minMax"/>
        </c:scaling>
        <c:axPos val="l"/>
        <c:majorGridlines/>
        <c:numFmt formatCode="General" sourceLinked="1"/>
        <c:tickLblPos val="nextTo"/>
        <c:crossAx val="334102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621074c3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14621074c38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6c7502a5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46c7502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46c7502a59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40" name="Google Shape;24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50" name="Google Shape;25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8256cfa2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38256cfa2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38256cfa28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621074c3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14621074c38_0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38256cfa28_0_8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38256cfa2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38256cfa28_0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38256cfa2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38256cfa28_0_15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8256cfa28_0_10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38256cfa2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46c7502a5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46c7502a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146c7502a59_0_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468bc90c8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468bc90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468bc90c81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468bc90c81_0_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1468bc90c81_0_1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468bc90c81_0_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468bc90c81_0_4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1468bc90c81_0_4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1468bc90c81_0_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68bc90c81_0_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68bc90c81_0_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1468bc90c81_0_5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1468bc90c81_0_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468bc90c81_0_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468bc90c81_0_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68bc90c81_0_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1468bc90c81_0_5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g1468bc90c81_0_5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g1468bc90c81_0_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468bc90c81_0_5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1468bc90c81_0_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68bc90c81_0_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1468bc90c81_0_6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g1468bc90c81_0_6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g1468bc90c81_0_64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g1468bc90c81_0_64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73" name="Google Shape;73;g1468bc90c81_0_6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1468bc90c81_0_6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1468bc90c81_0_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68bc90c81_0_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1468bc90c81_0_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468bc90c81_0_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1468bc90c81_0_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1468bc90c81_0_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468bc90c81_0_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1468bc90c81_0_2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1468bc90c81_0_2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1468bc90c81_0_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468bc90c81_0_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1468bc90c81_0_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468bc90c81_0_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1468bc90c81_0_2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1468bc90c81_0_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468bc90c81_0_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1468bc90c81_0_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68bc90c81_0_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1468bc90c81_0_36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1468bc90c81_0_36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1468bc90c81_0_3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1468bc90c81_0_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468bc90c81_0_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1468bc90c81_0_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68bc90c81_0_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1468bc90c81_0_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1468bc90c81_0_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forms.gle/kMw88u4R5qRgVfQD8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teses.usp.br/info/diretrizesfinal.pdf" TargetMode="External"/><Relationship Id="rId4" Type="http://schemas.openxmlformats.org/officeDocument/2006/relationships/hyperlink" Target="http://www.teses.usp.br/info/Caderno_Estudos_9_PT_2.pdf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u_BcMXgws6Y" TargetMode="External"/><Relationship Id="rId4" Type="http://schemas.openxmlformats.org/officeDocument/2006/relationships/image" Target="../media/image1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621074c38_0_69"/>
          <p:cNvSpPr txBox="1"/>
          <p:nvPr>
            <p:ph type="ctrTitle"/>
          </p:nvPr>
        </p:nvSpPr>
        <p:spPr>
          <a:xfrm>
            <a:off x="1047125" y="501450"/>
            <a:ext cx="76839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Introdução à Pesquisa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em Ensino de Física</a:t>
            </a:r>
            <a:endParaRPr sz="3800">
              <a:solidFill>
                <a:srgbClr val="E6B9B8"/>
              </a:solidFill>
            </a:endParaRPr>
          </a:p>
        </p:txBody>
      </p:sp>
      <p:sp>
        <p:nvSpPr>
          <p:cNvPr id="81" name="Google Shape;81;g14621074c38_0_69"/>
          <p:cNvSpPr txBox="1"/>
          <p:nvPr>
            <p:ph idx="1" type="subTitle"/>
          </p:nvPr>
        </p:nvSpPr>
        <p:spPr>
          <a:xfrm>
            <a:off x="228600" y="5410200"/>
            <a:ext cx="860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Cristina Leite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Cristiano Mattos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Ivã Gurgel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4285"/>
              <a:buNone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André Rodrigues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14621074c38_0_69"/>
          <p:cNvSpPr txBox="1"/>
          <p:nvPr/>
        </p:nvSpPr>
        <p:spPr>
          <a:xfrm>
            <a:off x="228600" y="4652675"/>
            <a:ext cx="395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3D69B"/>
                </a:solidFill>
              </a:rPr>
              <a:t>Formulário Inicial</a:t>
            </a:r>
            <a:endParaRPr sz="1600">
              <a:solidFill>
                <a:srgbClr val="C3D69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3D69B"/>
                </a:solidFill>
              </a:rPr>
              <a:t>https://forms.gle/V2mvdemkcQDqL9zC7</a:t>
            </a:r>
            <a:endParaRPr sz="1600">
              <a:solidFill>
                <a:srgbClr val="C3D69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/>
        </p:nvSpPr>
        <p:spPr>
          <a:xfrm>
            <a:off x="0" y="620712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>
            <p:ph type="ctrTitle"/>
          </p:nvPr>
        </p:nvSpPr>
        <p:spPr>
          <a:xfrm>
            <a:off x="755650" y="1408112"/>
            <a:ext cx="3094037" cy="72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4716462" y="1408112"/>
            <a:ext cx="3525837" cy="722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609600" y="2362200"/>
            <a:ext cx="3744912" cy="3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Área paradigmática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     (conhecimento bem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estabelecido)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Linguagem matemática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Reprodutibilidade e “ciência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 normal”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Busca por experimentos cruciais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(Não tem sentido falar em física nacional)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895850" y="2133600"/>
            <a:ext cx="424815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Área não paradigmática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       (sem verdades universais)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Instrumental não matemático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Questionamento contínuo de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	pressupostos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Caráter de ciências humanas aplicadas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   (múltiplas interfaces)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Aspectos ideológicos (valores)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(Tem características nacionais)</a:t>
            </a:r>
            <a:r>
              <a:rPr b="0" i="0" lang="en-US" sz="2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395287" y="2276475"/>
            <a:ext cx="3960812" cy="34036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716462" y="2259012"/>
            <a:ext cx="4319587" cy="340201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2771775" y="5930900"/>
            <a:ext cx="50403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a Pesquisa em Ensino de Física</a:t>
            </a: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457200" y="304800"/>
            <a:ext cx="4191000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 que caracteriza uma Área de pesquisa?</a:t>
            </a:r>
            <a:endParaRPr/>
          </a:p>
        </p:txBody>
      </p:sp>
      <p:pic>
        <p:nvPicPr>
          <p:cNvPr descr="criatividade-2.jpg"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1493837"/>
            <a:ext cx="4205287" cy="532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457200" y="381000"/>
            <a:ext cx="4267200" cy="4191000"/>
          </a:xfrm>
          <a:prstGeom prst="wedgeEllipseCallout">
            <a:avLst>
              <a:gd fmla="val 22512" name="adj1"/>
              <a:gd fmla="val 21168" name="adj2"/>
            </a:avLst>
          </a:prstGeom>
          <a:solidFill>
            <a:schemeClr val="dk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089025" y="1295400"/>
            <a:ext cx="3025775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que é importante esse negócio de área?</a:t>
            </a:r>
            <a:endParaRPr/>
          </a:p>
        </p:txBody>
      </p:sp>
      <p:pic>
        <p:nvPicPr>
          <p:cNvPr descr="muitas-crianças-que-pensam-com-um-mesmo-pensamento-46634812.jpg" id="172" name="Google Shape;172;p17"/>
          <p:cNvPicPr preferRelativeResize="0"/>
          <p:nvPr/>
        </p:nvPicPr>
        <p:blipFill rotWithShape="1">
          <a:blip r:embed="rId3">
            <a:alphaModFix/>
          </a:blip>
          <a:srcRect b="9676" l="0" r="0" t="0"/>
          <a:stretch/>
        </p:blipFill>
        <p:spPr>
          <a:xfrm>
            <a:off x="5181600" y="4935537"/>
            <a:ext cx="3911600" cy="184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/>
        </p:nvSpPr>
        <p:spPr>
          <a:xfrm>
            <a:off x="3124200" y="381000"/>
            <a:ext cx="56435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O que caracteriza uma Área de Pesquisa?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609600" y="2514600"/>
            <a:ext cx="6675437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3200"/>
              <a:buFont typeface="Calibri"/>
              <a:buNone/>
            </a:pPr>
            <a:r>
              <a:rPr b="1" i="0" lang="en-US" sz="3200" u="sng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b="1" i="0" lang="en-US" sz="3200" u="non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 com temas e objetivos razoavelmente comuns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2624137" y="5105400"/>
            <a:ext cx="6215062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Coletivo de pessoas </a:t>
            </a:r>
            <a: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envolvidas com perfil identificável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/>
        </p:nvSpPr>
        <p:spPr>
          <a:xfrm>
            <a:off x="3500437" y="1000125"/>
            <a:ext cx="564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caracteriza uma </a:t>
            </a:r>
            <a:endParaRPr b="0" i="0" sz="2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 de Pesquisa?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2009775" y="2681287"/>
            <a:ext cx="66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Produção</a:t>
            </a: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 temas e objetivos razoavelmente comuns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1928812" y="3257550"/>
            <a:ext cx="62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i="0"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Coletivo de pessoas </a:t>
            </a:r>
            <a:r>
              <a:rPr b="1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envolvidas com perfil identificável</a:t>
            </a:r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2124075" y="4506912"/>
            <a:ext cx="6624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Publicações características da área...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Simpósios, congressos, seminários..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(interação sistematizada e socialmente reconhecida)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Programas de formação com padrões de validade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 (reprodução)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4500562" y="3890962"/>
            <a:ext cx="1143000" cy="642900"/>
          </a:xfrm>
          <a:prstGeom prst="down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5" y="-5102"/>
            <a:ext cx="4702536" cy="257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152400" y="1371600"/>
            <a:ext cx="5562600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Revista Brasileira de Ensino de Física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Ciência e Educação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Investigações em Ensino de Ciências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Caderno Brasileiro de Ensino de Física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......</a:t>
            </a: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143000" y="457200"/>
            <a:ext cx="76438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 publicações  da Área</a:t>
            </a:r>
            <a:endParaRPr/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45100"/>
            <a:ext cx="37147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575" y="6116321"/>
            <a:ext cx="4782423" cy="7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475" y="1240705"/>
            <a:ext cx="1829475" cy="25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6388" y="3428988"/>
            <a:ext cx="17811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/>
        </p:nvSpPr>
        <p:spPr>
          <a:xfrm>
            <a:off x="433387" y="2776537"/>
            <a:ext cx="8329612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SNEF</a:t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Simpósio Nacional de Ensino de Física  (a partir de 1970)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EPEF</a:t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Encontro de Pesquisa em Ensino de Física  (a partir de 1986)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ENPEC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Encontro Nacional de Pesquisa em Educação em Ciências (a partir de 1998)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577850" y="1465262"/>
            <a:ext cx="79581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Principais fóruns de discussão e disseminação da produção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1943100" y="2133600"/>
            <a:ext cx="62373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Especializações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Participação em projetos de pesquisa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Mestrados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Mestrados profissionais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Mestrados 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acadêmicos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b="0" i="0" lang="en-US" sz="2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Doutorados</a:t>
            </a:r>
            <a:b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539750" y="1428750"/>
            <a:ext cx="7310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Programas de formação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/>
        </p:nvSpPr>
        <p:spPr>
          <a:xfrm>
            <a:off x="4572000" y="228600"/>
            <a:ext cx="42481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9C3"/>
              </a:buClr>
              <a:buSzPts val="4000"/>
              <a:buFont typeface="Calibri"/>
              <a:buNone/>
            </a:pPr>
            <a:r>
              <a:rPr b="0" i="0" lang="en-US" sz="40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Isso é suficiente?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304800" y="1571625"/>
            <a:ext cx="8659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Corpo de conhecimentos sistematizados;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Questões de pesquisa compartilhadas;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Identidade em termos de uma  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epistemologia,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formas de reconhecimento,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de metodologias,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processos de construção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/>
        </p:nvSpPr>
        <p:spPr>
          <a:xfrm>
            <a:off x="4201825" y="135050"/>
            <a:ext cx="487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http://fep.if.usp.br/~profis/</a:t>
            </a:r>
            <a:endParaRPr sz="2600"/>
          </a:p>
        </p:txBody>
      </p:sp>
      <p:pic>
        <p:nvPicPr>
          <p:cNvPr id="223" name="Google Shape;2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2450"/>
            <a:ext cx="8839199" cy="552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Sobre o quê tratar?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Pessoal</a:t>
            </a:r>
            <a:endParaRPr b="0" i="0" sz="3600" u="none" cap="none" strike="noStrik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Desejos, potencialidades,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história de vida,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perspectivas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AC09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AC090"/>
                </a:solidFill>
                <a:latin typeface="Calibri"/>
                <a:ea typeface="Calibri"/>
                <a:cs typeface="Calibri"/>
                <a:sym typeface="Calibri"/>
              </a:rPr>
              <a:t>Histórico da área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Fontes de pesquisa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Linhas de pesquisa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642937" y="2571750"/>
            <a:ext cx="2000250" cy="642937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2450"/>
            <a:ext cx="8839199" cy="55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/>
          <p:nvPr/>
        </p:nvSpPr>
        <p:spPr>
          <a:xfrm>
            <a:off x="142875" y="2714625"/>
            <a:ext cx="1012500" cy="285900"/>
          </a:xfrm>
          <a:prstGeom prst="rightArrow">
            <a:avLst>
              <a:gd fmla="val 144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3236550" y="2714625"/>
            <a:ext cx="1012500" cy="285900"/>
          </a:xfrm>
          <a:prstGeom prst="rightArrow">
            <a:avLst>
              <a:gd fmla="val 144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C09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6c7502a59_0_0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Entrem na área do Profis e visitem as revistas e eventos da área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/>
          <p:nvPr/>
        </p:nvSpPr>
        <p:spPr>
          <a:xfrm>
            <a:off x="609600" y="636587"/>
            <a:ext cx="838200" cy="735012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428625" y="1660525"/>
            <a:ext cx="8429625" cy="39290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611187" y="765175"/>
            <a:ext cx="78898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Panorama da evolução nos programas de formação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46" name="Google Shape;246;p26"/>
          <p:cNvGraphicFramePr/>
          <p:nvPr/>
        </p:nvGraphicFramePr>
        <p:xfrm>
          <a:off x="150075" y="1368175"/>
          <a:ext cx="9774900" cy="42213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47" name="Google Shape;247;p26"/>
          <p:cNvSpPr txBox="1"/>
          <p:nvPr/>
        </p:nvSpPr>
        <p:spPr>
          <a:xfrm>
            <a:off x="1214437" y="5784850"/>
            <a:ext cx="72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rPr b="0" i="0" lang="en-US" sz="1800" u="none">
                <a:solidFill>
                  <a:srgbClr val="FFF2CC"/>
                </a:solidFill>
                <a:latin typeface="Verdana"/>
                <a:ea typeface="Verdana"/>
                <a:cs typeface="Verdana"/>
                <a:sym typeface="Verdana"/>
              </a:rPr>
              <a:t>Evolução Anual do Número de Dissertações e Teses</a:t>
            </a:r>
            <a:endParaRPr sz="18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/>
          <p:nvPr/>
        </p:nvSpPr>
        <p:spPr>
          <a:xfrm>
            <a:off x="609600" y="636587"/>
            <a:ext cx="762000" cy="735012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42875" y="1435100"/>
            <a:ext cx="8858250" cy="2714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5" name="Google Shape;255;p27"/>
          <p:cNvGraphicFramePr/>
          <p:nvPr/>
        </p:nvGraphicFramePr>
        <p:xfrm>
          <a:off x="420687" y="1524000"/>
          <a:ext cx="4333875" cy="253047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6" name="Google Shape;256;p27"/>
          <p:cNvSpPr txBox="1"/>
          <p:nvPr/>
        </p:nvSpPr>
        <p:spPr>
          <a:xfrm>
            <a:off x="0" y="4941887"/>
            <a:ext cx="91440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Crescimento permanente e acelerado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t/>
            </a:r>
            <a:endParaRPr b="1" i="0" sz="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1" marL="45720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Década de 2000 produção é cerca de 25 vezes maior que na década de 70.</a:t>
            </a:r>
            <a:endParaRPr/>
          </a:p>
          <a:p>
            <a:pPr indent="-101600" lvl="1" marL="45720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Dos anos 90 para 2000 quadruplicou.</a:t>
            </a:r>
            <a:endParaRPr/>
          </a:p>
          <a:p>
            <a:pPr indent="-101600" lvl="1" marL="45720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Da 1ª. para a 2ª. metade da década de 2000, cresceu mais de 100%.</a:t>
            </a:r>
            <a:endParaRPr/>
          </a:p>
          <a:p>
            <a:pPr indent="-101600" lvl="1" marL="45720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2009: 1330 títulos, sendo 900 nos últimos dez anos (70% do total)</a:t>
            </a:r>
            <a:endParaRPr/>
          </a:p>
        </p:txBody>
      </p:sp>
      <p:graphicFrame>
        <p:nvGraphicFramePr>
          <p:cNvPr id="257" name="Google Shape;257;p27"/>
          <p:cNvGraphicFramePr/>
          <p:nvPr/>
        </p:nvGraphicFramePr>
        <p:xfrm>
          <a:off x="4779962" y="1524000"/>
          <a:ext cx="4156075" cy="2438400"/>
        </p:xfrm>
        <a:graphic>
          <a:graphicData uri="http://schemas.openxmlformats.org/drawingml/2006/chart">
            <c:chart r:id="rId4"/>
          </a:graphicData>
        </a:graphic>
      </p:graphicFrame>
      <p:cxnSp>
        <p:nvCxnSpPr>
          <p:cNvPr id="258" name="Google Shape;258;p27"/>
          <p:cNvCxnSpPr/>
          <p:nvPr/>
        </p:nvCxnSpPr>
        <p:spPr>
          <a:xfrm rot="5400000">
            <a:off x="3820318" y="3994943"/>
            <a:ext cx="644525" cy="1587"/>
          </a:xfrm>
          <a:prstGeom prst="straightConnector1">
            <a:avLst/>
          </a:prstGeom>
          <a:noFill/>
          <a:ln cap="flat" cmpd="sng" w="9525">
            <a:solidFill>
              <a:srgbClr val="4A7EBB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259" name="Google Shape;259;p27"/>
          <p:cNvSpPr txBox="1"/>
          <p:nvPr/>
        </p:nvSpPr>
        <p:spPr>
          <a:xfrm>
            <a:off x="4105275" y="4387850"/>
            <a:ext cx="10001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2005-2009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640</a:t>
            </a:r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3214687" y="4387850"/>
            <a:ext cx="92868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2000-2004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0" i="0" lang="en-US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299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3200400" y="4376737"/>
            <a:ext cx="1752600" cy="50006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847725" y="765175"/>
            <a:ext cx="54006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Evolução geral por décadas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933C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ctrTitle"/>
          </p:nvPr>
        </p:nvSpPr>
        <p:spPr>
          <a:xfrm>
            <a:off x="685800" y="2130425"/>
            <a:ext cx="77724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5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Natureza da Pesquisa em Ensino de Física</a:t>
            </a:r>
            <a:endParaRPr sz="6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69B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idx="4294967295" type="body"/>
          </p:nvPr>
        </p:nvSpPr>
        <p:spPr>
          <a:xfrm>
            <a:off x="304800" y="2057400"/>
            <a:ext cx="8458200" cy="2728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Pesquisa em Ensino de Física x Pesquisa em Física</a:t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das pesquisas na Área de Ensino de Física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497D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9C3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Questões importantes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se pesquisa?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EEECE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como se pesquisa?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EEECE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para quê se pesquisa?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0" marL="342900" marR="0" rtl="0" algn="r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214437" y="3355975"/>
            <a:ext cx="6715125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/>
        </p:nvSpPr>
        <p:spPr>
          <a:xfrm>
            <a:off x="0" y="404812"/>
            <a:ext cx="9144000" cy="6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4643437" y="1125537"/>
            <a:ext cx="4249737" cy="54721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323850" y="1125537"/>
            <a:ext cx="3960812" cy="51831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 txBox="1"/>
          <p:nvPr>
            <p:ph type="title"/>
          </p:nvPr>
        </p:nvSpPr>
        <p:spPr>
          <a:xfrm>
            <a:off x="468312" y="549275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Produtos de pesquisa</a:t>
            </a:r>
            <a:endParaRPr/>
          </a:p>
        </p:txBody>
      </p:sp>
      <p:sp>
        <p:nvSpPr>
          <p:cNvPr id="288" name="Google Shape;288;p31"/>
          <p:cNvSpPr txBox="1"/>
          <p:nvPr>
            <p:ph idx="1" type="body"/>
          </p:nvPr>
        </p:nvSpPr>
        <p:spPr>
          <a:xfrm>
            <a:off x="1547812" y="1341437"/>
            <a:ext cx="18002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Física</a:t>
            </a:r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468312" y="2205037"/>
            <a:ext cx="403860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Introdução (questão e resultados anteriores)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Suporte teórico (princípios básicos)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Materiais e métodos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Dados, análise e Resultados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Discussão e Conclusões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142875" y="58737"/>
            <a:ext cx="27860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Natureza da pesquisa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4967287" y="1341437"/>
            <a:ext cx="417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	Ensino de Física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/>
        </p:nvSpPr>
        <p:spPr>
          <a:xfrm>
            <a:off x="0" y="404812"/>
            <a:ext cx="9144000" cy="6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4643437" y="1125537"/>
            <a:ext cx="4249737" cy="54721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/>
          <p:nvPr/>
        </p:nvSpPr>
        <p:spPr>
          <a:xfrm>
            <a:off x="323850" y="1125537"/>
            <a:ext cx="3960812" cy="51831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2"/>
          <p:cNvSpPr txBox="1"/>
          <p:nvPr>
            <p:ph type="title"/>
          </p:nvPr>
        </p:nvSpPr>
        <p:spPr>
          <a:xfrm>
            <a:off x="468312" y="549275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Produtos de pesquisa</a:t>
            </a:r>
            <a:endParaRPr/>
          </a:p>
        </p:txBody>
      </p:sp>
      <p:sp>
        <p:nvSpPr>
          <p:cNvPr id="300" name="Google Shape;300;p32"/>
          <p:cNvSpPr txBox="1"/>
          <p:nvPr>
            <p:ph idx="1" type="body"/>
          </p:nvPr>
        </p:nvSpPr>
        <p:spPr>
          <a:xfrm>
            <a:off x="1547812" y="1341437"/>
            <a:ext cx="18002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Física</a:t>
            </a:r>
            <a:endParaRPr/>
          </a:p>
        </p:txBody>
      </p:sp>
      <p:sp>
        <p:nvSpPr>
          <p:cNvPr id="301" name="Google Shape;301;p32"/>
          <p:cNvSpPr txBox="1"/>
          <p:nvPr>
            <p:ph idx="1" type="body"/>
          </p:nvPr>
        </p:nvSpPr>
        <p:spPr>
          <a:xfrm>
            <a:off x="4716462" y="21336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 (questão e resultados anteriores)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Delimitações e referências teóricas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Definição abordagem e procedimentos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Dados, análise e Resultados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Discussão e Conclusões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t/>
            </a:r>
            <a:endParaRPr b="0" i="0" sz="2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t/>
            </a:r>
            <a:endParaRPr b="0" i="0" sz="26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468312" y="2205037"/>
            <a:ext cx="403860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Introdução (questão e resultados anteriores)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Suporte teórico (princípios básicos)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Materiais e métodos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Dados, análise e Resultados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Discussão e Conclusões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4967287" y="1341437"/>
            <a:ext cx="417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Ensino de Física</a:t>
            </a:r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4800600" y="1493837"/>
            <a:ext cx="417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	Ensino de Física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 txBox="1"/>
          <p:nvPr/>
        </p:nvSpPr>
        <p:spPr>
          <a:xfrm>
            <a:off x="323850" y="1125537"/>
            <a:ext cx="4248150" cy="5327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0" y="404812"/>
            <a:ext cx="9144000" cy="6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/>
          <p:nvPr>
            <p:ph type="title"/>
          </p:nvPr>
        </p:nvSpPr>
        <p:spPr>
          <a:xfrm>
            <a:off x="457200" y="549275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das pesquisas em física</a:t>
            </a:r>
            <a:endParaRPr/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1547812" y="1341437"/>
            <a:ext cx="18002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Física</a:t>
            </a:r>
            <a:endParaRPr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5795962" y="2133600"/>
            <a:ext cx="1951037" cy="345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/>
          </a:p>
          <a:p>
            <a:pPr indent="-88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34290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539750" y="2133600"/>
            <a:ext cx="403860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Natureza dos objetos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Natureza das variáveis ou das referências teóricas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Reprodutibilidade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Precisão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Natureza da previsão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Validade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EEECE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Natureza dos resultados</a:t>
            </a:r>
            <a:endParaRPr/>
          </a:p>
        </p:txBody>
      </p:sp>
      <p:sp>
        <p:nvSpPr>
          <p:cNvPr id="315" name="Google Shape;315;p33"/>
          <p:cNvSpPr txBox="1"/>
          <p:nvPr/>
        </p:nvSpPr>
        <p:spPr>
          <a:xfrm>
            <a:off x="4967287" y="1341437"/>
            <a:ext cx="417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Ensino de Física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/>
        </p:nvSpPr>
        <p:spPr>
          <a:xfrm>
            <a:off x="75565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FFFF99"/>
                </a:solidFill>
                <a:latin typeface="Calibri"/>
                <a:ea typeface="Calibri"/>
                <a:cs typeface="Calibri"/>
                <a:sym typeface="Calibri"/>
              </a:rPr>
              <a:t>...Os três pilares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755650" y="2139950"/>
            <a:ext cx="18096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Ciência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2771775" y="4724400"/>
            <a:ext cx="33339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Aprendizagem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6011862" y="2565400"/>
            <a:ext cx="2343300" cy="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250825" y="2852737"/>
            <a:ext cx="3046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procedimentos, natureza,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C85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FF9C85"/>
                </a:solidFill>
                <a:latin typeface="Calibri"/>
                <a:ea typeface="Calibri"/>
                <a:cs typeface="Calibri"/>
                <a:sym typeface="Calibri"/>
              </a:rPr>
              <a:t>objetivos, ferramentas...</a:t>
            </a:r>
            <a:endParaRPr/>
          </a:p>
        </p:txBody>
      </p:sp>
      <p:sp>
        <p:nvSpPr>
          <p:cNvPr id="98" name="Google Shape;98;p5"/>
          <p:cNvSpPr txBox="1"/>
          <p:nvPr/>
        </p:nvSpPr>
        <p:spPr>
          <a:xfrm>
            <a:off x="5829300" y="3232150"/>
            <a:ext cx="28083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objetivos, expectativas,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papéis, bases...</a:t>
            </a:r>
            <a:endParaRPr/>
          </a:p>
        </p:txBody>
      </p:sp>
      <p:sp>
        <p:nvSpPr>
          <p:cNvPr id="99" name="Google Shape;99;p5"/>
          <p:cNvSpPr txBox="1"/>
          <p:nvPr/>
        </p:nvSpPr>
        <p:spPr>
          <a:xfrm>
            <a:off x="2546350" y="5462587"/>
            <a:ext cx="3906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dimensões, processos,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66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99FF66"/>
                </a:solidFill>
                <a:latin typeface="Calibri"/>
                <a:ea typeface="Calibri"/>
                <a:cs typeface="Calibri"/>
                <a:sym typeface="Calibri"/>
              </a:rPr>
              <a:t> relações, linguagem, modelos... </a:t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071562" y="500062"/>
            <a:ext cx="2428800" cy="1500300"/>
          </a:xfrm>
          <a:prstGeom prst="wedgeEllipseCallout">
            <a:avLst>
              <a:gd fmla="val 6300" name="adj1"/>
              <a:gd fmla="val 24300" name="adj2"/>
            </a:avLst>
          </a:prstGeom>
          <a:solidFill>
            <a:srgbClr val="953735"/>
          </a:solidFill>
          <a:ln cap="flat" cmpd="sng" w="25400">
            <a:solidFill>
              <a:srgbClr val="8C3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ciência é esta que desejamos ensinar?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428625" y="4357687"/>
            <a:ext cx="2143200" cy="1785900"/>
          </a:xfrm>
          <a:prstGeom prst="wedgeEllipseCallout">
            <a:avLst>
              <a:gd fmla="val 23748" name="adj1"/>
              <a:gd fmla="val 11523" name="adj2"/>
            </a:avLst>
          </a:prstGeom>
          <a:solidFill>
            <a:srgbClr val="1E1C11"/>
          </a:solidFill>
          <a:ln cap="flat" cmpd="sng" w="25400">
            <a:solidFill>
              <a:srgbClr val="4F622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que é aprender?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Como aprendemos?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6286500" y="4357687"/>
            <a:ext cx="2500200" cy="1785900"/>
          </a:xfrm>
          <a:prstGeom prst="wedgeEllipseCallout">
            <a:avLst>
              <a:gd fmla="val 8418" name="adj1"/>
              <a:gd fmla="val -5134" name="adj2"/>
            </a:avLst>
          </a:prstGeom>
          <a:solidFill>
            <a:srgbClr val="254061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que significa educar?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Educar é um ato político?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vore-frutifera-colorir.jpg" id="320" name="Google Shape;3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7725" y="4876800"/>
            <a:ext cx="194627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8445d07ecc4e492d91fea14e86c27b6.jpg" id="321" name="Google Shape;32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200400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Pescadores e Anzóis, Rubens Alves</a:t>
            </a:r>
            <a:b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Rigor das ciências</a:t>
            </a: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152400" y="2027237"/>
            <a:ext cx="8839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eu lhe desse duas tarefas: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arenBoth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Desenhe uma árvore;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(2) Desenhe o movimento de uma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bailarina dançando balé,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 dos dois desenhos seria mais preciso?</a:t>
            </a:r>
            <a:endParaRPr/>
          </a:p>
        </p:txBody>
      </p:sp>
      <p:sp>
        <p:nvSpPr>
          <p:cNvPr id="324" name="Google Shape;324;p34"/>
          <p:cNvSpPr txBox="1"/>
          <p:nvPr/>
        </p:nvSpPr>
        <p:spPr>
          <a:xfrm>
            <a:off x="51850" y="5985275"/>
            <a:ext cx="697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https://edisciplinas.usp.br/pluginfile.php/2721981/mod_resource/content/3/Texto1-%20Rubem%20Alves.pdf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quê?</a:t>
            </a:r>
            <a:endParaRPr/>
          </a:p>
        </p:txBody>
      </p:sp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Há métodos mais rigorosos para lidar com a árvore?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árvore não sai do lugar..., não muda de ideia...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DDD9C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DD9C3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O rigor de uma ciência é diretamente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DD9C3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proporcional à rotina do objeto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DDD9C3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O problema está na própria natureza do objeto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9C3"/>
              </a:buClr>
              <a:buSzPts val="3600"/>
              <a:buFont typeface="Calibri"/>
              <a:buNone/>
            </a:pPr>
            <a:r>
              <a:rPr b="0" i="0" lang="en-US" sz="3600" u="none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Ciências da natureza x ciências humanas</a:t>
            </a:r>
            <a:endParaRPr/>
          </a:p>
        </p:txBody>
      </p:sp>
      <p:sp>
        <p:nvSpPr>
          <p:cNvPr id="336" name="Google Shape;336;p3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ciências da natureza são mais dominadas pela rotina... Há maior previsibilidade...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 possível prever a posição da Terra daqui 100 anos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Nas ciências humanas é quase impossível prever o próximo passo da bailarina... Há o que se chama de </a:t>
            </a:r>
            <a:r>
              <a:rPr b="0" i="1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liberdade</a:t>
            </a: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/>
          <p:nvPr/>
        </p:nvSpPr>
        <p:spPr>
          <a:xfrm>
            <a:off x="0" y="404812"/>
            <a:ext cx="9144000" cy="64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das pesquisas experimentais</a:t>
            </a:r>
            <a:endParaRPr/>
          </a:p>
        </p:txBody>
      </p:sp>
      <p:sp>
        <p:nvSpPr>
          <p:cNvPr id="343" name="Google Shape;343;p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Física</a:t>
            </a:r>
            <a:endParaRPr/>
          </a:p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457200" y="2174875"/>
            <a:ext cx="5029200" cy="430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Natureza dos objetos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Identificação e controle de variáveis (análise de variáveis  independentes)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Reprodutibilidade dos métodos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Precisão e erro. Validade quase universal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Natureza da previsão, potencial de generalização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Calibri"/>
                <a:ea typeface="Calibri"/>
                <a:cs typeface="Calibri"/>
                <a:sym typeface="Calibri"/>
              </a:rPr>
              <a:t>Natureza dos resultados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EEEC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7"/>
          <p:cNvSpPr txBox="1"/>
          <p:nvPr>
            <p:ph idx="1" type="body"/>
          </p:nvPr>
        </p:nvSpPr>
        <p:spPr>
          <a:xfrm>
            <a:off x="5788025" y="2590800"/>
            <a:ext cx="297497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3600"/>
              <a:buNone/>
            </a:pPr>
            <a:r>
              <a:rPr b="1" i="0" lang="en-US" sz="3600" u="non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Natureza dos dados e dos resultados</a:t>
            </a:r>
            <a:endParaRPr/>
          </a:p>
        </p:txBody>
      </p:sp>
      <p:sp>
        <p:nvSpPr>
          <p:cNvPr id="346" name="Google Shape;346;p37"/>
          <p:cNvSpPr txBox="1"/>
          <p:nvPr/>
        </p:nvSpPr>
        <p:spPr>
          <a:xfrm>
            <a:off x="539750" y="2133600"/>
            <a:ext cx="403860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7"/>
          <p:cNvSpPr txBox="1"/>
          <p:nvPr/>
        </p:nvSpPr>
        <p:spPr>
          <a:xfrm>
            <a:off x="4967287" y="1341437"/>
            <a:ext cx="41767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Ensino de Física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/>
        </p:nvSpPr>
        <p:spPr>
          <a:xfrm>
            <a:off x="0" y="260350"/>
            <a:ext cx="9144000" cy="612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8"/>
          <p:cNvSpPr txBox="1"/>
          <p:nvPr>
            <p:ph type="title"/>
          </p:nvPr>
        </p:nvSpPr>
        <p:spPr>
          <a:xfrm>
            <a:off x="457200" y="549275"/>
            <a:ext cx="82296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das pesquisas em Ensino de Física</a:t>
            </a:r>
            <a:endParaRPr/>
          </a:p>
        </p:txBody>
      </p:sp>
      <p:sp>
        <p:nvSpPr>
          <p:cNvPr id="354" name="Google Shape;354;p38"/>
          <p:cNvSpPr txBox="1"/>
          <p:nvPr/>
        </p:nvSpPr>
        <p:spPr>
          <a:xfrm>
            <a:off x="323850" y="1412875"/>
            <a:ext cx="882015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Natureza dos objetos: variedade maior (ainda que a questão dos níveis de organização seja equivalente)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Variáveis múltiplas, interdependentes, não sempre passíveis de serem identificadas a priori. Impossível a demarcação de uma variável  isolada das demais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Reprodutibilidade dos procedimentos propostos, mas não dos encaminhamentos, o que compromete a reprodutibilidade da experiência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Análises qualitativas e quantitativas com pouca precisão: a questão do erro não se coloca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Conclusões locais, sem potencial de generalização imediata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ECE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rPr>
              <a:t>Resultados provisórios e limitados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/>
          <p:nvPr/>
        </p:nvSpPr>
        <p:spPr>
          <a:xfrm>
            <a:off x="-39700" y="555250"/>
            <a:ext cx="9183600" cy="5610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9"/>
          <p:cNvSpPr txBox="1"/>
          <p:nvPr>
            <p:ph idx="4294967295" type="title"/>
          </p:nvPr>
        </p:nvSpPr>
        <p:spPr>
          <a:xfrm>
            <a:off x="1239837" y="2708275"/>
            <a:ext cx="6500812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Diante de tantas limitações, vale a pena o esforço das pesquisas em ensino de física?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p39"/>
          <p:cNvSpPr txBox="1"/>
          <p:nvPr/>
        </p:nvSpPr>
        <p:spPr>
          <a:xfrm>
            <a:off x="1246187" y="3860800"/>
            <a:ext cx="74295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continuidade dos problemas não indicaria a existência de limitações de pesquisa intrínsecas?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Exercício </a:t>
            </a:r>
            <a:r>
              <a:rPr lang="en-US"/>
              <a:t>1</a:t>
            </a: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primeira intenção...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C3D69B"/>
                </a:solidFill>
              </a:rPr>
              <a:t>na</a:t>
            </a:r>
            <a:r>
              <a:rPr b="0" i="0" lang="en-US" sz="2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 aula anterior</a:t>
            </a:r>
            <a:endParaRPr/>
          </a:p>
        </p:txBody>
      </p:sp>
      <p:sp>
        <p:nvSpPr>
          <p:cNvPr id="367" name="Google Shape;367;p4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conten</a:t>
            </a:r>
            <a:r>
              <a:rPr lang="en-US" sz="2000"/>
              <a:t>d</a:t>
            </a: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as seguintes informações</a:t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desejo compreender melhor?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me inquieta?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gostaria de me aprofundar em relação ao ensino de física?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Não importa não saber respostas, neste momento, mas é preciso ter um eterno pensar sobre as perguntas.</a:t>
            </a:r>
            <a:endParaRPr b="0" i="0" sz="28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95B3D7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lang="en-US" sz="2800" u="sng">
                <a:solidFill>
                  <a:srgbClr val="FCE5C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https://forms.gle/kMw88u4R5qRgVfQD8</a:t>
            </a:r>
            <a:endParaRPr b="0" i="0" sz="2800" u="none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4B4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Pretende fazer monografia em 2023?. Número de respostas: 40 respostas." id="373" name="Google Shape;373;g138256cfa28_0_1" title="Pretende fazer monografia em 2023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4652"/>
            <a:ext cx="9144003" cy="384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9B8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028"/>
            <a:ext cx="9144001" cy="631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6B9B8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81" y="0"/>
            <a:ext cx="82255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g14621074c38_0_212"/>
          <p:cNvGraphicFramePr/>
          <p:nvPr/>
        </p:nvGraphicFramePr>
        <p:xfrm>
          <a:off x="416962" y="205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{824A573E-CEFA-4D6D-B4C1-10CCCB9316CD}</a:tableStyleId>
              </a:tblPr>
              <a:tblGrid>
                <a:gridCol w="1535400"/>
                <a:gridCol w="6582050"/>
              </a:tblGrid>
              <a:tr h="182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Levantamento Temático e diálogos com a área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Investigação dos interesses individuais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que é pesquisa em Ensino de Física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linhas de pesquisa e orientadores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Metodologias de Pesquisa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Panorama das metodologias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fontes de dados e tipos de pesquisa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Referencial teórico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dados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do projeto de pesquisa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g14621074c38_0_212"/>
          <p:cNvSpPr txBox="1"/>
          <p:nvPr/>
        </p:nvSpPr>
        <p:spPr>
          <a:xfrm>
            <a:off x="814387" y="771525"/>
            <a:ext cx="71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5B3D7"/>
                </a:solidFill>
                <a:latin typeface="Arial"/>
                <a:ea typeface="Arial"/>
                <a:cs typeface="Arial"/>
                <a:sym typeface="Arial"/>
              </a:rPr>
              <a:t>Introdução à Pesquisa em Ensino de Física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4621074c38_0_212"/>
          <p:cNvSpPr txBox="1"/>
          <p:nvPr/>
        </p:nvSpPr>
        <p:spPr>
          <a:xfrm>
            <a:off x="497550" y="1367750"/>
            <a:ext cx="774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Construir projetos (individuais) de pesquisa em ensino de física/ciências</a:t>
            </a:r>
            <a:endParaRPr b="1" sz="1600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1DE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/>
        </p:nvSpPr>
        <p:spPr>
          <a:xfrm>
            <a:off x="0" y="428625"/>
            <a:ext cx="9144000" cy="5618162"/>
          </a:xfrm>
          <a:prstGeom prst="rect">
            <a:avLst/>
          </a:prstGeom>
          <a:solidFill>
            <a:srgbClr val="4258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3"/>
          <p:cNvSpPr txBox="1"/>
          <p:nvPr/>
        </p:nvSpPr>
        <p:spPr>
          <a:xfrm>
            <a:off x="2214562" y="2357437"/>
            <a:ext cx="5072062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que trata?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 a abordagem?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 está estruturado?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 a natureza dos resultados?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Outros elementos (se for o caso)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857250" y="1143000"/>
            <a:ext cx="42148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Leitura inicial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1DE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/>
          <p:nvPr>
            <p:ph idx="1" type="body"/>
          </p:nvPr>
        </p:nvSpPr>
        <p:spPr>
          <a:xfrm>
            <a:off x="457200" y="381000"/>
            <a:ext cx="8229600" cy="632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que trata? (Qual é o tema?) –Física Moderna no Ensino Médio 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 é a abordagem? (Como o tema é abordado/tratado/desenvolvido?)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Utilizando como pressuposto a ideia de que é possível levar a FM para a educação básica, os autores desenvolvem uma proposta didática voltada para alunos do ensino médio sobre o efeito fotoelétrico se valendo de aparato experimental e de novas tecnologias educacionais (applets) para o desenvolvimento da proposta.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está estruturado? 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Os autores iniciam seu artigo por meio de uma defesa a introdução da FM no EM, fundamentando sua proposta em uma revisão bibliográfica do tema na área de pesquisa em ensino de física. Utilizam a metodologia da análise de conteúdo para analisar os dados recorrentes da sequência didática construída e aplicada em sala de aula. As aulas são gravadas para posterior análise. Constroem categorias baseadas nas respostas dos estudantes às questões propostas em sala de aula, na perspectiva de analisar a aprendizagem dos estudantes mediante a apresentação de uma sequência de 3 aulas no EM de uma escola pública da cidade de SP.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 é a natureza dos resultados?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Os resultados são de natureza qualitativa oriundas da gravação de uma sequência de 3 aulas em que os elementos importantes são as relações entre os alunos e o conhecimento exposto. </a:t>
            </a:r>
            <a:endParaRPr>
              <a:solidFill>
                <a:srgbClr val="000000"/>
              </a:solidFill>
            </a:endParaRPr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1" name="Google Shape;401;p4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solidFill>
            <a:srgbClr val="9FC5E8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2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importantes:</a:t>
            </a:r>
            <a:endParaRPr>
              <a:solidFill>
                <a:schemeClr val="dk1"/>
              </a:solidFill>
            </a:endParaRPr>
          </a:p>
          <a:p>
            <a:pPr indent="-342900" lvl="4" marL="1257300" marR="0" rtl="0" algn="r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Autor, ano, título, cidade, editora, edição, páginas.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4" marL="1257300" marR="0" rtl="0" algn="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BAXTER, J. (1989). Children's understanding of familiar astronomical events.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Journal of Science Education,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11(special issue), pp. 502-513.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BISCH, S.M. (1998).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Astronomia no 1º grau: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Natureza e Conteúdo do Conhecimento de Estudantes e Professores</a:t>
            </a:r>
            <a:r>
              <a:rPr b="0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Tese de doutorado. São Paulo: Faculdade de Educação da Universidade de São Paulo.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 (1997).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guia do livro didático.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Ministério da Educação. Secretaria de Educação Média e Tecnológica. Brasília: MEC.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CANALLE, J.B.G. (1998).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Oficinas de Astronomia.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www.telescopiosnaescola.pro.br/oficina.pdf . Acesso em: 12 de setembro de 2004. 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CASATI (2001). </a:t>
            </a: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descoberta das sombras: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Platão a Galileu, a história de um enigma que fascina a humanidade. São Paulo: Companhia das Letras. </a:t>
            </a:r>
            <a:endParaRPr>
              <a:solidFill>
                <a:schemeClr val="dk1"/>
              </a:solidFill>
            </a:endParaRPr>
          </a:p>
          <a:p>
            <a:pPr indent="-342900" lvl="2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LEITE, C., MOZENA, E.R. (2003). A Física no ensino de Ciências no Brasil: condicionantes históricos.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Atas da XIII Reunión Nacional de Educación en Física.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 Cuarto, Argentina. </a:t>
            </a:r>
            <a:endParaRPr b="0" i="1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com algumas diretrizes:</a:t>
            </a:r>
            <a:endParaRPr>
              <a:solidFill>
                <a:schemeClr val="dk1"/>
              </a:solidFill>
            </a:endParaRPr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http://www.teses.usp.br/info/diretrizesfinal.pdf</a:t>
            </a:r>
            <a:endParaRPr>
              <a:solidFill>
                <a:schemeClr val="dk1"/>
              </a:solidFill>
            </a:endParaRPr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http://www.teses.usp.br/info/Caderno_Estudos_9_PT_2.pdf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1DE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"/>
          <p:cNvSpPr txBox="1"/>
          <p:nvPr>
            <p:ph type="title"/>
          </p:nvPr>
        </p:nvSpPr>
        <p:spPr>
          <a:xfrm>
            <a:off x="304800" y="3200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8C3836"/>
                </a:solidFill>
              </a:rPr>
              <a:t>Rodada de</a:t>
            </a:r>
            <a:r>
              <a:rPr b="1" i="0" lang="en-US" sz="4900" u="none">
                <a:solidFill>
                  <a:srgbClr val="8C3836"/>
                </a:solidFill>
              </a:rPr>
              <a:t> </a:t>
            </a:r>
            <a:r>
              <a:rPr b="1" lang="en-US" sz="4300">
                <a:solidFill>
                  <a:srgbClr val="8C3836"/>
                </a:solidFill>
              </a:rPr>
              <a:t>diálogos e</a:t>
            </a:r>
            <a:r>
              <a:rPr b="1" lang="en-US" sz="3800">
                <a:solidFill>
                  <a:srgbClr val="8C3836"/>
                </a:solidFill>
              </a:rPr>
              <a:t> </a:t>
            </a:r>
            <a:r>
              <a:rPr b="1" i="0" lang="en-US" sz="4400" u="none">
                <a:solidFill>
                  <a:srgbClr val="8C3836"/>
                </a:solidFill>
              </a:rPr>
              <a:t>leituras</a:t>
            </a:r>
            <a:endParaRPr b="1">
              <a:solidFill>
                <a:srgbClr val="8C383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8256cfa28_0_86"/>
          <p:cNvSpPr txBox="1"/>
          <p:nvPr/>
        </p:nvSpPr>
        <p:spPr>
          <a:xfrm>
            <a:off x="2346249" y="52571"/>
            <a:ext cx="52323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600" spcFirstLastPara="1" rIns="101600" wrap="square" tIns="507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4258A4"/>
                </a:solidFill>
                <a:latin typeface="Calibri"/>
                <a:ea typeface="Calibri"/>
                <a:cs typeface="Calibri"/>
                <a:sym typeface="Calibri"/>
              </a:rPr>
              <a:t>EM CADA PEQUENO GRUPO</a:t>
            </a:r>
            <a:endParaRPr b="1" i="0" sz="2600" u="none" cap="none" strike="noStrike">
              <a:solidFill>
                <a:srgbClr val="4258A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4258A4"/>
                </a:solidFill>
                <a:latin typeface="Calibri"/>
                <a:ea typeface="Calibri"/>
                <a:cs typeface="Calibri"/>
                <a:sym typeface="Calibri"/>
              </a:rPr>
              <a:t>Distribuição dos papéis</a:t>
            </a:r>
            <a:endParaRPr b="1" i="0" sz="3900" u="none" cap="none" strike="noStrike">
              <a:solidFill>
                <a:srgbClr val="4258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g138256cfa28_0_86"/>
          <p:cNvPicPr preferRelativeResize="0"/>
          <p:nvPr/>
        </p:nvPicPr>
        <p:blipFill rotWithShape="1">
          <a:blip r:embed="rId3">
            <a:alphaModFix/>
          </a:blip>
          <a:srcRect b="27800" l="31581" r="0" t="40492"/>
          <a:stretch/>
        </p:blipFill>
        <p:spPr>
          <a:xfrm>
            <a:off x="0" y="0"/>
            <a:ext cx="2636056" cy="1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38256cfa28_0_86"/>
          <p:cNvSpPr txBox="1"/>
          <p:nvPr/>
        </p:nvSpPr>
        <p:spPr>
          <a:xfrm>
            <a:off x="298375" y="1767200"/>
            <a:ext cx="3079500" cy="1153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facilitadora é a pessoa com primeira letra do nome mais pr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óximo a letra 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D90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g138256cfa28_0_86"/>
          <p:cNvCxnSpPr>
            <a:stCxn id="413" idx="2"/>
            <a:endCxn id="415" idx="0"/>
          </p:cNvCxnSpPr>
          <p:nvPr/>
        </p:nvCxnSpPr>
        <p:spPr>
          <a:xfrm>
            <a:off x="1838125" y="2920700"/>
            <a:ext cx="0" cy="2450100"/>
          </a:xfrm>
          <a:prstGeom prst="straightConnector1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6" name="Google Shape;416;g138256cfa28_0_86"/>
          <p:cNvSpPr txBox="1"/>
          <p:nvPr/>
        </p:nvSpPr>
        <p:spPr>
          <a:xfrm>
            <a:off x="1570975" y="5370881"/>
            <a:ext cx="5343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600" lIns="101600" spcFirstLastPara="1" rIns="101600" wrap="square" tIns="101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38256cfa28_0_86"/>
          <p:cNvSpPr txBox="1"/>
          <p:nvPr/>
        </p:nvSpPr>
        <p:spPr>
          <a:xfrm>
            <a:off x="298375" y="5370867"/>
            <a:ext cx="3079500" cy="125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101600" lIns="101600" spcFirstLastPara="1" rIns="101600" wrap="square" tIns="101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harmonizadora é a pessoa com primeira letra do nome mais pr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óximo a letra Z</a:t>
            </a:r>
            <a:endParaRPr b="0" i="0" sz="1600" u="none" cap="none" strike="noStrike">
              <a:solidFill>
                <a:srgbClr val="3D90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7" name="Google Shape;417;g138256cfa28_0_86"/>
          <p:cNvGraphicFramePr/>
          <p:nvPr/>
        </p:nvGraphicFramePr>
        <p:xfrm>
          <a:off x="3541975" y="42329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{824A573E-CEFA-4D6D-B4C1-10CCCB9316CD}</a:tableStyleId>
              </a:tblPr>
              <a:tblGrid>
                <a:gridCol w="5440775"/>
              </a:tblGrid>
              <a:tr h="86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Repórter</a:t>
                      </a:r>
                      <a:endParaRPr b="1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 que as ideias de todos estão representadas no produto final e estar pronta para apresentar, se for chamada. 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75" marB="60975" marR="91450" marL="9145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ECB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8" name="Google Shape;418;g138256cfa28_0_86"/>
          <p:cNvGraphicFramePr/>
          <p:nvPr/>
        </p:nvGraphicFramePr>
        <p:xfrm>
          <a:off x="3541975" y="30407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{824A573E-CEFA-4D6D-B4C1-10CCCB9316CD}</a:tableStyleId>
              </a:tblPr>
              <a:tblGrid>
                <a:gridCol w="5440775"/>
              </a:tblGrid>
              <a:tr h="110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Controlador (a) do Tempo 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Combinar os tempos com seu grupo, e ficar atenta ao relógio.</a:t>
                      </a:r>
                      <a:endParaRPr b="1"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75" marB="60975" marR="91450" marL="9145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ECB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" name="Google Shape;419;g138256cfa28_0_86"/>
          <p:cNvGraphicFramePr/>
          <p:nvPr/>
        </p:nvGraphicFramePr>
        <p:xfrm>
          <a:off x="3541975" y="1734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{824A573E-CEFA-4D6D-B4C1-10CCCB9316CD}</a:tableStyleId>
              </a:tblPr>
              <a:tblGrid>
                <a:gridCol w="5440775"/>
              </a:tblGrid>
              <a:tr h="11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Facilitador (a)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Garantir que todos entenderam e têm acesso à tarefa.  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Atentar-se ao que os outros precisam.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75" marB="60975" marR="91450" marL="9145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ECB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0" name="Google Shape;420;g138256cfa28_0_86"/>
          <p:cNvGraphicFramePr/>
          <p:nvPr/>
        </p:nvGraphicFramePr>
        <p:xfrm>
          <a:off x="3541975" y="5303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{824A573E-CEFA-4D6D-B4C1-10CCCB9316CD}</a:tableStyleId>
              </a:tblPr>
              <a:tblGrid>
                <a:gridCol w="5440775"/>
              </a:tblGrid>
              <a:tr h="86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Harmonizador (a)</a:t>
                      </a:r>
                      <a:endParaRPr b="1" sz="19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Mediar desentendimentos e construir pontes. Reconhecer publicamente as ideias e contribuições de cada participante.</a:t>
                      </a:r>
                      <a:endParaRPr sz="1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0975" marB="60975" marR="91450" marL="9145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ECB3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D4B4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8256cfa28_0_15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Produções do Grupo</a:t>
            </a:r>
            <a:endParaRPr/>
          </a:p>
        </p:txBody>
      </p:sp>
      <p:sp>
        <p:nvSpPr>
          <p:cNvPr id="427" name="Google Shape;427;g138256cfa28_0_15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Compartilhar (ler) a produção de cada membro do grupo</a:t>
            </a:r>
            <a:endParaRPr/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 que trata?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 a abordagem?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Como está estruturado?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Qual a natureza dos resultados?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Outros elementos (se for o caso)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(Uma linha para cada um desses aspectos)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Conversar/discutir sobre o artigo e tema selecionado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Sintetizar as ideias para apresentar ao grupo (grande)</a:t>
            </a:r>
            <a:endParaRPr/>
          </a:p>
        </p:txBody>
      </p:sp>
      <p:pic>
        <p:nvPicPr>
          <p:cNvPr descr="This timer silently counts down to 0:00, then alerts you that time is up with a gentle beep sound." id="428" name="Google Shape;428;g138256cfa28_0_159" title="1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273400"/>
            <a:ext cx="2112775" cy="15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8256cfa28_0_10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Rodada de conversas</a:t>
            </a:r>
            <a:endParaRPr/>
          </a:p>
        </p:txBody>
      </p:sp>
      <p:sp>
        <p:nvSpPr>
          <p:cNvPr id="434" name="Google Shape;434;g138256cfa28_0_10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diálogos no grande grupo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D69B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46c7502a59_0_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Currículo Lattes</a:t>
            </a:r>
            <a:endParaRPr/>
          </a:p>
        </p:txBody>
      </p:sp>
      <p:sp>
        <p:nvSpPr>
          <p:cNvPr id="441" name="Google Shape;441;g146c7502a59_0_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CPGI - Programa de Pós-Graduação Interunidades em Ensino de Ciências</a:t>
            </a:r>
            <a:endParaRPr/>
          </a:p>
        </p:txBody>
      </p:sp>
      <p:sp>
        <p:nvSpPr>
          <p:cNvPr id="442" name="Google Shape;442;g146c7502a59_0_5"/>
          <p:cNvSpPr txBox="1"/>
          <p:nvPr/>
        </p:nvSpPr>
        <p:spPr>
          <a:xfrm>
            <a:off x="311700" y="5573650"/>
            <a:ext cx="883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Busca por potenciais orientadores e analisar o perfil e as pesquisas deles</a:t>
            </a:r>
            <a:endParaRPr b="1" sz="19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DDD9C3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468bc90c81_0_0"/>
          <p:cNvSpPr txBox="1"/>
          <p:nvPr/>
        </p:nvSpPr>
        <p:spPr>
          <a:xfrm>
            <a:off x="229950" y="294900"/>
            <a:ext cx="8761200" cy="6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Atividade 3 – Parte 1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IDENTIFICANDO QUESTÕES AFINS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para entrega:   Até 30 de Agosto  (moodle) </a:t>
            </a:r>
            <a:endParaRPr b="1"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Uma forma de começar a definir uma proposta de pesquisa consiste em identificar possíveis trabalhos que tenham afinidade com seus interesses. Nesse sentido, propomos que você consulte fontes e sistemas de busca e selecione </a:t>
            </a:r>
            <a:r>
              <a:rPr lang="en-US" sz="18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três artigos ou publicações relevantes.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Serão, portanto, escolhas de textos que tenham algo em comum entre si.</a:t>
            </a:r>
            <a:endParaRPr sz="18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6731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Elabore um pequeno parágrafo inicial apresentando o tema, que segundo seu olhar, os trabalhos selecionados têm em comum. 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6731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Elabore um breve resumo (tipo 5 ou 8 linhas) de cada um dos três artigos escolhidos.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0200" lvl="0" marL="673100" rtl="0" algn="just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Apresente as referências bibliográficas dos artigos selecionados.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/>
        </p:nvSpPr>
        <p:spPr>
          <a:xfrm>
            <a:off x="533400" y="304800"/>
            <a:ext cx="807720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6000"/>
              <a:buFont typeface="Calibri"/>
              <a:buNone/>
            </a:pPr>
            <a:r>
              <a:rPr b="1" i="0" lang="en-US" sz="60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O que é Pesquisa em Ensino de Física?</a:t>
            </a:r>
            <a:endParaRPr/>
          </a:p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457200" y="2667000"/>
            <a:ext cx="8229600" cy="3459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000"/>
              <a:buFont typeface="Arial"/>
              <a:buNone/>
            </a:pPr>
            <a:r>
              <a:rPr b="0" i="0" lang="en-US" sz="15000" u="none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>
            <a:off x="762000" y="609600"/>
            <a:ext cx="80772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F1DE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A  pesquisa em Ensino de Física é uma Área de Pesquisa?</a:t>
            </a:r>
            <a:endParaRPr/>
          </a:p>
        </p:txBody>
      </p:sp>
      <p:sp>
        <p:nvSpPr>
          <p:cNvPr id="121" name="Google Shape;121;p11"/>
          <p:cNvSpPr txBox="1"/>
          <p:nvPr>
            <p:ph idx="1" type="body"/>
          </p:nvPr>
        </p:nvSpPr>
        <p:spPr>
          <a:xfrm>
            <a:off x="457200" y="1798637"/>
            <a:ext cx="8305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ou como se caracteriza uma Área de pesquisa?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 conjunto de pesquisas, por si só, já constituem uma área?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propostas de um professor em sala de aula são parte da área de pesquisa em Ensino de Física?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/>
        </p:nvSpPr>
        <p:spPr>
          <a:xfrm>
            <a:off x="0" y="765175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/>
        </p:nvSpPr>
        <p:spPr>
          <a:xfrm>
            <a:off x="804862" y="2386012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2"/>
          <p:cNvSpPr/>
          <p:nvPr/>
        </p:nvSpPr>
        <p:spPr>
          <a:xfrm>
            <a:off x="5197475" y="2349500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1619250" y="2781300"/>
            <a:ext cx="15843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6011862" y="2886075"/>
            <a:ext cx="18002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/>
        </p:nvSpPr>
        <p:spPr>
          <a:xfrm>
            <a:off x="0" y="765175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804862" y="2386012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5197475" y="2349500"/>
            <a:ext cx="3262312" cy="1871662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2771775" y="3068637"/>
            <a:ext cx="3671887" cy="2108200"/>
          </a:xfrm>
          <a:prstGeom prst="ellipse">
            <a:avLst/>
          </a:prstGeom>
          <a:noFill/>
          <a:ln cap="flat" cmpd="sng" w="25400">
            <a:solidFill>
              <a:srgbClr val="00743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3"/>
          <p:cNvSpPr txBox="1"/>
          <p:nvPr/>
        </p:nvSpPr>
        <p:spPr>
          <a:xfrm>
            <a:off x="1619250" y="2781300"/>
            <a:ext cx="15843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Física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6011862" y="2886075"/>
            <a:ext cx="18002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Educação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3492500" y="3749675"/>
            <a:ext cx="22320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Pesquisa em Ensino de  Física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/>
        </p:nvSpPr>
        <p:spPr>
          <a:xfrm>
            <a:off x="0" y="765175"/>
            <a:ext cx="9144000" cy="5113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4"/>
          <p:cNvSpPr txBox="1"/>
          <p:nvPr>
            <p:ph type="ctrTitle"/>
          </p:nvPr>
        </p:nvSpPr>
        <p:spPr>
          <a:xfrm>
            <a:off x="685800" y="2130425"/>
            <a:ext cx="77724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Natureza da Pesquisa em Ensino de Física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2017-03-13T11:51:42Z</dcterms:created>
  <dc:creator>Usuario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