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9" r:id="rId2"/>
    <p:sldId id="268" r:id="rId3"/>
    <p:sldId id="269" r:id="rId4"/>
    <p:sldId id="264" r:id="rId5"/>
    <p:sldId id="320" r:id="rId6"/>
    <p:sldId id="306" r:id="rId7"/>
    <p:sldId id="256" r:id="rId8"/>
    <p:sldId id="258" r:id="rId9"/>
    <p:sldId id="300" r:id="rId10"/>
    <p:sldId id="257" r:id="rId11"/>
    <p:sldId id="259" r:id="rId12"/>
    <p:sldId id="315" r:id="rId13"/>
    <p:sldId id="260" r:id="rId14"/>
    <p:sldId id="307" r:id="rId15"/>
    <p:sldId id="308" r:id="rId16"/>
    <p:sldId id="309" r:id="rId17"/>
    <p:sldId id="302" r:id="rId18"/>
    <p:sldId id="305" r:id="rId19"/>
    <p:sldId id="316" r:id="rId20"/>
    <p:sldId id="321" r:id="rId21"/>
    <p:sldId id="317" r:id="rId22"/>
    <p:sldId id="312" r:id="rId23"/>
    <p:sldId id="314" r:id="rId24"/>
    <p:sldId id="318" r:id="rId25"/>
    <p:sldId id="322" r:id="rId26"/>
    <p:sldId id="311" r:id="rId27"/>
    <p:sldId id="303" r:id="rId28"/>
    <p:sldId id="319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" initials="P" lastIdx="1" clrIdx="0">
    <p:extLst>
      <p:ext uri="{19B8F6BF-5375-455C-9EA6-DF929625EA0E}">
        <p15:presenceInfo xmlns:p15="http://schemas.microsoft.com/office/powerpoint/2012/main" userId="Pau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603" autoAdjust="0"/>
    <p:restoredTop sz="93792" autoAdjust="0"/>
  </p:normalViewPr>
  <p:slideViewPr>
    <p:cSldViewPr snapToGrid="0">
      <p:cViewPr varScale="1">
        <p:scale>
          <a:sx n="63" d="100"/>
          <a:sy n="63" d="100"/>
        </p:scale>
        <p:origin x="52" y="132"/>
      </p:cViewPr>
      <p:guideLst/>
    </p:cSldViewPr>
  </p:slideViewPr>
  <p:outlineViewPr>
    <p:cViewPr>
      <p:scale>
        <a:sx n="33" d="100"/>
        <a:sy n="33" d="100"/>
      </p:scale>
      <p:origin x="0" y="-12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124.13793" units="1/cm"/>
          <inkml:channelProperty channel="T" name="resolution" value="1" units="1/dev"/>
        </inkml:channelProperties>
      </inkml:inkSource>
      <inkml:timestamp xml:id="ts0" timeString="2020-08-28T02:18:59.95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19032 10283 0,'-88'-17'46,"71"17"-46,-36 0 0,35 0 16,-17 0 0,-1 0-1,1 0 1,-18 0 0,-17 0-1,34 0-15,-52 17 16,18 19-1,17-19 1,-18 36 0,18-35-1,-53 17 1,-17 36 0,52-18-1,1 17 1,35-34 15,-1 16-15,-17 1-1,18 0 1,17 35 0,-17-17-1,18 0 1,-1-36-1,18 0 1,0 0-16,-18 1 16,1 17-1,17-36-15,0 19 16,0 16 0,0 1-1,0 0 1,0-17 15,0 34-15,17-17-1,-17 18 1,18-36 0,0 35-1,-1-17 1,1 18-1,-1-36 1,1 0 0,-18 1-1,35-1 1,1 36 0,-1-36-1,0 18 16,-17-36-31,-1 19 16,36 17 0,-17-18-1,-1 0 1,0 0 0,-17-17-1,0-18 1,-1 18-1,54 35 1,-54-36-16,54 19 16,-18-19-1,-18 1 1,0 17 0,18-35-1,18 53 16,-1-35-15,1 17 0,0-17-1,-19-1 1,19 18 0,-36-17-1,18 0 1,0-1-1,0 1 1,35 0 0,-17-1-1,-18 1 1,0-18 15,-18 0-15,0 18-1,0-18 1,1 17 0,-1-17-1,18 0 1,0 0 0,0 18-1,-18-18 1,18 0-1,35 18 1,0-18 0,1 0-1,-37 0 1,37 0 0,-72 0 30,1 0-30,17 0-16,-35-18 16,53 0-1,-18-17 1,-17 17-16,0 1 16,17-1-16,0-35 15,0 35 1,18-34-1,-17-1 1,-1 17-16,-17 19 16,17-1-16,0-35 15,-17 18 17,-1-18-17,19 0 1,17 0-1,-36 0 1,1 0 0,17 0-1,-17 0 1,-18 18 0,17 0-1,-17 0 1,18-1-1,0-17 1,-18 1 0,0 34-1,0-35 1,0 35 0,0-17-1,0-18 1,0 0-1,0 0 1,0 18 0,0 0-16,0 17 15,-18-35 1,0 18 0,1 0-1,-1-1 1,1 1-1,-1 0 1,-17-18 0,-1 0 15,1 18-15,17-1-1,18 1 1,-35 0-1,0 0 1,0-1 0,-1 1-1,1-18 1,-18 0 0,18 0-1,17 36-15,-35-36 16,18 17-1,0 1 1,-18 0 0,0 0-1,-18-18 17,18 17-17,1 1 1,-1 0-1,17 17 1,-34-17 0,17 0-1,18-1 1,-18 36 0,0-35-1,17 17 1,1 1-1,0 17 1,0-18 0,-1 18-1,19 0 1,-19 0 15,19 0-15,-1 0-1,1 0-15,-19 0 16,-17 0 0,0 0-1,0 18 1,36-18 0,-1 0 30,1 0-30,-19 0 0,1 0-1,0 0 1,17 0 0,0 0 15,1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75C99-5E02-4F0E-8606-00F63487B3BE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6DADD-E1F4-4AE0-BCE7-E431EA82DC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15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Quadro sinótico ou sinóptico, relativo à sinopse, que permite ver de uma só vez (num golpe de vista)as diversas partes de um conjunto, resumido mas ao mesmo tempo contendo o máximo de informação (uso de chave)  e ainda a relação entre as partes , por isso setas de um direção ou bidirecional. </a:t>
            </a:r>
          </a:p>
          <a:p>
            <a:r>
              <a:rPr lang="pt-BR" dirty="0"/>
              <a:t>Falaremos aqui da Educação escolarizada, aquela que</a:t>
            </a:r>
            <a:r>
              <a:rPr lang="pt-BR" baseline="0" dirty="0"/>
              <a:t> não visava a educação das crianças, mas sim dos jovens de uma sociedade escravista.</a:t>
            </a:r>
          </a:p>
          <a:p>
            <a:r>
              <a:rPr lang="pt-BR" baseline="0" dirty="0"/>
              <a:t>Somos ocidentais, falamos Português, nossas origens são ocidentais. O Cristianismo está arraigado em nossos hábitos culturais, Todos esses elementos são adquiridos, não são inatos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284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Nessa sociedade de base escravista, encontraremos um modelo educativo para a classe dominante para formá-la para o exercício do poder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Enquanto isso os trabalhadores era só o treinamento e execução do trabalho, sem escola, sem formação intelectual.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O homem OMINILATERAL completo, formação intelectual e física.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Hoje Quem pode se exercitar? Quem pode cuidar do corpo? Quem pode estudar, ler, frequentar teatro, cinema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6050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Íliada</a:t>
            </a:r>
            <a:r>
              <a:rPr lang="pt-BR" dirty="0"/>
              <a:t> de Ílios</a:t>
            </a:r>
            <a:r>
              <a:rPr lang="pt-BR" baseline="0" dirty="0"/>
              <a:t> (Troia em Português) . Os acontecimentos falavam das últimas semanas de uma guerra de dez anos que destruiu Ílios, uma importante cidade localizada às margens do Mar Egeu – conhecida como Troia no português. A obra foi batizada como Ilíada e se tornou uma das mais celebradas criações artísticas da humanidade. É um épico recheado de heroísmo e lições sobre o espírito humano que continuam atuais. </a:t>
            </a:r>
          </a:p>
          <a:p>
            <a:r>
              <a:rPr lang="pt-BR" baseline="0" dirty="0" err="1"/>
              <a:t>Herois</a:t>
            </a:r>
            <a:r>
              <a:rPr lang="pt-BR" baseline="0" dirty="0"/>
              <a:t> do cinema: homem aranha, </a:t>
            </a:r>
            <a:r>
              <a:rPr lang="pt-BR" baseline="0" dirty="0" err="1"/>
              <a:t>batman</a:t>
            </a:r>
            <a:r>
              <a:rPr lang="pt-BR" baseline="0" dirty="0"/>
              <a:t>, super </a:t>
            </a:r>
            <a:r>
              <a:rPr lang="pt-BR" baseline="0" dirty="0" err="1"/>
              <a:t>man</a:t>
            </a:r>
            <a:r>
              <a:rPr lang="pt-BR" baseline="0" dirty="0"/>
              <a:t>, </a:t>
            </a:r>
          </a:p>
          <a:p>
            <a:r>
              <a:rPr lang="pt-BR" baseline="0" dirty="0"/>
              <a:t>A ILÍADA e ODISSEIA São </a:t>
            </a:r>
            <a:r>
              <a:rPr lang="pt-BR" baseline="0" dirty="0" err="1"/>
              <a:t>DOCUMENTOs</a:t>
            </a:r>
            <a:r>
              <a:rPr lang="pt-BR" baseline="0" dirty="0"/>
              <a:t> SEMINIS.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475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se leva um corpo flácido para a guerra.</a:t>
            </a:r>
          </a:p>
          <a:p>
            <a:r>
              <a:rPr lang="pt-BR" dirty="0"/>
              <a:t>A música empresta para a arte do falar a estética, o ritmo</a:t>
            </a:r>
            <a:r>
              <a:rPr lang="pt-BR" baseline="0" dirty="0"/>
              <a:t> e a harmonia. (observar como as pessoas falam hoje nos canais do </a:t>
            </a:r>
            <a:r>
              <a:rPr lang="pt-BR" baseline="0" dirty="0" err="1"/>
              <a:t>youtube</a:t>
            </a:r>
            <a:r>
              <a:rPr lang="pt-BR" baseline="0" dirty="0"/>
              <a:t>). </a:t>
            </a:r>
            <a:endParaRPr lang="pt-BR" dirty="0"/>
          </a:p>
          <a:p>
            <a:r>
              <a:rPr lang="pt-BR" dirty="0"/>
              <a:t>Para Cuidar</a:t>
            </a:r>
            <a:r>
              <a:rPr lang="pt-BR" baseline="0" dirty="0"/>
              <a:t> do corpo e da mente há necessidade de tempo livre. Como eu tenho tempo livre? Quando o outro faz para mim minhas necessidades básicas.  A busca é pela vida, a vida com </a:t>
            </a:r>
            <a:r>
              <a:rPr lang="pt-BR" baseline="0" dirty="0" err="1"/>
              <a:t>ânima</a:t>
            </a:r>
            <a:r>
              <a:rPr lang="pt-BR" baseline="0" dirty="0"/>
              <a:t> (alma).</a:t>
            </a:r>
          </a:p>
          <a:p>
            <a:r>
              <a:rPr lang="pt-BR" baseline="0" dirty="0"/>
              <a:t>Então a busca é pelo homem completo.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97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Paideia:</a:t>
            </a:r>
            <a:r>
              <a:rPr lang="pt-BR" baseline="0" dirty="0"/>
              <a:t> formação completa do ser humano</a:t>
            </a:r>
          </a:p>
          <a:p>
            <a:r>
              <a:rPr lang="pt-BR" baseline="0" dirty="0"/>
              <a:t>Aristóteles tem uma certa resistência à escrita, mas não tão explicitamente e faz uma distinção no conhecimento acumulado. O que era útil conhecer para a vida ou conhecimentos mais elevados (arte de governar) e conclui que o conhecimento elevado é melhor para o cidadão grego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434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</a:t>
            </a:r>
            <a:r>
              <a:rPr lang="pt-BR" baseline="0" dirty="0"/>
              <a:t> escola de Estado foi um legado da Antiguidade. Escola mantida pelo poder público. </a:t>
            </a:r>
          </a:p>
          <a:p>
            <a:r>
              <a:rPr lang="pt-BR" baseline="0" dirty="0"/>
              <a:t>Essa concepção é muito importante na atualidade e quem formulou a primeira vez foi Aristóteles</a:t>
            </a:r>
          </a:p>
          <a:p>
            <a:r>
              <a:rPr lang="pt-BR" dirty="0"/>
              <a:t>Essa ideia já era praticada</a:t>
            </a:r>
            <a:r>
              <a:rPr lang="pt-BR" baseline="0" dirty="0"/>
              <a:t> em ESPARTA mas Aristóteles defendia essa ideia e Roma incorpora esta ideia também. </a:t>
            </a:r>
          </a:p>
          <a:p>
            <a:r>
              <a:rPr lang="pt-BR" baseline="0" dirty="0"/>
              <a:t>Roma conquista os Gregos, porém adquire seus traços culturais.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7009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criança era tratada como adulto em miniatura. Não há distinção entre criança</a:t>
            </a:r>
            <a:r>
              <a:rPr lang="pt-BR" baseline="0" dirty="0"/>
              <a:t> e adulto. Somente no Sec. XV que a criança foi reconhecida, ou seja, a infância foi reconhecida. Criança e infância é diferente. </a:t>
            </a:r>
          </a:p>
          <a:p>
            <a:r>
              <a:rPr lang="pt-BR" baseline="0" dirty="0"/>
              <a:t>Método baseado na memorização </a:t>
            </a:r>
            <a:r>
              <a:rPr lang="pt-BR" baseline="0" dirty="0" err="1"/>
              <a:t>Mnemonia</a:t>
            </a:r>
            <a:r>
              <a:rPr lang="pt-BR" baseline="0" dirty="0"/>
              <a:t> ( do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Grego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mnasthai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significa “lembrar-se”. Sua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etimologia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é partilhada também com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Mnemósine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(deusa grega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Titânide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seu nome era ligado a qualidade da memória.</a:t>
            </a:r>
            <a:endParaRPr lang="pt-BR" baseline="0" dirty="0"/>
          </a:p>
          <a:p>
            <a:r>
              <a:rPr lang="pt-BR" baseline="0" dirty="0"/>
              <a:t>Castigos, humilhações.</a:t>
            </a:r>
          </a:p>
          <a:p>
            <a:r>
              <a:rPr lang="pt-BR" dirty="0"/>
              <a:t>Na Conquista da Grécia por Roma, os territórios conquistados eram províncias pra onde os romanos enviavam pequenos funcionários públicos, soldados, comerciantes, agricultores, artesãos (eram os colonizadores). Não falavam a língua clássica (grego) mas o latim simplificado (latim vulgar), surgem as línguas românicas, dentre elas o Português. Os simples habitantes da Grécia passaram a conviver mais com os colonizadores do que com as pessoas do império, por isso o surgimento destas novas línguas, inclusive o português.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813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Pelos próximos 1000 anos a Escola de Estado desaparece e teremos</a:t>
            </a:r>
            <a:r>
              <a:rPr lang="pt-BR" baseline="0" dirty="0"/>
              <a:t> a escola ligadas às igrejas e catedrais. A escola de Estado não tem nenhum avanço.</a:t>
            </a:r>
          </a:p>
          <a:p>
            <a:r>
              <a:rPr lang="pt-BR" baseline="0" dirty="0"/>
              <a:t>A escola está sob a hegemonia das igrejas.</a:t>
            </a:r>
          </a:p>
          <a:p>
            <a:r>
              <a:rPr lang="pt-BR" baseline="0" dirty="0"/>
              <a:t>Implantação do sistema feudal de produção e a consolidação do cristianismo</a:t>
            </a:r>
          </a:p>
          <a:p>
            <a:r>
              <a:rPr lang="pt-BR" dirty="0"/>
              <a:t>O que significa esta </a:t>
            </a:r>
            <a:r>
              <a:rPr lang="pt-BR" dirty="0" err="1"/>
              <a:t>substuição</a:t>
            </a:r>
            <a:r>
              <a:rPr lang="pt-BR" baseline="0" dirty="0"/>
              <a:t> 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8551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Deus único é o traço fundamental</a:t>
            </a:r>
            <a:r>
              <a:rPr lang="pt-BR" baseline="0" dirty="0"/>
              <a:t> da educação medieval: formação do cristão</a:t>
            </a:r>
          </a:p>
          <a:p>
            <a:r>
              <a:rPr lang="pt-BR" baseline="0" dirty="0"/>
              <a:t>Antes era para a formação do cidadão , agora é o cristão </a:t>
            </a:r>
          </a:p>
          <a:p>
            <a:r>
              <a:rPr lang="pt-BR" baseline="0" dirty="0"/>
              <a:t>Os padres eram os letrados, mesmo que muitos não conhecessem as letras, havia bispos que não sabiam assinar o próprio nome. Havia proibição do conhecimento das obras clássicas (aqui deixo minha sugestão para assistirem </a:t>
            </a:r>
            <a:r>
              <a:rPr lang="pt-BR" b="1" baseline="0" dirty="0"/>
              <a:t>ao filme : O NOME DA ROSA. </a:t>
            </a:r>
          </a:p>
          <a:p>
            <a:r>
              <a:rPr lang="pt-BR" b="1" baseline="0" dirty="0"/>
              <a:t>Foi na Idade Média que surgiu a primeira Universidade, também sob </a:t>
            </a:r>
            <a:r>
              <a:rPr lang="pt-BR" b="0" baseline="0" dirty="0"/>
              <a:t> o poder da igreja Católica (artes liberais, medicina e jurisprudência) . Das artes liberais a primeira parte se estudava o 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6800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Nas universidades também havia os ritos de iniciação: O novato era obrigado a sustentar um par de cornos na cabeça, dentes de porco na boca, grandes orelhas de asno.</a:t>
            </a:r>
          </a:p>
          <a:p>
            <a:r>
              <a:rPr lang="pt-BR" dirty="0"/>
              <a:t>Colocavam o novato em condição de humilhação. </a:t>
            </a:r>
          </a:p>
          <a:p>
            <a:r>
              <a:rPr lang="pt-BR" dirty="0"/>
              <a:t> </a:t>
            </a:r>
          </a:p>
          <a:p>
            <a:r>
              <a:rPr lang="pt-BR" dirty="0"/>
              <a:t>Lutero depois vem falar que estes ritos são símbolos de vícios e ignorâncias que o jovem deveria depor ao ingressar na universidade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161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Era nas catedrais que se ensinavam as crianças de classes sociais populares (antes segregadas), passavam</a:t>
            </a:r>
            <a:r>
              <a:rPr lang="pt-BR" baseline="0" dirty="0"/>
              <a:t> a aprender o alfabeto. VIDA MONÀSTICA.</a:t>
            </a:r>
          </a:p>
          <a:p>
            <a:r>
              <a:rPr lang="pt-BR" baseline="0" dirty="0"/>
              <a:t>Nos Cenóbios viviam as ordens religiosas.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monges cenobitas que passaram a construir os mosteiros no início da Idade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Média.</a:t>
            </a:r>
            <a:r>
              <a:rPr lang="pt-BR" baseline="0" dirty="0" err="1"/>
              <a:t>Praticava-se</a:t>
            </a:r>
            <a:r>
              <a:rPr lang="pt-BR" baseline="0" dirty="0"/>
              <a:t> a formação para os próprios quadros da igreja. Onde as crianças de origem humilde, fossem resgatadas pelos mosteiros, além daquelas que lhes eram oferecidas pelos pais (OBLATOS).</a:t>
            </a:r>
          </a:p>
          <a:p>
            <a:r>
              <a:rPr lang="pt-BR" baseline="0" dirty="0"/>
              <a:t>Faziam leituras em voz alta (Mas AGOSTINHO indicava que se fizesse em voz baixa, leitura silenciosa, para a alma.</a:t>
            </a:r>
          </a:p>
          <a:p>
            <a:r>
              <a:rPr lang="pt-BR" baseline="0" dirty="0"/>
              <a:t>Por outro lado, São Tomaz de Aquino é a figura que mais se destaca no pensamento cristão medieval. </a:t>
            </a:r>
          </a:p>
          <a:p>
            <a:r>
              <a:rPr lang="pt-BR" baseline="0" dirty="0"/>
              <a:t>Catedral de Milão  (cátedra – cadeiras) </a:t>
            </a:r>
          </a:p>
          <a:p>
            <a:r>
              <a:rPr lang="pt-BR" baseline="0" dirty="0"/>
              <a:t>Há a figura do artesão e esses passam a ser os protagonistas da nova escola, desta camada social . No final da IDADE MÈDIA temos uma variedade de mestres, é um início de uma sociedade mercantil . Começa a haver as relações mercantis de produção, começa a se falar em lucro. Há uma atenção ao homem e a sua educação: humanismo . Dentre eles a leitura direta dos textos.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147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Aparecimento da polis é um acontecimento decisivo para</a:t>
            </a:r>
            <a:r>
              <a:rPr lang="pt-BR" baseline="0" dirty="0"/>
              <a:t> a vida social. A polis supera qualquer outra forma de vida anterior, , ou seja, era na polis onde aconteciam as manifestações mais importantes da vida social.</a:t>
            </a:r>
          </a:p>
          <a:p>
            <a:r>
              <a:rPr lang="pt-BR" baseline="0" dirty="0"/>
              <a:t>A Grécia é nossa origem cultural e educacional. Depois passou pelos Romanos, que conquistou a Grécia a assim chegou até nós.</a:t>
            </a:r>
          </a:p>
          <a:p>
            <a:r>
              <a:rPr lang="pt-BR" baseline="0" dirty="0"/>
              <a:t>Portanto somos herdeiros da civilização grega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893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Estamos num contexto do Humanismo, do Renascimento,  e a crise do cristianismo vinha sofrendo internamente houve a eclosão de movimentos reformistas.</a:t>
            </a:r>
          </a:p>
          <a:p>
            <a:r>
              <a:rPr lang="pt-BR" dirty="0"/>
              <a:t>Época em que se inicia a circulação de mercadorias, Expansão </a:t>
            </a:r>
            <a:r>
              <a:rPr lang="pt-BR" dirty="0" err="1"/>
              <a:t>marítma</a:t>
            </a:r>
            <a:r>
              <a:rPr lang="pt-BR" dirty="0"/>
              <a:t> e se estabelecem novas colônias. </a:t>
            </a:r>
          </a:p>
          <a:p>
            <a:r>
              <a:rPr lang="pt-BR" dirty="0"/>
              <a:t>Cristãos reformados (protestantes) passaram a constituírem suas próprias igrejas.</a:t>
            </a:r>
          </a:p>
          <a:p>
            <a:r>
              <a:rPr lang="pt-BR" b="0" i="0" dirty="0">
                <a:solidFill>
                  <a:srgbClr val="462907"/>
                </a:solidFill>
                <a:effectLst/>
                <a:latin typeface="Roboto"/>
              </a:rPr>
              <a:t>A Reforma Protestante teve causas relacionadas a aspectos </a:t>
            </a:r>
            <a:r>
              <a:rPr lang="pt-BR" b="1" i="0" dirty="0">
                <a:solidFill>
                  <a:srgbClr val="462907"/>
                </a:solidFill>
                <a:effectLst/>
                <a:latin typeface="Roboto"/>
              </a:rPr>
              <a:t>políticos</a:t>
            </a:r>
            <a:r>
              <a:rPr lang="pt-BR" b="0" i="0" dirty="0">
                <a:solidFill>
                  <a:srgbClr val="462907"/>
                </a:solidFill>
                <a:effectLst/>
                <a:latin typeface="Roboto"/>
              </a:rPr>
              <a:t>, </a:t>
            </a:r>
            <a:r>
              <a:rPr lang="pt-BR" b="1" i="0" dirty="0">
                <a:solidFill>
                  <a:srgbClr val="462907"/>
                </a:solidFill>
                <a:effectLst/>
                <a:latin typeface="Roboto"/>
              </a:rPr>
              <a:t>econômicos</a:t>
            </a:r>
            <a:r>
              <a:rPr lang="pt-BR" b="0" i="0" dirty="0">
                <a:solidFill>
                  <a:srgbClr val="462907"/>
                </a:solidFill>
                <a:effectLst/>
                <a:latin typeface="Roboto"/>
              </a:rPr>
              <a:t> e </a:t>
            </a:r>
            <a:r>
              <a:rPr lang="pt-BR" b="1" i="0" dirty="0">
                <a:solidFill>
                  <a:srgbClr val="462907"/>
                </a:solidFill>
                <a:effectLst/>
                <a:latin typeface="Roboto"/>
              </a:rPr>
              <a:t>teológicos </a:t>
            </a:r>
            <a:r>
              <a:rPr lang="pt-BR" b="0" i="0" dirty="0">
                <a:solidFill>
                  <a:srgbClr val="462907"/>
                </a:solidFill>
                <a:effectLst/>
                <a:latin typeface="Roboto"/>
              </a:rPr>
              <a:t>e resultou da corrupção existente na Igreja Católica. </a:t>
            </a:r>
          </a:p>
          <a:p>
            <a:r>
              <a:rPr lang="pt-BR" b="0" i="0" dirty="0">
                <a:solidFill>
                  <a:srgbClr val="462907"/>
                </a:solidFill>
                <a:effectLst/>
                <a:latin typeface="Roboto"/>
              </a:rPr>
              <a:t>aspecto teológico, o ponto imediato a ser destacado é a insatisfação de </a:t>
            </a:r>
            <a:r>
              <a:rPr lang="pt-BR" b="1" i="0" dirty="0">
                <a:solidFill>
                  <a:srgbClr val="462907"/>
                </a:solidFill>
                <a:effectLst/>
                <a:latin typeface="Roboto"/>
              </a:rPr>
              <a:t>Martinho Lutero </a:t>
            </a:r>
            <a:r>
              <a:rPr lang="pt-BR" b="0" i="0" dirty="0">
                <a:solidFill>
                  <a:srgbClr val="462907"/>
                </a:solidFill>
                <a:effectLst/>
                <a:latin typeface="Roboto"/>
              </a:rPr>
              <a:t>com as práticas da Igreja Católica. Lutero dizia que o verdadeiro tesouro da igreja é o evangelho. Com o evangelho pesca-se os homens de bem e com as indulgências, os bens do homem. (indulgência: disposição para perdoar culpas ou erros, misericórdia, perdão. </a:t>
            </a:r>
          </a:p>
          <a:p>
            <a:r>
              <a:rPr lang="pt-BR" b="0" i="0" dirty="0">
                <a:solidFill>
                  <a:srgbClr val="462907"/>
                </a:solidFill>
                <a:effectLst/>
                <a:latin typeface="Roboto"/>
              </a:rPr>
              <a:t>Defende que meninos e meninas frequentem escolas e, inclusive, dizia ser pecado quando os pais não incentivavam os filhos a estudarem,</a:t>
            </a:r>
          </a:p>
          <a:p>
            <a:r>
              <a:rPr lang="pt-BR" b="0" i="0" dirty="0">
                <a:solidFill>
                  <a:srgbClr val="462907"/>
                </a:solidFill>
                <a:effectLst/>
                <a:latin typeface="Roboto"/>
              </a:rPr>
              <a:t>Em resposta ao protestantismo houve vários movimentos da própria igreja católica: escola de jesuítas (Companhia de Jesus) e a forma de ensinar pelo RATIO STUDIORUM (1551 , ficou pronto em 1559) (método para armazenar conhecimento) Disciplina, método mnemônico, sadismo pedagógico, </a:t>
            </a:r>
          </a:p>
          <a:p>
            <a:r>
              <a:rPr lang="pt-BR" sz="1400" b="1" i="0" dirty="0">
                <a:solidFill>
                  <a:srgbClr val="462907"/>
                </a:solidFill>
                <a:effectLst/>
                <a:latin typeface="Roboto"/>
              </a:rPr>
              <a:t>Os movimentos reformadores impulsionaram a criação de escolas mantidas pelo ESTADO </a:t>
            </a:r>
          </a:p>
          <a:p>
            <a:r>
              <a:rPr lang="pt-BR" sz="1400" b="1" i="0" dirty="0">
                <a:solidFill>
                  <a:srgbClr val="462907"/>
                </a:solidFill>
                <a:effectLst/>
                <a:latin typeface="Roboto"/>
              </a:rPr>
              <a:t>Seguindo a tendência reformista</a:t>
            </a:r>
            <a:endParaRPr lang="pt-BR" sz="1400" b="1" dirty="0"/>
          </a:p>
          <a:p>
            <a:r>
              <a:rPr lang="pt-BR" dirty="0" err="1"/>
              <a:t>Comeniuis</a:t>
            </a:r>
            <a:r>
              <a:rPr lang="pt-BR" dirty="0"/>
              <a:t> (tcheco)</a:t>
            </a:r>
            <a:r>
              <a:rPr lang="pt-BR" baseline="0" dirty="0"/>
              <a:t> </a:t>
            </a:r>
            <a:r>
              <a:rPr lang="pt-BR" dirty="0"/>
              <a:t>foi o maior educador e pedagogo do Sec. XVII, influenciado</a:t>
            </a:r>
            <a:r>
              <a:rPr lang="pt-BR" baseline="0" dirty="0"/>
              <a:t> pelo empirismo de John Locke. Autor da Didática Magna. Sua máxima ensinar tudo a todos.</a:t>
            </a:r>
          </a:p>
          <a:p>
            <a:r>
              <a:rPr lang="pt-BR" baseline="0" dirty="0"/>
              <a:t>Pensamento burguês.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587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Universalidade: escola</a:t>
            </a:r>
            <a:r>
              <a:rPr lang="pt-BR" baseline="0" dirty="0"/>
              <a:t> para todas as crianças, meninos e meninas indistintamente de classes sociais. </a:t>
            </a:r>
          </a:p>
          <a:p>
            <a:r>
              <a:rPr lang="pt-BR" baseline="0" dirty="0" err="1"/>
              <a:t>Estatalidade</a:t>
            </a:r>
            <a:r>
              <a:rPr lang="pt-BR" baseline="0" dirty="0"/>
              <a:t>: obrigada do ESTADO do poder público em criar e a  manter a escola. </a:t>
            </a:r>
          </a:p>
          <a:p>
            <a:r>
              <a:rPr lang="pt-BR" baseline="0" dirty="0"/>
              <a:t>Gratuidade: o direito das crianças estudarem sem terem que pagar por isso. Caso contrário, algumas não </a:t>
            </a:r>
          </a:p>
          <a:p>
            <a:r>
              <a:rPr lang="pt-BR" baseline="0" dirty="0"/>
              <a:t>Laicidade: foi um lema importante e avançado pois previu que a escola não ficasse vinculada a nenhum tipo de igreja, nem a católica e nem a reformada. </a:t>
            </a:r>
          </a:p>
          <a:p>
            <a:r>
              <a:rPr lang="pt-BR" baseline="0" dirty="0"/>
              <a:t>Rousseau revolucionou a abordagem pedagógica focalizando o sujeito , a criança, e a diferencia do adulto. A criança não é mais vista como um adulto em miniatura, Descreve em sua obra-prima Emilio ou Da Educação</a:t>
            </a:r>
          </a:p>
          <a:p>
            <a:r>
              <a:rPr lang="pt-BR" baseline="0" dirty="0"/>
              <a:t>Descreve sobre a natureza e a sociedade</a:t>
            </a:r>
          </a:p>
          <a:p>
            <a:r>
              <a:rPr lang="pt-BR" baseline="0" dirty="0"/>
              <a:t>Para Rousseau, o verdadeiro instrumento do conhecimento não é a razão mas o sentimento (influencia no construtivismo futuramente). De todo modo, Rousseau com sua obra Emílio que </a:t>
            </a:r>
            <a:r>
              <a:rPr lang="pt-BR" baseline="0" dirty="0" err="1"/>
              <a:t>influlenciou</a:t>
            </a:r>
            <a:r>
              <a:rPr lang="pt-BR" baseline="0" dirty="0"/>
              <a:t> mais profundamente o pensamento pedagógico moderno.</a:t>
            </a:r>
          </a:p>
          <a:p>
            <a:r>
              <a:rPr lang="pt-BR" baseline="0" dirty="0"/>
              <a:t>O que deve estar visado não é  o mundo exterior, mas o mundo interior, o mundo humano</a:t>
            </a:r>
          </a:p>
          <a:p>
            <a:r>
              <a:rPr lang="pt-BR" baseline="0" dirty="0"/>
              <a:t>É em Emílio que Rousseau formulou uma pedagogia. </a:t>
            </a:r>
          </a:p>
          <a:p>
            <a:r>
              <a:rPr lang="pt-BR" baseline="0" dirty="0"/>
              <a:t>Emílio é o nome de um aluno ideal, criado por Rousseau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952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948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Fábrica e escola nascem juntas: </a:t>
            </a:r>
          </a:p>
          <a:p>
            <a:r>
              <a:rPr lang="pt-BR" dirty="0"/>
              <a:t>Essa frase inspira nos entender que a fábrica que institui a produção mecanizada que trás a burguesia como classe </a:t>
            </a:r>
            <a:r>
              <a:rPr lang="pt-BR" dirty="0" err="1"/>
              <a:t>eco^nomica</a:t>
            </a:r>
            <a:r>
              <a:rPr lang="pt-BR" dirty="0"/>
              <a:t> poderosa também ao poder político</a:t>
            </a:r>
          </a:p>
          <a:p>
            <a:r>
              <a:rPr lang="pt-BR" dirty="0"/>
              <a:t>Essa </a:t>
            </a:r>
            <a:r>
              <a:rPr lang="pt-BR" dirty="0" err="1"/>
              <a:t>fábria</a:t>
            </a:r>
            <a:r>
              <a:rPr lang="pt-BR" dirty="0"/>
              <a:t> que se institui primeiramente na Inglaterra vai pressionar as necessidades de mão de obra que compreenda como utilizar uma máquina, escrever seu nome, coisas básicas.</a:t>
            </a:r>
          </a:p>
          <a:p>
            <a:r>
              <a:rPr lang="pt-BR" dirty="0"/>
              <a:t>Mas por outro lado a fabrica tira as crianças da escola, pois precisavam trabalhar na fábrica.</a:t>
            </a:r>
          </a:p>
          <a:p>
            <a:r>
              <a:rPr lang="pt-BR" dirty="0"/>
              <a:t>Há várias gravuras que mostram essa </a:t>
            </a:r>
            <a:r>
              <a:rPr lang="pt-BR" dirty="0" err="1"/>
              <a:t>expliração</a:t>
            </a:r>
            <a:r>
              <a:rPr lang="pt-BR" dirty="0"/>
              <a:t> da criança</a:t>
            </a:r>
          </a:p>
          <a:p>
            <a:r>
              <a:rPr lang="pt-BR" dirty="0"/>
              <a:t>A escola nasce com as Revoluções burguesas e chegam até nós</a:t>
            </a:r>
          </a:p>
          <a:p>
            <a:r>
              <a:rPr lang="pt-BR" dirty="0"/>
              <a:t>Difere da escola anterior (com estudos religiosos).</a:t>
            </a:r>
          </a:p>
          <a:p>
            <a:r>
              <a:rPr lang="pt-BR" dirty="0"/>
              <a:t>Na organização (sistematizada em graus de ensino : primária, secundária e superior).</a:t>
            </a:r>
          </a:p>
          <a:p>
            <a:r>
              <a:rPr lang="pt-BR" dirty="0"/>
              <a:t>Nos programas da escola: que tipo de conhecimento? No ambiente fabril é importante o ensino de ciências e não somente as artes liberais (como na Idade média).</a:t>
            </a:r>
          </a:p>
          <a:p>
            <a:r>
              <a:rPr lang="pt-BR" dirty="0"/>
              <a:t>Relação entre a escola contemporânea e a Renovação da Didática</a:t>
            </a:r>
          </a:p>
          <a:p>
            <a:r>
              <a:rPr lang="pt-BR" dirty="0"/>
              <a:t>A didática assume uma importância maior e não é mais possível uma escola com preceptor ou grupos pequenos,</a:t>
            </a:r>
          </a:p>
          <a:p>
            <a:r>
              <a:rPr lang="pt-BR" dirty="0"/>
              <a:t>Um grupo maior de crianças, por isso o valor da Didática</a:t>
            </a:r>
          </a:p>
          <a:p>
            <a:r>
              <a:rPr lang="pt-BR" dirty="0"/>
              <a:t>O que até então não era tão relevante</a:t>
            </a:r>
          </a:p>
          <a:p>
            <a:r>
              <a:rPr lang="pt-BR" dirty="0"/>
              <a:t>Escolas públicas, estatais, civis (não é ligada a um credo, ou religião particular), dividida em graus, acredita na alfabetização (elemento </a:t>
            </a:r>
            <a:r>
              <a:rPr lang="pt-BR" dirty="0" err="1"/>
              <a:t>democratisador</a:t>
            </a:r>
            <a:r>
              <a:rPr lang="pt-BR" dirty="0"/>
              <a:t> da sociedade)</a:t>
            </a:r>
          </a:p>
          <a:p>
            <a:r>
              <a:rPr lang="pt-BR" dirty="0"/>
              <a:t>O elemento central da sociedade que é criada para a consolidação do capitalismo,</a:t>
            </a:r>
          </a:p>
          <a:p>
            <a:r>
              <a:rPr lang="pt-BR" dirty="0"/>
              <a:t>Os ideais da burguesia proclamada no início das revoluções (liberdade, igualdade, fraternidade). Depois deixa  esses ideias sem uma concretização. </a:t>
            </a:r>
          </a:p>
          <a:p>
            <a:r>
              <a:rPr lang="pt-BR" dirty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633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Formação</a:t>
            </a:r>
            <a:r>
              <a:rPr lang="pt-BR" baseline="0" dirty="0"/>
              <a:t> intelectual para as classes altas, formação profissional para a classe baixa. Essa é nossa herança. </a:t>
            </a:r>
          </a:p>
          <a:p>
            <a:r>
              <a:rPr lang="pt-BR" baseline="0" dirty="0"/>
              <a:t>O homem OMINILATERAL completo, formação intelectual e física. </a:t>
            </a:r>
          </a:p>
          <a:p>
            <a:r>
              <a:rPr lang="pt-BR" baseline="0" dirty="0"/>
              <a:t>A escrita não está mais a cargo só dos ESCRIBAS.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617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>
                <a:solidFill>
                  <a:srgbClr val="FF0000"/>
                </a:solidFill>
                <a:highlight>
                  <a:srgbClr val="FF0000"/>
                </a:highlight>
              </a:rPr>
              <a:t>A EDUCAÇÃO ESTÁ ATRELADA À FILOSOFIA, PORQUE AMBAS ESTÃO ATRELADAS COM O FUTURO.  UMA SOCIEDADE EM QUE NÃO HÁ SISTEMA EDUCACIONAL NÃO HÁ CONTINUIDADE SOCIAL.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84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74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Paideia</a:t>
            </a:r>
            <a:r>
              <a:rPr lang="pt-BR" baseline="0" dirty="0"/>
              <a:t> está relacionada com o sistema integral de formação do ser humano. Saliento aqui o SER HUMANO</a:t>
            </a:r>
          </a:p>
          <a:p>
            <a:r>
              <a:rPr lang="pt-BR" baseline="0" dirty="0"/>
              <a:t>Condição biológica (corpo)  para uma condição mais elevada, condição de vida social, ou seja com a presença não só do corpo mas também do espírito. Assim, dentro desta condição social, e o surgimento da Polis temos o exercício da linguagem, da palavra. Esta passa a ser o ponto do chave nesta relação. Então quando pensamos em relação social, voltamos para a matriz do conhecimento com os 3 pontos importantes^: Crença, normas, valores.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943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Crenças: condição que uma pessoa adota</a:t>
            </a:r>
            <a:r>
              <a:rPr lang="pt-BR" baseline="0" dirty="0"/>
              <a:t> como verdade Está muito relacionada com as referências que tivemos na infância na nossa comunidade, na família. Há linhas filosóficas que mostram as diferenças entre crenças e dúvidas. A crença é mais uma aceitação de uma verdade ou não.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Normas: leis, regras, regulamento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Valores: justiça, generosidade,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 social depende da consciência dos valores que regem a vida humana, a história da educação está essencialmente condicionada pelos valores válidos para cada sociedade.</a:t>
            </a:r>
            <a:endParaRPr lang="pt-BR" baseline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5294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podemos ser tendenciosos para uma única direção e não equilibrar</a:t>
            </a:r>
            <a:r>
              <a:rPr lang="pt-BR" baseline="0" dirty="0"/>
              <a:t> as demais. Para se chegar na sabedoria, várias vertentes devem estar em equilíbrio.</a:t>
            </a:r>
          </a:p>
          <a:p>
            <a:r>
              <a:rPr lang="pt-BR" baseline="0" dirty="0"/>
              <a:t>Religião não no sentido de culto a uma divindade ou dogmas , doutrina, mas sim no sentido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 RELIGARE, do latim, que significa atar ou ligar com firmeza. O que lhe faz uma pessoa coesa, inteira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não fragmentada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9559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Assim, na polis, onde se dão as relações sociais, é que se faz o uso da palavra e esta passa a ser o poder. </a:t>
            </a:r>
          </a:p>
          <a:p>
            <a:r>
              <a:rPr lang="pt-BR" dirty="0"/>
              <a:t>A Educação</a:t>
            </a:r>
            <a:r>
              <a:rPr lang="pt-BR" baseline="0" dirty="0"/>
              <a:t> visava a formação do jovem de classe Aristocrática para o exercício de governo, de poder. </a:t>
            </a:r>
          </a:p>
          <a:p>
            <a:r>
              <a:rPr lang="pt-BR" baseline="0" dirty="0"/>
              <a:t>Já do Antigo Egito (2400 </a:t>
            </a:r>
            <a:r>
              <a:rPr lang="pt-BR" baseline="0" dirty="0" err="1"/>
              <a:t>aC</a:t>
            </a:r>
            <a:r>
              <a:rPr lang="pt-BR" baseline="0" dirty="0"/>
              <a:t>) o falar bem já fazia parte da Educação, porque a arte política depende de um convencimento do seu governante. </a:t>
            </a:r>
          </a:p>
          <a:p>
            <a:r>
              <a:rPr lang="pt-BR" baseline="0" dirty="0"/>
              <a:t>Na Grécia também esse será o ponto central da Educação.</a:t>
            </a:r>
          </a:p>
          <a:p>
            <a:r>
              <a:rPr lang="pt-BR" baseline="0" dirty="0"/>
              <a:t>Assim são 2 os principais PILARES da EDUCAÇÂO: o falar e o fazer</a:t>
            </a:r>
          </a:p>
          <a:p>
            <a:r>
              <a:rPr lang="pt-BR" baseline="0" dirty="0"/>
              <a:t>Falar: formar o jovem para a persuasão, o domínio da retórica. Que transcorria na idade jovem do futuro dominante</a:t>
            </a:r>
          </a:p>
          <a:p>
            <a:r>
              <a:rPr lang="pt-BR" baseline="0" dirty="0"/>
              <a:t>Fazer :treinamento para fazer a guerra. </a:t>
            </a:r>
          </a:p>
          <a:p>
            <a:r>
              <a:rPr lang="pt-BR" baseline="0" dirty="0"/>
              <a:t>Essa forma será herdada por ROMA que constituirá um império vastíssimo futuramente.</a:t>
            </a:r>
          </a:p>
          <a:p>
            <a:r>
              <a:rPr lang="pt-BR" baseline="0" dirty="0"/>
              <a:t>Toda esta junção de habilidades educacionais se consolida na filosofia, filosofia clássica que está consignada em 2 filósofos:</a:t>
            </a:r>
          </a:p>
          <a:p>
            <a:r>
              <a:rPr lang="pt-BR" baseline="0" dirty="0"/>
              <a:t>PLATÂO e ARISTÒTELES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49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Cidadão: homens, não estrangeiros, proprietários,</a:t>
            </a:r>
            <a:r>
              <a:rPr lang="pt-BR" baseline="0" dirty="0"/>
              <a:t> </a:t>
            </a:r>
          </a:p>
          <a:p>
            <a:r>
              <a:rPr lang="pt-BR" baseline="0" dirty="0"/>
              <a:t>Uma vez que o trabalho está associado com a condição de escravidão~. Por isso os jovens das classes dominantes estava direcionada para a finalidade intelectual e política do futuro governantes.</a:t>
            </a:r>
          </a:p>
          <a:p>
            <a:r>
              <a:rPr lang="pt-BR" baseline="0" dirty="0"/>
              <a:t>LIVRO VIII da Política de Aristóteles trata da Educação: Música, ginástica (qualidade do corpo)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220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Escola</a:t>
            </a:r>
            <a:r>
              <a:rPr lang="pt-BR" baseline="0" dirty="0"/>
              <a:t> do Alfabeto </a:t>
            </a:r>
            <a:r>
              <a:rPr lang="pt-BR" baseline="0" dirty="0" err="1"/>
              <a:t>Sec</a:t>
            </a:r>
            <a:r>
              <a:rPr lang="pt-BR" baseline="0" dirty="0"/>
              <a:t> V a.C. – escola da alfabetização – do </a:t>
            </a:r>
            <a:r>
              <a:rPr lang="pt-BR" baseline="0" dirty="0" err="1"/>
              <a:t>be-a-ba</a:t>
            </a:r>
            <a:r>
              <a:rPr lang="pt-BR" baseline="0" dirty="0"/>
              <a:t>. Surge com o início da civilização grega, para se tornar o eixo desta cultura. Escrita cuneiforme (3500 a.C.)</a:t>
            </a:r>
          </a:p>
          <a:p>
            <a:r>
              <a:rPr lang="pt-BR" baseline="0" dirty="0"/>
              <a:t>Os poemas épicos de Homero (que não se sabe se este poeta existiu mesmo se tivesse existido seria entre </a:t>
            </a:r>
            <a:r>
              <a:rPr lang="pt-BR" baseline="0" dirty="0" err="1"/>
              <a:t>Sec</a:t>
            </a:r>
            <a:r>
              <a:rPr lang="pt-BR" baseline="0" dirty="0"/>
              <a:t> VIII e IX a. C. ) </a:t>
            </a:r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Ilíada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(que trata da guerra travada entre gregos e troianos .Ilíada vem de </a:t>
            </a:r>
            <a:r>
              <a:rPr lang="pt-B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Ílion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(Troia em Português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 </a:t>
            </a:r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Odisseia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(que narra a volta para casa de um dos heróis gregos que combateram em Troia, Ulisses (em latim)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Odisseu em grego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atribuídos a Homero, foram fundamentais para a formação do homem grego.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 transmitidos verbalmente por aproximadamente 500 anos. </a:t>
            </a:r>
          </a:p>
          <a:p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vale um exemplo das histórias contidas nestes épicos </a:t>
            </a:r>
          </a:p>
          <a:p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Ilíada Ulisses ouve o canto da Sereia e não morre (herói) Odisseu dorme e os ventos (Deus Éolo)  que estavam em um saco escapam </a:t>
            </a:r>
          </a:p>
          <a:p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Filme francês Chamado Marguerite (de 2015 com </a:t>
            </a:r>
            <a:r>
              <a:rPr lang="pt-BR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Caterine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Frot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atriz francesa), nos mostra muito bem a que leva uma pessoa iludida (canto da sereia). </a:t>
            </a:r>
            <a:endParaRPr lang="pt-BR" baseline="0" dirty="0"/>
          </a:p>
          <a:p>
            <a:r>
              <a:rPr lang="pt-BR" baseline="0" dirty="0"/>
              <a:t>Houve uma resistência por parte dos conservadores, como não podendo ser parte da formação do cidadão. </a:t>
            </a:r>
          </a:p>
          <a:p>
            <a:r>
              <a:rPr lang="pt-BR" baseline="0" dirty="0"/>
              <a:t>A escrita estava destinada aos ESCRIBAS, para registrarem os acontecimentos, como guerras, etc. Ser escriva era uma forma de ascensão social </a:t>
            </a:r>
          </a:p>
          <a:p>
            <a:r>
              <a:rPr lang="pt-BR" baseline="0" dirty="0"/>
              <a:t>Então Platão resistia à escrita pois seria uma forma não democrática de aprender, pois a memória sim é democrática, todos possuem. </a:t>
            </a:r>
          </a:p>
          <a:p>
            <a:r>
              <a:rPr lang="pt-BR" baseline="0" dirty="0"/>
              <a:t>O mestre alfabetizador era, inclusive, o menos privilegiado, devido à pouca importância da escrita.</a:t>
            </a:r>
          </a:p>
          <a:p>
            <a:r>
              <a:rPr lang="pt-BR" baseline="0" dirty="0"/>
              <a:t>Para Platão.....</a:t>
            </a:r>
          </a:p>
          <a:p>
            <a:r>
              <a:rPr lang="pt-BR" baseline="0" dirty="0"/>
              <a:t>CATARSE: quando sai do equilíbrio, A catarse te leva ao prazer.</a:t>
            </a:r>
          </a:p>
          <a:p>
            <a:r>
              <a:rPr lang="pt-BR" baseline="0" dirty="0"/>
              <a:t>Equilíbrio: Sabedoria, justiça, temperança, coragem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66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Caráter aristocrático do conhecimento</a:t>
            </a:r>
            <a:r>
              <a:rPr lang="pt-BR" baseline="0" dirty="0"/>
              <a:t> </a:t>
            </a:r>
          </a:p>
          <a:p>
            <a:r>
              <a:rPr lang="pt-BR" baseline="0" dirty="0"/>
              <a:t>O trabalho era associado à condição de escravidão</a:t>
            </a:r>
          </a:p>
          <a:p>
            <a:r>
              <a:rPr lang="pt-BR" baseline="0" dirty="0"/>
              <a:t>Etimologia </a:t>
            </a:r>
          </a:p>
          <a:p>
            <a:r>
              <a:rPr lang="pt-BR" baseline="0" dirty="0"/>
              <a:t>Plutarco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6DADD-E1F4-4AE0-BCE7-E431EA82DC9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60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3D70C-F613-4302-B0C2-0E87CBEAD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7EAA60-D5F6-4F5E-9D57-061BA298C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C50B3B-2505-4A86-9680-BFD36E6C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1258E3-793B-48E1-9807-9C93171AF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6D5BFF-F28F-4EC1-8288-AF665189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79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F9947-797E-461A-A1A0-2AB3CCE53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399C49-9FAD-4CDE-9A2C-07E2BAD55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F75DCF-AEED-48F7-B3D5-11238A5B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6D1BDB-7626-487A-A772-5F4DFFBB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05133F-E100-4A40-AAA9-E94B559D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81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7B3448-612E-4EDE-89CB-1A49C28BA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30A38A-55CC-4F4A-969B-B6A66D44F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079058-AD55-4424-9D5F-1637C4A3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78D4F1-46BD-4869-94CB-9DA03D06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5FD434-759F-46BA-BC1A-680FF68F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85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C169A6-BB67-4E95-805C-A2CD31FC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494FB1-6EDA-472B-8334-3B97C8FB8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CDF12D-BE82-41E4-A32F-386E172AF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CA15B1-0246-4C04-B0E6-210E63F1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1E4651-2A61-4A9F-B86D-18957E10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5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04EDA-8D49-4C41-8BFD-E74ED787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B20569-8964-42CC-865F-45667B64C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A4BBB0-E16F-4E25-943B-DBD6C4966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632380-B8BE-4898-9E79-72C0EDA71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A49E00-096E-4BC5-8E0B-79543ADD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543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68CA4-4505-4AA0-92CA-53C709F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E798E3-3F64-4A82-9EDE-904181536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37601E-04D8-4EEA-B838-E90FBD75D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B9448C-FFAC-4997-B0FE-ED63D476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F58AE2-D6E2-4445-9251-9F709E165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E3347A-DC84-4A9F-849F-4C0C739F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51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C82C0-A23C-472C-8BDA-2FA9BC47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4F24EE-F82D-4499-9020-790FA865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8AD16C-AD11-4044-A1EA-0753D40BA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BB637AC-D3F2-41F1-9347-7143EE78C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91EC30A-AC5C-408B-97C8-556EE9757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096A11D-AD8C-43A4-A241-3F7236B1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C292A61-73D3-40A3-A2EB-C0474FAA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62C11E6-FCFB-437E-8A3F-CE885A93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39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7C5D3-6D78-4F02-B882-91A9FDB5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CA78BAA-D7C0-4CBF-B038-AFBAB578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0B48CA5-9FF7-4413-AF9F-93779D64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FC6824-B51F-485D-8437-FD8FB3DD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63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02E6FD8-C51D-475C-80CD-747A401E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AA8C713-22CA-44B5-8AE9-89EF64151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4F96E5-B501-4B37-9423-50645B8D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13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E74EB-8F1B-4C64-B764-37422CB6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A53F1F-D1B7-4A5E-BB70-3F6EDD25B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C16DAB9-A7F3-4EA1-827A-E3A2E1E65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F6B8E9-86E0-4C65-AC41-02E78419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7E41E4-56AA-44A9-9EDF-1603BB86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ED97109-B62C-4B7E-9E3D-7B3CF65B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22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27FA16-C202-43B9-B473-A294AE09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30A1D4F-67DC-423C-8320-0062EA360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CA20BCC-BE9A-4B45-8823-5F84DC8C4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A6A0E9-EC07-496D-883C-E11B803D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491F04-53CB-4D10-B1B5-EC0A0058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864A5B-70DC-4917-A78A-0917F5B2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01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AB5AC6E-BDCA-4352-8C7B-F8EC50F9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342031-FA52-4A1D-8BB3-3E263A6B7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34C516-DF24-4926-9AB7-4C15274DF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B03F3-2989-4E9E-84ED-B317988C4258}" type="datetimeFigureOut">
              <a:rPr lang="pt-BR" smtClean="0"/>
              <a:t>30/08/2020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F75C83-704A-44B5-9EA5-DFD8193FD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032768-06D8-4854-8FCD-F0AF18981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91B5E-0902-4B45-8B95-39E8A37F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52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rcosfabionuva.files.wordpress.com/2011/08/emc3adlio-ou-da-educac3a7c3a3o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undodahistoriablog.wordpress.com/2017/11/19/trabalho-infantil-na-revolucao-industrial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34EA89C-79F3-4F2B-9A92-65B1D536F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26" y="-398313"/>
            <a:ext cx="4572344" cy="6858000"/>
          </a:xfrm>
          <a:prstGeom prst="rect">
            <a:avLst/>
          </a:prstGeom>
        </p:spPr>
      </p:pic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AA9DE6BF-A309-4FEB-BAD6-DD58DD603778}"/>
              </a:ext>
            </a:extLst>
          </p:cNvPr>
          <p:cNvSpPr/>
          <p:nvPr/>
        </p:nvSpPr>
        <p:spPr>
          <a:xfrm rot="5400000">
            <a:off x="2547352" y="-2829595"/>
            <a:ext cx="6888410" cy="12192002"/>
          </a:xfrm>
          <a:custGeom>
            <a:avLst/>
            <a:gdLst>
              <a:gd name="connsiteX0" fmla="*/ 6604026 w 9874250"/>
              <a:gd name="connsiteY0" fmla="*/ 2816022 h 17557750"/>
              <a:gd name="connsiteX1" fmla="*/ 7121904 w 9874250"/>
              <a:gd name="connsiteY1" fmla="*/ 3333899 h 17557750"/>
              <a:gd name="connsiteX2" fmla="*/ 7639781 w 9874250"/>
              <a:gd name="connsiteY2" fmla="*/ 2816022 h 17557750"/>
              <a:gd name="connsiteX3" fmla="*/ 7121904 w 9874250"/>
              <a:gd name="connsiteY3" fmla="*/ 2298144 h 17557750"/>
              <a:gd name="connsiteX4" fmla="*/ 6604026 w 9874250"/>
              <a:gd name="connsiteY4" fmla="*/ 2816022 h 17557750"/>
              <a:gd name="connsiteX5" fmla="*/ 6604026 w 9874250"/>
              <a:gd name="connsiteY5" fmla="*/ 4277186 h 17557750"/>
              <a:gd name="connsiteX6" fmla="*/ 7121904 w 9874250"/>
              <a:gd name="connsiteY6" fmla="*/ 4795064 h 17557750"/>
              <a:gd name="connsiteX7" fmla="*/ 7639781 w 9874250"/>
              <a:gd name="connsiteY7" fmla="*/ 4277186 h 17557750"/>
              <a:gd name="connsiteX8" fmla="*/ 7121904 w 9874250"/>
              <a:gd name="connsiteY8" fmla="*/ 3759309 h 17557750"/>
              <a:gd name="connsiteX9" fmla="*/ 6604026 w 9874250"/>
              <a:gd name="connsiteY9" fmla="*/ 4277186 h 17557750"/>
              <a:gd name="connsiteX10" fmla="*/ 6604026 w 9874250"/>
              <a:gd name="connsiteY10" fmla="*/ 5738350 h 17557750"/>
              <a:gd name="connsiteX11" fmla="*/ 7121904 w 9874250"/>
              <a:gd name="connsiteY11" fmla="*/ 6256228 h 17557750"/>
              <a:gd name="connsiteX12" fmla="*/ 7639781 w 9874250"/>
              <a:gd name="connsiteY12" fmla="*/ 5738350 h 17557750"/>
              <a:gd name="connsiteX13" fmla="*/ 7121904 w 9874250"/>
              <a:gd name="connsiteY13" fmla="*/ 5220472 h 17557750"/>
              <a:gd name="connsiteX14" fmla="*/ 6604026 w 9874250"/>
              <a:gd name="connsiteY14" fmla="*/ 5738350 h 17557750"/>
              <a:gd name="connsiteX15" fmla="*/ 6604026 w 9874250"/>
              <a:gd name="connsiteY15" fmla="*/ 7199514 h 17557750"/>
              <a:gd name="connsiteX16" fmla="*/ 7121904 w 9874250"/>
              <a:gd name="connsiteY16" fmla="*/ 7717392 h 17557750"/>
              <a:gd name="connsiteX17" fmla="*/ 7639781 w 9874250"/>
              <a:gd name="connsiteY17" fmla="*/ 7199514 h 17557750"/>
              <a:gd name="connsiteX18" fmla="*/ 7121904 w 9874250"/>
              <a:gd name="connsiteY18" fmla="*/ 6681636 h 17557750"/>
              <a:gd name="connsiteX19" fmla="*/ 6604026 w 9874250"/>
              <a:gd name="connsiteY19" fmla="*/ 7199514 h 17557750"/>
              <a:gd name="connsiteX20" fmla="*/ 5142071 w 9874250"/>
              <a:gd name="connsiteY20" fmla="*/ 2816022 h 17557750"/>
              <a:gd name="connsiteX21" fmla="*/ 5659949 w 9874250"/>
              <a:gd name="connsiteY21" fmla="*/ 3333899 h 17557750"/>
              <a:gd name="connsiteX22" fmla="*/ 6177827 w 9874250"/>
              <a:gd name="connsiteY22" fmla="*/ 2816022 h 17557750"/>
              <a:gd name="connsiteX23" fmla="*/ 5659949 w 9874250"/>
              <a:gd name="connsiteY23" fmla="*/ 2298144 h 17557750"/>
              <a:gd name="connsiteX24" fmla="*/ 5142071 w 9874250"/>
              <a:gd name="connsiteY24" fmla="*/ 2816022 h 17557750"/>
              <a:gd name="connsiteX25" fmla="*/ 5142071 w 9874250"/>
              <a:gd name="connsiteY25" fmla="*/ 4277186 h 17557750"/>
              <a:gd name="connsiteX26" fmla="*/ 5659949 w 9874250"/>
              <a:gd name="connsiteY26" fmla="*/ 4795064 h 17557750"/>
              <a:gd name="connsiteX27" fmla="*/ 6177827 w 9874250"/>
              <a:gd name="connsiteY27" fmla="*/ 4277186 h 17557750"/>
              <a:gd name="connsiteX28" fmla="*/ 5659949 w 9874250"/>
              <a:gd name="connsiteY28" fmla="*/ 3759309 h 17557750"/>
              <a:gd name="connsiteX29" fmla="*/ 5142071 w 9874250"/>
              <a:gd name="connsiteY29" fmla="*/ 4277186 h 17557750"/>
              <a:gd name="connsiteX30" fmla="*/ 5142071 w 9874250"/>
              <a:gd name="connsiteY30" fmla="*/ 5738350 h 17557750"/>
              <a:gd name="connsiteX31" fmla="*/ 5659949 w 9874250"/>
              <a:gd name="connsiteY31" fmla="*/ 6256228 h 17557750"/>
              <a:gd name="connsiteX32" fmla="*/ 6177827 w 9874250"/>
              <a:gd name="connsiteY32" fmla="*/ 5738350 h 17557750"/>
              <a:gd name="connsiteX33" fmla="*/ 5659949 w 9874250"/>
              <a:gd name="connsiteY33" fmla="*/ 5220472 h 17557750"/>
              <a:gd name="connsiteX34" fmla="*/ 5142071 w 9874250"/>
              <a:gd name="connsiteY34" fmla="*/ 5738350 h 17557750"/>
              <a:gd name="connsiteX35" fmla="*/ 5142071 w 9874250"/>
              <a:gd name="connsiteY35" fmla="*/ 7199514 h 17557750"/>
              <a:gd name="connsiteX36" fmla="*/ 5659949 w 9874250"/>
              <a:gd name="connsiteY36" fmla="*/ 7717392 h 17557750"/>
              <a:gd name="connsiteX37" fmla="*/ 6177827 w 9874250"/>
              <a:gd name="connsiteY37" fmla="*/ 7199514 h 17557750"/>
              <a:gd name="connsiteX38" fmla="*/ 5659949 w 9874250"/>
              <a:gd name="connsiteY38" fmla="*/ 6681636 h 17557750"/>
              <a:gd name="connsiteX39" fmla="*/ 5142071 w 9874250"/>
              <a:gd name="connsiteY39" fmla="*/ 7199514 h 17557750"/>
              <a:gd name="connsiteX40" fmla="*/ 3680118 w 9874250"/>
              <a:gd name="connsiteY40" fmla="*/ 2816022 h 17557750"/>
              <a:gd name="connsiteX41" fmla="*/ 4197995 w 9874250"/>
              <a:gd name="connsiteY41" fmla="*/ 3333899 h 17557750"/>
              <a:gd name="connsiteX42" fmla="*/ 4715873 w 9874250"/>
              <a:gd name="connsiteY42" fmla="*/ 2816022 h 17557750"/>
              <a:gd name="connsiteX43" fmla="*/ 4197995 w 9874250"/>
              <a:gd name="connsiteY43" fmla="*/ 2298144 h 17557750"/>
              <a:gd name="connsiteX44" fmla="*/ 3680118 w 9874250"/>
              <a:gd name="connsiteY44" fmla="*/ 2816022 h 17557750"/>
              <a:gd name="connsiteX45" fmla="*/ 3680118 w 9874250"/>
              <a:gd name="connsiteY45" fmla="*/ 4277186 h 17557750"/>
              <a:gd name="connsiteX46" fmla="*/ 4197995 w 9874250"/>
              <a:gd name="connsiteY46" fmla="*/ 4795064 h 17557750"/>
              <a:gd name="connsiteX47" fmla="*/ 4715873 w 9874250"/>
              <a:gd name="connsiteY47" fmla="*/ 4277186 h 17557750"/>
              <a:gd name="connsiteX48" fmla="*/ 4197995 w 9874250"/>
              <a:gd name="connsiteY48" fmla="*/ 3759309 h 17557750"/>
              <a:gd name="connsiteX49" fmla="*/ 3680118 w 9874250"/>
              <a:gd name="connsiteY49" fmla="*/ 4277186 h 17557750"/>
              <a:gd name="connsiteX50" fmla="*/ 3680118 w 9874250"/>
              <a:gd name="connsiteY50" fmla="*/ 5738350 h 17557750"/>
              <a:gd name="connsiteX51" fmla="*/ 4197995 w 9874250"/>
              <a:gd name="connsiteY51" fmla="*/ 6256228 h 17557750"/>
              <a:gd name="connsiteX52" fmla="*/ 4715873 w 9874250"/>
              <a:gd name="connsiteY52" fmla="*/ 5738350 h 17557750"/>
              <a:gd name="connsiteX53" fmla="*/ 4197995 w 9874250"/>
              <a:gd name="connsiteY53" fmla="*/ 5220472 h 17557750"/>
              <a:gd name="connsiteX54" fmla="*/ 3680118 w 9874250"/>
              <a:gd name="connsiteY54" fmla="*/ 5738350 h 17557750"/>
              <a:gd name="connsiteX55" fmla="*/ 3680118 w 9874250"/>
              <a:gd name="connsiteY55" fmla="*/ 7199514 h 17557750"/>
              <a:gd name="connsiteX56" fmla="*/ 4197995 w 9874250"/>
              <a:gd name="connsiteY56" fmla="*/ 7717392 h 17557750"/>
              <a:gd name="connsiteX57" fmla="*/ 4715873 w 9874250"/>
              <a:gd name="connsiteY57" fmla="*/ 7199514 h 17557750"/>
              <a:gd name="connsiteX58" fmla="*/ 4197995 w 9874250"/>
              <a:gd name="connsiteY58" fmla="*/ 6681636 h 17557750"/>
              <a:gd name="connsiteX59" fmla="*/ 3680118 w 9874250"/>
              <a:gd name="connsiteY59" fmla="*/ 7199514 h 17557750"/>
              <a:gd name="connsiteX60" fmla="*/ 2218164 w 9874250"/>
              <a:gd name="connsiteY60" fmla="*/ 2816022 h 17557750"/>
              <a:gd name="connsiteX61" fmla="*/ 2736043 w 9874250"/>
              <a:gd name="connsiteY61" fmla="*/ 3333899 h 17557750"/>
              <a:gd name="connsiteX62" fmla="*/ 3253920 w 9874250"/>
              <a:gd name="connsiteY62" fmla="*/ 2816022 h 17557750"/>
              <a:gd name="connsiteX63" fmla="*/ 2736042 w 9874250"/>
              <a:gd name="connsiteY63" fmla="*/ 2298144 h 17557750"/>
              <a:gd name="connsiteX64" fmla="*/ 2218164 w 9874250"/>
              <a:gd name="connsiteY64" fmla="*/ 2816022 h 17557750"/>
              <a:gd name="connsiteX65" fmla="*/ 2218164 w 9874250"/>
              <a:gd name="connsiteY65" fmla="*/ 4277186 h 17557750"/>
              <a:gd name="connsiteX66" fmla="*/ 2736043 w 9874250"/>
              <a:gd name="connsiteY66" fmla="*/ 4795064 h 17557750"/>
              <a:gd name="connsiteX67" fmla="*/ 3253920 w 9874250"/>
              <a:gd name="connsiteY67" fmla="*/ 4277186 h 17557750"/>
              <a:gd name="connsiteX68" fmla="*/ 2736043 w 9874250"/>
              <a:gd name="connsiteY68" fmla="*/ 3759309 h 17557750"/>
              <a:gd name="connsiteX69" fmla="*/ 2218164 w 9874250"/>
              <a:gd name="connsiteY69" fmla="*/ 4277186 h 17557750"/>
              <a:gd name="connsiteX70" fmla="*/ 2218164 w 9874250"/>
              <a:gd name="connsiteY70" fmla="*/ 5738350 h 17557750"/>
              <a:gd name="connsiteX71" fmla="*/ 2736043 w 9874250"/>
              <a:gd name="connsiteY71" fmla="*/ 6256228 h 17557750"/>
              <a:gd name="connsiteX72" fmla="*/ 3253920 w 9874250"/>
              <a:gd name="connsiteY72" fmla="*/ 5738350 h 17557750"/>
              <a:gd name="connsiteX73" fmla="*/ 2736043 w 9874250"/>
              <a:gd name="connsiteY73" fmla="*/ 5220472 h 17557750"/>
              <a:gd name="connsiteX74" fmla="*/ 2218164 w 9874250"/>
              <a:gd name="connsiteY74" fmla="*/ 5738350 h 17557750"/>
              <a:gd name="connsiteX75" fmla="*/ 2218164 w 9874250"/>
              <a:gd name="connsiteY75" fmla="*/ 7199514 h 17557750"/>
              <a:gd name="connsiteX76" fmla="*/ 2736043 w 9874250"/>
              <a:gd name="connsiteY76" fmla="*/ 7717392 h 17557750"/>
              <a:gd name="connsiteX77" fmla="*/ 3253920 w 9874250"/>
              <a:gd name="connsiteY77" fmla="*/ 7199514 h 17557750"/>
              <a:gd name="connsiteX78" fmla="*/ 2736043 w 9874250"/>
              <a:gd name="connsiteY78" fmla="*/ 6681636 h 17557750"/>
              <a:gd name="connsiteX79" fmla="*/ 2218164 w 9874250"/>
              <a:gd name="connsiteY79" fmla="*/ 7199514 h 17557750"/>
              <a:gd name="connsiteX80" fmla="*/ 0 w 9874250"/>
              <a:gd name="connsiteY80" fmla="*/ 17557750 h 17557750"/>
              <a:gd name="connsiteX81" fmla="*/ 0 w 9874250"/>
              <a:gd name="connsiteY81" fmla="*/ 13919200 h 17557750"/>
              <a:gd name="connsiteX82" fmla="*/ 1 w 9874250"/>
              <a:gd name="connsiteY82" fmla="*/ 13919200 h 17557750"/>
              <a:gd name="connsiteX83" fmla="*/ 1 w 9874250"/>
              <a:gd name="connsiteY83" fmla="*/ 1765300 h 17557750"/>
              <a:gd name="connsiteX84" fmla="*/ 0 w 9874250"/>
              <a:gd name="connsiteY84" fmla="*/ 1765300 h 17557750"/>
              <a:gd name="connsiteX85" fmla="*/ 0 w 9874250"/>
              <a:gd name="connsiteY85" fmla="*/ 0 h 17557750"/>
              <a:gd name="connsiteX86" fmla="*/ 1 w 9874250"/>
              <a:gd name="connsiteY86" fmla="*/ 0 h 17557750"/>
              <a:gd name="connsiteX87" fmla="*/ 1428751 w 9874250"/>
              <a:gd name="connsiteY87" fmla="*/ 0 h 17557750"/>
              <a:gd name="connsiteX88" fmla="*/ 8445500 w 9874250"/>
              <a:gd name="connsiteY88" fmla="*/ 0 h 17557750"/>
              <a:gd name="connsiteX89" fmla="*/ 9874250 w 9874250"/>
              <a:gd name="connsiteY89" fmla="*/ 0 h 17557750"/>
              <a:gd name="connsiteX90" fmla="*/ 9874250 w 9874250"/>
              <a:gd name="connsiteY90" fmla="*/ 1765300 h 17557750"/>
              <a:gd name="connsiteX91" fmla="*/ 9874250 w 9874250"/>
              <a:gd name="connsiteY91" fmla="*/ 13919200 h 17557750"/>
              <a:gd name="connsiteX92" fmla="*/ 9874250 w 9874250"/>
              <a:gd name="connsiteY92" fmla="*/ 17557749 h 17557750"/>
              <a:gd name="connsiteX93" fmla="*/ 9874250 w 9874250"/>
              <a:gd name="connsiteY93" fmla="*/ 17557750 h 175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874250" h="17557750">
                <a:moveTo>
                  <a:pt x="6604026" y="2816022"/>
                </a:moveTo>
                <a:cubicBezTo>
                  <a:pt x="6604026" y="3102038"/>
                  <a:pt x="6835888" y="3333899"/>
                  <a:pt x="7121904" y="3333899"/>
                </a:cubicBezTo>
                <a:cubicBezTo>
                  <a:pt x="7407920" y="3333899"/>
                  <a:pt x="7639781" y="3102038"/>
                  <a:pt x="7639781" y="2816022"/>
                </a:cubicBezTo>
                <a:cubicBezTo>
                  <a:pt x="7639781" y="2530006"/>
                  <a:pt x="7407920" y="2298144"/>
                  <a:pt x="7121904" y="2298144"/>
                </a:cubicBezTo>
                <a:cubicBezTo>
                  <a:pt x="6835888" y="2298144"/>
                  <a:pt x="6604026" y="2530006"/>
                  <a:pt x="6604026" y="2816022"/>
                </a:cubicBezTo>
                <a:close/>
                <a:moveTo>
                  <a:pt x="6604026" y="4277186"/>
                </a:moveTo>
                <a:cubicBezTo>
                  <a:pt x="6604026" y="4563202"/>
                  <a:pt x="6835888" y="4795064"/>
                  <a:pt x="7121904" y="4795064"/>
                </a:cubicBezTo>
                <a:cubicBezTo>
                  <a:pt x="7407920" y="4795064"/>
                  <a:pt x="7639781" y="4563202"/>
                  <a:pt x="7639781" y="4277186"/>
                </a:cubicBezTo>
                <a:cubicBezTo>
                  <a:pt x="7639781" y="3991170"/>
                  <a:pt x="7407920" y="3759309"/>
                  <a:pt x="7121904" y="3759309"/>
                </a:cubicBezTo>
                <a:cubicBezTo>
                  <a:pt x="6835888" y="3759309"/>
                  <a:pt x="6604026" y="3991170"/>
                  <a:pt x="6604026" y="4277186"/>
                </a:cubicBezTo>
                <a:close/>
                <a:moveTo>
                  <a:pt x="6604026" y="5738350"/>
                </a:moveTo>
                <a:cubicBezTo>
                  <a:pt x="6604026" y="6024366"/>
                  <a:pt x="6835888" y="6256228"/>
                  <a:pt x="7121904" y="6256228"/>
                </a:cubicBezTo>
                <a:cubicBezTo>
                  <a:pt x="7407920" y="6256228"/>
                  <a:pt x="7639781" y="6024366"/>
                  <a:pt x="7639781" y="5738350"/>
                </a:cubicBezTo>
                <a:cubicBezTo>
                  <a:pt x="7639781" y="5452334"/>
                  <a:pt x="7407920" y="5220472"/>
                  <a:pt x="7121904" y="5220472"/>
                </a:cubicBezTo>
                <a:cubicBezTo>
                  <a:pt x="6835888" y="5220472"/>
                  <a:pt x="6604026" y="5452334"/>
                  <a:pt x="6604026" y="5738350"/>
                </a:cubicBezTo>
                <a:close/>
                <a:moveTo>
                  <a:pt x="6604026" y="7199514"/>
                </a:moveTo>
                <a:cubicBezTo>
                  <a:pt x="6604026" y="7485530"/>
                  <a:pt x="6835888" y="7717392"/>
                  <a:pt x="7121904" y="7717392"/>
                </a:cubicBezTo>
                <a:cubicBezTo>
                  <a:pt x="7407920" y="7717392"/>
                  <a:pt x="7639781" y="7485530"/>
                  <a:pt x="7639781" y="7199514"/>
                </a:cubicBezTo>
                <a:cubicBezTo>
                  <a:pt x="7639781" y="6913498"/>
                  <a:pt x="7407920" y="6681636"/>
                  <a:pt x="7121904" y="6681636"/>
                </a:cubicBezTo>
                <a:cubicBezTo>
                  <a:pt x="6835888" y="6681636"/>
                  <a:pt x="6604026" y="6913498"/>
                  <a:pt x="6604026" y="7199514"/>
                </a:cubicBezTo>
                <a:close/>
                <a:moveTo>
                  <a:pt x="5142071" y="2816022"/>
                </a:moveTo>
                <a:cubicBezTo>
                  <a:pt x="5142071" y="3102038"/>
                  <a:pt x="5373933" y="3333899"/>
                  <a:pt x="5659949" y="3333899"/>
                </a:cubicBezTo>
                <a:cubicBezTo>
                  <a:pt x="5945965" y="3333899"/>
                  <a:pt x="6177827" y="3102038"/>
                  <a:pt x="6177827" y="2816022"/>
                </a:cubicBezTo>
                <a:cubicBezTo>
                  <a:pt x="6177827" y="2530006"/>
                  <a:pt x="5945965" y="2298144"/>
                  <a:pt x="5659949" y="2298144"/>
                </a:cubicBezTo>
                <a:cubicBezTo>
                  <a:pt x="5373933" y="2298144"/>
                  <a:pt x="5142071" y="2530006"/>
                  <a:pt x="5142071" y="2816022"/>
                </a:cubicBezTo>
                <a:close/>
                <a:moveTo>
                  <a:pt x="5142071" y="4277186"/>
                </a:moveTo>
                <a:cubicBezTo>
                  <a:pt x="5142071" y="4563202"/>
                  <a:pt x="5373933" y="4795064"/>
                  <a:pt x="5659949" y="4795064"/>
                </a:cubicBezTo>
                <a:cubicBezTo>
                  <a:pt x="5945965" y="4795064"/>
                  <a:pt x="6177827" y="4563202"/>
                  <a:pt x="6177827" y="4277186"/>
                </a:cubicBezTo>
                <a:cubicBezTo>
                  <a:pt x="6177827" y="3991170"/>
                  <a:pt x="5945965" y="3759309"/>
                  <a:pt x="5659949" y="3759309"/>
                </a:cubicBezTo>
                <a:cubicBezTo>
                  <a:pt x="5373933" y="3759309"/>
                  <a:pt x="5142071" y="3991170"/>
                  <a:pt x="5142071" y="4277186"/>
                </a:cubicBezTo>
                <a:close/>
                <a:moveTo>
                  <a:pt x="5142071" y="5738350"/>
                </a:moveTo>
                <a:cubicBezTo>
                  <a:pt x="5142071" y="6024366"/>
                  <a:pt x="5373933" y="6256228"/>
                  <a:pt x="5659949" y="6256228"/>
                </a:cubicBezTo>
                <a:cubicBezTo>
                  <a:pt x="5945965" y="6256228"/>
                  <a:pt x="6177827" y="6024366"/>
                  <a:pt x="6177827" y="5738350"/>
                </a:cubicBezTo>
                <a:cubicBezTo>
                  <a:pt x="6177827" y="5452334"/>
                  <a:pt x="5945965" y="5220472"/>
                  <a:pt x="5659949" y="5220472"/>
                </a:cubicBezTo>
                <a:cubicBezTo>
                  <a:pt x="5373933" y="5220472"/>
                  <a:pt x="5142071" y="5452334"/>
                  <a:pt x="5142071" y="5738350"/>
                </a:cubicBezTo>
                <a:close/>
                <a:moveTo>
                  <a:pt x="5142071" y="7199514"/>
                </a:moveTo>
                <a:cubicBezTo>
                  <a:pt x="5142071" y="7485530"/>
                  <a:pt x="5373933" y="7717392"/>
                  <a:pt x="5659949" y="7717392"/>
                </a:cubicBezTo>
                <a:cubicBezTo>
                  <a:pt x="5945965" y="7717392"/>
                  <a:pt x="6177827" y="7485530"/>
                  <a:pt x="6177827" y="7199514"/>
                </a:cubicBezTo>
                <a:cubicBezTo>
                  <a:pt x="6177827" y="6913498"/>
                  <a:pt x="5945965" y="6681636"/>
                  <a:pt x="5659949" y="6681636"/>
                </a:cubicBezTo>
                <a:cubicBezTo>
                  <a:pt x="5373933" y="6681636"/>
                  <a:pt x="5142071" y="6913498"/>
                  <a:pt x="5142071" y="7199514"/>
                </a:cubicBezTo>
                <a:close/>
                <a:moveTo>
                  <a:pt x="3680118" y="2816022"/>
                </a:moveTo>
                <a:cubicBezTo>
                  <a:pt x="3680118" y="3102038"/>
                  <a:pt x="3911980" y="3333899"/>
                  <a:pt x="4197995" y="3333899"/>
                </a:cubicBezTo>
                <a:cubicBezTo>
                  <a:pt x="4484011" y="3333899"/>
                  <a:pt x="4715873" y="3102038"/>
                  <a:pt x="4715873" y="2816022"/>
                </a:cubicBezTo>
                <a:cubicBezTo>
                  <a:pt x="4715873" y="2530006"/>
                  <a:pt x="4484011" y="2298144"/>
                  <a:pt x="4197995" y="2298144"/>
                </a:cubicBezTo>
                <a:cubicBezTo>
                  <a:pt x="3911980" y="2298144"/>
                  <a:pt x="3680118" y="2530006"/>
                  <a:pt x="3680118" y="2816022"/>
                </a:cubicBezTo>
                <a:close/>
                <a:moveTo>
                  <a:pt x="3680118" y="4277186"/>
                </a:moveTo>
                <a:cubicBezTo>
                  <a:pt x="3680118" y="4563202"/>
                  <a:pt x="3911980" y="4795064"/>
                  <a:pt x="4197995" y="4795064"/>
                </a:cubicBezTo>
                <a:cubicBezTo>
                  <a:pt x="4484011" y="4795064"/>
                  <a:pt x="4715873" y="4563202"/>
                  <a:pt x="4715873" y="4277186"/>
                </a:cubicBezTo>
                <a:cubicBezTo>
                  <a:pt x="4715873" y="3991170"/>
                  <a:pt x="4484011" y="3759309"/>
                  <a:pt x="4197995" y="3759309"/>
                </a:cubicBezTo>
                <a:cubicBezTo>
                  <a:pt x="3911980" y="3759309"/>
                  <a:pt x="3680118" y="3991170"/>
                  <a:pt x="3680118" y="4277186"/>
                </a:cubicBezTo>
                <a:close/>
                <a:moveTo>
                  <a:pt x="3680118" y="5738350"/>
                </a:moveTo>
                <a:cubicBezTo>
                  <a:pt x="3680118" y="6024366"/>
                  <a:pt x="3911980" y="6256228"/>
                  <a:pt x="4197995" y="6256228"/>
                </a:cubicBezTo>
                <a:cubicBezTo>
                  <a:pt x="4484011" y="6256228"/>
                  <a:pt x="4715873" y="6024366"/>
                  <a:pt x="4715873" y="5738350"/>
                </a:cubicBezTo>
                <a:cubicBezTo>
                  <a:pt x="4715873" y="5452334"/>
                  <a:pt x="4484011" y="5220472"/>
                  <a:pt x="4197995" y="5220472"/>
                </a:cubicBezTo>
                <a:cubicBezTo>
                  <a:pt x="3911980" y="5220472"/>
                  <a:pt x="3680118" y="5452334"/>
                  <a:pt x="3680118" y="5738350"/>
                </a:cubicBezTo>
                <a:close/>
                <a:moveTo>
                  <a:pt x="3680118" y="7199514"/>
                </a:moveTo>
                <a:cubicBezTo>
                  <a:pt x="3680118" y="7485530"/>
                  <a:pt x="3911980" y="7717392"/>
                  <a:pt x="4197995" y="7717392"/>
                </a:cubicBezTo>
                <a:cubicBezTo>
                  <a:pt x="4484011" y="7717392"/>
                  <a:pt x="4715873" y="7485530"/>
                  <a:pt x="4715873" y="7199514"/>
                </a:cubicBezTo>
                <a:cubicBezTo>
                  <a:pt x="4715873" y="6913498"/>
                  <a:pt x="4484011" y="6681636"/>
                  <a:pt x="4197995" y="6681636"/>
                </a:cubicBezTo>
                <a:cubicBezTo>
                  <a:pt x="3911980" y="6681636"/>
                  <a:pt x="3680118" y="6913498"/>
                  <a:pt x="3680118" y="7199514"/>
                </a:cubicBezTo>
                <a:close/>
                <a:moveTo>
                  <a:pt x="2218164" y="2816022"/>
                </a:moveTo>
                <a:cubicBezTo>
                  <a:pt x="2218164" y="3102038"/>
                  <a:pt x="2450026" y="3333899"/>
                  <a:pt x="2736043" y="3333899"/>
                </a:cubicBezTo>
                <a:cubicBezTo>
                  <a:pt x="3022058" y="3333899"/>
                  <a:pt x="3253920" y="3102038"/>
                  <a:pt x="3253920" y="2816022"/>
                </a:cubicBezTo>
                <a:cubicBezTo>
                  <a:pt x="3253920" y="2530006"/>
                  <a:pt x="3022058" y="2298144"/>
                  <a:pt x="2736042" y="2298144"/>
                </a:cubicBezTo>
                <a:cubicBezTo>
                  <a:pt x="2450026" y="2298144"/>
                  <a:pt x="2218164" y="2530006"/>
                  <a:pt x="2218164" y="2816022"/>
                </a:cubicBezTo>
                <a:close/>
                <a:moveTo>
                  <a:pt x="2218164" y="4277186"/>
                </a:moveTo>
                <a:cubicBezTo>
                  <a:pt x="2218164" y="4563202"/>
                  <a:pt x="2450027" y="4795064"/>
                  <a:pt x="2736043" y="4795064"/>
                </a:cubicBezTo>
                <a:cubicBezTo>
                  <a:pt x="3022058" y="4795064"/>
                  <a:pt x="3253920" y="4563202"/>
                  <a:pt x="3253920" y="4277186"/>
                </a:cubicBezTo>
                <a:cubicBezTo>
                  <a:pt x="3253920" y="3991170"/>
                  <a:pt x="3022058" y="3759309"/>
                  <a:pt x="2736043" y="3759309"/>
                </a:cubicBezTo>
                <a:cubicBezTo>
                  <a:pt x="2450027" y="3759309"/>
                  <a:pt x="2218164" y="3991170"/>
                  <a:pt x="2218164" y="4277186"/>
                </a:cubicBezTo>
                <a:close/>
                <a:moveTo>
                  <a:pt x="2218164" y="5738350"/>
                </a:moveTo>
                <a:cubicBezTo>
                  <a:pt x="2218164" y="6024366"/>
                  <a:pt x="2450027" y="6256228"/>
                  <a:pt x="2736043" y="6256228"/>
                </a:cubicBezTo>
                <a:cubicBezTo>
                  <a:pt x="3022058" y="6256228"/>
                  <a:pt x="3253920" y="6024366"/>
                  <a:pt x="3253920" y="5738350"/>
                </a:cubicBezTo>
                <a:cubicBezTo>
                  <a:pt x="3253920" y="5452334"/>
                  <a:pt x="3022058" y="5220472"/>
                  <a:pt x="2736043" y="5220472"/>
                </a:cubicBezTo>
                <a:cubicBezTo>
                  <a:pt x="2450027" y="5220472"/>
                  <a:pt x="2218164" y="5452334"/>
                  <a:pt x="2218164" y="5738350"/>
                </a:cubicBezTo>
                <a:close/>
                <a:moveTo>
                  <a:pt x="2218164" y="7199514"/>
                </a:moveTo>
                <a:cubicBezTo>
                  <a:pt x="2218164" y="7485530"/>
                  <a:pt x="2450027" y="7717392"/>
                  <a:pt x="2736043" y="7717392"/>
                </a:cubicBezTo>
                <a:cubicBezTo>
                  <a:pt x="3022058" y="7717392"/>
                  <a:pt x="3253920" y="7485530"/>
                  <a:pt x="3253920" y="7199514"/>
                </a:cubicBezTo>
                <a:cubicBezTo>
                  <a:pt x="3253920" y="6913498"/>
                  <a:pt x="3022058" y="6681636"/>
                  <a:pt x="2736043" y="6681636"/>
                </a:cubicBezTo>
                <a:cubicBezTo>
                  <a:pt x="2450027" y="6681636"/>
                  <a:pt x="2218164" y="6913498"/>
                  <a:pt x="2218164" y="7199514"/>
                </a:cubicBezTo>
                <a:close/>
                <a:moveTo>
                  <a:pt x="0" y="17557750"/>
                </a:moveTo>
                <a:lnTo>
                  <a:pt x="0" y="13919200"/>
                </a:lnTo>
                <a:lnTo>
                  <a:pt x="1" y="13919200"/>
                </a:lnTo>
                <a:lnTo>
                  <a:pt x="1" y="1765300"/>
                </a:lnTo>
                <a:lnTo>
                  <a:pt x="0" y="1765300"/>
                </a:lnTo>
                <a:lnTo>
                  <a:pt x="0" y="0"/>
                </a:lnTo>
                <a:lnTo>
                  <a:pt x="1" y="0"/>
                </a:lnTo>
                <a:lnTo>
                  <a:pt x="1428751" y="0"/>
                </a:lnTo>
                <a:lnTo>
                  <a:pt x="8445500" y="0"/>
                </a:lnTo>
                <a:lnTo>
                  <a:pt x="9874250" y="0"/>
                </a:lnTo>
                <a:lnTo>
                  <a:pt x="9874250" y="1765300"/>
                </a:lnTo>
                <a:lnTo>
                  <a:pt x="9874250" y="13919200"/>
                </a:lnTo>
                <a:lnTo>
                  <a:pt x="9874250" y="17557749"/>
                </a:lnTo>
                <a:lnTo>
                  <a:pt x="9874250" y="175577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28699D-2048-4451-BF35-316435584201}"/>
              </a:ext>
            </a:extLst>
          </p:cNvPr>
          <p:cNvSpPr txBox="1"/>
          <p:nvPr/>
        </p:nvSpPr>
        <p:spPr>
          <a:xfrm>
            <a:off x="461528" y="1363579"/>
            <a:ext cx="5530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FFA658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PEDAGÓGICA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F5C5C42-F6DF-46D1-B75F-A3BFE6E1DF47}"/>
              </a:ext>
            </a:extLst>
          </p:cNvPr>
          <p:cNvSpPr txBox="1"/>
          <p:nvPr/>
        </p:nvSpPr>
        <p:spPr>
          <a:xfrm>
            <a:off x="461528" y="653080"/>
            <a:ext cx="59915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spc="1300" dirty="0">
                <a:solidFill>
                  <a:srgbClr val="41C1B4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PREPARAÇÃO</a:t>
            </a:r>
            <a:endParaRPr lang="pt-BR" sz="2400" spc="1300" dirty="0">
              <a:solidFill>
                <a:srgbClr val="41C1B4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20B7436-B2D9-44C5-BC36-F7BE287BC540}"/>
              </a:ext>
            </a:extLst>
          </p:cNvPr>
          <p:cNvSpPr txBox="1"/>
          <p:nvPr/>
        </p:nvSpPr>
        <p:spPr>
          <a:xfrm>
            <a:off x="461528" y="2401380"/>
            <a:ext cx="71263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spc="10300" dirty="0">
                <a:solidFill>
                  <a:srgbClr val="41C1B4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</a:t>
            </a:r>
            <a:endParaRPr lang="pt-BR" sz="2400" spc="10300" dirty="0">
              <a:solidFill>
                <a:srgbClr val="41C1B4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32B685A-7910-4D4D-9AB5-A26701CFB0E1}"/>
              </a:ext>
            </a:extLst>
          </p:cNvPr>
          <p:cNvSpPr/>
          <p:nvPr/>
        </p:nvSpPr>
        <p:spPr>
          <a:xfrm>
            <a:off x="-2251297" y="3682132"/>
            <a:ext cx="8940860" cy="8953773"/>
          </a:xfrm>
          <a:prstGeom prst="ellipse">
            <a:avLst/>
          </a:prstGeom>
          <a:solidFill>
            <a:srgbClr val="C2D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3DB6C48-1F77-4099-A00D-7ED97091C7AD}"/>
              </a:ext>
            </a:extLst>
          </p:cNvPr>
          <p:cNvSpPr txBox="1"/>
          <p:nvPr/>
        </p:nvSpPr>
        <p:spPr>
          <a:xfrm>
            <a:off x="461528" y="4534401"/>
            <a:ext cx="855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Professora</a:t>
            </a:r>
          </a:p>
          <a:p>
            <a:r>
              <a:rPr lang="pt-BR" sz="4000" dirty="0">
                <a:solidFill>
                  <a:schemeClr val="bg1"/>
                </a:solidFill>
              </a:rPr>
              <a:t>Paula Manoel </a:t>
            </a:r>
            <a:r>
              <a:rPr lang="pt-BR" sz="4000" dirty="0" err="1">
                <a:solidFill>
                  <a:schemeClr val="bg1"/>
                </a:solidFill>
              </a:rPr>
              <a:t>Crnkovic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F84D60-46C2-4ABD-A914-8467258E58D5}"/>
              </a:ext>
            </a:extLst>
          </p:cNvPr>
          <p:cNvSpPr txBox="1"/>
          <p:nvPr/>
        </p:nvSpPr>
        <p:spPr>
          <a:xfrm>
            <a:off x="609600" y="3243385"/>
            <a:ext cx="5843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Cambria" panose="02040503050406030204" pitchFamily="18" charset="0"/>
              </a:rPr>
              <a:t>Aula 2: História da Educação - geral</a:t>
            </a:r>
          </a:p>
        </p:txBody>
      </p:sp>
    </p:spTree>
    <p:extLst>
      <p:ext uri="{BB962C8B-B14F-4D97-AF65-F5344CB8AC3E}">
        <p14:creationId xmlns:p14="http://schemas.microsoft.com/office/powerpoint/2010/main" val="71563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B13F91-D79A-46E8-8290-82C607B2F3C5}"/>
              </a:ext>
            </a:extLst>
          </p:cNvPr>
          <p:cNvSpPr txBox="1"/>
          <p:nvPr/>
        </p:nvSpPr>
        <p:spPr>
          <a:xfrm>
            <a:off x="4862003" y="2046391"/>
            <a:ext cx="6526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Nas sociedades escravistas da Antiguidade, a educação escolar não era um direito de todos, mas sim privilégio de poucos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D688D9-8C22-4733-AB25-61EEC103B093}"/>
              </a:ext>
            </a:extLst>
          </p:cNvPr>
          <p:cNvSpPr txBox="1"/>
          <p:nvPr/>
        </p:nvSpPr>
        <p:spPr>
          <a:xfrm>
            <a:off x="5319203" y="5576727"/>
            <a:ext cx="6069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Plutarco (46 – 120) : Educar não equivale ao ato de encher uma jarra, mas sim ao de acender uma chama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5F954D-6AD1-47BD-95E7-8077F593E96B}"/>
              </a:ext>
            </a:extLst>
          </p:cNvPr>
          <p:cNvSpPr txBox="1"/>
          <p:nvPr/>
        </p:nvSpPr>
        <p:spPr>
          <a:xfrm>
            <a:off x="6357951" y="4294853"/>
            <a:ext cx="289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Do interno </a:t>
            </a:r>
            <a:r>
              <a:rPr lang="pt-BR" dirty="0">
                <a:sym typeface="Wingdings" panose="05000000000000000000" pitchFamily="2" charset="2"/>
              </a:rPr>
              <a:t> para o externo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1E2A3A2-4D4C-4781-A03B-3B1454B1BC8C}"/>
              </a:ext>
            </a:extLst>
          </p:cNvPr>
          <p:cNvSpPr txBox="1"/>
          <p:nvPr/>
        </p:nvSpPr>
        <p:spPr>
          <a:xfrm>
            <a:off x="7215205" y="3382311"/>
            <a:ext cx="11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Etimologia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56A0E78-6ED2-4F10-86E9-5B1E01D03BB8}"/>
              </a:ext>
            </a:extLst>
          </p:cNvPr>
          <p:cNvSpPr txBox="1"/>
          <p:nvPr/>
        </p:nvSpPr>
        <p:spPr>
          <a:xfrm>
            <a:off x="5642948" y="3836814"/>
            <a:ext cx="432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Educar vem do latim: educo, </a:t>
            </a:r>
            <a:r>
              <a:rPr lang="pt-BR" dirty="0" err="1"/>
              <a:t>educare</a:t>
            </a:r>
            <a:r>
              <a:rPr lang="pt-BR" dirty="0"/>
              <a:t> ( criar)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9743A4F-82E0-4297-9DF9-835E4AFD75E8}"/>
              </a:ext>
            </a:extLst>
          </p:cNvPr>
          <p:cNvSpPr txBox="1"/>
          <p:nvPr/>
        </p:nvSpPr>
        <p:spPr>
          <a:xfrm>
            <a:off x="734170" y="1709530"/>
            <a:ext cx="140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Educação</a:t>
            </a:r>
          </a:p>
        </p:txBody>
      </p:sp>
      <p:pic>
        <p:nvPicPr>
          <p:cNvPr id="6146" name="Picture 2" descr="VELA ACESA – Paróquia Santa Rita de Cássia">
            <a:extLst>
              <a:ext uri="{FF2B5EF4-FFF2-40B4-BE49-F238E27FC236}">
                <a16:creationId xmlns:a16="http://schemas.microsoft.com/office/drawing/2014/main" id="{8B643FE7-55BF-40B8-9A48-960915BC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61" y="99589"/>
            <a:ext cx="2148178" cy="356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601F09FC-A207-4629-BBB1-4E0149974557}"/>
              </a:ext>
            </a:extLst>
          </p:cNvPr>
          <p:cNvSpPr/>
          <p:nvPr/>
        </p:nvSpPr>
        <p:spPr>
          <a:xfrm>
            <a:off x="-3911217" y="-947101"/>
            <a:ext cx="7860806" cy="8953773"/>
          </a:xfrm>
          <a:prstGeom prst="ellipse">
            <a:avLst/>
          </a:prstGeom>
          <a:solidFill>
            <a:srgbClr val="C2D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B36A462-A2D9-4289-B722-A1A6670500A9}"/>
              </a:ext>
            </a:extLst>
          </p:cNvPr>
          <p:cNvSpPr txBox="1"/>
          <p:nvPr/>
        </p:nvSpPr>
        <p:spPr>
          <a:xfrm>
            <a:off x="803744" y="1894196"/>
            <a:ext cx="21481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7200" dirty="0">
                <a:solidFill>
                  <a:schemeClr val="bg1"/>
                </a:solidFill>
              </a:rPr>
              <a:t>Educação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F4DE6C-3706-40AD-AEB4-4D1AF1BBAA1D}"/>
              </a:ext>
            </a:extLst>
          </p:cNvPr>
          <p:cNvSpPr txBox="1"/>
          <p:nvPr/>
        </p:nvSpPr>
        <p:spPr>
          <a:xfrm>
            <a:off x="5465838" y="468274"/>
            <a:ext cx="4676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Abadi" panose="020B0604020202020204" pitchFamily="34" charset="0"/>
              </a:rPr>
              <a:t>Caráter aristocrático do conhecimento </a:t>
            </a:r>
          </a:p>
        </p:txBody>
      </p:sp>
    </p:spTree>
    <p:extLst>
      <p:ext uri="{BB962C8B-B14F-4D97-AF65-F5344CB8AC3E}">
        <p14:creationId xmlns:p14="http://schemas.microsoft.com/office/powerpoint/2010/main" val="30758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56E0E87-EC6B-4BBE-BEFE-FB4B2AD0192A}"/>
              </a:ext>
            </a:extLst>
          </p:cNvPr>
          <p:cNvSpPr/>
          <p:nvPr/>
        </p:nvSpPr>
        <p:spPr>
          <a:xfrm>
            <a:off x="327991" y="-1678679"/>
            <a:ext cx="11430000" cy="4810262"/>
          </a:xfrm>
          <a:prstGeom prst="ellipse">
            <a:avLst/>
          </a:prstGeom>
          <a:solidFill>
            <a:srgbClr val="C2D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F462E10-1147-443A-9ADD-ACA4F16CC2D0}"/>
              </a:ext>
            </a:extLst>
          </p:cNvPr>
          <p:cNvSpPr txBox="1"/>
          <p:nvPr/>
        </p:nvSpPr>
        <p:spPr>
          <a:xfrm>
            <a:off x="2669031" y="1076244"/>
            <a:ext cx="697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Previa 2 momentos educativos na vida das crianças e jovens nas classes dominantes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74C3BD7-DA54-4F68-942D-13B7616113FE}"/>
              </a:ext>
            </a:extLst>
          </p:cNvPr>
          <p:cNvSpPr txBox="1"/>
          <p:nvPr/>
        </p:nvSpPr>
        <p:spPr>
          <a:xfrm>
            <a:off x="2324099" y="2591110"/>
            <a:ext cx="1276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Fazer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CD6162-1E09-44E0-AC18-B7597A0AC63A}"/>
              </a:ext>
            </a:extLst>
          </p:cNvPr>
          <p:cNvSpPr txBox="1"/>
          <p:nvPr/>
        </p:nvSpPr>
        <p:spPr>
          <a:xfrm>
            <a:off x="8447735" y="2186743"/>
            <a:ext cx="1193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Falar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821ED6-7707-4BA9-8DAE-21B42B781CE2}"/>
              </a:ext>
            </a:extLst>
          </p:cNvPr>
          <p:cNvSpPr txBox="1"/>
          <p:nvPr/>
        </p:nvSpPr>
        <p:spPr>
          <a:xfrm>
            <a:off x="2230322" y="3429000"/>
            <a:ext cx="118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Guerreiros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D807254-F060-49FE-8D42-009D28482055}"/>
              </a:ext>
            </a:extLst>
          </p:cNvPr>
          <p:cNvSpPr txBox="1"/>
          <p:nvPr/>
        </p:nvSpPr>
        <p:spPr>
          <a:xfrm>
            <a:off x="6486658" y="3160627"/>
            <a:ext cx="138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Governantes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E70844-8AE0-45B1-BB22-8FD9AB2D9705}"/>
              </a:ext>
            </a:extLst>
          </p:cNvPr>
          <p:cNvSpPr txBox="1"/>
          <p:nvPr/>
        </p:nvSpPr>
        <p:spPr>
          <a:xfrm>
            <a:off x="4637433" y="5136197"/>
            <a:ext cx="347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Homem OMNILATERAL (completo)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290C976-364C-451D-A4DF-9261681E4F49}"/>
              </a:ext>
            </a:extLst>
          </p:cNvPr>
          <p:cNvSpPr txBox="1"/>
          <p:nvPr/>
        </p:nvSpPr>
        <p:spPr>
          <a:xfrm>
            <a:off x="2143408" y="3928336"/>
            <a:ext cx="163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Formação física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B1757D-40CD-45F2-943B-8A0DF1E188A6}"/>
              </a:ext>
            </a:extLst>
          </p:cNvPr>
          <p:cNvSpPr txBox="1"/>
          <p:nvPr/>
        </p:nvSpPr>
        <p:spPr>
          <a:xfrm>
            <a:off x="6155181" y="3636589"/>
            <a:ext cx="215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Formação intelectual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66FC23D-821C-4C93-996E-1E25B208E4CC}"/>
              </a:ext>
            </a:extLst>
          </p:cNvPr>
          <p:cNvSpPr txBox="1"/>
          <p:nvPr/>
        </p:nvSpPr>
        <p:spPr>
          <a:xfrm>
            <a:off x="5124450" y="5686425"/>
            <a:ext cx="206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Privilégio de poucos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B45CD22-6636-493C-A5EE-E0E249212916}"/>
              </a:ext>
            </a:extLst>
          </p:cNvPr>
          <p:cNvSpPr txBox="1"/>
          <p:nvPr/>
        </p:nvSpPr>
        <p:spPr>
          <a:xfrm>
            <a:off x="4412974" y="-43322"/>
            <a:ext cx="326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Educação: Caráter Político</a:t>
            </a:r>
          </a:p>
        </p:txBody>
      </p:sp>
      <p:pic>
        <p:nvPicPr>
          <p:cNvPr id="1026" name="Picture 2" descr="Arte da Grécia Antiga – Wikipédia, a enciclopédia livre">
            <a:extLst>
              <a:ext uri="{FF2B5EF4-FFF2-40B4-BE49-F238E27FC236}">
                <a16:creationId xmlns:a16="http://schemas.microsoft.com/office/drawing/2014/main" id="{2D4C1E4B-8EFC-45D9-857A-87B6B28E6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" y="3131583"/>
            <a:ext cx="2034547" cy="328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 Demóstenes históricO">
            <a:extLst>
              <a:ext uri="{FF2B5EF4-FFF2-40B4-BE49-F238E27FC236}">
                <a16:creationId xmlns:a16="http://schemas.microsoft.com/office/drawing/2014/main" id="{6D75C9E6-F694-4ACC-8FCC-57377483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477" y="2769248"/>
            <a:ext cx="3803703" cy="239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663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A023B36-BECB-4DA3-8154-EBB60F1BA813}"/>
              </a:ext>
            </a:extLst>
          </p:cNvPr>
          <p:cNvSpPr txBox="1"/>
          <p:nvPr/>
        </p:nvSpPr>
        <p:spPr>
          <a:xfrm>
            <a:off x="824820" y="683120"/>
            <a:ext cx="4540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Ilíada de Homero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8BC1DA2-3641-49A3-86DD-11D258621B17}"/>
              </a:ext>
            </a:extLst>
          </p:cNvPr>
          <p:cNvSpPr txBox="1"/>
          <p:nvPr/>
        </p:nvSpPr>
        <p:spPr>
          <a:xfrm>
            <a:off x="6159032" y="72251"/>
            <a:ext cx="3925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Aquiles </a:t>
            </a:r>
          </a:p>
        </p:txBody>
      </p:sp>
      <p:pic>
        <p:nvPicPr>
          <p:cNvPr id="4098" name="Picture 2" descr="aquiles">
            <a:extLst>
              <a:ext uri="{FF2B5EF4-FFF2-40B4-BE49-F238E27FC236}">
                <a16:creationId xmlns:a16="http://schemas.microsoft.com/office/drawing/2014/main" id="{4EB24DFC-361E-4265-8BC5-4C4CCA031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334" y="1940311"/>
            <a:ext cx="2362632" cy="177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quiles, escultura, de volta, estátua, achilleion, corfu, Grécia, grego, monumento, ponto de referência, maratona">
            <a:extLst>
              <a:ext uri="{FF2B5EF4-FFF2-40B4-BE49-F238E27FC236}">
                <a16:creationId xmlns:a16="http://schemas.microsoft.com/office/drawing/2014/main" id="{2D788749-0B66-4E5E-94B6-9D02CD794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12" y="1037063"/>
            <a:ext cx="2771011" cy="41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FE70600-99D6-4459-A39A-1A72625D28B4}"/>
              </a:ext>
            </a:extLst>
          </p:cNvPr>
          <p:cNvSpPr txBox="1"/>
          <p:nvPr/>
        </p:nvSpPr>
        <p:spPr>
          <a:xfrm>
            <a:off x="6509676" y="5451605"/>
            <a:ext cx="14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Corfu - Grécia</a:t>
            </a:r>
          </a:p>
        </p:txBody>
      </p:sp>
    </p:spTree>
    <p:extLst>
      <p:ext uri="{BB962C8B-B14F-4D97-AF65-F5344CB8AC3E}">
        <p14:creationId xmlns:p14="http://schemas.microsoft.com/office/powerpoint/2010/main" val="987309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4C6A38D-8288-4E93-82FF-53CC6BDB1E50}"/>
              </a:ext>
            </a:extLst>
          </p:cNvPr>
          <p:cNvSpPr txBox="1"/>
          <p:nvPr/>
        </p:nvSpPr>
        <p:spPr>
          <a:xfrm>
            <a:off x="487357" y="214225"/>
            <a:ext cx="269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Além da Educação Familiar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6DA03F-87FA-49D0-9AB6-184DF00601AF}"/>
              </a:ext>
            </a:extLst>
          </p:cNvPr>
          <p:cNvSpPr txBox="1"/>
          <p:nvPr/>
        </p:nvSpPr>
        <p:spPr>
          <a:xfrm>
            <a:off x="624874" y="398891"/>
            <a:ext cx="10871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Preponderou na Grécia Antiga : </a:t>
            </a:r>
          </a:p>
          <a:p>
            <a:pPr algn="ctr"/>
            <a:r>
              <a:rPr lang="pt-BR" sz="4000" b="1" dirty="0"/>
              <a:t>ginástica e música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82C1CE-EA50-450A-A09D-EF9DDD0735FE}"/>
              </a:ext>
            </a:extLst>
          </p:cNvPr>
          <p:cNvSpPr txBox="1"/>
          <p:nvPr/>
        </p:nvSpPr>
        <p:spPr>
          <a:xfrm>
            <a:off x="3180082" y="4802355"/>
            <a:ext cx="548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 escrita não era utilizada para fins educativos, pois o que se aprendia era por memorização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13D7265-EBAD-4237-BF8A-60EBB60F67A8}"/>
              </a:ext>
            </a:extLst>
          </p:cNvPr>
          <p:cNvSpPr txBox="1"/>
          <p:nvPr/>
        </p:nvSpPr>
        <p:spPr>
          <a:xfrm>
            <a:off x="624874" y="6019800"/>
            <a:ext cx="999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 escrita era utilizada para outros fins (registro de acontecimentos: guerras, conquistas, </a:t>
            </a:r>
            <a:r>
              <a:rPr lang="pt-BR" dirty="0" err="1"/>
              <a:t>etc</a:t>
            </a:r>
            <a:r>
              <a:rPr lang="pt-BR" dirty="0"/>
              <a:t> ) </a:t>
            </a:r>
            <a:r>
              <a:rPr lang="pt-BR" dirty="0">
                <a:sym typeface="Wingdings" panose="05000000000000000000" pitchFamily="2" charset="2"/>
              </a:rPr>
              <a:t> ESCRIBA</a:t>
            </a:r>
            <a:r>
              <a:rPr lang="pt-BR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7D81EF-E0EA-42B8-BCB6-141271BE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27" y="1900827"/>
            <a:ext cx="4964498" cy="262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AF1CEE-9084-42A6-8A54-60E77BEE7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3" y="1732480"/>
            <a:ext cx="4482132" cy="288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53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95CB0-EE1F-4770-A92E-639E3CFF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1942" y="846191"/>
            <a:ext cx="4922654" cy="51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056DBB7-E299-40EB-930A-2730C10F2FCE}"/>
              </a:ext>
            </a:extLst>
          </p:cNvPr>
          <p:cNvSpPr txBox="1"/>
          <p:nvPr/>
        </p:nvSpPr>
        <p:spPr>
          <a:xfrm>
            <a:off x="524107" y="2479814"/>
            <a:ext cx="2798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educação do homem livre deveria visar sua própria cultura (</a:t>
            </a:r>
            <a:r>
              <a:rPr lang="pt-BR" dirty="0" err="1"/>
              <a:t>paideia</a:t>
            </a:r>
            <a:r>
              <a:rPr lang="pt-BR" dirty="0"/>
              <a:t>)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A31D747-455B-4313-A331-1983A88DF413}"/>
              </a:ext>
            </a:extLst>
          </p:cNvPr>
          <p:cNvSpPr txBox="1"/>
          <p:nvPr/>
        </p:nvSpPr>
        <p:spPr>
          <a:xfrm>
            <a:off x="8564137" y="2295148"/>
            <a:ext cx="310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Matérias úteis para a vida ou conhecimentos mais elevados?</a:t>
            </a:r>
          </a:p>
        </p:txBody>
      </p:sp>
    </p:spTree>
    <p:extLst>
      <p:ext uri="{BB962C8B-B14F-4D97-AF65-F5344CB8AC3E}">
        <p14:creationId xmlns:p14="http://schemas.microsoft.com/office/powerpoint/2010/main" val="1806419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665029A-2D73-401F-AC77-344B1920CFC0}"/>
              </a:ext>
            </a:extLst>
          </p:cNvPr>
          <p:cNvSpPr txBox="1"/>
          <p:nvPr/>
        </p:nvSpPr>
        <p:spPr>
          <a:xfrm>
            <a:off x="4895386" y="468351"/>
            <a:ext cx="1984917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Escola de Estado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D6D1B2D-768F-43C6-AB8D-77B07DEC8458}"/>
              </a:ext>
            </a:extLst>
          </p:cNvPr>
          <p:cNvSpPr txBox="1"/>
          <p:nvPr/>
        </p:nvSpPr>
        <p:spPr>
          <a:xfrm>
            <a:off x="1494262" y="1470619"/>
            <a:ext cx="895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Todos os cidadãos pertencem à cidade (à Polis) , nenhum pertence a si mesmo.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7961A29-5E57-438A-A865-1539A4017F86}"/>
              </a:ext>
            </a:extLst>
          </p:cNvPr>
          <p:cNvSpPr txBox="1"/>
          <p:nvPr/>
        </p:nvSpPr>
        <p:spPr>
          <a:xfrm>
            <a:off x="1683026" y="2463078"/>
            <a:ext cx="710413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Assim a Educação deveria estar a cargo do ESTADO e não de responsabilidade de cada indivíduo ou grupo familiar</a:t>
            </a:r>
          </a:p>
          <a:p>
            <a:endParaRPr lang="pt-BR" sz="3200" dirty="0"/>
          </a:p>
          <a:p>
            <a:r>
              <a:rPr lang="pt-BR" dirty="0"/>
              <a:t>(Aristóteles)</a:t>
            </a:r>
          </a:p>
        </p:txBody>
      </p:sp>
    </p:spTree>
    <p:extLst>
      <p:ext uri="{BB962C8B-B14F-4D97-AF65-F5344CB8AC3E}">
        <p14:creationId xmlns:p14="http://schemas.microsoft.com/office/powerpoint/2010/main" val="284641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elperna1">
            <a:extLst>
              <a:ext uri="{FF2B5EF4-FFF2-40B4-BE49-F238E27FC236}">
                <a16:creationId xmlns:a16="http://schemas.microsoft.com/office/drawing/2014/main" id="{EB74E129-4351-4961-8F0D-38C3CCFBC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28" y="1761893"/>
            <a:ext cx="9035344" cy="352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FF90387-88C3-40EB-90F8-4406657B71C0}"/>
              </a:ext>
            </a:extLst>
          </p:cNvPr>
          <p:cNvSpPr txBox="1"/>
          <p:nvPr/>
        </p:nvSpPr>
        <p:spPr>
          <a:xfrm>
            <a:off x="2946709" y="667732"/>
            <a:ext cx="6899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t-BR" b="1" i="0" dirty="0">
                <a:solidFill>
                  <a:srgbClr val="444444"/>
                </a:solidFill>
                <a:effectLst/>
                <a:latin typeface="Open Sans"/>
              </a:rPr>
              <a:t>EDUCAÇÃO DE MENINOS E MENINAS NO IMP. ROMANO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90AB04-1ED6-4CCC-820B-88C5FAAD7579}"/>
              </a:ext>
            </a:extLst>
          </p:cNvPr>
          <p:cNvSpPr txBox="1"/>
          <p:nvPr/>
        </p:nvSpPr>
        <p:spPr>
          <a:xfrm>
            <a:off x="2129882" y="5575610"/>
            <a:ext cx="795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ym typeface="Wingdings" panose="05000000000000000000" pitchFamily="2" charset="2"/>
              </a:rPr>
              <a:t></a:t>
            </a:r>
            <a:r>
              <a:rPr lang="pt-BR" dirty="0"/>
              <a:t>Memorização (método mnemônico) </a:t>
            </a:r>
            <a:r>
              <a:rPr lang="pt-BR" baseline="0" dirty="0" err="1"/>
              <a:t>Mnemonia</a:t>
            </a:r>
            <a:r>
              <a:rPr lang="pt-BR" baseline="0" dirty="0"/>
              <a:t> ( do </a:t>
            </a:r>
            <a:r>
              <a:rPr lang="pt-B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Grego </a:t>
            </a:r>
            <a:r>
              <a:rPr lang="pt-BR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mnasthai</a:t>
            </a:r>
            <a:r>
              <a:rPr lang="pt-B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significa “lembrar-se</a:t>
            </a:r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dirty="0">
                <a:sym typeface="Wingdings" panose="05000000000000000000" pitchFamily="2" charset="2"/>
              </a:rPr>
              <a:t></a:t>
            </a:r>
            <a:r>
              <a:rPr lang="pt-BR" dirty="0"/>
              <a:t>Castigos físicos</a:t>
            </a:r>
          </a:p>
        </p:txBody>
      </p:sp>
    </p:spTree>
    <p:extLst>
      <p:ext uri="{BB962C8B-B14F-4D97-AF65-F5344CB8AC3E}">
        <p14:creationId xmlns:p14="http://schemas.microsoft.com/office/powerpoint/2010/main" val="212531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89CA183-F8D4-4135-81BD-E8224A15C979}"/>
              </a:ext>
            </a:extLst>
          </p:cNvPr>
          <p:cNvSpPr txBox="1"/>
          <p:nvPr/>
        </p:nvSpPr>
        <p:spPr>
          <a:xfrm>
            <a:off x="4641574" y="546652"/>
            <a:ext cx="435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Como se ensinava: memorização e repetição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4818C0-B86F-4360-A805-CB527F2C5316}"/>
              </a:ext>
            </a:extLst>
          </p:cNvPr>
          <p:cNvSpPr txBox="1"/>
          <p:nvPr/>
        </p:nvSpPr>
        <p:spPr>
          <a:xfrm>
            <a:off x="5767876" y="1201050"/>
            <a:ext cx="210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Sadismo pedagógico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E6F0543-88F1-4082-965A-D66BE2D88B05}"/>
              </a:ext>
            </a:extLst>
          </p:cNvPr>
          <p:cNvSpPr txBox="1"/>
          <p:nvPr/>
        </p:nvSpPr>
        <p:spPr>
          <a:xfrm>
            <a:off x="2047460" y="2594112"/>
            <a:ext cx="78314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Trajetória da Educação:</a:t>
            </a:r>
          </a:p>
          <a:p>
            <a:endParaRPr lang="pt-BR" dirty="0"/>
          </a:p>
          <a:p>
            <a:r>
              <a:rPr lang="pt-BR" dirty="0"/>
              <a:t>Familiar</a:t>
            </a:r>
          </a:p>
          <a:p>
            <a:r>
              <a:rPr lang="pt-BR" dirty="0"/>
              <a:t>Ama</a:t>
            </a:r>
          </a:p>
          <a:p>
            <a:r>
              <a:rPr lang="pt-BR" dirty="0"/>
              <a:t>Pedagogo (escravo e não o mestre) (Pedagogia: </a:t>
            </a:r>
            <a:r>
              <a:rPr lang="pt-BR" dirty="0" err="1"/>
              <a:t>paidos</a:t>
            </a:r>
            <a:r>
              <a:rPr lang="pt-BR" dirty="0"/>
              <a:t> : criança; </a:t>
            </a:r>
            <a:r>
              <a:rPr lang="pt-BR" dirty="0" err="1"/>
              <a:t>agogé</a:t>
            </a:r>
            <a:r>
              <a:rPr lang="pt-BR" dirty="0"/>
              <a:t>: condução)</a:t>
            </a:r>
          </a:p>
          <a:p>
            <a:r>
              <a:rPr lang="pt-BR" dirty="0"/>
              <a:t>Gramático (ensinava o bê-á-bá)</a:t>
            </a:r>
          </a:p>
          <a:p>
            <a:r>
              <a:rPr lang="pt-BR" dirty="0"/>
              <a:t>Citarista (professor de música)</a:t>
            </a:r>
          </a:p>
          <a:p>
            <a:r>
              <a:rPr lang="pt-BR" dirty="0" err="1"/>
              <a:t>Pedotriva</a:t>
            </a:r>
            <a:r>
              <a:rPr lang="pt-BR" dirty="0"/>
              <a:t> (professor de ginástica</a:t>
            </a:r>
          </a:p>
        </p:txBody>
      </p:sp>
    </p:spTree>
    <p:extLst>
      <p:ext uri="{BB962C8B-B14F-4D97-AF65-F5344CB8AC3E}">
        <p14:creationId xmlns:p14="http://schemas.microsoft.com/office/powerpoint/2010/main" val="2548097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5E5B26D-CE6D-484A-BCF4-B7BBFFA5B5FE}"/>
              </a:ext>
            </a:extLst>
          </p:cNvPr>
          <p:cNvSpPr txBox="1"/>
          <p:nvPr/>
        </p:nvSpPr>
        <p:spPr>
          <a:xfrm>
            <a:off x="1583473" y="287261"/>
            <a:ext cx="9857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Transição da Antiguidade para a Idade Média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B08AAA-290E-4943-8934-0B9A386332A0}"/>
              </a:ext>
            </a:extLst>
          </p:cNvPr>
          <p:cNvSpPr txBox="1"/>
          <p:nvPr/>
        </p:nvSpPr>
        <p:spPr>
          <a:xfrm>
            <a:off x="1583473" y="1122506"/>
            <a:ext cx="818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A Paideia Grega   </a:t>
            </a:r>
            <a:r>
              <a:rPr lang="pt-BR" dirty="0"/>
              <a:t>é substituída pela     </a:t>
            </a:r>
            <a:r>
              <a:rPr lang="pt-BR" sz="4000" b="1" dirty="0" err="1"/>
              <a:t>Paidea</a:t>
            </a:r>
            <a:r>
              <a:rPr lang="pt-BR" sz="4000" b="1" dirty="0"/>
              <a:t> Cristã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0FE6D61-BB6A-40E8-A321-A415A08B7361}"/>
              </a:ext>
            </a:extLst>
          </p:cNvPr>
          <p:cNvSpPr txBox="1"/>
          <p:nvPr/>
        </p:nvSpPr>
        <p:spPr>
          <a:xfrm>
            <a:off x="2641624" y="5370410"/>
            <a:ext cx="69087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Sociedade escravista                                  -</a:t>
            </a:r>
            <a:r>
              <a:rPr lang="pt-BR" dirty="0">
                <a:sym typeface="Wingdings" panose="05000000000000000000" pitchFamily="2" charset="2"/>
              </a:rPr>
              <a:t>                     sociedade feudal</a:t>
            </a:r>
          </a:p>
          <a:p>
            <a:endParaRPr lang="pt-BR" dirty="0">
              <a:sym typeface="Wingdings" panose="05000000000000000000" pitchFamily="2" charset="2"/>
            </a:endParaRPr>
          </a:p>
          <a:p>
            <a:r>
              <a:rPr lang="pt-BR" dirty="0" err="1">
                <a:sym typeface="Wingdings" panose="05000000000000000000" pitchFamily="2" charset="2"/>
              </a:rPr>
              <a:t>Politeista</a:t>
            </a:r>
            <a:r>
              <a:rPr lang="pt-BR" dirty="0">
                <a:sym typeface="Wingdings" panose="05000000000000000000" pitchFamily="2" charset="2"/>
              </a:rPr>
              <a:t>                                               monoteísta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767A7C-89E8-4CD6-A824-58BE79B949DB}"/>
              </a:ext>
            </a:extLst>
          </p:cNvPr>
          <p:cNvSpPr txBox="1"/>
          <p:nvPr/>
        </p:nvSpPr>
        <p:spPr>
          <a:xfrm>
            <a:off x="10040321" y="2002839"/>
            <a:ext cx="21516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Tolerância</a:t>
            </a:r>
          </a:p>
          <a:p>
            <a:r>
              <a:rPr lang="pt-BR" dirty="0"/>
              <a:t>Compaixão</a:t>
            </a:r>
          </a:p>
          <a:p>
            <a:r>
              <a:rPr lang="pt-BR" dirty="0"/>
              <a:t>Humildade (virtude)</a:t>
            </a:r>
          </a:p>
          <a:p>
            <a:r>
              <a:rPr lang="pt-BR" dirty="0"/>
              <a:t>Paz  diante da guerra</a:t>
            </a:r>
          </a:p>
          <a:p>
            <a:r>
              <a:rPr lang="pt-BR" dirty="0"/>
              <a:t>Castidade</a:t>
            </a:r>
          </a:p>
          <a:p>
            <a:r>
              <a:rPr lang="pt-BR" dirty="0"/>
              <a:t>Solidariedade</a:t>
            </a:r>
          </a:p>
          <a:p>
            <a:endParaRPr lang="pt-BR" dirty="0"/>
          </a:p>
        </p:txBody>
      </p:sp>
      <p:pic>
        <p:nvPicPr>
          <p:cNvPr id="2050" name="Picture 2" descr="Antiguidade Clássica: Atenas e Esparta - Kuadro - Pré-vestibular">
            <a:extLst>
              <a:ext uri="{FF2B5EF4-FFF2-40B4-BE49-F238E27FC236}">
                <a16:creationId xmlns:a16="http://schemas.microsoft.com/office/drawing/2014/main" id="{1CC27171-76F6-469C-884D-7293C4D08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14" y="1781157"/>
            <a:ext cx="4324038" cy="314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 que o cristianismo diz sobre o consumo de drogas?">
            <a:extLst>
              <a:ext uri="{FF2B5EF4-FFF2-40B4-BE49-F238E27FC236}">
                <a16:creationId xmlns:a16="http://schemas.microsoft.com/office/drawing/2014/main" id="{04F02238-86DF-4FEA-B287-37B6BBA96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223" y="1825841"/>
            <a:ext cx="4105098" cy="27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2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01AEC02-F9C0-4684-ACDE-DCD692E577E5}"/>
              </a:ext>
            </a:extLst>
          </p:cNvPr>
          <p:cNvSpPr txBox="1"/>
          <p:nvPr/>
        </p:nvSpPr>
        <p:spPr>
          <a:xfrm>
            <a:off x="3794569" y="415993"/>
            <a:ext cx="344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Nova concepção, centrada na ideia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E2055B3-BBBD-41D5-BA1F-30FD8EDCCBE8}"/>
              </a:ext>
            </a:extLst>
          </p:cNvPr>
          <p:cNvSpPr txBox="1"/>
          <p:nvPr/>
        </p:nvSpPr>
        <p:spPr>
          <a:xfrm>
            <a:off x="3468678" y="1125295"/>
            <a:ext cx="4100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Deus único, onipotente e onipresente</a:t>
            </a: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A89F6539-9F08-4B3C-A33B-334F758D8C84}"/>
              </a:ext>
            </a:extLst>
          </p:cNvPr>
          <p:cNvSpPr/>
          <p:nvPr/>
        </p:nvSpPr>
        <p:spPr>
          <a:xfrm>
            <a:off x="5098134" y="1865376"/>
            <a:ext cx="841186" cy="10147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0EA89BB-E97E-4E82-AE16-301AC128C926}"/>
              </a:ext>
            </a:extLst>
          </p:cNvPr>
          <p:cNvSpPr txBox="1"/>
          <p:nvPr/>
        </p:nvSpPr>
        <p:spPr>
          <a:xfrm>
            <a:off x="3245210" y="3087547"/>
            <a:ext cx="5858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Formação do cristão </a:t>
            </a:r>
          </a:p>
          <a:p>
            <a:r>
              <a:rPr lang="pt-BR" dirty="0"/>
              <a:t>Educação ministrada pelos padres da Igreja Católica</a:t>
            </a:r>
          </a:p>
          <a:p>
            <a:r>
              <a:rPr lang="pt-BR" dirty="0"/>
              <a:t>O conhecimento das letras era para ler as escrituras sagrada </a:t>
            </a:r>
          </a:p>
          <a:p>
            <a:r>
              <a:rPr lang="pt-BR" dirty="0"/>
              <a:t>Os clássicos eram proibidos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4E39480-F38D-4A7D-90B8-D98C821F5ADC}"/>
              </a:ext>
            </a:extLst>
          </p:cNvPr>
          <p:cNvSpPr txBox="1"/>
          <p:nvPr/>
        </p:nvSpPr>
        <p:spPr>
          <a:xfrm>
            <a:off x="2888974" y="4903304"/>
            <a:ext cx="6970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Pensar             X             Fazer</a:t>
            </a:r>
          </a:p>
          <a:p>
            <a:r>
              <a:rPr lang="pt-BR" sz="3600" dirty="0"/>
              <a:t>escrituras                      artesão </a:t>
            </a:r>
          </a:p>
        </p:txBody>
      </p:sp>
    </p:spTree>
    <p:extLst>
      <p:ext uri="{BB962C8B-B14F-4D97-AF65-F5344CB8AC3E}">
        <p14:creationId xmlns:p14="http://schemas.microsoft.com/office/powerpoint/2010/main" val="66218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 nascimento das polis na antiga grécia: inspirações para o mundo ...">
            <a:extLst>
              <a:ext uri="{FF2B5EF4-FFF2-40B4-BE49-F238E27FC236}">
                <a16:creationId xmlns:a16="http://schemas.microsoft.com/office/drawing/2014/main" id="{2FA8BC0F-1974-4964-8720-FA1B7554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71" y="1064610"/>
            <a:ext cx="6140729" cy="310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8E941E8-C7F8-4418-B063-D7D890F1F1C8}"/>
              </a:ext>
            </a:extLst>
          </p:cNvPr>
          <p:cNvSpPr/>
          <p:nvPr/>
        </p:nvSpPr>
        <p:spPr>
          <a:xfrm>
            <a:off x="-98566" y="-1137339"/>
            <a:ext cx="8940860" cy="8953773"/>
          </a:xfrm>
          <a:prstGeom prst="ellipse">
            <a:avLst/>
          </a:prstGeom>
          <a:solidFill>
            <a:srgbClr val="C2D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40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5FB76E-7BD4-4E2E-960F-9D61567611EA}"/>
              </a:ext>
            </a:extLst>
          </p:cNvPr>
          <p:cNvSpPr txBox="1"/>
          <p:nvPr/>
        </p:nvSpPr>
        <p:spPr>
          <a:xfrm>
            <a:off x="-98566" y="-83977"/>
            <a:ext cx="8278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FFA658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aparecimento da </a:t>
            </a:r>
            <a:r>
              <a:rPr lang="pt-BR" sz="6000" b="1" i="1" dirty="0">
                <a:solidFill>
                  <a:srgbClr val="FFA658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Polis </a:t>
            </a:r>
            <a:r>
              <a:rPr lang="pt-BR" sz="4000" b="1" i="1" dirty="0">
                <a:solidFill>
                  <a:srgbClr val="FFA658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(Sec. VIII e VII a.C.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6E2841E-6844-4E25-90C9-D563DA16A723}"/>
              </a:ext>
            </a:extLst>
          </p:cNvPr>
          <p:cNvSpPr txBox="1"/>
          <p:nvPr/>
        </p:nvSpPr>
        <p:spPr>
          <a:xfrm>
            <a:off x="1149675" y="2737748"/>
            <a:ext cx="66749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Bahnschrift Light" panose="020B0502040204020203" pitchFamily="34" charset="0"/>
                <a:cs typeface="Angsana New" panose="02020603050405020304" pitchFamily="18" charset="-34"/>
              </a:rPr>
              <a:t>Não nascemos seres sociais, nos </a:t>
            </a:r>
            <a:r>
              <a:rPr lang="pt-BR" sz="3600" b="1" u="sng" dirty="0">
                <a:latin typeface="Bahnschrift Light" panose="020B0502040204020203" pitchFamily="34" charset="0"/>
                <a:cs typeface="Angsana New" panose="02020603050405020304" pitchFamily="18" charset="-34"/>
              </a:rPr>
              <a:t>tornamos</a:t>
            </a:r>
            <a:r>
              <a:rPr lang="pt-BR" sz="3600" dirty="0">
                <a:latin typeface="Bahnschrift Light" panose="020B0502040204020203" pitchFamily="34" charset="0"/>
                <a:cs typeface="Angsana New" panose="02020603050405020304" pitchFamily="18" charset="-34"/>
              </a:rPr>
              <a:t> à medida que convivemos e estabelecemos relações sociais.</a:t>
            </a:r>
          </a:p>
          <a:p>
            <a:pPr algn="ctr"/>
            <a:endParaRPr lang="pt-BR" sz="3600" dirty="0">
              <a:latin typeface="Bahnschrift Light" panose="020B0502040204020203" pitchFamily="34" charset="0"/>
              <a:cs typeface="Angsana New" panose="02020603050405020304" pitchFamily="18" charset="-34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8272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BBECFF-D610-47DF-A5AB-EF49660C6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b="3104"/>
          <a:stretch/>
        </p:blipFill>
        <p:spPr bwMode="auto">
          <a:xfrm>
            <a:off x="3109930" y="1815738"/>
            <a:ext cx="5876942" cy="4347412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D30CDDD-A1FE-4289-B71F-2D19BE9B5B24}"/>
              </a:ext>
            </a:extLst>
          </p:cNvPr>
          <p:cNvSpPr txBox="1"/>
          <p:nvPr/>
        </p:nvSpPr>
        <p:spPr>
          <a:xfrm>
            <a:off x="4441371" y="1149532"/>
            <a:ext cx="3849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/>
              <a:t>Sete artes liberais</a:t>
            </a:r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5B47AD5-CA4C-4AD0-8770-8EE68454182D}"/>
              </a:ext>
            </a:extLst>
          </p:cNvPr>
          <p:cNvSpPr txBox="1"/>
          <p:nvPr/>
        </p:nvSpPr>
        <p:spPr>
          <a:xfrm>
            <a:off x="927939" y="2536448"/>
            <a:ext cx="25211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 err="1"/>
              <a:t>Trivium</a:t>
            </a:r>
            <a:endParaRPr lang="pt-BR" dirty="0"/>
          </a:p>
          <a:p>
            <a:pPr>
              <a:spcAft>
                <a:spcPts val="600"/>
              </a:spcAft>
            </a:pPr>
            <a:endParaRPr lang="pt-BR" dirty="0"/>
          </a:p>
          <a:p>
            <a:pPr>
              <a:spcAft>
                <a:spcPts val="600"/>
              </a:spcAft>
            </a:pPr>
            <a:r>
              <a:rPr lang="pt-BR" dirty="0"/>
              <a:t>Gramática </a:t>
            </a:r>
          </a:p>
          <a:p>
            <a:pPr>
              <a:spcAft>
                <a:spcPts val="600"/>
              </a:spcAft>
            </a:pPr>
            <a:r>
              <a:rPr lang="pt-BR" dirty="0"/>
              <a:t>Retórica</a:t>
            </a:r>
          </a:p>
          <a:p>
            <a:pPr>
              <a:spcAft>
                <a:spcPts val="600"/>
              </a:spcAft>
            </a:pPr>
            <a:r>
              <a:rPr lang="pt-BR" dirty="0"/>
              <a:t>Dialética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3E8403-4ECB-46DE-8E02-F57BB250B405}"/>
              </a:ext>
            </a:extLst>
          </p:cNvPr>
          <p:cNvSpPr txBox="1"/>
          <p:nvPr/>
        </p:nvSpPr>
        <p:spPr>
          <a:xfrm>
            <a:off x="9690985" y="2667289"/>
            <a:ext cx="129073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 err="1"/>
              <a:t>Quadrivium</a:t>
            </a:r>
            <a:endParaRPr lang="pt-BR" dirty="0"/>
          </a:p>
          <a:p>
            <a:pPr>
              <a:spcAft>
                <a:spcPts val="600"/>
              </a:spcAft>
            </a:pPr>
            <a:r>
              <a:rPr lang="pt-BR" dirty="0"/>
              <a:t>Aritmética</a:t>
            </a:r>
          </a:p>
          <a:p>
            <a:pPr>
              <a:spcAft>
                <a:spcPts val="600"/>
              </a:spcAft>
            </a:pPr>
            <a:r>
              <a:rPr lang="pt-BR" dirty="0"/>
              <a:t>Música</a:t>
            </a:r>
          </a:p>
          <a:p>
            <a:pPr>
              <a:spcAft>
                <a:spcPts val="600"/>
              </a:spcAft>
            </a:pPr>
            <a:r>
              <a:rPr lang="pt-BR" dirty="0"/>
              <a:t>Geometria</a:t>
            </a:r>
          </a:p>
          <a:p>
            <a:pPr>
              <a:spcAft>
                <a:spcPts val="600"/>
              </a:spcAft>
            </a:pPr>
            <a:r>
              <a:rPr lang="pt-BR" dirty="0"/>
              <a:t>Astronomia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09AAF10-F684-44AB-A590-3EF066BE12E4}"/>
              </a:ext>
            </a:extLst>
          </p:cNvPr>
          <p:cNvSpPr txBox="1"/>
          <p:nvPr/>
        </p:nvSpPr>
        <p:spPr>
          <a:xfrm>
            <a:off x="4545874" y="483326"/>
            <a:ext cx="150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/>
              <a:t>Universidades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721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ED5DE9-3527-46CF-8330-4F69D1A440A7}"/>
              </a:ext>
            </a:extLst>
          </p:cNvPr>
          <p:cNvSpPr txBox="1"/>
          <p:nvPr/>
        </p:nvSpPr>
        <p:spPr>
          <a:xfrm>
            <a:off x="822201" y="535259"/>
            <a:ext cx="220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Nos centros Urbanos  </a:t>
            </a:r>
            <a:r>
              <a:rPr lang="pt-BR" dirty="0">
                <a:sym typeface="Wingdings" panose="05000000000000000000" pitchFamily="2" charset="2"/>
              </a:rPr>
              <a:t> catedrais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6D4412-EA20-41CF-B413-B07779DDA326}"/>
              </a:ext>
            </a:extLst>
          </p:cNvPr>
          <p:cNvSpPr txBox="1"/>
          <p:nvPr/>
        </p:nvSpPr>
        <p:spPr>
          <a:xfrm>
            <a:off x="1516566" y="4070195"/>
            <a:ext cx="495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Longe da vida urbana </a:t>
            </a:r>
            <a:r>
              <a:rPr lang="pt-BR" dirty="0">
                <a:sym typeface="Wingdings" panose="05000000000000000000" pitchFamily="2" charset="2"/>
              </a:rPr>
              <a:t> cenóbios</a:t>
            </a:r>
          </a:p>
          <a:p>
            <a:r>
              <a:rPr lang="pt-BR" dirty="0">
                <a:sym typeface="Wingdings" panose="05000000000000000000" pitchFamily="2" charset="2"/>
              </a:rPr>
              <a:t>Grécia </a:t>
            </a:r>
            <a:endParaRPr lang="pt-BR" dirty="0"/>
          </a:p>
        </p:txBody>
      </p:sp>
      <p:pic>
        <p:nvPicPr>
          <p:cNvPr id="5122" name="Picture 2" descr="Mosteiros medievais. Características dos mosteiros medievais">
            <a:extLst>
              <a:ext uri="{FF2B5EF4-FFF2-40B4-BE49-F238E27FC236}">
                <a16:creationId xmlns:a16="http://schemas.microsoft.com/office/drawing/2014/main" id="{3B4DCAEF-18DC-4DB0-BD18-82BF023B4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58" y="3590694"/>
            <a:ext cx="4566300" cy="301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tedral de Milão, Itália">
            <a:extLst>
              <a:ext uri="{FF2B5EF4-FFF2-40B4-BE49-F238E27FC236}">
                <a16:creationId xmlns:a16="http://schemas.microsoft.com/office/drawing/2014/main" id="{E23E28B3-3E07-445D-8F47-78999964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28" y="306659"/>
            <a:ext cx="3921512" cy="294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747BC00-F99A-4470-9C07-D3198F95D5E4}"/>
              </a:ext>
            </a:extLst>
          </p:cNvPr>
          <p:cNvSpPr txBox="1"/>
          <p:nvPr/>
        </p:nvSpPr>
        <p:spPr>
          <a:xfrm>
            <a:off x="7906214" y="959006"/>
            <a:ext cx="3178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Escola antes das Revoluções Burguesas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49A20C-6246-44CE-A3D0-5A70C4D1E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65" t="66667" r="50000" b="14975"/>
          <a:stretch/>
        </p:blipFill>
        <p:spPr>
          <a:xfrm>
            <a:off x="367006" y="1453144"/>
            <a:ext cx="2233134" cy="15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38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E7EB363-A8C4-42D7-9F90-313488EA55DD}"/>
              </a:ext>
            </a:extLst>
          </p:cNvPr>
          <p:cNvSpPr txBox="1"/>
          <p:nvPr/>
        </p:nvSpPr>
        <p:spPr>
          <a:xfrm>
            <a:off x="927482" y="1457401"/>
            <a:ext cx="53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Transição para a consolidação do capitalismo 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5ED310-3CA1-41F5-997D-6EF69CFB67AE}"/>
              </a:ext>
            </a:extLst>
          </p:cNvPr>
          <p:cNvSpPr txBox="1"/>
          <p:nvPr/>
        </p:nvSpPr>
        <p:spPr>
          <a:xfrm>
            <a:off x="802888" y="5314222"/>
            <a:ext cx="889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Comenius (1592 – 1670 ) “ Ensinar tudo a todos”  - (Didática Magna ) de caráter protestante.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DD49311-3035-49D9-B7F2-7283F188B23D}"/>
              </a:ext>
            </a:extLst>
          </p:cNvPr>
          <p:cNvSpPr txBox="1"/>
          <p:nvPr/>
        </p:nvSpPr>
        <p:spPr>
          <a:xfrm>
            <a:off x="701199" y="2097636"/>
            <a:ext cx="752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Movimentos gerados por uma profunda crise de religiosidade e os cristãos reformados passaram a constituir as suas próprias igrejas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E7ADD08-D531-49C5-91EE-2E65CDD4A41C}"/>
              </a:ext>
            </a:extLst>
          </p:cNvPr>
          <p:cNvSpPr txBox="1"/>
          <p:nvPr/>
        </p:nvSpPr>
        <p:spPr>
          <a:xfrm>
            <a:off x="701199" y="2987102"/>
            <a:ext cx="840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Até então era a Igreja Apostólica Romana era a única que congregava e representava os cristãos do ocidente desde o Império Romano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33DE36E-5D31-4485-8AF3-F7B98A7D746A}"/>
              </a:ext>
            </a:extLst>
          </p:cNvPr>
          <p:cNvSpPr txBox="1"/>
          <p:nvPr/>
        </p:nvSpPr>
        <p:spPr>
          <a:xfrm>
            <a:off x="827860" y="6070374"/>
            <a:ext cx="917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Sec. XVII – transição da escola do caráter religioso da Educação -  tendência de laicização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0F01EB9-58E0-4B0D-9EBD-7A59198408AC}"/>
              </a:ext>
            </a:extLst>
          </p:cNvPr>
          <p:cNvSpPr txBox="1"/>
          <p:nvPr/>
        </p:nvSpPr>
        <p:spPr>
          <a:xfrm>
            <a:off x="1014760" y="602960"/>
            <a:ext cx="7092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A Educação a partir do Séc. XVI</a:t>
            </a:r>
          </a:p>
        </p:txBody>
      </p:sp>
      <p:pic>
        <p:nvPicPr>
          <p:cNvPr id="3074" name="Picture 2" descr="História da Educação | História da educação - Professora Iracilda Pimentel  Carvalho">
            <a:extLst>
              <a:ext uri="{FF2B5EF4-FFF2-40B4-BE49-F238E27FC236}">
                <a16:creationId xmlns:a16="http://schemas.microsoft.com/office/drawing/2014/main" id="{974F2658-C79B-44AE-9367-F14F77E1B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054" y="76689"/>
            <a:ext cx="3213410" cy="269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91466CA-5D44-4FC9-806F-8323EE576B3B}"/>
              </a:ext>
            </a:extLst>
          </p:cNvPr>
          <p:cNvSpPr txBox="1"/>
          <p:nvPr/>
        </p:nvSpPr>
        <p:spPr>
          <a:xfrm>
            <a:off x="701199" y="3965996"/>
            <a:ext cx="87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Reforma Protestante – aspectos políticos, econômicos e </a:t>
            </a:r>
            <a:r>
              <a:rPr lang="pt-BR" dirty="0" err="1"/>
              <a:t>teolótico</a:t>
            </a:r>
            <a:r>
              <a:rPr lang="pt-BR" dirty="0"/>
              <a:t> (Lutero)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9A89CF-B8B3-4EB6-9611-7A785DBBED71}"/>
              </a:ext>
            </a:extLst>
          </p:cNvPr>
          <p:cNvSpPr txBox="1"/>
          <p:nvPr/>
        </p:nvSpPr>
        <p:spPr>
          <a:xfrm>
            <a:off x="802888" y="4616605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Contra Reforma</a:t>
            </a:r>
            <a:r>
              <a:rPr lang="pt-BR" dirty="0"/>
              <a:t>: Escola de Jesuítas, </a:t>
            </a:r>
            <a:r>
              <a:rPr lang="pt-BR" dirty="0" err="1"/>
              <a:t>Ratio</a:t>
            </a:r>
            <a:r>
              <a:rPr lang="pt-BR" dirty="0"/>
              <a:t> </a:t>
            </a:r>
            <a:r>
              <a:rPr lang="pt-BR" dirty="0" err="1"/>
              <a:t>Studiorum</a:t>
            </a:r>
            <a:r>
              <a:rPr lang="pt-BR" dirty="0"/>
              <a:t>  (1551)</a:t>
            </a:r>
          </a:p>
        </p:txBody>
      </p:sp>
      <p:pic>
        <p:nvPicPr>
          <p:cNvPr id="3076" name="Picture 4" descr="Professor André Lara: Martinho Lutero, e a idéia da escola para todos.">
            <a:extLst>
              <a:ext uri="{FF2B5EF4-FFF2-40B4-BE49-F238E27FC236}">
                <a16:creationId xmlns:a16="http://schemas.microsoft.com/office/drawing/2014/main" id="{DB679E66-6A87-4034-B716-71FC9854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525" y="3503043"/>
            <a:ext cx="3247939" cy="16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1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783ACD7-7738-436C-8308-0E9524889EE1}"/>
              </a:ext>
            </a:extLst>
          </p:cNvPr>
          <p:cNvSpPr txBox="1"/>
          <p:nvPr/>
        </p:nvSpPr>
        <p:spPr>
          <a:xfrm>
            <a:off x="3253403" y="609366"/>
            <a:ext cx="559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Séc. XVIII A escola volta para o âmbito estatal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4AE07E8-9E95-4D6F-813C-4A93684473F3}"/>
              </a:ext>
            </a:extLst>
          </p:cNvPr>
          <p:cNvSpPr txBox="1"/>
          <p:nvPr/>
        </p:nvSpPr>
        <p:spPr>
          <a:xfrm>
            <a:off x="1224938" y="1926928"/>
            <a:ext cx="1041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Revolução Francesa – Escola Primária e Escola Normal (formação de professores e professoras  de crianças)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46410F4-6090-4BA7-9156-BFEF6CD640F0}"/>
              </a:ext>
            </a:extLst>
          </p:cNvPr>
          <p:cNvSpPr txBox="1"/>
          <p:nvPr/>
        </p:nvSpPr>
        <p:spPr>
          <a:xfrm>
            <a:off x="1433930" y="2589905"/>
            <a:ext cx="36389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As revoluções no tocante à Educação</a:t>
            </a:r>
          </a:p>
          <a:p>
            <a:r>
              <a:rPr lang="pt-BR" dirty="0"/>
              <a:t>Universalidade</a:t>
            </a:r>
          </a:p>
          <a:p>
            <a:r>
              <a:rPr lang="pt-BR" dirty="0" err="1"/>
              <a:t>Estatalidade</a:t>
            </a:r>
            <a:endParaRPr lang="pt-BR" dirty="0"/>
          </a:p>
          <a:p>
            <a:r>
              <a:rPr lang="pt-BR" dirty="0"/>
              <a:t>Gratuidade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10CBAC5-4972-479B-B9C5-72A6FB387ED3}"/>
              </a:ext>
            </a:extLst>
          </p:cNvPr>
          <p:cNvSpPr txBox="1"/>
          <p:nvPr/>
        </p:nvSpPr>
        <p:spPr>
          <a:xfrm>
            <a:off x="-202275" y="5459860"/>
            <a:ext cx="786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- Construção de um sistema nacional de Educação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434C27E-A548-4444-AD32-57834155B3EF}"/>
              </a:ext>
            </a:extLst>
          </p:cNvPr>
          <p:cNvSpPr txBox="1"/>
          <p:nvPr/>
        </p:nvSpPr>
        <p:spPr>
          <a:xfrm>
            <a:off x="1433930" y="4192409"/>
            <a:ext cx="7156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Jean-Jacques Rousseau (1712- 1778) – “pai da pedagogia contemporânea”</a:t>
            </a:r>
          </a:p>
          <a:p>
            <a:r>
              <a:rPr lang="pt-BR" dirty="0"/>
              <a:t> </a:t>
            </a:r>
          </a:p>
        </p:txBody>
      </p:sp>
      <p:pic>
        <p:nvPicPr>
          <p:cNvPr id="9" name="Imagem 8" descr="Uma imagem contendo coisa, interior, objeto&#10;&#10;Descrição gerada com muito alta confiança">
            <a:extLst>
              <a:ext uri="{FF2B5EF4-FFF2-40B4-BE49-F238E27FC236}">
                <a16:creationId xmlns:a16="http://schemas.microsoft.com/office/drawing/2014/main" id="{2F2B84D4-5786-4FA5-8B49-E32B62F3E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096" y="2296260"/>
            <a:ext cx="1539931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8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462866A-95C7-4E4B-8BD3-64E8A44B8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18" t="70532" r="22826" b="2802"/>
          <a:stretch/>
        </p:blipFill>
        <p:spPr>
          <a:xfrm>
            <a:off x="1917609" y="206782"/>
            <a:ext cx="9683809" cy="55914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5" name="Group 201">
            <a:extLst>
              <a:ext uri="{FF2B5EF4-FFF2-40B4-BE49-F238E27FC236}">
                <a16:creationId xmlns:a16="http://schemas.microsoft.com/office/drawing/2014/main" id="{D81269C8-E37A-4FC3-8A1C-9A0035374FDD}"/>
              </a:ext>
            </a:extLst>
          </p:cNvPr>
          <p:cNvGrpSpPr/>
          <p:nvPr/>
        </p:nvGrpSpPr>
        <p:grpSpPr>
          <a:xfrm>
            <a:off x="360471" y="206782"/>
            <a:ext cx="793559" cy="637635"/>
            <a:chOff x="4433888" y="5776913"/>
            <a:chExt cx="1171575" cy="941387"/>
          </a:xfrm>
          <a:solidFill>
            <a:srgbClr val="00B0F0"/>
          </a:solidFill>
        </p:grpSpPr>
        <p:sp>
          <p:nvSpPr>
            <p:cNvPr id="6" name="Oval 47">
              <a:extLst>
                <a:ext uri="{FF2B5EF4-FFF2-40B4-BE49-F238E27FC236}">
                  <a16:creationId xmlns:a16="http://schemas.microsoft.com/office/drawing/2014/main" id="{D467F823-6C40-4D89-9CB7-97E0B9972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6134100"/>
              <a:ext cx="73025" cy="68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AF3BC44E-9B28-4AE7-BF45-FF8DC4682A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3888" y="5776913"/>
              <a:ext cx="1044575" cy="781050"/>
            </a:xfrm>
            <a:custGeom>
              <a:avLst/>
              <a:gdLst>
                <a:gd name="T0" fmla="*/ 62 w 246"/>
                <a:gd name="T1" fmla="*/ 170 h 184"/>
                <a:gd name="T2" fmla="*/ 62 w 246"/>
                <a:gd name="T3" fmla="*/ 14 h 184"/>
                <a:gd name="T4" fmla="*/ 226 w 246"/>
                <a:gd name="T5" fmla="*/ 14 h 184"/>
                <a:gd name="T6" fmla="*/ 232 w 246"/>
                <a:gd name="T7" fmla="*/ 20 h 184"/>
                <a:gd name="T8" fmla="*/ 232 w 246"/>
                <a:gd name="T9" fmla="*/ 114 h 184"/>
                <a:gd name="T10" fmla="*/ 246 w 246"/>
                <a:gd name="T11" fmla="*/ 116 h 184"/>
                <a:gd name="T12" fmla="*/ 246 w 246"/>
                <a:gd name="T13" fmla="*/ 20 h 184"/>
                <a:gd name="T14" fmla="*/ 226 w 246"/>
                <a:gd name="T15" fmla="*/ 0 h 184"/>
                <a:gd name="T16" fmla="*/ 20 w 246"/>
                <a:gd name="T17" fmla="*/ 0 h 184"/>
                <a:gd name="T18" fmla="*/ 0 w 246"/>
                <a:gd name="T19" fmla="*/ 20 h 184"/>
                <a:gd name="T20" fmla="*/ 0 w 246"/>
                <a:gd name="T21" fmla="*/ 164 h 184"/>
                <a:gd name="T22" fmla="*/ 20 w 246"/>
                <a:gd name="T23" fmla="*/ 184 h 184"/>
                <a:gd name="T24" fmla="*/ 135 w 246"/>
                <a:gd name="T25" fmla="*/ 184 h 184"/>
                <a:gd name="T26" fmla="*/ 124 w 246"/>
                <a:gd name="T27" fmla="*/ 170 h 184"/>
                <a:gd name="T28" fmla="*/ 62 w 246"/>
                <a:gd name="T29" fmla="*/ 170 h 184"/>
                <a:gd name="T30" fmla="*/ 14 w 246"/>
                <a:gd name="T31" fmla="*/ 164 h 184"/>
                <a:gd name="T32" fmla="*/ 14 w 246"/>
                <a:gd name="T33" fmla="*/ 20 h 184"/>
                <a:gd name="T34" fmla="*/ 20 w 246"/>
                <a:gd name="T35" fmla="*/ 14 h 184"/>
                <a:gd name="T36" fmla="*/ 48 w 246"/>
                <a:gd name="T37" fmla="*/ 14 h 184"/>
                <a:gd name="T38" fmla="*/ 48 w 246"/>
                <a:gd name="T39" fmla="*/ 170 h 184"/>
                <a:gd name="T40" fmla="*/ 20 w 246"/>
                <a:gd name="T41" fmla="*/ 170 h 184"/>
                <a:gd name="T42" fmla="*/ 14 w 246"/>
                <a:gd name="T43" fmla="*/ 16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6" h="184">
                  <a:moveTo>
                    <a:pt x="62" y="170"/>
                  </a:moveTo>
                  <a:cubicBezTo>
                    <a:pt x="62" y="14"/>
                    <a:pt x="62" y="14"/>
                    <a:pt x="62" y="14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4"/>
                    <a:pt x="232" y="17"/>
                    <a:pt x="232" y="20"/>
                  </a:cubicBezTo>
                  <a:cubicBezTo>
                    <a:pt x="232" y="114"/>
                    <a:pt x="232" y="114"/>
                    <a:pt x="232" y="114"/>
                  </a:cubicBezTo>
                  <a:cubicBezTo>
                    <a:pt x="246" y="116"/>
                    <a:pt x="246" y="116"/>
                    <a:pt x="246" y="116"/>
                  </a:cubicBezTo>
                  <a:cubicBezTo>
                    <a:pt x="246" y="20"/>
                    <a:pt x="246" y="20"/>
                    <a:pt x="246" y="20"/>
                  </a:cubicBezTo>
                  <a:cubicBezTo>
                    <a:pt x="246" y="9"/>
                    <a:pt x="237" y="0"/>
                    <a:pt x="2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75"/>
                    <a:pt x="9" y="184"/>
                    <a:pt x="20" y="184"/>
                  </a:cubicBezTo>
                  <a:cubicBezTo>
                    <a:pt x="135" y="184"/>
                    <a:pt x="135" y="184"/>
                    <a:pt x="135" y="184"/>
                  </a:cubicBezTo>
                  <a:cubicBezTo>
                    <a:pt x="124" y="170"/>
                    <a:pt x="124" y="170"/>
                    <a:pt x="124" y="170"/>
                  </a:cubicBezTo>
                  <a:lnTo>
                    <a:pt x="62" y="170"/>
                  </a:lnTo>
                  <a:close/>
                  <a:moveTo>
                    <a:pt x="14" y="164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4" y="17"/>
                    <a:pt x="17" y="14"/>
                    <a:pt x="20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70"/>
                    <a:pt x="48" y="170"/>
                    <a:pt x="48" y="170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17" y="170"/>
                    <a:pt x="14" y="167"/>
                    <a:pt x="14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dirty="0"/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2491C40C-386F-4FB6-9051-25D75AE72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6048375"/>
              <a:ext cx="619125" cy="669925"/>
            </a:xfrm>
            <a:custGeom>
              <a:avLst/>
              <a:gdLst>
                <a:gd name="T0" fmla="*/ 125 w 146"/>
                <a:gd name="T1" fmla="*/ 65 h 158"/>
                <a:gd name="T2" fmla="*/ 85 w 146"/>
                <a:gd name="T3" fmla="*/ 58 h 158"/>
                <a:gd name="T4" fmla="*/ 85 w 146"/>
                <a:gd name="T5" fmla="*/ 19 h 158"/>
                <a:gd name="T6" fmla="*/ 66 w 146"/>
                <a:gd name="T7" fmla="*/ 0 h 158"/>
                <a:gd name="T8" fmla="*/ 65 w 146"/>
                <a:gd name="T9" fmla="*/ 0 h 158"/>
                <a:gd name="T10" fmla="*/ 46 w 146"/>
                <a:gd name="T11" fmla="*/ 19 h 158"/>
                <a:gd name="T12" fmla="*/ 46 w 146"/>
                <a:gd name="T13" fmla="*/ 90 h 158"/>
                <a:gd name="T14" fmla="*/ 36 w 146"/>
                <a:gd name="T15" fmla="*/ 80 h 158"/>
                <a:gd name="T16" fmla="*/ 23 w 146"/>
                <a:gd name="T17" fmla="*/ 74 h 158"/>
                <a:gd name="T18" fmla="*/ 9 w 146"/>
                <a:gd name="T19" fmla="*/ 79 h 158"/>
                <a:gd name="T20" fmla="*/ 8 w 146"/>
                <a:gd name="T21" fmla="*/ 81 h 158"/>
                <a:gd name="T22" fmla="*/ 8 w 146"/>
                <a:gd name="T23" fmla="*/ 108 h 158"/>
                <a:gd name="T24" fmla="*/ 56 w 146"/>
                <a:gd name="T25" fmla="*/ 156 h 158"/>
                <a:gd name="T26" fmla="*/ 61 w 146"/>
                <a:gd name="T27" fmla="*/ 158 h 158"/>
                <a:gd name="T28" fmla="*/ 66 w 146"/>
                <a:gd name="T29" fmla="*/ 156 h 158"/>
                <a:gd name="T30" fmla="*/ 66 w 146"/>
                <a:gd name="T31" fmla="*/ 146 h 158"/>
                <a:gd name="T32" fmla="*/ 18 w 146"/>
                <a:gd name="T33" fmla="*/ 98 h 158"/>
                <a:gd name="T34" fmla="*/ 18 w 146"/>
                <a:gd name="T35" fmla="*/ 91 h 158"/>
                <a:gd name="T36" fmla="*/ 19 w 146"/>
                <a:gd name="T37" fmla="*/ 89 h 158"/>
                <a:gd name="T38" fmla="*/ 23 w 146"/>
                <a:gd name="T39" fmla="*/ 88 h 158"/>
                <a:gd name="T40" fmla="*/ 26 w 146"/>
                <a:gd name="T41" fmla="*/ 89 h 158"/>
                <a:gd name="T42" fmla="*/ 43 w 146"/>
                <a:gd name="T43" fmla="*/ 106 h 158"/>
                <a:gd name="T44" fmla="*/ 46 w 146"/>
                <a:gd name="T45" fmla="*/ 108 h 158"/>
                <a:gd name="T46" fmla="*/ 52 w 146"/>
                <a:gd name="T47" fmla="*/ 108 h 158"/>
                <a:gd name="T48" fmla="*/ 59 w 146"/>
                <a:gd name="T49" fmla="*/ 102 h 158"/>
                <a:gd name="T50" fmla="*/ 60 w 146"/>
                <a:gd name="T51" fmla="*/ 96 h 158"/>
                <a:gd name="T52" fmla="*/ 60 w 146"/>
                <a:gd name="T53" fmla="*/ 94 h 158"/>
                <a:gd name="T54" fmla="*/ 60 w 146"/>
                <a:gd name="T55" fmla="*/ 94 h 158"/>
                <a:gd name="T56" fmla="*/ 60 w 146"/>
                <a:gd name="T57" fmla="*/ 94 h 158"/>
                <a:gd name="T58" fmla="*/ 60 w 146"/>
                <a:gd name="T59" fmla="*/ 19 h 158"/>
                <a:gd name="T60" fmla="*/ 65 w 146"/>
                <a:gd name="T61" fmla="*/ 14 h 158"/>
                <a:gd name="T62" fmla="*/ 66 w 146"/>
                <a:gd name="T63" fmla="*/ 14 h 158"/>
                <a:gd name="T64" fmla="*/ 71 w 146"/>
                <a:gd name="T65" fmla="*/ 19 h 158"/>
                <a:gd name="T66" fmla="*/ 71 w 146"/>
                <a:gd name="T67" fmla="*/ 70 h 158"/>
                <a:gd name="T68" fmla="*/ 123 w 146"/>
                <a:gd name="T69" fmla="*/ 78 h 158"/>
                <a:gd name="T70" fmla="*/ 132 w 146"/>
                <a:gd name="T71" fmla="*/ 94 h 158"/>
                <a:gd name="T72" fmla="*/ 128 w 146"/>
                <a:gd name="T73" fmla="*/ 149 h 158"/>
                <a:gd name="T74" fmla="*/ 134 w 146"/>
                <a:gd name="T75" fmla="*/ 156 h 158"/>
                <a:gd name="T76" fmla="*/ 135 w 146"/>
                <a:gd name="T77" fmla="*/ 156 h 158"/>
                <a:gd name="T78" fmla="*/ 142 w 146"/>
                <a:gd name="T79" fmla="*/ 150 h 158"/>
                <a:gd name="T80" fmla="*/ 146 w 146"/>
                <a:gd name="T81" fmla="*/ 95 h 158"/>
                <a:gd name="T82" fmla="*/ 146 w 146"/>
                <a:gd name="T83" fmla="*/ 94 h 158"/>
                <a:gd name="T84" fmla="*/ 125 w 146"/>
                <a:gd name="T85" fmla="*/ 6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6" h="158">
                  <a:moveTo>
                    <a:pt x="125" y="65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5" y="8"/>
                    <a:pt x="77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5" y="0"/>
                    <a:pt x="46" y="8"/>
                    <a:pt x="46" y="19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3" y="76"/>
                    <a:pt x="28" y="74"/>
                    <a:pt x="23" y="74"/>
                  </a:cubicBezTo>
                  <a:cubicBezTo>
                    <a:pt x="18" y="74"/>
                    <a:pt x="13" y="76"/>
                    <a:pt x="9" y="79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0" y="88"/>
                    <a:pt x="0" y="100"/>
                    <a:pt x="8" y="108"/>
                  </a:cubicBezTo>
                  <a:cubicBezTo>
                    <a:pt x="56" y="156"/>
                    <a:pt x="56" y="156"/>
                    <a:pt x="56" y="156"/>
                  </a:cubicBezTo>
                  <a:cubicBezTo>
                    <a:pt x="57" y="157"/>
                    <a:pt x="59" y="158"/>
                    <a:pt x="61" y="158"/>
                  </a:cubicBezTo>
                  <a:cubicBezTo>
                    <a:pt x="63" y="158"/>
                    <a:pt x="65" y="157"/>
                    <a:pt x="66" y="156"/>
                  </a:cubicBezTo>
                  <a:cubicBezTo>
                    <a:pt x="69" y="153"/>
                    <a:pt x="69" y="149"/>
                    <a:pt x="66" y="146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6" y="96"/>
                    <a:pt x="16" y="93"/>
                    <a:pt x="18" y="91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20" y="88"/>
                    <a:pt x="21" y="88"/>
                    <a:pt x="23" y="88"/>
                  </a:cubicBezTo>
                  <a:cubicBezTo>
                    <a:pt x="24" y="88"/>
                    <a:pt x="25" y="88"/>
                    <a:pt x="26" y="89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4" y="107"/>
                    <a:pt x="45" y="108"/>
                    <a:pt x="46" y="108"/>
                  </a:cubicBezTo>
                  <a:cubicBezTo>
                    <a:pt x="49" y="109"/>
                    <a:pt x="52" y="108"/>
                    <a:pt x="52" y="108"/>
                  </a:cubicBezTo>
                  <a:cubicBezTo>
                    <a:pt x="56" y="108"/>
                    <a:pt x="57" y="105"/>
                    <a:pt x="59" y="102"/>
                  </a:cubicBezTo>
                  <a:cubicBezTo>
                    <a:pt x="59" y="100"/>
                    <a:pt x="60" y="98"/>
                    <a:pt x="60" y="96"/>
                  </a:cubicBezTo>
                  <a:cubicBezTo>
                    <a:pt x="60" y="95"/>
                    <a:pt x="60" y="94"/>
                    <a:pt x="60" y="94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6"/>
                    <a:pt x="62" y="14"/>
                    <a:pt x="65" y="14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9" y="14"/>
                    <a:pt x="71" y="16"/>
                    <a:pt x="71" y="19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32" y="80"/>
                    <a:pt x="132" y="94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27" y="152"/>
                    <a:pt x="130" y="156"/>
                    <a:pt x="134" y="156"/>
                  </a:cubicBezTo>
                  <a:cubicBezTo>
                    <a:pt x="134" y="156"/>
                    <a:pt x="134" y="156"/>
                    <a:pt x="135" y="156"/>
                  </a:cubicBezTo>
                  <a:cubicBezTo>
                    <a:pt x="138" y="156"/>
                    <a:pt x="141" y="153"/>
                    <a:pt x="142" y="150"/>
                  </a:cubicBezTo>
                  <a:cubicBezTo>
                    <a:pt x="146" y="95"/>
                    <a:pt x="146" y="95"/>
                    <a:pt x="146" y="95"/>
                  </a:cubicBezTo>
                  <a:cubicBezTo>
                    <a:pt x="146" y="94"/>
                    <a:pt x="146" y="94"/>
                    <a:pt x="146" y="94"/>
                  </a:cubicBezTo>
                  <a:cubicBezTo>
                    <a:pt x="146" y="74"/>
                    <a:pt x="133" y="66"/>
                    <a:pt x="125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99719080-A199-4CEC-B892-200C9868B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5913438"/>
              <a:ext cx="560388" cy="50800"/>
            </a:xfrm>
            <a:custGeom>
              <a:avLst/>
              <a:gdLst>
                <a:gd name="T0" fmla="*/ 132 w 132"/>
                <a:gd name="T1" fmla="*/ 6 h 12"/>
                <a:gd name="T2" fmla="*/ 126 w 132"/>
                <a:gd name="T3" fmla="*/ 0 h 12"/>
                <a:gd name="T4" fmla="*/ 6 w 132"/>
                <a:gd name="T5" fmla="*/ 0 h 12"/>
                <a:gd name="T6" fmla="*/ 0 w 132"/>
                <a:gd name="T7" fmla="*/ 6 h 12"/>
                <a:gd name="T8" fmla="*/ 6 w 132"/>
                <a:gd name="T9" fmla="*/ 12 h 12"/>
                <a:gd name="T10" fmla="*/ 126 w 132"/>
                <a:gd name="T11" fmla="*/ 12 h 12"/>
                <a:gd name="T12" fmla="*/ 132 w 132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2">
                  <a:moveTo>
                    <a:pt x="132" y="6"/>
                  </a:moveTo>
                  <a:cubicBezTo>
                    <a:pt x="132" y="3"/>
                    <a:pt x="129" y="0"/>
                    <a:pt x="12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9" y="12"/>
                    <a:pt x="132" y="9"/>
                    <a:pt x="13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E66128AB-46F3-4B71-9CCA-241A34C88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6027738"/>
              <a:ext cx="403225" cy="50800"/>
            </a:xfrm>
            <a:custGeom>
              <a:avLst/>
              <a:gdLst>
                <a:gd name="T0" fmla="*/ 95 w 95"/>
                <a:gd name="T1" fmla="*/ 0 h 12"/>
                <a:gd name="T2" fmla="*/ 94 w 95"/>
                <a:gd name="T3" fmla="*/ 0 h 12"/>
                <a:gd name="T4" fmla="*/ 6 w 95"/>
                <a:gd name="T5" fmla="*/ 0 h 12"/>
                <a:gd name="T6" fmla="*/ 0 w 95"/>
                <a:gd name="T7" fmla="*/ 6 h 12"/>
                <a:gd name="T8" fmla="*/ 6 w 95"/>
                <a:gd name="T9" fmla="*/ 12 h 12"/>
                <a:gd name="T10" fmla="*/ 86 w 95"/>
                <a:gd name="T11" fmla="*/ 12 h 12"/>
                <a:gd name="T12" fmla="*/ 95 w 95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2">
                  <a:moveTo>
                    <a:pt x="95" y="0"/>
                  </a:moveTo>
                  <a:cubicBezTo>
                    <a:pt x="95" y="0"/>
                    <a:pt x="95" y="0"/>
                    <a:pt x="9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8" y="7"/>
                    <a:pt x="92" y="3"/>
                    <a:pt x="9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8DCB4DA8-56BB-4DA6-B7C4-20FF1DEA2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6370638"/>
              <a:ext cx="200025" cy="50800"/>
            </a:xfrm>
            <a:custGeom>
              <a:avLst/>
              <a:gdLst>
                <a:gd name="T0" fmla="*/ 0 w 47"/>
                <a:gd name="T1" fmla="*/ 6 h 12"/>
                <a:gd name="T2" fmla="*/ 6 w 47"/>
                <a:gd name="T3" fmla="*/ 12 h 12"/>
                <a:gd name="T4" fmla="*/ 41 w 47"/>
                <a:gd name="T5" fmla="*/ 12 h 12"/>
                <a:gd name="T6" fmla="*/ 47 w 47"/>
                <a:gd name="T7" fmla="*/ 0 h 12"/>
                <a:gd name="T8" fmla="*/ 6 w 47"/>
                <a:gd name="T9" fmla="*/ 0 h 12"/>
                <a:gd name="T10" fmla="*/ 0 w 47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12">
                  <a:moveTo>
                    <a:pt x="0" y="6"/>
                  </a:moveTo>
                  <a:cubicBezTo>
                    <a:pt x="0" y="10"/>
                    <a:pt x="2" y="12"/>
                    <a:pt x="6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2" y="8"/>
                    <a:pt x="44" y="4"/>
                    <a:pt x="4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D3808608-612B-407F-9BB2-5876ABBE9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6142038"/>
              <a:ext cx="352425" cy="50800"/>
            </a:xfrm>
            <a:custGeom>
              <a:avLst/>
              <a:gdLst>
                <a:gd name="T0" fmla="*/ 83 w 83"/>
                <a:gd name="T1" fmla="*/ 0 h 12"/>
                <a:gd name="T2" fmla="*/ 6 w 83"/>
                <a:gd name="T3" fmla="*/ 0 h 12"/>
                <a:gd name="T4" fmla="*/ 0 w 83"/>
                <a:gd name="T5" fmla="*/ 6 h 12"/>
                <a:gd name="T6" fmla="*/ 6 w 83"/>
                <a:gd name="T7" fmla="*/ 12 h 12"/>
                <a:gd name="T8" fmla="*/ 83 w 83"/>
                <a:gd name="T9" fmla="*/ 12 h 12"/>
                <a:gd name="T10" fmla="*/ 83 w 8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2">
                  <a:moveTo>
                    <a:pt x="8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CB86FF6B-67B6-45C8-B31C-923A8C3C5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6256338"/>
              <a:ext cx="352425" cy="50800"/>
            </a:xfrm>
            <a:custGeom>
              <a:avLst/>
              <a:gdLst>
                <a:gd name="T0" fmla="*/ 83 w 83"/>
                <a:gd name="T1" fmla="*/ 0 h 12"/>
                <a:gd name="T2" fmla="*/ 6 w 83"/>
                <a:gd name="T3" fmla="*/ 0 h 12"/>
                <a:gd name="T4" fmla="*/ 0 w 83"/>
                <a:gd name="T5" fmla="*/ 6 h 12"/>
                <a:gd name="T6" fmla="*/ 6 w 83"/>
                <a:gd name="T7" fmla="*/ 12 h 12"/>
                <a:gd name="T8" fmla="*/ 83 w 83"/>
                <a:gd name="T9" fmla="*/ 12 h 12"/>
                <a:gd name="T10" fmla="*/ 83 w 8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2">
                  <a:moveTo>
                    <a:pt x="8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F073B2-2DE0-41E5-80AB-28531D336F5A}"/>
              </a:ext>
            </a:extLst>
          </p:cNvPr>
          <p:cNvSpPr txBox="1"/>
          <p:nvPr/>
        </p:nvSpPr>
        <p:spPr>
          <a:xfrm>
            <a:off x="360471" y="5112327"/>
            <a:ext cx="983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Pag. 131</a:t>
            </a:r>
          </a:p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7AFF5DD-D4BA-474E-9756-9129CC5F6B0C}"/>
              </a:ext>
            </a:extLst>
          </p:cNvPr>
          <p:cNvSpPr txBox="1"/>
          <p:nvPr/>
        </p:nvSpPr>
        <p:spPr>
          <a:xfrm>
            <a:off x="0" y="6374079"/>
            <a:ext cx="9453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https://marcosfabionuva.files.wordpress.com/2011/08/emc3adlio-ou-da-educac3a7c3a3o.pdf</a:t>
            </a:r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41E77D0-8FC1-49D0-8459-99140A1A1AAC}"/>
              </a:ext>
            </a:extLst>
          </p:cNvPr>
          <p:cNvSpPr txBox="1"/>
          <p:nvPr/>
        </p:nvSpPr>
        <p:spPr>
          <a:xfrm>
            <a:off x="222168" y="1983937"/>
            <a:ext cx="1260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ROUSSEAU,</a:t>
            </a:r>
          </a:p>
          <a:p>
            <a:r>
              <a:rPr lang="pt-BR" dirty="0"/>
              <a:t>Emílio</a:t>
            </a:r>
          </a:p>
        </p:txBody>
      </p:sp>
    </p:spTree>
    <p:extLst>
      <p:ext uri="{BB962C8B-B14F-4D97-AF65-F5344CB8AC3E}">
        <p14:creationId xmlns:p14="http://schemas.microsoft.com/office/powerpoint/2010/main" val="810155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A88783D-B5A0-411E-8A19-2ED4526E1F44}"/>
              </a:ext>
            </a:extLst>
          </p:cNvPr>
          <p:cNvSpPr txBox="1"/>
          <p:nvPr/>
        </p:nvSpPr>
        <p:spPr>
          <a:xfrm>
            <a:off x="3801330" y="531358"/>
            <a:ext cx="3056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Fábrica e Escola nascem juntas</a:t>
            </a:r>
          </a:p>
          <a:p>
            <a:r>
              <a:rPr lang="pt-BR" dirty="0"/>
              <a:t>(Mário </a:t>
            </a:r>
            <a:r>
              <a:rPr lang="pt-BR" dirty="0" err="1"/>
              <a:t>Manacorda</a:t>
            </a:r>
            <a:r>
              <a:rPr lang="pt-BR" dirty="0"/>
              <a:t>) </a:t>
            </a:r>
          </a:p>
        </p:txBody>
      </p:sp>
      <p:pic>
        <p:nvPicPr>
          <p:cNvPr id="5" name="Picture 3" descr="ewis_Hine2.jpg">
            <a:extLst>
              <a:ext uri="{FF2B5EF4-FFF2-40B4-BE49-F238E27FC236}">
                <a16:creationId xmlns:a16="http://schemas.microsoft.com/office/drawing/2014/main" id="{E08E9718-790D-4C63-B26E-B2DDA43408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678" y="2240520"/>
            <a:ext cx="4377055" cy="3044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F0AE32-FB98-413C-8F9F-D6B8150F6D9F}"/>
              </a:ext>
            </a:extLst>
          </p:cNvPr>
          <p:cNvSpPr txBox="1"/>
          <p:nvPr/>
        </p:nvSpPr>
        <p:spPr>
          <a:xfrm>
            <a:off x="1859278" y="5527247"/>
            <a:ext cx="9427029" cy="339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rgbClr val="0000FF"/>
                </a:solidFill>
                <a:latin typeface="Arial" charset="0"/>
                <a:ea typeface="Times New Roman" charset="0"/>
                <a:cs typeface="Times New Roman" charset="0"/>
                <a:hlinkClick r:id="rId4"/>
              </a:rPr>
              <a:t>https://mundodahistoriablog.wordpress.com/2017/11/19/trabalho-infantil-na-revolucao-industrial/</a:t>
            </a:r>
            <a:endParaRPr lang="en-US" sz="1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38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E88B0F-F624-45CE-B95B-84CD8C602F87}"/>
              </a:ext>
            </a:extLst>
          </p:cNvPr>
          <p:cNvSpPr txBox="1"/>
          <p:nvPr/>
        </p:nvSpPr>
        <p:spPr>
          <a:xfrm>
            <a:off x="2828145" y="1806689"/>
            <a:ext cx="202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ym typeface="Wingdings" panose="05000000000000000000" pitchFamily="2" charset="2"/>
              </a:rPr>
              <a:t> </a:t>
            </a:r>
            <a:r>
              <a:rPr lang="pt-BR" dirty="0"/>
              <a:t>Escola do Estado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5E2CEEB-AF3D-47AA-A6A5-056983D97DE7}"/>
              </a:ext>
            </a:extLst>
          </p:cNvPr>
          <p:cNvSpPr txBox="1"/>
          <p:nvPr/>
        </p:nvSpPr>
        <p:spPr>
          <a:xfrm>
            <a:off x="2828145" y="3003815"/>
            <a:ext cx="5747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ym typeface="Wingdings" panose="05000000000000000000" pitchFamily="2" charset="2"/>
              </a:rPr>
              <a:t> </a:t>
            </a:r>
            <a:r>
              <a:rPr lang="pt-BR" dirty="0"/>
              <a:t>Dualidade: formação intelectual X formação profissional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01617B-8BCE-44AC-8779-7D04F1552609}"/>
              </a:ext>
            </a:extLst>
          </p:cNvPr>
          <p:cNvSpPr txBox="1"/>
          <p:nvPr/>
        </p:nvSpPr>
        <p:spPr>
          <a:xfrm>
            <a:off x="3011624" y="4794989"/>
            <a:ext cx="538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ym typeface="Wingdings" panose="05000000000000000000" pitchFamily="2" charset="2"/>
              </a:rPr>
              <a:t></a:t>
            </a:r>
            <a:r>
              <a:rPr lang="pt-BR" dirty="0"/>
              <a:t>Formação OMNILATERAL (completo)  ou Unilateral ? </a:t>
            </a:r>
          </a:p>
        </p:txBody>
      </p:sp>
      <p:pic>
        <p:nvPicPr>
          <p:cNvPr id="8" name="Imagem 7" descr="Uma imagem contendo ampulheta, objeto&#10;&#10;Descrição gerada com muito alta confiança">
            <a:extLst>
              <a:ext uri="{FF2B5EF4-FFF2-40B4-BE49-F238E27FC236}">
                <a16:creationId xmlns:a16="http://schemas.microsoft.com/office/drawing/2014/main" id="{566DC311-2EDC-4EDF-923C-4AE9BC39A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77" t="9858" r="32094" b="6798"/>
          <a:stretch/>
        </p:blipFill>
        <p:spPr>
          <a:xfrm>
            <a:off x="8820204" y="773140"/>
            <a:ext cx="3375923" cy="560644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03FFD9A-1A35-42CB-A9EC-4EED8E8DFF68}"/>
              </a:ext>
            </a:extLst>
          </p:cNvPr>
          <p:cNvSpPr txBox="1"/>
          <p:nvPr/>
        </p:nvSpPr>
        <p:spPr>
          <a:xfrm>
            <a:off x="785871" y="89389"/>
            <a:ext cx="82509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spc="300" dirty="0">
                <a:solidFill>
                  <a:srgbClr val="3BD08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Reflexões finais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22980F6-D2EE-4BBB-AAD3-55B3C6D59B5F}"/>
              </a:ext>
            </a:extLst>
          </p:cNvPr>
          <p:cNvSpPr txBox="1"/>
          <p:nvPr/>
        </p:nvSpPr>
        <p:spPr>
          <a:xfrm>
            <a:off x="184442" y="1066500"/>
            <a:ext cx="1408058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 i="1">
                <a:latin typeface="Corbel" panose="020B050302020402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20000" i="0" dirty="0">
                <a:ln>
                  <a:solidFill>
                    <a:srgbClr val="F98F89"/>
                  </a:solidFill>
                </a:ln>
                <a:noFill/>
                <a:latin typeface="Bodoni MT" panose="02070603080606020203" pitchFamily="18" charset="0"/>
              </a:rPr>
              <a:t>“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8FA3EAF-307F-48DA-B0B4-1ADD7325FF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986"/>
          <a:stretch/>
        </p:blipFill>
        <p:spPr>
          <a:xfrm>
            <a:off x="9792" y="5104316"/>
            <a:ext cx="5372100" cy="1374368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D6EC188-EBF1-4C1E-B96A-F3C16FEF55B4}"/>
              </a:ext>
            </a:extLst>
          </p:cNvPr>
          <p:cNvSpPr txBox="1"/>
          <p:nvPr/>
        </p:nvSpPr>
        <p:spPr>
          <a:xfrm>
            <a:off x="1614081" y="1268080"/>
            <a:ext cx="1408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spc="300" dirty="0">
                <a:solidFill>
                  <a:srgbClr val="3BD08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DA8949F-D2AC-43FE-9194-54565D04EDEC}"/>
              </a:ext>
            </a:extLst>
          </p:cNvPr>
          <p:cNvSpPr txBox="1"/>
          <p:nvPr/>
        </p:nvSpPr>
        <p:spPr>
          <a:xfrm>
            <a:off x="1261641" y="2511211"/>
            <a:ext cx="1782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spc="300" dirty="0">
                <a:solidFill>
                  <a:srgbClr val="3BD08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02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A9806AE-8AC9-4EE4-B50E-2C57237178E5}"/>
              </a:ext>
            </a:extLst>
          </p:cNvPr>
          <p:cNvSpPr txBox="1"/>
          <p:nvPr/>
        </p:nvSpPr>
        <p:spPr>
          <a:xfrm>
            <a:off x="1261641" y="4005928"/>
            <a:ext cx="1782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spc="300" dirty="0">
                <a:solidFill>
                  <a:srgbClr val="3BD08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163463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2D2A199-C972-41DE-A7D0-BA3926D2FA9D}"/>
              </a:ext>
            </a:extLst>
          </p:cNvPr>
          <p:cNvSpPr txBox="1"/>
          <p:nvPr/>
        </p:nvSpPr>
        <p:spPr>
          <a:xfrm>
            <a:off x="3372032" y="1174515"/>
            <a:ext cx="6474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Ninguém é humano simplesmente por nascer humano. Nos tornamos humanos à medida que nos educamos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DB1D78-46EF-48ED-93B4-3CA0D2B94BD0}"/>
              </a:ext>
            </a:extLst>
          </p:cNvPr>
          <p:cNvSpPr txBox="1"/>
          <p:nvPr/>
        </p:nvSpPr>
        <p:spPr>
          <a:xfrm>
            <a:off x="1352312" y="4589012"/>
            <a:ext cx="849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Foram os Gregos que inventaram a Escola. Portanto, a escola é uma construção histórica </a:t>
            </a:r>
          </a:p>
          <a:p>
            <a:r>
              <a:rPr lang="pt-BR" dirty="0"/>
              <a:t>Tudo que construímos pode em outro momento, ser desconstruído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CB73AC1-0345-4493-9680-A3142E060B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6241" y="3537810"/>
            <a:ext cx="6777037" cy="137436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07E489-AC22-473E-AE6E-98C945F8893C}"/>
              </a:ext>
            </a:extLst>
          </p:cNvPr>
          <p:cNvSpPr txBox="1"/>
          <p:nvPr/>
        </p:nvSpPr>
        <p:spPr>
          <a:xfrm>
            <a:off x="1589953" y="774405"/>
            <a:ext cx="1782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spc="300" dirty="0">
                <a:solidFill>
                  <a:srgbClr val="3BD08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8017B24-241D-4CEB-AE86-565F3DCF87FB}"/>
              </a:ext>
            </a:extLst>
          </p:cNvPr>
          <p:cNvSpPr txBox="1"/>
          <p:nvPr/>
        </p:nvSpPr>
        <p:spPr>
          <a:xfrm>
            <a:off x="461272" y="3429000"/>
            <a:ext cx="1782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spc="300" dirty="0">
                <a:solidFill>
                  <a:srgbClr val="3BD08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221009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3E98618-F30C-423C-A017-B3D01D7991A0}"/>
              </a:ext>
            </a:extLst>
          </p:cNvPr>
          <p:cNvSpPr txBox="1"/>
          <p:nvPr/>
        </p:nvSpPr>
        <p:spPr>
          <a:xfrm>
            <a:off x="2939143" y="1332411"/>
            <a:ext cx="145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Próxima aula:</a:t>
            </a: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467B68-AFD8-4079-AF43-48E2CAA09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9" t="63960" r="12608" b="8213"/>
          <a:stretch/>
        </p:blipFill>
        <p:spPr>
          <a:xfrm>
            <a:off x="5420664" y="2474843"/>
            <a:ext cx="4002157" cy="190831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F98DDA-4F9F-44B0-96A0-F12CBDF3DFD4}"/>
              </a:ext>
            </a:extLst>
          </p:cNvPr>
          <p:cNvSpPr txBox="1"/>
          <p:nvPr/>
        </p:nvSpPr>
        <p:spPr>
          <a:xfrm>
            <a:off x="2120348" y="4383156"/>
            <a:ext cx="275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Quadro sinótico: Unidade 1</a:t>
            </a:r>
          </a:p>
        </p:txBody>
      </p:sp>
    </p:spTree>
    <p:extLst>
      <p:ext uri="{BB962C8B-B14F-4D97-AF65-F5344CB8AC3E}">
        <p14:creationId xmlns:p14="http://schemas.microsoft.com/office/powerpoint/2010/main" val="1105016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77987650-34EC-43EF-8106-7BC356BEC693}"/>
              </a:ext>
            </a:extLst>
          </p:cNvPr>
          <p:cNvSpPr/>
          <p:nvPr/>
        </p:nvSpPr>
        <p:spPr>
          <a:xfrm>
            <a:off x="-4004424" y="-539596"/>
            <a:ext cx="8940860" cy="8953773"/>
          </a:xfrm>
          <a:prstGeom prst="ellipse">
            <a:avLst/>
          </a:prstGeom>
          <a:solidFill>
            <a:srgbClr val="C2D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2169CA6-B6C1-4A77-BC9D-72459BB60B31}"/>
              </a:ext>
            </a:extLst>
          </p:cNvPr>
          <p:cNvSpPr txBox="1"/>
          <p:nvPr/>
        </p:nvSpPr>
        <p:spPr>
          <a:xfrm>
            <a:off x="307458" y="194381"/>
            <a:ext cx="11577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Paideia </a:t>
            </a:r>
            <a:r>
              <a:rPr lang="pt-BR" sz="6000" b="1" dirty="0" err="1"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Greco-Romana</a:t>
            </a:r>
            <a:r>
              <a:rPr lang="pt-BR" sz="6000" b="1" dirty="0" err="1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</a:t>
            </a:r>
            <a:endParaRPr lang="pt-BR" sz="6000" b="1" dirty="0">
              <a:solidFill>
                <a:srgbClr val="FFA658"/>
              </a:solidFill>
              <a:latin typeface="Century Gothic" panose="020B0502020202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08CFCDD-3F2D-4E5B-9376-D2F448074F1C}"/>
              </a:ext>
            </a:extLst>
          </p:cNvPr>
          <p:cNvSpPr txBox="1"/>
          <p:nvPr/>
        </p:nvSpPr>
        <p:spPr>
          <a:xfrm>
            <a:off x="5159830" y="1719470"/>
            <a:ext cx="59719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 palavra </a:t>
            </a:r>
            <a:r>
              <a:rPr lang="pt-BR" sz="4000" b="1" dirty="0" err="1"/>
              <a:t>paideia</a:t>
            </a:r>
            <a:r>
              <a:rPr lang="pt-BR" sz="2800" dirty="0"/>
              <a:t> não tem tradução, é exclusiva da tradição grega. Significado amplo (cultura, educação, filosofia, civilização, literatura)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7AAB48A-E4F2-42C1-A083-8A71C90ABF2D}"/>
              </a:ext>
            </a:extLst>
          </p:cNvPr>
          <p:cNvSpPr txBox="1"/>
          <p:nvPr/>
        </p:nvSpPr>
        <p:spPr>
          <a:xfrm>
            <a:off x="4936435" y="4488945"/>
            <a:ext cx="194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Condição biológica</a:t>
            </a:r>
          </a:p>
          <a:p>
            <a:r>
              <a:rPr lang="pt-BR" dirty="0"/>
              <a:t>(corpo) 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845EAFF0-D8B1-4C52-8DE7-7C7AAAF35E32}"/>
              </a:ext>
            </a:extLst>
          </p:cNvPr>
          <p:cNvSpPr/>
          <p:nvPr/>
        </p:nvSpPr>
        <p:spPr>
          <a:xfrm>
            <a:off x="7187975" y="4574239"/>
            <a:ext cx="1222513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B0E745-4352-4ADC-9EFF-63E37DD4833A}"/>
              </a:ext>
            </a:extLst>
          </p:cNvPr>
          <p:cNvSpPr txBox="1"/>
          <p:nvPr/>
        </p:nvSpPr>
        <p:spPr>
          <a:xfrm>
            <a:off x="8713958" y="4211945"/>
            <a:ext cx="2736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Condição para formação ampla do ser humano. Vida social</a:t>
            </a:r>
          </a:p>
          <a:p>
            <a:pPr algn="ctr"/>
            <a:r>
              <a:rPr lang="pt-BR" dirty="0"/>
              <a:t>(espírito) </a:t>
            </a:r>
          </a:p>
        </p:txBody>
      </p:sp>
      <p:pic>
        <p:nvPicPr>
          <p:cNvPr id="1032" name="Picture 8" descr="Paideia – Wikipédia, a enciclopédia livre">
            <a:extLst>
              <a:ext uri="{FF2B5EF4-FFF2-40B4-BE49-F238E27FC236}">
                <a16:creationId xmlns:a16="http://schemas.microsoft.com/office/drawing/2014/main" id="{049DB60F-4CAD-47F2-ABC2-700C4DA74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592" y="4190080"/>
            <a:ext cx="4186042" cy="42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1E99039-BC63-426A-8A75-6F8253A6191E}"/>
              </a:ext>
            </a:extLst>
          </p:cNvPr>
          <p:cNvSpPr txBox="1"/>
          <p:nvPr/>
        </p:nvSpPr>
        <p:spPr>
          <a:xfrm>
            <a:off x="4936435" y="5874025"/>
            <a:ext cx="7055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que caracteriza a </a:t>
            </a:r>
            <a:r>
              <a:rPr lang="pt-BR" i="1" dirty="0"/>
              <a:t>polis </a:t>
            </a:r>
            <a:r>
              <a:rPr lang="pt-BR" dirty="0"/>
              <a:t>é </a:t>
            </a:r>
            <a:r>
              <a:rPr lang="pt-BR" sz="3200" b="1" dirty="0"/>
              <a:t>o exercício da linguagem </a:t>
            </a:r>
          </a:p>
        </p:txBody>
      </p:sp>
    </p:spTree>
    <p:extLst>
      <p:ext uri="{BB962C8B-B14F-4D97-AF65-F5344CB8AC3E}">
        <p14:creationId xmlns:p14="http://schemas.microsoft.com/office/powerpoint/2010/main" val="315916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A9B2CFB9-61B2-4D37-90BF-652A61236CC1}"/>
              </a:ext>
            </a:extLst>
          </p:cNvPr>
          <p:cNvSpPr/>
          <p:nvPr/>
        </p:nvSpPr>
        <p:spPr>
          <a:xfrm>
            <a:off x="4789830" y="0"/>
            <a:ext cx="5040000" cy="5040000"/>
          </a:xfrm>
          <a:prstGeom prst="ellipse">
            <a:avLst/>
          </a:prstGeom>
          <a:solidFill>
            <a:srgbClr val="C2DB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FF11900-1ADC-4513-A0D0-05831F89659D}"/>
              </a:ext>
            </a:extLst>
          </p:cNvPr>
          <p:cNvSpPr/>
          <p:nvPr/>
        </p:nvSpPr>
        <p:spPr>
          <a:xfrm>
            <a:off x="7010370" y="0"/>
            <a:ext cx="5040000" cy="5040000"/>
          </a:xfrm>
          <a:prstGeom prst="ellipse">
            <a:avLst/>
          </a:prstGeom>
          <a:solidFill>
            <a:srgbClr val="FFA65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4095A0E-170E-4FC6-B0A5-BC1F3F3CC57D}"/>
              </a:ext>
            </a:extLst>
          </p:cNvPr>
          <p:cNvSpPr/>
          <p:nvPr/>
        </p:nvSpPr>
        <p:spPr>
          <a:xfrm>
            <a:off x="5695940" y="1818000"/>
            <a:ext cx="5040000" cy="5040000"/>
          </a:xfrm>
          <a:prstGeom prst="ellipse">
            <a:avLst/>
          </a:prstGeom>
          <a:solidFill>
            <a:srgbClr val="41C1B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DEB584DC-7959-4CA4-BA9A-490155F5B06D}"/>
              </a:ext>
            </a:extLst>
          </p:cNvPr>
          <p:cNvSpPr txBox="1"/>
          <p:nvPr/>
        </p:nvSpPr>
        <p:spPr>
          <a:xfrm>
            <a:off x="5002228" y="1582040"/>
            <a:ext cx="1933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CRENÇAS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A515836-34C7-486E-834C-20D0135102F3}"/>
              </a:ext>
            </a:extLst>
          </p:cNvPr>
          <p:cNvSpPr txBox="1"/>
          <p:nvPr/>
        </p:nvSpPr>
        <p:spPr>
          <a:xfrm>
            <a:off x="10096744" y="1614599"/>
            <a:ext cx="1766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NORMAS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A82DE55-257A-4740-B64E-2C5FAC7964FB}"/>
              </a:ext>
            </a:extLst>
          </p:cNvPr>
          <p:cNvSpPr txBox="1"/>
          <p:nvPr/>
        </p:nvSpPr>
        <p:spPr>
          <a:xfrm>
            <a:off x="7647292" y="5411899"/>
            <a:ext cx="18485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VALORES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7CC74F1-BFF8-4F0D-93DF-0B8B949E4A4B}"/>
              </a:ext>
            </a:extLst>
          </p:cNvPr>
          <p:cNvSpPr txBox="1"/>
          <p:nvPr/>
        </p:nvSpPr>
        <p:spPr>
          <a:xfrm>
            <a:off x="7127118" y="2520000"/>
            <a:ext cx="2585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Conhecimento</a:t>
            </a:r>
            <a:endParaRPr lang="en-US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5429F2-18FC-47F1-8354-40A7E6BA68A9}"/>
              </a:ext>
            </a:extLst>
          </p:cNvPr>
          <p:cNvSpPr txBox="1"/>
          <p:nvPr/>
        </p:nvSpPr>
        <p:spPr>
          <a:xfrm>
            <a:off x="440138" y="2720191"/>
            <a:ext cx="3360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Justiça</a:t>
            </a:r>
          </a:p>
          <a:p>
            <a:r>
              <a:rPr lang="pt-BR" sz="3600" dirty="0"/>
              <a:t>Generosidade</a:t>
            </a:r>
          </a:p>
          <a:p>
            <a:r>
              <a:rPr lang="pt-BR" sz="3600" dirty="0"/>
              <a:t>Caráter</a:t>
            </a:r>
          </a:p>
          <a:p>
            <a:r>
              <a:rPr lang="pt-BR" sz="3600" dirty="0"/>
              <a:t>Temperança</a:t>
            </a:r>
          </a:p>
          <a:p>
            <a:r>
              <a:rPr lang="pt-BR" sz="3600" dirty="0"/>
              <a:t>Coragem</a:t>
            </a:r>
          </a:p>
          <a:p>
            <a:r>
              <a:rPr lang="pt-BR" sz="3600" dirty="0"/>
              <a:t>Bondade</a:t>
            </a:r>
          </a:p>
          <a:p>
            <a:r>
              <a:rPr lang="pt-BR" sz="3600" dirty="0"/>
              <a:t>Beleza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B9BBEC98-6CAA-4EA4-8E9E-139001CABC8D}"/>
              </a:ext>
            </a:extLst>
          </p:cNvPr>
          <p:cNvCxnSpPr/>
          <p:nvPr/>
        </p:nvCxnSpPr>
        <p:spPr>
          <a:xfrm flipH="1" flipV="1">
            <a:off x="3343275" y="4705350"/>
            <a:ext cx="2556825" cy="9239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3A84AC7C-0F4E-4B3D-A6F5-570A88C59FB3}"/>
              </a:ext>
            </a:extLst>
          </p:cNvPr>
          <p:cNvSpPr/>
          <p:nvPr/>
        </p:nvSpPr>
        <p:spPr>
          <a:xfrm>
            <a:off x="-119690" y="1999319"/>
            <a:ext cx="4943368" cy="4858681"/>
          </a:xfrm>
          <a:prstGeom prst="ellipse">
            <a:avLst/>
          </a:prstGeom>
          <a:solidFill>
            <a:srgbClr val="41C1B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ED1F70-752F-4D31-AE7F-04C6EC52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89" y="57033"/>
            <a:ext cx="2361626" cy="314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15C4513-1C8D-49D8-836A-A78825C8E679}"/>
              </a:ext>
            </a:extLst>
          </p:cNvPr>
          <p:cNvSpPr txBox="1"/>
          <p:nvPr/>
        </p:nvSpPr>
        <p:spPr>
          <a:xfrm>
            <a:off x="1458864" y="567160"/>
            <a:ext cx="888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Turquia</a:t>
            </a:r>
          </a:p>
          <a:p>
            <a:r>
              <a:rPr lang="pt-BR" dirty="0"/>
              <a:t>412 </a:t>
            </a:r>
          </a:p>
        </p:txBody>
      </p:sp>
    </p:spTree>
    <p:extLst>
      <p:ext uri="{BB962C8B-B14F-4D97-AF65-F5344CB8AC3E}">
        <p14:creationId xmlns:p14="http://schemas.microsoft.com/office/powerpoint/2010/main" val="134363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9DA8EF0D-C28F-4EB4-B200-3EABBA092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944" y="0"/>
            <a:ext cx="8534112" cy="66631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E2911714-E31E-476B-A0C5-0783A9264A4C}"/>
                  </a:ext>
                </a:extLst>
              </p14:cNvPr>
              <p14:cNvContentPartPr/>
              <p14:nvPr/>
            </p14:nvContentPartPr>
            <p14:xfrm>
              <a:off x="6337440" y="3689280"/>
              <a:ext cx="1194120" cy="99756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E2911714-E31E-476B-A0C5-0783A9264A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8080" y="3679920"/>
                <a:ext cx="1212840" cy="101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079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e, Espiral, Hélice png transparente grátis">
            <a:extLst>
              <a:ext uri="{FF2B5EF4-FFF2-40B4-BE49-F238E27FC236}">
                <a16:creationId xmlns:a16="http://schemas.microsoft.com/office/drawing/2014/main" id="{0918803F-1211-4258-A002-1DEDFF97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79" y="1041400"/>
            <a:ext cx="4675505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241B6DD-BF75-472C-AA99-FDD5D884146E}"/>
              </a:ext>
            </a:extLst>
          </p:cNvPr>
          <p:cNvSpPr txBox="1"/>
          <p:nvPr/>
        </p:nvSpPr>
        <p:spPr>
          <a:xfrm>
            <a:off x="1794110" y="5621754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highlight>
                  <a:srgbClr val="FFFF00"/>
                </a:highlight>
              </a:rPr>
              <a:t>Ciência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7AECEB-9582-43AC-B82C-0240D6F87DBE}"/>
              </a:ext>
            </a:extLst>
          </p:cNvPr>
          <p:cNvSpPr txBox="1"/>
          <p:nvPr/>
        </p:nvSpPr>
        <p:spPr>
          <a:xfrm>
            <a:off x="7476541" y="5575587"/>
            <a:ext cx="1397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highlight>
                  <a:srgbClr val="00FF00"/>
                </a:highlight>
              </a:rPr>
              <a:t>Arte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0814FA-41E3-479A-968B-965F3E8C04FD}"/>
              </a:ext>
            </a:extLst>
          </p:cNvPr>
          <p:cNvSpPr txBox="1"/>
          <p:nvPr/>
        </p:nvSpPr>
        <p:spPr>
          <a:xfrm>
            <a:off x="3774139" y="4492109"/>
            <a:ext cx="1818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highlight>
                  <a:srgbClr val="00FFFF"/>
                </a:highlight>
              </a:rPr>
              <a:t>Religião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473F47-9ABF-43AE-80A1-84673B8B8A44}"/>
              </a:ext>
            </a:extLst>
          </p:cNvPr>
          <p:cNvSpPr txBox="1"/>
          <p:nvPr/>
        </p:nvSpPr>
        <p:spPr>
          <a:xfrm>
            <a:off x="6096000" y="3990975"/>
            <a:ext cx="18470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highlight>
                  <a:srgbClr val="808000"/>
                </a:highlight>
              </a:rPr>
              <a:t>Política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A4836E9-0922-4CC6-8A52-CDAC26030560}"/>
              </a:ext>
            </a:extLst>
          </p:cNvPr>
          <p:cNvSpPr txBox="1"/>
          <p:nvPr/>
        </p:nvSpPr>
        <p:spPr>
          <a:xfrm>
            <a:off x="4286250" y="219323"/>
            <a:ext cx="3316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99CCFF"/>
                </a:solidFill>
                <a:highlight>
                  <a:srgbClr val="0000FF"/>
                </a:highlight>
              </a:rPr>
              <a:t>Sabedoria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681A0C5-5E49-4D31-AABD-8BD8CC79D912}"/>
              </a:ext>
            </a:extLst>
          </p:cNvPr>
          <p:cNvSpPr txBox="1"/>
          <p:nvPr/>
        </p:nvSpPr>
        <p:spPr>
          <a:xfrm>
            <a:off x="8424181" y="1688326"/>
            <a:ext cx="3732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highlight>
                  <a:srgbClr val="FF0000"/>
                </a:highlight>
              </a:rPr>
              <a:t>Educação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18287464-3D8F-4256-AA4E-28858533C178}"/>
              </a:ext>
            </a:extLst>
          </p:cNvPr>
          <p:cNvCxnSpPr>
            <a:cxnSpLocks/>
          </p:cNvCxnSpPr>
          <p:nvPr/>
        </p:nvCxnSpPr>
        <p:spPr>
          <a:xfrm flipH="1">
            <a:off x="6664765" y="2533650"/>
            <a:ext cx="1759416" cy="6416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804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 profissional grátis de ancião, antepassados, antigo">
            <a:extLst>
              <a:ext uri="{FF2B5EF4-FFF2-40B4-BE49-F238E27FC236}">
                <a16:creationId xmlns:a16="http://schemas.microsoft.com/office/drawing/2014/main" id="{5CBFE467-606D-408F-AFB2-5A04EA315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911" y="3350222"/>
            <a:ext cx="5734436" cy="38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CFABC084-649E-401A-A84E-F0DB8607F7D7}"/>
              </a:ext>
            </a:extLst>
          </p:cNvPr>
          <p:cNvSpPr/>
          <p:nvPr/>
        </p:nvSpPr>
        <p:spPr>
          <a:xfrm>
            <a:off x="-4093876" y="-688683"/>
            <a:ext cx="8940860" cy="8953773"/>
          </a:xfrm>
          <a:prstGeom prst="ellipse">
            <a:avLst/>
          </a:prstGeom>
          <a:solidFill>
            <a:srgbClr val="C2D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9C80242-59C2-4C44-9B19-D47F38A396EA}"/>
              </a:ext>
            </a:extLst>
          </p:cNvPr>
          <p:cNvSpPr txBox="1"/>
          <p:nvPr/>
        </p:nvSpPr>
        <p:spPr>
          <a:xfrm>
            <a:off x="5320333" y="471029"/>
            <a:ext cx="474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Há uma relação entre polis e o poder da palavra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400594-F540-4D34-9B0F-F6AC35ADFEC8}"/>
              </a:ext>
            </a:extLst>
          </p:cNvPr>
          <p:cNvSpPr txBox="1"/>
          <p:nvPr/>
        </p:nvSpPr>
        <p:spPr>
          <a:xfrm>
            <a:off x="5130132" y="1302026"/>
            <a:ext cx="7042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 palavra era o que consistia no </a:t>
            </a:r>
            <a:r>
              <a:rPr lang="pt-BR" sz="3600" b="1" dirty="0"/>
              <a:t>instrumento</a:t>
            </a:r>
            <a:r>
              <a:rPr lang="pt-BR" dirty="0"/>
              <a:t> da vida política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BACFDD4-E416-4761-85E4-C3AC7B65B237}"/>
              </a:ext>
            </a:extLst>
          </p:cNvPr>
          <p:cNvSpPr txBox="1"/>
          <p:nvPr/>
        </p:nvSpPr>
        <p:spPr>
          <a:xfrm>
            <a:off x="7797806" y="4203999"/>
            <a:ext cx="3667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Consolida-se na  filosofia </a:t>
            </a:r>
          </a:p>
          <a:p>
            <a:r>
              <a:rPr lang="pt-BR" sz="2800" dirty="0"/>
              <a:t>(pensamento racional).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0081970-61D1-4BA6-A647-5B62F18EC970}"/>
              </a:ext>
            </a:extLst>
          </p:cNvPr>
          <p:cNvSpPr txBox="1"/>
          <p:nvPr/>
        </p:nvSpPr>
        <p:spPr>
          <a:xfrm>
            <a:off x="5320333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5F0911-B333-4066-AB4A-6626E9608A17}"/>
              </a:ext>
            </a:extLst>
          </p:cNvPr>
          <p:cNvSpPr txBox="1"/>
          <p:nvPr/>
        </p:nvSpPr>
        <p:spPr>
          <a:xfrm>
            <a:off x="6556513" y="2149894"/>
            <a:ext cx="4403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ambria" panose="02040503050406030204" pitchFamily="18" charset="0"/>
              </a:rPr>
              <a:t>Arte do convencimento</a:t>
            </a:r>
          </a:p>
          <a:p>
            <a:r>
              <a:rPr lang="pt-BR" sz="3200" dirty="0">
                <a:latin typeface="Cambria" panose="02040503050406030204" pitchFamily="18" charset="0"/>
              </a:rPr>
              <a:t>Arte da persuasão</a:t>
            </a:r>
          </a:p>
          <a:p>
            <a:r>
              <a:rPr lang="pt-BR" sz="3200" dirty="0">
                <a:latin typeface="Cambria" panose="02040503050406030204" pitchFamily="18" charset="0"/>
              </a:rPr>
              <a:t>Instrumento de poder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DD616B-3B79-46D0-A13A-7F3C8C55D8B7}"/>
              </a:ext>
            </a:extLst>
          </p:cNvPr>
          <p:cNvSpPr txBox="1"/>
          <p:nvPr/>
        </p:nvSpPr>
        <p:spPr>
          <a:xfrm>
            <a:off x="1232452" y="1302026"/>
            <a:ext cx="26239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latin typeface="AngsanaUPC" panose="02020603050405020304" pitchFamily="18" charset="-34"/>
                <a:cs typeface="AngsanaUPC" panose="02020603050405020304" pitchFamily="18" charset="-34"/>
              </a:rPr>
              <a:t>A polis e o poder da palavra</a:t>
            </a:r>
          </a:p>
        </p:txBody>
      </p:sp>
    </p:spTree>
    <p:extLst>
      <p:ext uri="{BB962C8B-B14F-4D97-AF65-F5344CB8AC3E}">
        <p14:creationId xmlns:p14="http://schemas.microsoft.com/office/powerpoint/2010/main" val="25577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>
            <a:extLst>
              <a:ext uri="{FF2B5EF4-FFF2-40B4-BE49-F238E27FC236}">
                <a16:creationId xmlns:a16="http://schemas.microsoft.com/office/drawing/2014/main" id="{DFBCA21A-3A28-4E1E-8019-4093CAE6E5AF}"/>
              </a:ext>
            </a:extLst>
          </p:cNvPr>
          <p:cNvSpPr/>
          <p:nvPr/>
        </p:nvSpPr>
        <p:spPr>
          <a:xfrm>
            <a:off x="937251" y="-806469"/>
            <a:ext cx="8940860" cy="8953773"/>
          </a:xfrm>
          <a:prstGeom prst="ellipse">
            <a:avLst/>
          </a:prstGeom>
          <a:solidFill>
            <a:srgbClr val="C2D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6C67233-FA9B-4FBF-82B1-829DB9F153C6}"/>
              </a:ext>
            </a:extLst>
          </p:cNvPr>
          <p:cNvSpPr txBox="1"/>
          <p:nvPr/>
        </p:nvSpPr>
        <p:spPr>
          <a:xfrm>
            <a:off x="2365511" y="620324"/>
            <a:ext cx="621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educação era um privilégio dos filhos da aristocracia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07CDF74-2B9F-49E3-B639-48FF3900D088}"/>
              </a:ext>
            </a:extLst>
          </p:cNvPr>
          <p:cNvSpPr txBox="1"/>
          <p:nvPr/>
        </p:nvSpPr>
        <p:spPr>
          <a:xfrm>
            <a:off x="2261151" y="1468457"/>
            <a:ext cx="642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Não deveria conter qualquer aspecto prático no sentido de profissionalização,  mas visando a própria formação cultural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0E9F3F3-5622-4FE6-824A-75F0F7F618C5}"/>
              </a:ext>
            </a:extLst>
          </p:cNvPr>
          <p:cNvSpPr txBox="1"/>
          <p:nvPr/>
        </p:nvSpPr>
        <p:spPr>
          <a:xfrm>
            <a:off x="2158202" y="2782669"/>
            <a:ext cx="621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Qualquer educação com finalidade prática é indigna  de um cidadão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5D0E0A-DDDE-428C-B266-68129F9C0484}"/>
              </a:ext>
            </a:extLst>
          </p:cNvPr>
          <p:cNvSpPr txBox="1"/>
          <p:nvPr/>
        </p:nvSpPr>
        <p:spPr>
          <a:xfrm>
            <a:off x="2068992" y="4255628"/>
            <a:ext cx="591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Aristóteles:  o escravo era um instrumento de produção e um ser humano pertencente não a si mesmo, mas a outra pessoa </a:t>
            </a:r>
          </a:p>
        </p:txBody>
      </p:sp>
      <p:pic>
        <p:nvPicPr>
          <p:cNvPr id="5122" name="Picture 2" descr="Arqueólogos podem ter encontrado túmulo de Aristóteles">
            <a:extLst>
              <a:ext uri="{FF2B5EF4-FFF2-40B4-BE49-F238E27FC236}">
                <a16:creationId xmlns:a16="http://schemas.microsoft.com/office/drawing/2014/main" id="{343F0890-79E6-4FB9-8307-58232F9C9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850" y="872928"/>
            <a:ext cx="3742150" cy="468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EAE80A4-13CE-4FD0-AA0B-34E1AC82C0E6}"/>
              </a:ext>
            </a:extLst>
          </p:cNvPr>
          <p:cNvSpPr txBox="1"/>
          <p:nvPr/>
        </p:nvSpPr>
        <p:spPr>
          <a:xfrm>
            <a:off x="8946386" y="100295"/>
            <a:ext cx="2801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Aristóteles  (384-322 a.C.):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77E7FD7-ED1D-44D9-825B-638EF5914608}"/>
              </a:ext>
            </a:extLst>
          </p:cNvPr>
          <p:cNvSpPr txBox="1"/>
          <p:nvPr/>
        </p:nvSpPr>
        <p:spPr>
          <a:xfrm>
            <a:off x="2483646" y="5342526"/>
            <a:ext cx="60938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“ Quanto a utilidade, escravos e animais domésticos pouco diferem, prestam ambos auxílio ao corpo, na medida das nossas necessidades” </a:t>
            </a:r>
          </a:p>
        </p:txBody>
      </p:sp>
    </p:spTree>
    <p:extLst>
      <p:ext uri="{BB962C8B-B14F-4D97-AF65-F5344CB8AC3E}">
        <p14:creationId xmlns:p14="http://schemas.microsoft.com/office/powerpoint/2010/main" val="18869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E6AD1DB-282F-4A58-A9E3-FD2B152D0BC7}"/>
              </a:ext>
            </a:extLst>
          </p:cNvPr>
          <p:cNvSpPr txBox="1"/>
          <p:nvPr/>
        </p:nvSpPr>
        <p:spPr>
          <a:xfrm>
            <a:off x="4227443" y="2044005"/>
            <a:ext cx="7321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ym typeface="Wingdings" panose="05000000000000000000" pitchFamily="2" charset="2"/>
              </a:rPr>
              <a:t> </a:t>
            </a:r>
            <a:r>
              <a:rPr lang="pt-BR" sz="2800" dirty="0"/>
              <a:t>Ao lado da recitação dos Poemas de Homero (Ilíada e Odisseia), a escrita passa a constituir o elemento de base da </a:t>
            </a:r>
            <a:r>
              <a:rPr lang="pt-BR" sz="2800" i="1" dirty="0" err="1"/>
              <a:t>paideia</a:t>
            </a:r>
            <a:r>
              <a:rPr lang="pt-BR" sz="2800" i="1" dirty="0"/>
              <a:t> grega.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2FAE7D1-A516-475E-98BB-4D8EEBDB16AF}"/>
              </a:ext>
            </a:extLst>
          </p:cNvPr>
          <p:cNvSpPr txBox="1"/>
          <p:nvPr/>
        </p:nvSpPr>
        <p:spPr>
          <a:xfrm>
            <a:off x="4360791" y="447456"/>
            <a:ext cx="608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ym typeface="Wingdings" panose="05000000000000000000" pitchFamily="2" charset="2"/>
              </a:rPr>
              <a:t> </a:t>
            </a:r>
            <a:r>
              <a:rPr lang="pt-BR" sz="2800" dirty="0"/>
              <a:t>A escola do alfabeto começou a ser praticada a partir do Séc. V a.C.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DE0FA4-C4E2-4B99-8893-F500DC8B5BCA}"/>
              </a:ext>
            </a:extLst>
          </p:cNvPr>
          <p:cNvSpPr txBox="1"/>
          <p:nvPr/>
        </p:nvSpPr>
        <p:spPr>
          <a:xfrm>
            <a:off x="4436166" y="3913364"/>
            <a:ext cx="6085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ym typeface="Wingdings" panose="05000000000000000000" pitchFamily="2" charset="2"/>
              </a:rPr>
              <a:t> </a:t>
            </a:r>
            <a:r>
              <a:rPr lang="pt-BR" sz="2400" dirty="0"/>
              <a:t>Poemas de Homero : fonte da sabedoria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671A2B8-2E95-4E03-AE5E-C67415451AC1}"/>
              </a:ext>
            </a:extLst>
          </p:cNvPr>
          <p:cNvSpPr txBox="1"/>
          <p:nvPr/>
        </p:nvSpPr>
        <p:spPr>
          <a:xfrm>
            <a:off x="4436166" y="4375029"/>
            <a:ext cx="7113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ym typeface="Wingdings" panose="05000000000000000000" pitchFamily="2" charset="2"/>
              </a:rPr>
              <a:t> </a:t>
            </a:r>
            <a:r>
              <a:rPr lang="pt-BR" sz="2400" dirty="0"/>
              <a:t>Houve resistência dos conservadores para a prática da escrita, inclusive Platão (427 – 348 </a:t>
            </a:r>
            <a:r>
              <a:rPr lang="pt-BR" sz="2400" dirty="0" err="1"/>
              <a:t>a.C</a:t>
            </a:r>
            <a:r>
              <a:rPr lang="pt-BR" sz="2400" dirty="0"/>
              <a:t>) : </a:t>
            </a:r>
          </a:p>
          <a:p>
            <a:endParaRPr lang="pt-BR" sz="2400" dirty="0"/>
          </a:p>
          <a:p>
            <a:r>
              <a:rPr lang="pt-BR" sz="2400" dirty="0"/>
              <a:t>Negligenciar a memória</a:t>
            </a:r>
          </a:p>
          <a:p>
            <a:r>
              <a:rPr lang="pt-BR" sz="2400" dirty="0"/>
              <a:t>Para Platão a música se compõe de 3 elementos: palavra, harmonia, ritmo (A República)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F494585-12E7-4319-9FA7-1C59CCD9F56B}"/>
              </a:ext>
            </a:extLst>
          </p:cNvPr>
          <p:cNvSpPr/>
          <p:nvPr/>
        </p:nvSpPr>
        <p:spPr>
          <a:xfrm>
            <a:off x="-3353096" y="-572995"/>
            <a:ext cx="7860806" cy="8953773"/>
          </a:xfrm>
          <a:prstGeom prst="ellipse">
            <a:avLst/>
          </a:prstGeom>
          <a:solidFill>
            <a:srgbClr val="C2D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2B23FDA-EE8D-4C60-ABE7-79DC3864036C}"/>
              </a:ext>
            </a:extLst>
          </p:cNvPr>
          <p:cNvSpPr txBox="1"/>
          <p:nvPr/>
        </p:nvSpPr>
        <p:spPr>
          <a:xfrm>
            <a:off x="376555" y="1704104"/>
            <a:ext cx="27443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Escrita</a:t>
            </a:r>
            <a:endParaRPr lang="pt-BR" sz="6000" b="1" i="1" dirty="0">
              <a:solidFill>
                <a:schemeClr val="bg1"/>
              </a:solidFill>
              <a:latin typeface="Century Gothic" panose="020B0502020202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026" name="Picture 2" descr="O desenvolvimento da escrita cuneiforme é o marco utilizado pelos historiadores para delimitar o início da Idade Antiga.">
            <a:extLst>
              <a:ext uri="{FF2B5EF4-FFF2-40B4-BE49-F238E27FC236}">
                <a16:creationId xmlns:a16="http://schemas.microsoft.com/office/drawing/2014/main" id="{CB030A0E-2E06-433E-871F-557513889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450" y="2975718"/>
            <a:ext cx="666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2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3883</Words>
  <Application>Microsoft Office PowerPoint</Application>
  <PresentationFormat>Widescreen</PresentationFormat>
  <Paragraphs>329</Paragraphs>
  <Slides>28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42" baseType="lpstr">
      <vt:lpstr>Abadi</vt:lpstr>
      <vt:lpstr>AngsanaUPC</vt:lpstr>
      <vt:lpstr>Arial</vt:lpstr>
      <vt:lpstr>Bahnschrift Light</vt:lpstr>
      <vt:lpstr>Bodoni MT</vt:lpstr>
      <vt:lpstr>Calibri</vt:lpstr>
      <vt:lpstr>Calibri Light</vt:lpstr>
      <vt:lpstr>Cambria</vt:lpstr>
      <vt:lpstr>Century Gothic</vt:lpstr>
      <vt:lpstr>Cordia New</vt:lpstr>
      <vt:lpstr>Open Sans</vt:lpstr>
      <vt:lpstr>Roboto</vt:lpstr>
      <vt:lpstr>Segoe UI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Paula</dc:creator>
  <cp:lastModifiedBy>Paula</cp:lastModifiedBy>
  <cp:revision>7</cp:revision>
  <dcterms:created xsi:type="dcterms:W3CDTF">2020-08-28T12:09:13Z</dcterms:created>
  <dcterms:modified xsi:type="dcterms:W3CDTF">2020-08-30T19:49:56Z</dcterms:modified>
</cp:coreProperties>
</file>