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53"/>
  </p:notesMasterIdLst>
  <p:handoutMasterIdLst>
    <p:handoutMasterId r:id="rId54"/>
  </p:handoutMasterIdLst>
  <p:sldIdLst>
    <p:sldId id="257" r:id="rId2"/>
    <p:sldId id="553" r:id="rId3"/>
    <p:sldId id="461" r:id="rId4"/>
    <p:sldId id="267" r:id="rId5"/>
    <p:sldId id="536" r:id="rId6"/>
    <p:sldId id="556" r:id="rId7"/>
    <p:sldId id="533" r:id="rId8"/>
    <p:sldId id="350" r:id="rId9"/>
    <p:sldId id="351" r:id="rId10"/>
    <p:sldId id="463" r:id="rId11"/>
    <p:sldId id="527" r:id="rId12"/>
    <p:sldId id="528" r:id="rId13"/>
    <p:sldId id="431" r:id="rId14"/>
    <p:sldId id="464" r:id="rId15"/>
    <p:sldId id="534" r:id="rId16"/>
    <p:sldId id="535" r:id="rId17"/>
    <p:sldId id="465" r:id="rId18"/>
    <p:sldId id="513" r:id="rId19"/>
    <p:sldId id="468" r:id="rId20"/>
    <p:sldId id="469" r:id="rId21"/>
    <p:sldId id="547" r:id="rId22"/>
    <p:sldId id="548" r:id="rId23"/>
    <p:sldId id="546" r:id="rId24"/>
    <p:sldId id="549" r:id="rId25"/>
    <p:sldId id="550" r:id="rId26"/>
    <p:sldId id="551" r:id="rId27"/>
    <p:sldId id="466" r:id="rId28"/>
    <p:sldId id="467" r:id="rId29"/>
    <p:sldId id="336" r:id="rId30"/>
    <p:sldId id="470" r:id="rId31"/>
    <p:sldId id="557" r:id="rId32"/>
    <p:sldId id="558" r:id="rId33"/>
    <p:sldId id="559" r:id="rId34"/>
    <p:sldId id="560" r:id="rId35"/>
    <p:sldId id="561" r:id="rId36"/>
    <p:sldId id="515" r:id="rId37"/>
    <p:sldId id="517" r:id="rId38"/>
    <p:sldId id="519" r:id="rId39"/>
    <p:sldId id="518" r:id="rId40"/>
    <p:sldId id="537" r:id="rId41"/>
    <p:sldId id="538" r:id="rId42"/>
    <p:sldId id="521" r:id="rId43"/>
    <p:sldId id="522" r:id="rId44"/>
    <p:sldId id="523" r:id="rId45"/>
    <p:sldId id="524" r:id="rId46"/>
    <p:sldId id="525" r:id="rId47"/>
    <p:sldId id="526" r:id="rId48"/>
    <p:sldId id="539" r:id="rId49"/>
    <p:sldId id="531" r:id="rId50"/>
    <p:sldId id="530" r:id="rId51"/>
    <p:sldId id="270" r:id="rId5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529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5019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Guimarães Simas" initials="CGS" lastIdx="23" clrIdx="0">
    <p:extLst/>
  </p:cmAuthor>
  <p:cmAuthor id="2" name="Ana Lúcia Liberato" initials="ALL" lastIdx="5" clrIdx="1">
    <p:extLst/>
  </p:cmAuthor>
  <p:cmAuthor id="3" name="Gisleine Gregório" initials="G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948"/>
    <a:srgbClr val="D4D138"/>
    <a:srgbClr val="045273"/>
    <a:srgbClr val="165887"/>
    <a:srgbClr val="A4A344"/>
    <a:srgbClr val="9D9C3F"/>
    <a:srgbClr val="938634"/>
    <a:srgbClr val="938633"/>
    <a:srgbClr val="869348"/>
    <a:srgbClr val="AFA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27F01-EF83-4723-A0EB-32AC741A5A3E}">
  <a:tblStyle styleId="{CA227F01-EF83-4723-A0EB-32AC741A5A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8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orient="horz" pos="981"/>
        <p:guide pos="529"/>
        <p:guide orient="horz" pos="482"/>
        <p:guide pos="5019"/>
        <p:guide orient="horz" pos="2205"/>
        <p:guide orient="horz" pos="40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Sífilis ativa</c:v>
                </c:pt>
              </c:strCache>
            </c:strRef>
          </c:tx>
          <c:spPr>
            <a:solidFill>
              <a:srgbClr val="045273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Planilha1!$B$2:$H$2</c:f>
              <c:numCache>
                <c:formatCode>General</c:formatCode>
                <c:ptCount val="7"/>
                <c:pt idx="0">
                  <c:v>8.5</c:v>
                </c:pt>
                <c:pt idx="1">
                  <c:v>0.6</c:v>
                </c:pt>
                <c:pt idx="2">
                  <c:v>3.6</c:v>
                </c:pt>
                <c:pt idx="3">
                  <c:v>2.4</c:v>
                </c:pt>
                <c:pt idx="4">
                  <c:v>9</c:v>
                </c:pt>
                <c:pt idx="5">
                  <c:v>9.9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5-4313-AF74-04DDB9CE1118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Sífilis pregressa</c:v>
                </c:pt>
              </c:strCache>
            </c:strRef>
          </c:tx>
          <c:spPr>
            <a:solidFill>
              <a:srgbClr val="D4D138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Planilha1!$B$3:$H$3</c:f>
              <c:numCache>
                <c:formatCode>General</c:formatCode>
                <c:ptCount val="7"/>
                <c:pt idx="1">
                  <c:v>1.1000000000000001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5-4313-AF74-04DDB9CE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28032"/>
        <c:axId val="92829568"/>
      </c:barChart>
      <c:catAx>
        <c:axId val="928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9568"/>
        <c:crosses val="autoZero"/>
        <c:auto val="1"/>
        <c:lblAlgn val="ctr"/>
        <c:lblOffset val="100"/>
        <c:noMultiLvlLbl val="0"/>
      </c:catAx>
      <c:valAx>
        <c:axId val="928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Sífilis ativa</c:v>
                </c:pt>
              </c:strCache>
            </c:strRef>
          </c:tx>
          <c:spPr>
            <a:solidFill>
              <a:srgbClr val="045273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Planilha1!$B$2:$H$2</c:f>
              <c:numCache>
                <c:formatCode>General</c:formatCode>
                <c:ptCount val="7"/>
                <c:pt idx="0">
                  <c:v>8.5</c:v>
                </c:pt>
                <c:pt idx="1">
                  <c:v>0.6</c:v>
                </c:pt>
                <c:pt idx="2">
                  <c:v>3.6</c:v>
                </c:pt>
                <c:pt idx="3">
                  <c:v>2.4</c:v>
                </c:pt>
                <c:pt idx="4">
                  <c:v>9</c:v>
                </c:pt>
                <c:pt idx="5">
                  <c:v>9.9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5-4313-AF74-04DDB9CE1118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Sífilis pregressa</c:v>
                </c:pt>
              </c:strCache>
            </c:strRef>
          </c:tx>
          <c:spPr>
            <a:solidFill>
              <a:srgbClr val="D4D138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Planilha1!$B$3:$H$3</c:f>
              <c:numCache>
                <c:formatCode>General</c:formatCode>
                <c:ptCount val="7"/>
                <c:pt idx="1">
                  <c:v>1.1000000000000001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5-4313-AF74-04DDB9CE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82816"/>
        <c:axId val="92884352"/>
      </c:barChart>
      <c:catAx>
        <c:axId val="928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84352"/>
        <c:crosses val="autoZero"/>
        <c:auto val="1"/>
        <c:lblAlgn val="ctr"/>
        <c:lblOffset val="100"/>
        <c:noMultiLvlLbl val="0"/>
      </c:catAx>
      <c:valAx>
        <c:axId val="928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Sífilis ativa</c:v>
                </c:pt>
              </c:strCache>
            </c:strRef>
          </c:tx>
          <c:spPr>
            <a:solidFill>
              <a:srgbClr val="045273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Planilha1!$B$2:$H$2</c:f>
              <c:numCache>
                <c:formatCode>General</c:formatCode>
                <c:ptCount val="7"/>
                <c:pt idx="0">
                  <c:v>8.5</c:v>
                </c:pt>
                <c:pt idx="1">
                  <c:v>0.6</c:v>
                </c:pt>
                <c:pt idx="2">
                  <c:v>3.6</c:v>
                </c:pt>
                <c:pt idx="3">
                  <c:v>2.4</c:v>
                </c:pt>
                <c:pt idx="4">
                  <c:v>9</c:v>
                </c:pt>
                <c:pt idx="5">
                  <c:v>9.9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5-4313-AF74-04DDB9CE1118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Sífilis pregressa</c:v>
                </c:pt>
              </c:strCache>
            </c:strRef>
          </c:tx>
          <c:spPr>
            <a:solidFill>
              <a:srgbClr val="D4D138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Planilha1!$B$3:$H$3</c:f>
              <c:numCache>
                <c:formatCode>General</c:formatCode>
                <c:ptCount val="7"/>
                <c:pt idx="1">
                  <c:v>1.1000000000000001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5-4313-AF74-04DDB9CE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42944"/>
        <c:axId val="95048832"/>
      </c:barChart>
      <c:catAx>
        <c:axId val="95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48832"/>
        <c:crosses val="autoZero"/>
        <c:auto val="1"/>
        <c:lblAlgn val="ctr"/>
        <c:lblOffset val="100"/>
        <c:noMultiLvlLbl val="0"/>
      </c:catAx>
      <c:valAx>
        <c:axId val="9504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Sífilis ativa</c:v>
                </c:pt>
              </c:strCache>
            </c:strRef>
          </c:tx>
          <c:spPr>
            <a:solidFill>
              <a:srgbClr val="045273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Planilha1!$B$2:$H$2</c:f>
              <c:numCache>
                <c:formatCode>General</c:formatCode>
                <c:ptCount val="7"/>
                <c:pt idx="0">
                  <c:v>8.5</c:v>
                </c:pt>
                <c:pt idx="1">
                  <c:v>0.6</c:v>
                </c:pt>
                <c:pt idx="2">
                  <c:v>3.6</c:v>
                </c:pt>
                <c:pt idx="3">
                  <c:v>2.4</c:v>
                </c:pt>
                <c:pt idx="4">
                  <c:v>9</c:v>
                </c:pt>
                <c:pt idx="5">
                  <c:v>9.9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5-4313-AF74-04DDB9CE1118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Sífilis pregressa</c:v>
                </c:pt>
              </c:strCache>
            </c:strRef>
          </c:tx>
          <c:spPr>
            <a:solidFill>
              <a:srgbClr val="D4D138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Planilha1!$B$3:$H$3</c:f>
              <c:numCache>
                <c:formatCode>General</c:formatCode>
                <c:ptCount val="7"/>
                <c:pt idx="1">
                  <c:v>1.1000000000000001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5-4313-AF74-04DDB9CE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79968"/>
        <c:axId val="94981504"/>
      </c:barChart>
      <c:catAx>
        <c:axId val="949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81504"/>
        <c:crosses val="autoZero"/>
        <c:auto val="1"/>
        <c:lblAlgn val="ctr"/>
        <c:lblOffset val="100"/>
        <c:noMultiLvlLbl val="0"/>
      </c:catAx>
      <c:valAx>
        <c:axId val="9498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Sífilis ativa</c:v>
                </c:pt>
              </c:strCache>
            </c:strRef>
          </c:tx>
          <c:spPr>
            <a:solidFill>
              <a:srgbClr val="045273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Planilha1!$B$2:$H$2</c:f>
              <c:numCache>
                <c:formatCode>General</c:formatCode>
                <c:ptCount val="7"/>
                <c:pt idx="0">
                  <c:v>8.5</c:v>
                </c:pt>
                <c:pt idx="1">
                  <c:v>0.6</c:v>
                </c:pt>
                <c:pt idx="2">
                  <c:v>3.6</c:v>
                </c:pt>
                <c:pt idx="3">
                  <c:v>2.4</c:v>
                </c:pt>
                <c:pt idx="4">
                  <c:v>9</c:v>
                </c:pt>
                <c:pt idx="5">
                  <c:v>9.9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5-4313-AF74-04DDB9CE1118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Sífilis pregressa</c:v>
                </c:pt>
              </c:strCache>
            </c:strRef>
          </c:tx>
          <c:spPr>
            <a:solidFill>
              <a:srgbClr val="D4D138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Planilha1!$B$3:$H$3</c:f>
              <c:numCache>
                <c:formatCode>General</c:formatCode>
                <c:ptCount val="7"/>
                <c:pt idx="1">
                  <c:v>1.1000000000000001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5-4313-AF74-04DDB9CE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41376"/>
        <c:axId val="96343168"/>
      </c:barChart>
      <c:catAx>
        <c:axId val="9634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343168"/>
        <c:crosses val="autoZero"/>
        <c:auto val="1"/>
        <c:lblAlgn val="ctr"/>
        <c:lblOffset val="100"/>
        <c:noMultiLvlLbl val="0"/>
      </c:catAx>
      <c:valAx>
        <c:axId val="963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3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Sífilis ativa</c:v>
                </c:pt>
              </c:strCache>
            </c:strRef>
          </c:tx>
          <c:spPr>
            <a:solidFill>
              <a:srgbClr val="045273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Planilha1!$B$2:$H$2</c:f>
              <c:numCache>
                <c:formatCode>General</c:formatCode>
                <c:ptCount val="7"/>
                <c:pt idx="0">
                  <c:v>8.5</c:v>
                </c:pt>
                <c:pt idx="1">
                  <c:v>0.6</c:v>
                </c:pt>
                <c:pt idx="2">
                  <c:v>3.6</c:v>
                </c:pt>
                <c:pt idx="3">
                  <c:v>2.4</c:v>
                </c:pt>
                <c:pt idx="4">
                  <c:v>9</c:v>
                </c:pt>
                <c:pt idx="5">
                  <c:v>9.9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5-4313-AF74-04DDB9CE1118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Sífilis pregressa</c:v>
                </c:pt>
              </c:strCache>
            </c:strRef>
          </c:tx>
          <c:spPr>
            <a:solidFill>
              <a:srgbClr val="D4D138"/>
            </a:solidFill>
            <a:ln>
              <a:noFill/>
            </a:ln>
            <a:effectLst/>
          </c:spPr>
          <c:invertIfNegative val="0"/>
          <c:cat>
            <c:strRef>
              <c:f>Planilha1!$B$1:$H$1</c:f>
              <c:strCache>
                <c:ptCount val="7"/>
                <c:pt idx="0">
                  <c:v>MPS - 12 cidades, 2018</c:v>
                </c:pt>
                <c:pt idx="1">
                  <c:v>Conscritos Serv Militar, 2016</c:v>
                </c:pt>
                <c:pt idx="2">
                  <c:v>Conscritos MSM, 2016</c:v>
                </c:pt>
                <c:pt idx="3">
                  <c:v>MSM - 10 cidades, 2009</c:v>
                </c:pt>
                <c:pt idx="4">
                  <c:v>MSM - 10 cidades, 2015</c:v>
                </c:pt>
                <c:pt idx="5">
                  <c:v>MSM - RJ, 2015</c:v>
                </c:pt>
                <c:pt idx="6">
                  <c:v>MSM - Campinas, 2014</c:v>
                </c:pt>
              </c:strCache>
            </c:strRef>
          </c:cat>
          <c:val>
            <c:numRef>
              <c:f>Planilha1!$B$3:$H$3</c:f>
              <c:numCache>
                <c:formatCode>General</c:formatCode>
                <c:ptCount val="7"/>
                <c:pt idx="1">
                  <c:v>1.1000000000000001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5-4313-AF74-04DDB9CE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674944"/>
        <c:axId val="96676480"/>
      </c:barChart>
      <c:catAx>
        <c:axId val="966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676480"/>
        <c:crosses val="autoZero"/>
        <c:auto val="1"/>
        <c:lblAlgn val="ctr"/>
        <c:lblOffset val="100"/>
        <c:noMultiLvlLbl val="0"/>
      </c:catAx>
      <c:valAx>
        <c:axId val="9667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6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43F41-D64F-4199-88E4-66A55E3986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29DC555-AA9E-407E-90E0-DEE0580BABBA}">
      <dgm:prSet phldrT="[Text]"/>
      <dgm:spPr/>
      <dgm:t>
        <a:bodyPr/>
        <a:lstStyle/>
        <a:p>
          <a:r>
            <a:rPr lang="en-US" dirty="0"/>
            <a:t>1995</a:t>
          </a:r>
        </a:p>
      </dgm:t>
    </dgm:pt>
    <dgm:pt modelId="{09F86FC3-A447-4C05-BE12-BA35289CCCFF}" type="parTrans" cxnId="{9F362BA1-9B7F-421B-AE03-F7F8644847BA}">
      <dgm:prSet/>
      <dgm:spPr/>
      <dgm:t>
        <a:bodyPr/>
        <a:lstStyle/>
        <a:p>
          <a:endParaRPr lang="en-US"/>
        </a:p>
      </dgm:t>
    </dgm:pt>
    <dgm:pt modelId="{1CDBA1EF-9C9A-4EA0-A4DD-9BB793435B99}" type="sibTrans" cxnId="{9F362BA1-9B7F-421B-AE03-F7F8644847BA}">
      <dgm:prSet/>
      <dgm:spPr/>
      <dgm:t>
        <a:bodyPr/>
        <a:lstStyle/>
        <a:p>
          <a:endParaRPr lang="en-US"/>
        </a:p>
      </dgm:t>
    </dgm:pt>
    <dgm:pt modelId="{F2E3F38C-7544-4477-ACEC-2440263C0BDD}">
      <dgm:prSet phldrT="[Text]"/>
      <dgm:spPr/>
      <dgm:t>
        <a:bodyPr/>
        <a:lstStyle/>
        <a:p>
          <a:r>
            <a:rPr lang="en-US" dirty="0"/>
            <a:t>2007</a:t>
          </a:r>
        </a:p>
      </dgm:t>
    </dgm:pt>
    <dgm:pt modelId="{CF180AD3-5A2F-488E-9524-586B31440924}" type="parTrans" cxnId="{A376783A-CA33-4CEF-9E8E-CE72661DC4CC}">
      <dgm:prSet/>
      <dgm:spPr/>
      <dgm:t>
        <a:bodyPr/>
        <a:lstStyle/>
        <a:p>
          <a:endParaRPr lang="en-US"/>
        </a:p>
      </dgm:t>
    </dgm:pt>
    <dgm:pt modelId="{1C2C6102-AC7C-460E-A62F-EF75CB8F50C6}" type="sibTrans" cxnId="{A376783A-CA33-4CEF-9E8E-CE72661DC4CC}">
      <dgm:prSet/>
      <dgm:spPr/>
      <dgm:t>
        <a:bodyPr/>
        <a:lstStyle/>
        <a:p>
          <a:endParaRPr lang="en-US"/>
        </a:p>
      </dgm:t>
    </dgm:pt>
    <dgm:pt modelId="{3C9B58C4-CFB6-4DB1-AEAF-A5B53A21D6E6}">
      <dgm:prSet phldrT="[Text]"/>
      <dgm:spPr/>
      <dgm:t>
        <a:bodyPr/>
        <a:lstStyle/>
        <a:p>
          <a:r>
            <a:rPr lang="en-US" dirty="0"/>
            <a:t>2010</a:t>
          </a:r>
        </a:p>
      </dgm:t>
    </dgm:pt>
    <dgm:pt modelId="{484CFE6A-0399-44F1-8BD9-98B6B7129948}" type="parTrans" cxnId="{C923325B-62DD-4672-8AEA-BB6BC92A0459}">
      <dgm:prSet/>
      <dgm:spPr/>
      <dgm:t>
        <a:bodyPr/>
        <a:lstStyle/>
        <a:p>
          <a:endParaRPr lang="en-US"/>
        </a:p>
      </dgm:t>
    </dgm:pt>
    <dgm:pt modelId="{771F3FD1-775D-481C-9D91-EEBB908C5377}" type="sibTrans" cxnId="{C923325B-62DD-4672-8AEA-BB6BC92A0459}">
      <dgm:prSet/>
      <dgm:spPr/>
      <dgm:t>
        <a:bodyPr/>
        <a:lstStyle/>
        <a:p>
          <a:endParaRPr lang="en-US"/>
        </a:p>
      </dgm:t>
    </dgm:pt>
    <dgm:pt modelId="{88DE42B5-B2D5-4C7B-B734-A4F76423504D}">
      <dgm:prSet phldrT="[Text]"/>
      <dgm:spPr/>
      <dgm:t>
        <a:bodyPr/>
        <a:lstStyle/>
        <a:p>
          <a:r>
            <a:rPr lang="en-US" dirty="0"/>
            <a:t>2011</a:t>
          </a:r>
        </a:p>
      </dgm:t>
    </dgm:pt>
    <dgm:pt modelId="{B7F4CF01-9887-4308-9168-7841E1F511B5}" type="parTrans" cxnId="{246D0C62-6FE0-47CF-8FE1-961C55D3A50C}">
      <dgm:prSet/>
      <dgm:spPr/>
      <dgm:t>
        <a:bodyPr/>
        <a:lstStyle/>
        <a:p>
          <a:endParaRPr lang="en-US"/>
        </a:p>
      </dgm:t>
    </dgm:pt>
    <dgm:pt modelId="{50805EF9-F89D-48BA-B270-C633E70D9BFE}" type="sibTrans" cxnId="{246D0C62-6FE0-47CF-8FE1-961C55D3A50C}">
      <dgm:prSet/>
      <dgm:spPr/>
      <dgm:t>
        <a:bodyPr/>
        <a:lstStyle/>
        <a:p>
          <a:endParaRPr lang="en-US"/>
        </a:p>
      </dgm:t>
    </dgm:pt>
    <dgm:pt modelId="{5CADCA19-7A06-4E0D-B272-B921593806F4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DCD4D7CF-1027-4096-899F-9344B3289D7E}" type="parTrans" cxnId="{AF998418-BD8C-485F-A53B-97434601E816}">
      <dgm:prSet/>
      <dgm:spPr/>
      <dgm:t>
        <a:bodyPr/>
        <a:lstStyle/>
        <a:p>
          <a:endParaRPr lang="en-US"/>
        </a:p>
      </dgm:t>
    </dgm:pt>
    <dgm:pt modelId="{FA3155FA-F587-4A55-8311-CACBED1E38C1}" type="sibTrans" cxnId="{AF998418-BD8C-485F-A53B-97434601E816}">
      <dgm:prSet/>
      <dgm:spPr/>
      <dgm:t>
        <a:bodyPr/>
        <a:lstStyle/>
        <a:p>
          <a:endParaRPr lang="en-US"/>
        </a:p>
      </dgm:t>
    </dgm:pt>
    <dgm:pt modelId="{22004173-0B57-410A-8CD5-FF8D1957E2E6}">
      <dgm:prSet phldrT="[Text]"/>
      <dgm:spPr/>
      <dgm:t>
        <a:bodyPr/>
        <a:lstStyle/>
        <a:p>
          <a:r>
            <a:rPr lang="en-US" dirty="0"/>
            <a:t>2016</a:t>
          </a:r>
        </a:p>
      </dgm:t>
    </dgm:pt>
    <dgm:pt modelId="{664F608A-30A7-4CE8-AAA3-F47DFCB0123D}" type="parTrans" cxnId="{73FDBC57-BE4B-4598-A5D0-FE77C6B5AFFC}">
      <dgm:prSet/>
      <dgm:spPr/>
      <dgm:t>
        <a:bodyPr/>
        <a:lstStyle/>
        <a:p>
          <a:endParaRPr lang="en-US"/>
        </a:p>
      </dgm:t>
    </dgm:pt>
    <dgm:pt modelId="{17054C56-1E0D-4DC9-857D-5A045EA7948B}" type="sibTrans" cxnId="{73FDBC57-BE4B-4598-A5D0-FE77C6B5AFFC}">
      <dgm:prSet/>
      <dgm:spPr/>
      <dgm:t>
        <a:bodyPr/>
        <a:lstStyle/>
        <a:p>
          <a:endParaRPr lang="en-US"/>
        </a:p>
      </dgm:t>
    </dgm:pt>
    <dgm:pt modelId="{78145DCB-09BD-4CBF-8DAA-49CD3231B5DE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F90D1BA3-6D3B-46AD-BD2A-220ED9303CCE}" type="parTrans" cxnId="{4F714E30-1883-4231-81C9-5D04E472A1DD}">
      <dgm:prSet/>
      <dgm:spPr/>
      <dgm:t>
        <a:bodyPr/>
        <a:lstStyle/>
        <a:p>
          <a:endParaRPr lang="en-US"/>
        </a:p>
      </dgm:t>
    </dgm:pt>
    <dgm:pt modelId="{84B23364-C1ED-42AE-9E7B-54DE511957EC}" type="sibTrans" cxnId="{4F714E30-1883-4231-81C9-5D04E472A1DD}">
      <dgm:prSet/>
      <dgm:spPr/>
      <dgm:t>
        <a:bodyPr/>
        <a:lstStyle/>
        <a:p>
          <a:endParaRPr lang="en-US"/>
        </a:p>
      </dgm:t>
    </dgm:pt>
    <dgm:pt modelId="{F03F06DC-801C-4A89-965F-86808D9BFD82}" type="pres">
      <dgm:prSet presAssocID="{38743F41-D64F-4199-88E4-66A55E3986F7}" presName="CompostProcess" presStyleCnt="0">
        <dgm:presLayoutVars>
          <dgm:dir/>
          <dgm:resizeHandles val="exact"/>
        </dgm:presLayoutVars>
      </dgm:prSet>
      <dgm:spPr/>
    </dgm:pt>
    <dgm:pt modelId="{968E6FBB-FEB9-47F6-A091-726C9E679F30}" type="pres">
      <dgm:prSet presAssocID="{38743F41-D64F-4199-88E4-66A55E3986F7}" presName="arrow" presStyleLbl="bgShp" presStyleIdx="0" presStyleCnt="1" custLinFactNeighborY="-34375"/>
      <dgm:spPr/>
    </dgm:pt>
    <dgm:pt modelId="{7D2A54C6-A45F-46B5-B9B1-437984168D31}" type="pres">
      <dgm:prSet presAssocID="{38743F41-D64F-4199-88E4-66A55E3986F7}" presName="linearProcess" presStyleCnt="0"/>
      <dgm:spPr/>
    </dgm:pt>
    <dgm:pt modelId="{CF223B1D-1BC6-4E4C-BA54-3FECBAF03660}" type="pres">
      <dgm:prSet presAssocID="{529DC555-AA9E-407E-90E0-DEE0580BABBA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D3BBDD-0FB3-482C-B71B-8ED14DE4F26C}" type="pres">
      <dgm:prSet presAssocID="{1CDBA1EF-9C9A-4EA0-A4DD-9BB793435B99}" presName="sibTrans" presStyleCnt="0"/>
      <dgm:spPr/>
    </dgm:pt>
    <dgm:pt modelId="{2A699832-1CAE-4DC8-ACB1-EABF053A6486}" type="pres">
      <dgm:prSet presAssocID="{F2E3F38C-7544-4477-ACEC-2440263C0BD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AA3CD6-079A-42BC-8F46-0F72EA80C6D7}" type="pres">
      <dgm:prSet presAssocID="{1C2C6102-AC7C-460E-A62F-EF75CB8F50C6}" presName="sibTrans" presStyleCnt="0"/>
      <dgm:spPr/>
    </dgm:pt>
    <dgm:pt modelId="{19C3A5F0-0F37-4787-843F-DA0AD74F3FED}" type="pres">
      <dgm:prSet presAssocID="{3C9B58C4-CFB6-4DB1-AEAF-A5B53A21D6E6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C54270-A7CB-490A-917C-DD4F6272901A}" type="pres">
      <dgm:prSet presAssocID="{771F3FD1-775D-481C-9D91-EEBB908C5377}" presName="sibTrans" presStyleCnt="0"/>
      <dgm:spPr/>
    </dgm:pt>
    <dgm:pt modelId="{EA948378-1BF1-49DD-8488-4758174158BC}" type="pres">
      <dgm:prSet presAssocID="{88DE42B5-B2D5-4C7B-B734-A4F76423504D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EF87D0-434F-452D-8CE7-C2DD208A9D08}" type="pres">
      <dgm:prSet presAssocID="{50805EF9-F89D-48BA-B270-C633E70D9BFE}" presName="sibTrans" presStyleCnt="0"/>
      <dgm:spPr/>
    </dgm:pt>
    <dgm:pt modelId="{8C177050-06B6-4AD0-83C7-0CD3590CCB3B}" type="pres">
      <dgm:prSet presAssocID="{5CADCA19-7A06-4E0D-B272-B921593806F4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72B7FA-1A04-429B-80FE-7380FD475B13}" type="pres">
      <dgm:prSet presAssocID="{FA3155FA-F587-4A55-8311-CACBED1E38C1}" presName="sibTrans" presStyleCnt="0"/>
      <dgm:spPr/>
    </dgm:pt>
    <dgm:pt modelId="{DE52F740-5D25-49B3-AC03-CCFB31D4F3BC}" type="pres">
      <dgm:prSet presAssocID="{22004173-0B57-410A-8CD5-FF8D1957E2E6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D93C36-A041-46AD-8F01-23AD5B626E6F}" type="pres">
      <dgm:prSet presAssocID="{17054C56-1E0D-4DC9-857D-5A045EA7948B}" presName="sibTrans" presStyleCnt="0"/>
      <dgm:spPr/>
    </dgm:pt>
    <dgm:pt modelId="{DD38926F-D473-4CC4-A3F1-1E66C16E586E}" type="pres">
      <dgm:prSet presAssocID="{78145DCB-09BD-4CBF-8DAA-49CD3231B5DE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39EEAF-C958-41A6-969D-DF944828D1A5}" type="presOf" srcId="{5CADCA19-7A06-4E0D-B272-B921593806F4}" destId="{8C177050-06B6-4AD0-83C7-0CD3590CCB3B}" srcOrd="0" destOrd="0" presId="urn:microsoft.com/office/officeart/2005/8/layout/hProcess9"/>
    <dgm:cxn modelId="{AF998418-BD8C-485F-A53B-97434601E816}" srcId="{38743F41-D64F-4199-88E4-66A55E3986F7}" destId="{5CADCA19-7A06-4E0D-B272-B921593806F4}" srcOrd="4" destOrd="0" parTransId="{DCD4D7CF-1027-4096-899F-9344B3289D7E}" sibTransId="{FA3155FA-F587-4A55-8311-CACBED1E38C1}"/>
    <dgm:cxn modelId="{246D0C62-6FE0-47CF-8FE1-961C55D3A50C}" srcId="{38743F41-D64F-4199-88E4-66A55E3986F7}" destId="{88DE42B5-B2D5-4C7B-B734-A4F76423504D}" srcOrd="3" destOrd="0" parTransId="{B7F4CF01-9887-4308-9168-7841E1F511B5}" sibTransId="{50805EF9-F89D-48BA-B270-C633E70D9BFE}"/>
    <dgm:cxn modelId="{9F362BA1-9B7F-421B-AE03-F7F8644847BA}" srcId="{38743F41-D64F-4199-88E4-66A55E3986F7}" destId="{529DC555-AA9E-407E-90E0-DEE0580BABBA}" srcOrd="0" destOrd="0" parTransId="{09F86FC3-A447-4C05-BE12-BA35289CCCFF}" sibTransId="{1CDBA1EF-9C9A-4EA0-A4DD-9BB793435B99}"/>
    <dgm:cxn modelId="{F8C22C66-1415-40EF-9432-3C4D1228B2F5}" type="presOf" srcId="{88DE42B5-B2D5-4C7B-B734-A4F76423504D}" destId="{EA948378-1BF1-49DD-8488-4758174158BC}" srcOrd="0" destOrd="0" presId="urn:microsoft.com/office/officeart/2005/8/layout/hProcess9"/>
    <dgm:cxn modelId="{4F714E30-1883-4231-81C9-5D04E472A1DD}" srcId="{38743F41-D64F-4199-88E4-66A55E3986F7}" destId="{78145DCB-09BD-4CBF-8DAA-49CD3231B5DE}" srcOrd="6" destOrd="0" parTransId="{F90D1BA3-6D3B-46AD-BD2A-220ED9303CCE}" sibTransId="{84B23364-C1ED-42AE-9E7B-54DE511957EC}"/>
    <dgm:cxn modelId="{DD82E354-116C-4604-B166-87495E707F7C}" type="presOf" srcId="{3C9B58C4-CFB6-4DB1-AEAF-A5B53A21D6E6}" destId="{19C3A5F0-0F37-4787-843F-DA0AD74F3FED}" srcOrd="0" destOrd="0" presId="urn:microsoft.com/office/officeart/2005/8/layout/hProcess9"/>
    <dgm:cxn modelId="{73FDBC57-BE4B-4598-A5D0-FE77C6B5AFFC}" srcId="{38743F41-D64F-4199-88E4-66A55E3986F7}" destId="{22004173-0B57-410A-8CD5-FF8D1957E2E6}" srcOrd="5" destOrd="0" parTransId="{664F608A-30A7-4CE8-AAA3-F47DFCB0123D}" sibTransId="{17054C56-1E0D-4DC9-857D-5A045EA7948B}"/>
    <dgm:cxn modelId="{A376783A-CA33-4CEF-9E8E-CE72661DC4CC}" srcId="{38743F41-D64F-4199-88E4-66A55E3986F7}" destId="{F2E3F38C-7544-4477-ACEC-2440263C0BDD}" srcOrd="1" destOrd="0" parTransId="{CF180AD3-5A2F-488E-9524-586B31440924}" sibTransId="{1C2C6102-AC7C-460E-A62F-EF75CB8F50C6}"/>
    <dgm:cxn modelId="{B21F6C1E-F760-427D-BE53-8C73D902246D}" type="presOf" srcId="{529DC555-AA9E-407E-90E0-DEE0580BABBA}" destId="{CF223B1D-1BC6-4E4C-BA54-3FECBAF03660}" srcOrd="0" destOrd="0" presId="urn:microsoft.com/office/officeart/2005/8/layout/hProcess9"/>
    <dgm:cxn modelId="{C585584F-5B08-43D7-975D-196D01DDA93D}" type="presOf" srcId="{22004173-0B57-410A-8CD5-FF8D1957E2E6}" destId="{DE52F740-5D25-49B3-AC03-CCFB31D4F3BC}" srcOrd="0" destOrd="0" presId="urn:microsoft.com/office/officeart/2005/8/layout/hProcess9"/>
    <dgm:cxn modelId="{C923325B-62DD-4672-8AEA-BB6BC92A0459}" srcId="{38743F41-D64F-4199-88E4-66A55E3986F7}" destId="{3C9B58C4-CFB6-4DB1-AEAF-A5B53A21D6E6}" srcOrd="2" destOrd="0" parTransId="{484CFE6A-0399-44F1-8BD9-98B6B7129948}" sibTransId="{771F3FD1-775D-481C-9D91-EEBB908C5377}"/>
    <dgm:cxn modelId="{A7188472-657B-4B58-9592-421B4953D2B0}" type="presOf" srcId="{78145DCB-09BD-4CBF-8DAA-49CD3231B5DE}" destId="{DD38926F-D473-4CC4-A3F1-1E66C16E586E}" srcOrd="0" destOrd="0" presId="urn:microsoft.com/office/officeart/2005/8/layout/hProcess9"/>
    <dgm:cxn modelId="{B4586575-C97C-463C-89B0-D530E9832BD9}" type="presOf" srcId="{38743F41-D64F-4199-88E4-66A55E3986F7}" destId="{F03F06DC-801C-4A89-965F-86808D9BFD82}" srcOrd="0" destOrd="0" presId="urn:microsoft.com/office/officeart/2005/8/layout/hProcess9"/>
    <dgm:cxn modelId="{CA2177A6-968D-46BA-BADD-484381E09455}" type="presOf" srcId="{F2E3F38C-7544-4477-ACEC-2440263C0BDD}" destId="{2A699832-1CAE-4DC8-ACB1-EABF053A6486}" srcOrd="0" destOrd="0" presId="urn:microsoft.com/office/officeart/2005/8/layout/hProcess9"/>
    <dgm:cxn modelId="{166450F2-3F47-4916-B6A0-491F7F2EB5BF}" type="presParOf" srcId="{F03F06DC-801C-4A89-965F-86808D9BFD82}" destId="{968E6FBB-FEB9-47F6-A091-726C9E679F30}" srcOrd="0" destOrd="0" presId="urn:microsoft.com/office/officeart/2005/8/layout/hProcess9"/>
    <dgm:cxn modelId="{94C5A0B7-9D4D-4877-B487-AD626EF8E4B3}" type="presParOf" srcId="{F03F06DC-801C-4A89-965F-86808D9BFD82}" destId="{7D2A54C6-A45F-46B5-B9B1-437984168D31}" srcOrd="1" destOrd="0" presId="urn:microsoft.com/office/officeart/2005/8/layout/hProcess9"/>
    <dgm:cxn modelId="{AE1A8D08-859E-45A8-A8E4-A7CE60885C47}" type="presParOf" srcId="{7D2A54C6-A45F-46B5-B9B1-437984168D31}" destId="{CF223B1D-1BC6-4E4C-BA54-3FECBAF03660}" srcOrd="0" destOrd="0" presId="urn:microsoft.com/office/officeart/2005/8/layout/hProcess9"/>
    <dgm:cxn modelId="{10758F7A-B758-458B-B0EF-F62969FFEB4B}" type="presParOf" srcId="{7D2A54C6-A45F-46B5-B9B1-437984168D31}" destId="{D9D3BBDD-0FB3-482C-B71B-8ED14DE4F26C}" srcOrd="1" destOrd="0" presId="urn:microsoft.com/office/officeart/2005/8/layout/hProcess9"/>
    <dgm:cxn modelId="{3FC1C198-29FC-4B17-AD22-BE99F6BD9B4D}" type="presParOf" srcId="{7D2A54C6-A45F-46B5-B9B1-437984168D31}" destId="{2A699832-1CAE-4DC8-ACB1-EABF053A6486}" srcOrd="2" destOrd="0" presId="urn:microsoft.com/office/officeart/2005/8/layout/hProcess9"/>
    <dgm:cxn modelId="{0213AFA7-F694-40B3-AC48-1456C3488900}" type="presParOf" srcId="{7D2A54C6-A45F-46B5-B9B1-437984168D31}" destId="{A5AA3CD6-079A-42BC-8F46-0F72EA80C6D7}" srcOrd="3" destOrd="0" presId="urn:microsoft.com/office/officeart/2005/8/layout/hProcess9"/>
    <dgm:cxn modelId="{F5B46804-17A7-4061-8A87-BEF9007ED6DA}" type="presParOf" srcId="{7D2A54C6-A45F-46B5-B9B1-437984168D31}" destId="{19C3A5F0-0F37-4787-843F-DA0AD74F3FED}" srcOrd="4" destOrd="0" presId="urn:microsoft.com/office/officeart/2005/8/layout/hProcess9"/>
    <dgm:cxn modelId="{229ECA36-BA9C-4BCC-86BD-261DF7C80478}" type="presParOf" srcId="{7D2A54C6-A45F-46B5-B9B1-437984168D31}" destId="{F0C54270-A7CB-490A-917C-DD4F6272901A}" srcOrd="5" destOrd="0" presId="urn:microsoft.com/office/officeart/2005/8/layout/hProcess9"/>
    <dgm:cxn modelId="{4166E4D8-5EFB-406E-A8FF-EFCCF48B1ACC}" type="presParOf" srcId="{7D2A54C6-A45F-46B5-B9B1-437984168D31}" destId="{EA948378-1BF1-49DD-8488-4758174158BC}" srcOrd="6" destOrd="0" presId="urn:microsoft.com/office/officeart/2005/8/layout/hProcess9"/>
    <dgm:cxn modelId="{FCFC7AF3-799D-4A80-95E0-C435C510F875}" type="presParOf" srcId="{7D2A54C6-A45F-46B5-B9B1-437984168D31}" destId="{90EF87D0-434F-452D-8CE7-C2DD208A9D08}" srcOrd="7" destOrd="0" presId="urn:microsoft.com/office/officeart/2005/8/layout/hProcess9"/>
    <dgm:cxn modelId="{26E4B950-0698-4C00-B0D3-20044829393E}" type="presParOf" srcId="{7D2A54C6-A45F-46B5-B9B1-437984168D31}" destId="{8C177050-06B6-4AD0-83C7-0CD3590CCB3B}" srcOrd="8" destOrd="0" presId="urn:microsoft.com/office/officeart/2005/8/layout/hProcess9"/>
    <dgm:cxn modelId="{8078B72A-2F86-4B15-B656-4ABABE0E2660}" type="presParOf" srcId="{7D2A54C6-A45F-46B5-B9B1-437984168D31}" destId="{3172B7FA-1A04-429B-80FE-7380FD475B13}" srcOrd="9" destOrd="0" presId="urn:microsoft.com/office/officeart/2005/8/layout/hProcess9"/>
    <dgm:cxn modelId="{1B2C6093-D471-49DC-A3C3-2BD124F050F6}" type="presParOf" srcId="{7D2A54C6-A45F-46B5-B9B1-437984168D31}" destId="{DE52F740-5D25-49B3-AC03-CCFB31D4F3BC}" srcOrd="10" destOrd="0" presId="urn:microsoft.com/office/officeart/2005/8/layout/hProcess9"/>
    <dgm:cxn modelId="{BF33996E-0BAA-4DA5-921F-296841BC1ACB}" type="presParOf" srcId="{7D2A54C6-A45F-46B5-B9B1-437984168D31}" destId="{12D93C36-A041-46AD-8F01-23AD5B626E6F}" srcOrd="11" destOrd="0" presId="urn:microsoft.com/office/officeart/2005/8/layout/hProcess9"/>
    <dgm:cxn modelId="{D33DD6B2-6401-4D6E-A9FF-B4D0FB3ECD8B}" type="presParOf" srcId="{7D2A54C6-A45F-46B5-B9B1-437984168D31}" destId="{DD38926F-D473-4CC4-A3F1-1E66C16E586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E6FBB-FEB9-47F6-A091-726C9E679F30}">
      <dsp:nvSpPr>
        <dsp:cNvPr id="0" name=""/>
        <dsp:cNvSpPr/>
      </dsp:nvSpPr>
      <dsp:spPr>
        <a:xfrm>
          <a:off x="650795" y="0"/>
          <a:ext cx="7375682" cy="15509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23B1D-1BC6-4E4C-BA54-3FECBAF03660}">
      <dsp:nvSpPr>
        <dsp:cNvPr id="0" name=""/>
        <dsp:cNvSpPr/>
      </dsp:nvSpPr>
      <dsp:spPr>
        <a:xfrm>
          <a:off x="1694" y="465274"/>
          <a:ext cx="1084235" cy="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1995</a:t>
          </a:r>
        </a:p>
      </dsp:txBody>
      <dsp:txXfrm>
        <a:off x="31978" y="495558"/>
        <a:ext cx="1023667" cy="559798"/>
      </dsp:txXfrm>
    </dsp:sp>
    <dsp:sp modelId="{2A699832-1CAE-4DC8-ACB1-EABF053A6486}">
      <dsp:nvSpPr>
        <dsp:cNvPr id="0" name=""/>
        <dsp:cNvSpPr/>
      </dsp:nvSpPr>
      <dsp:spPr>
        <a:xfrm>
          <a:off x="1266636" y="465274"/>
          <a:ext cx="1084235" cy="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2007</a:t>
          </a:r>
        </a:p>
      </dsp:txBody>
      <dsp:txXfrm>
        <a:off x="1296920" y="495558"/>
        <a:ext cx="1023667" cy="559798"/>
      </dsp:txXfrm>
    </dsp:sp>
    <dsp:sp modelId="{19C3A5F0-0F37-4787-843F-DA0AD74F3FED}">
      <dsp:nvSpPr>
        <dsp:cNvPr id="0" name=""/>
        <dsp:cNvSpPr/>
      </dsp:nvSpPr>
      <dsp:spPr>
        <a:xfrm>
          <a:off x="2531577" y="465274"/>
          <a:ext cx="1084235" cy="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2010</a:t>
          </a:r>
        </a:p>
      </dsp:txBody>
      <dsp:txXfrm>
        <a:off x="2561861" y="495558"/>
        <a:ext cx="1023667" cy="559798"/>
      </dsp:txXfrm>
    </dsp:sp>
    <dsp:sp modelId="{EA948378-1BF1-49DD-8488-4758174158BC}">
      <dsp:nvSpPr>
        <dsp:cNvPr id="0" name=""/>
        <dsp:cNvSpPr/>
      </dsp:nvSpPr>
      <dsp:spPr>
        <a:xfrm>
          <a:off x="3796518" y="465274"/>
          <a:ext cx="1084235" cy="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2011</a:t>
          </a:r>
        </a:p>
      </dsp:txBody>
      <dsp:txXfrm>
        <a:off x="3826802" y="495558"/>
        <a:ext cx="1023667" cy="559798"/>
      </dsp:txXfrm>
    </dsp:sp>
    <dsp:sp modelId="{8C177050-06B6-4AD0-83C7-0CD3590CCB3B}">
      <dsp:nvSpPr>
        <dsp:cNvPr id="0" name=""/>
        <dsp:cNvSpPr/>
      </dsp:nvSpPr>
      <dsp:spPr>
        <a:xfrm>
          <a:off x="5061460" y="465274"/>
          <a:ext cx="1084235" cy="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2015</a:t>
          </a:r>
        </a:p>
      </dsp:txBody>
      <dsp:txXfrm>
        <a:off x="5091744" y="495558"/>
        <a:ext cx="1023667" cy="559798"/>
      </dsp:txXfrm>
    </dsp:sp>
    <dsp:sp modelId="{DE52F740-5D25-49B3-AC03-CCFB31D4F3BC}">
      <dsp:nvSpPr>
        <dsp:cNvPr id="0" name=""/>
        <dsp:cNvSpPr/>
      </dsp:nvSpPr>
      <dsp:spPr>
        <a:xfrm>
          <a:off x="6326401" y="465274"/>
          <a:ext cx="1084235" cy="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2016</a:t>
          </a:r>
        </a:p>
      </dsp:txBody>
      <dsp:txXfrm>
        <a:off x="6356685" y="495558"/>
        <a:ext cx="1023667" cy="559798"/>
      </dsp:txXfrm>
    </dsp:sp>
    <dsp:sp modelId="{DD38926F-D473-4CC4-A3F1-1E66C16E586E}">
      <dsp:nvSpPr>
        <dsp:cNvPr id="0" name=""/>
        <dsp:cNvSpPr/>
      </dsp:nvSpPr>
      <dsp:spPr>
        <a:xfrm>
          <a:off x="7591342" y="465274"/>
          <a:ext cx="1084235" cy="62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2021</a:t>
          </a:r>
        </a:p>
      </dsp:txBody>
      <dsp:txXfrm>
        <a:off x="7621626" y="495558"/>
        <a:ext cx="1023667" cy="559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8883B-5EFC-4D05-876F-04C1C13B59A1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995E-4EE8-4286-AE78-5248B3A803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14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294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23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DESIGNER: SLIDE 12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52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DESIGNER: SLIDE 12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90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DESIGNER: SLIDE 15</a:t>
            </a:r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3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DESIGNER: SLIDE 16</a:t>
            </a:r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8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87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DESIGNER: SLIDE 14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535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Slide 18 | RENATO: Buscar no nosso acervo apenas a imagem do cancro, para substituirmos aqui.</a:t>
            </a:r>
            <a:endParaRPr dirty="0"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11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310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DESIGNER: SLIDE 26</a:t>
            </a:r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884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86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0827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087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826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833438"/>
            <a:ext cx="6438900" cy="3622675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89513" cy="3905250"/>
          </a:xfrm>
          <a:noFill/>
          <a:ln w="9525"/>
        </p:spPr>
        <p:txBody>
          <a:bodyPr lIns="93662" tIns="46038" rIns="93662" bIns="46038"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DCD3DD-CE5A-4D9C-80D5-25537587865C}" type="slidenum">
              <a:rPr lang="en-US" altLang="en-US">
                <a:solidFill>
                  <a:srgbClr val="000000"/>
                </a:solidFill>
              </a:rPr>
              <a:pPr eaLnBrk="1" hangingPunct="1"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64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11/16/2015</a:t>
            </a:r>
          </a:p>
        </p:txBody>
      </p:sp>
      <p:sp>
        <p:nvSpPr>
          <p:cNvPr id="97283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&lt;#&gt;</a:t>
            </a:r>
          </a:p>
        </p:txBody>
      </p:sp>
      <p:sp>
        <p:nvSpPr>
          <p:cNvPr id="9728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pt-BR"/>
          </a:p>
        </p:txBody>
      </p:sp>
      <p:sp>
        <p:nvSpPr>
          <p:cNvPr id="97286" name="Text Box 4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pt-BR" sz="1200">
                <a:latin typeface="Palatino Linotype" panose="0204050205050503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74895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11/16/2015</a:t>
            </a:r>
          </a:p>
        </p:txBody>
      </p:sp>
      <p:sp>
        <p:nvSpPr>
          <p:cNvPr id="97283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&lt;#&gt;</a:t>
            </a:r>
          </a:p>
        </p:txBody>
      </p:sp>
      <p:sp>
        <p:nvSpPr>
          <p:cNvPr id="9728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pt-BR"/>
          </a:p>
        </p:txBody>
      </p:sp>
      <p:sp>
        <p:nvSpPr>
          <p:cNvPr id="97286" name="Text Box 4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pt-BR" sz="1200">
                <a:latin typeface="Palatino Linotype" panose="0204050205050503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222556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7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52FDA-6B91-45DB-8702-4EBA01929F0E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462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57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14A30-C407-42B5-9D49-770F1566D1C8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632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DESIGNER: SLIDE 11</a:t>
            </a:r>
            <a:endParaRPr dirty="0"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05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3_Título e conteú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e conteúdo">
  <p:cSld name="6_Título e conteúd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ítulo e conteúdo">
  <p:cSld name="7_Título e conteúd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ítulo e conteúdo">
  <p:cSld name="8_Título e conteúd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ítulo e conteúdo">
  <p:cSld name="11_Título e conteúd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ítulo e conteúdo">
  <p:cSld name="12_Título e conteúd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ítulo e conteúdo">
  <p:cSld name="13_Título e conteúd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ítulo e conteúdo">
  <p:cSld name="14_Título e conteúd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ítulo e conteúdo">
  <p:cSld name="16_Título e conteúd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ítulo e conteúdo">
  <p:cSld name="18_Título e conteúd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ítulo e conteúdo">
  <p:cSld name="19_Título e conteúd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91344" y="21033"/>
            <a:ext cx="11018440" cy="123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7429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D67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ítulo e conteúdo">
  <p:cSld name="20_Título e conteúd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ítulo e conteúdo">
  <p:cSld name="27_Título e conteúd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ítulo e conteúdo">
  <p:cSld name="30_Título e conteúd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/>
          <p:nvPr/>
        </p:nvSpPr>
        <p:spPr>
          <a:xfrm>
            <a:off x="527381" y="5733257"/>
            <a:ext cx="3744416" cy="53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1285B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8"/>
          <p:cNvSpPr txBox="1"/>
          <p:nvPr/>
        </p:nvSpPr>
        <p:spPr>
          <a:xfrm>
            <a:off x="527381" y="5661249"/>
            <a:ext cx="4608512" cy="53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1285B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8"/>
          <p:cNvSpPr txBox="1"/>
          <p:nvPr/>
        </p:nvSpPr>
        <p:spPr>
          <a:xfrm>
            <a:off x="239349" y="2924945"/>
            <a:ext cx="3744416" cy="53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1285B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beçalho da Seção">
  <p:cSld name="1_Cabeçalho da Seçã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/>
        </p:nvSpPr>
        <p:spPr>
          <a:xfrm>
            <a:off x="2266653" y="548680"/>
            <a:ext cx="987802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9"/>
          <p:cNvSpPr txBox="1"/>
          <p:nvPr/>
        </p:nvSpPr>
        <p:spPr>
          <a:xfrm>
            <a:off x="2469853" y="548680"/>
            <a:ext cx="987802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9"/>
          <p:cNvSpPr txBox="1"/>
          <p:nvPr/>
        </p:nvSpPr>
        <p:spPr>
          <a:xfrm>
            <a:off x="2266651" y="490662"/>
            <a:ext cx="9878021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>
  <p:cSld name="1_Duas Partes de Conteúd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797BD-99AD-4656-848C-8E70DF77E993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83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B81F3-1AF7-44CF-9378-4F4485D3439F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908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14E69-B7E1-48D2-9142-1CEF88852715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6580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77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B1B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e conteúdo">
  <p:cSld name="5_Título e conteúd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1B1B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1" r:id="rId28"/>
    <p:sldLayoutId id="2147483682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jpe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emf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/>
        </p:nvSpPr>
        <p:spPr>
          <a:xfrm>
            <a:off x="3453318" y="1861162"/>
            <a:ext cx="8210146" cy="99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4D138"/>
              </a:buClr>
              <a:buSzPts val="2800"/>
              <a:buFont typeface="Calibri"/>
              <a:buNone/>
            </a:pPr>
            <a:r>
              <a:rPr lang="pt-BR" sz="3600" b="1" dirty="0" smtClean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Infecções sexualmente transmissíveis (IST) e seu controle: sífilis</a:t>
            </a:r>
            <a:endParaRPr lang="pt-BR" sz="3600" b="1" dirty="0">
              <a:solidFill>
                <a:srgbClr val="D4D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4D138"/>
              </a:buClr>
              <a:buSzPts val="2800"/>
              <a:buFont typeface="Calibri"/>
              <a:buNone/>
            </a:pPr>
            <a:endParaRPr lang="pt-BR" sz="2800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6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2"/>
          <p:cNvSpPr/>
          <p:nvPr/>
        </p:nvSpPr>
        <p:spPr>
          <a:xfrm>
            <a:off x="4019278" y="5327578"/>
            <a:ext cx="6467140" cy="137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Aluisio Cotrim Segurado	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045273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cs typeface="Calibri"/>
                <a:sym typeface="Calibri"/>
              </a:rPr>
              <a:t>Departamento de Moléstias Infecciosas e Parasitárias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cs typeface="Calibri"/>
                <a:sym typeface="Calibri"/>
              </a:rPr>
              <a:t>Faculdade de Medicina da USP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solidFill>
                <a:srgbClr val="045273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B7E10B6-D08E-491E-9E05-54EC4F0CF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40326"/>
              </p:ext>
            </p:extLst>
          </p:nvPr>
        </p:nvGraphicFramePr>
        <p:xfrm>
          <a:off x="10486418" y="5913943"/>
          <a:ext cx="15303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Bitmap Image" r:id="rId5" imgW="3352381" imgH="1809524" progId="Paint.Picture">
                  <p:embed/>
                </p:oleObj>
              </mc:Choice>
              <mc:Fallback>
                <p:oleObj name="Bitmap Image" r:id="rId5" imgW="3352381" imgH="1809524" progId="Paint.Picture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7A9F75D3-70A6-4BD1-B7E9-85D3D0AD07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6418" y="5913943"/>
                        <a:ext cx="15303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Conteúdo 15" descr="osler235x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788" y="1707431"/>
            <a:ext cx="2182834" cy="2264287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0" name="Retângulo 16"/>
          <p:cNvSpPr>
            <a:spLocks noChangeArrowheads="1"/>
          </p:cNvSpPr>
          <p:nvPr/>
        </p:nvSpPr>
        <p:spPr bwMode="auto">
          <a:xfrm>
            <a:off x="839788" y="4014445"/>
            <a:ext cx="206343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Calibri"/>
                <a:cs typeface="Calibri"/>
              </a:rPr>
              <a:t>Sir. Williams </a:t>
            </a:r>
            <a:r>
              <a:rPr lang="pt-BR" sz="1200" b="1" dirty="0" err="1">
                <a:latin typeface="Calibri"/>
                <a:cs typeface="Calibri"/>
              </a:rPr>
              <a:t>Osler</a:t>
            </a:r>
            <a:endParaRPr lang="pt-BR" sz="1200" b="1" dirty="0">
              <a:latin typeface="Calibri"/>
              <a:cs typeface="Calibri"/>
            </a:endParaRPr>
          </a:p>
          <a:p>
            <a:pPr algn="ctr" eaLnBrk="1" hangingPunct="1"/>
            <a:r>
              <a:rPr lang="pt-BR" sz="1200" dirty="0">
                <a:solidFill>
                  <a:srgbClr val="000000"/>
                </a:solidFill>
                <a:latin typeface="Calibri"/>
                <a:cs typeface="Calibri"/>
              </a:rPr>
              <a:t>(1849-1919) </a:t>
            </a:r>
          </a:p>
          <a:p>
            <a:pPr algn="ctr" eaLnBrk="1" hangingPunct="1"/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Médico e educador canadense, nascido em     Bond Head, Ontário, naturalizado britânico, conhecido como o mais brilhante professor de Medicina de seu tempo.</a:t>
            </a:r>
            <a:r>
              <a:rPr lang="pt-BR" sz="1200" dirty="0">
                <a:solidFill>
                  <a:srgbClr val="E7F20E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2" name="Título 12"/>
          <p:cNvSpPr txBox="1">
            <a:spLocks/>
          </p:cNvSpPr>
          <p:nvPr/>
        </p:nvSpPr>
        <p:spPr>
          <a:xfrm>
            <a:off x="839788" y="1160108"/>
            <a:ext cx="6000751" cy="39723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</a:rPr>
              <a:t>O Olhar de Sir. Williams </a:t>
            </a:r>
            <a:r>
              <a:rPr lang="pt-BR" sz="2000" b="1" dirty="0" err="1">
                <a:solidFill>
                  <a:srgbClr val="045273"/>
                </a:solidFill>
                <a:latin typeface="Calibri"/>
                <a:ea typeface="Calibri"/>
                <a:cs typeface="Calibri"/>
              </a:rPr>
              <a:t>Osler</a:t>
            </a:r>
            <a:endParaRPr lang="pt-BR" sz="2000" b="1" dirty="0">
              <a:solidFill>
                <a:srgbClr val="04527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Espaço Reservado para Texto 14"/>
          <p:cNvSpPr txBox="1">
            <a:spLocks/>
          </p:cNvSpPr>
          <p:nvPr/>
        </p:nvSpPr>
        <p:spPr>
          <a:xfrm>
            <a:off x="3143249" y="1809728"/>
            <a:ext cx="4824413" cy="10298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ja-JP" altLang="en-US" sz="1800" b="1" i="1" dirty="0">
                <a:solidFill>
                  <a:srgbClr val="045273"/>
                </a:solidFill>
                <a:latin typeface="Calibri"/>
                <a:ea typeface="Calibri"/>
                <a:cs typeface="Calibri"/>
              </a:rPr>
              <a:t>“</a:t>
            </a:r>
            <a:r>
              <a:rPr lang="en-US" altLang="ja-JP" sz="1800" b="1" i="1" dirty="0">
                <a:solidFill>
                  <a:srgbClr val="045273"/>
                </a:solidFill>
                <a:latin typeface="Calibri"/>
                <a:ea typeface="Calibri"/>
                <a:cs typeface="Calibri"/>
              </a:rPr>
              <a:t>He who knows syphilis, knows medicine.</a:t>
            </a:r>
            <a:r>
              <a:rPr lang="ja-JP" altLang="en-US" sz="1800" b="1" i="1" dirty="0">
                <a:solidFill>
                  <a:srgbClr val="045273"/>
                </a:solidFill>
                <a:latin typeface="Calibri"/>
                <a:ea typeface="Calibri"/>
                <a:cs typeface="Calibri"/>
              </a:rPr>
              <a:t>”</a:t>
            </a:r>
            <a:endParaRPr lang="pt-BR" sz="1800" b="1" dirty="0">
              <a:solidFill>
                <a:srgbClr val="045273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pt-BR" sz="1800" b="1" dirty="0">
                <a:solidFill>
                  <a:srgbClr val="045273"/>
                </a:solidFill>
                <a:latin typeface="Calibri"/>
                <a:ea typeface="Calibri"/>
                <a:cs typeface="Calibri"/>
              </a:rPr>
              <a:t> “Aquele que conhece a sífilis sabe medicina.”</a:t>
            </a:r>
          </a:p>
          <a:p>
            <a:pPr>
              <a:lnSpc>
                <a:spcPct val="90000"/>
              </a:lnSpc>
            </a:pPr>
            <a:endParaRPr lang="pt-BR" sz="2400" dirty="0">
              <a:latin typeface="Century Schoolbook" charset="0"/>
            </a:endParaRPr>
          </a:p>
          <a:p>
            <a:pPr>
              <a:lnSpc>
                <a:spcPct val="90000"/>
              </a:lnSpc>
            </a:pPr>
            <a:endParaRPr lang="pt-BR" dirty="0">
              <a:latin typeface="Century Schoolbook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022622" y="2939666"/>
            <a:ext cx="49450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AFAF6B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65887"/>
                </a:solidFill>
                <a:latin typeface="Calibri"/>
                <a:cs typeface="Calibri"/>
              </a:rPr>
              <a:t> 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"Syphilis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Sive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Morbus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Gallicus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”-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poema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Girolamo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Fracastoro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Clr>
                <a:srgbClr val="AFAF6B"/>
              </a:buClr>
              <a:buFont typeface="Wingdings" panose="05000000000000000000" pitchFamily="2" charset="2"/>
              <a:buChar char="§"/>
            </a:pPr>
            <a:endParaRPr lang="en-US" sz="1800" b="1" kern="1200" dirty="0">
              <a:solidFill>
                <a:srgbClr val="045273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AFAF6B"/>
              </a:buClr>
              <a:buFont typeface="Wingdings" panose="05000000000000000000" pitchFamily="2" charset="2"/>
              <a:buChar char="§"/>
            </a:pP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Schaudinn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E Hoffmann </a:t>
            </a:r>
            <a:r>
              <a:rPr lang="en-US" sz="1800" b="1" kern="1200" dirty="0" err="1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1800" b="1" kern="1200" dirty="0">
                <a:solidFill>
                  <a:srgbClr val="045273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1905: </a:t>
            </a:r>
            <a:r>
              <a:rPr lang="en-US" sz="1800" b="1" i="1" kern="1200" dirty="0" err="1">
                <a:solidFill>
                  <a:srgbClr val="ABA94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Spirochaeta</a:t>
            </a:r>
            <a:r>
              <a:rPr lang="en-US" sz="1800" b="1" i="1" kern="1200" dirty="0">
                <a:solidFill>
                  <a:srgbClr val="ABA94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i="1" kern="1200" dirty="0" err="1">
                <a:solidFill>
                  <a:srgbClr val="ABA94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pallida</a:t>
            </a:r>
            <a:endParaRPr lang="en-US" sz="1800" b="1" i="1" kern="1200" dirty="0">
              <a:solidFill>
                <a:srgbClr val="ABA948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370" y="5925662"/>
            <a:ext cx="4272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Fonte:</a:t>
            </a:r>
          </a:p>
          <a:p>
            <a:r>
              <a:rPr lang="en-US" sz="1200" dirty="0">
                <a:latin typeface="Calibri" panose="020F0502020204030204" pitchFamily="34" charset="0"/>
              </a:rPr>
              <a:t>Oriel J. D. (1994) In: The Scars of Venus,  71-80. Springer, London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Screen Shot 2018-07-30 at 1.47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89" y="4366260"/>
            <a:ext cx="2267773" cy="20154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9788" y="184941"/>
            <a:ext cx="52063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45273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SÍFILIS</a:t>
            </a:r>
          </a:p>
        </p:txBody>
      </p:sp>
      <p:sp>
        <p:nvSpPr>
          <p:cNvPr id="13" name="Retângulo 10"/>
          <p:cNvSpPr/>
          <p:nvPr/>
        </p:nvSpPr>
        <p:spPr>
          <a:xfrm>
            <a:off x="299728" y="220945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370" y="449291"/>
            <a:ext cx="52063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200" b="1" dirty="0">
                <a:solidFill>
                  <a:srgbClr val="AFAF6B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HISTÓRIA</a:t>
            </a:r>
          </a:p>
        </p:txBody>
      </p:sp>
    </p:spTree>
    <p:extLst>
      <p:ext uri="{BB962C8B-B14F-4D97-AF65-F5344CB8AC3E}">
        <p14:creationId xmlns:p14="http://schemas.microsoft.com/office/powerpoint/2010/main" val="122525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476" y="1454820"/>
            <a:ext cx="10515600" cy="54006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2800" b="1" dirty="0" err="1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Carga</a:t>
            </a:r>
            <a:r>
              <a:rPr lang="en-GB" altLang="en-US" sz="2800" b="1" dirty="0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 de </a:t>
            </a:r>
            <a:r>
              <a:rPr lang="en-GB" altLang="en-US" sz="2800" b="1" dirty="0" err="1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doença</a:t>
            </a:r>
            <a:r>
              <a:rPr lang="en-GB" altLang="en-US" sz="2800" b="1" dirty="0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 - </a:t>
            </a:r>
            <a:r>
              <a:rPr lang="en-GB" altLang="en-US" sz="2800" b="1" dirty="0" err="1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Sífilis</a:t>
            </a:r>
            <a:r>
              <a:rPr lang="en-GB" altLang="en-US" sz="2800" b="1" dirty="0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 -</a:t>
            </a:r>
          </a:p>
        </p:txBody>
      </p:sp>
      <p:sp>
        <p:nvSpPr>
          <p:cNvPr id="22531" name="Retângulo 1"/>
          <p:cNvSpPr>
            <a:spLocks noChangeArrowheads="1"/>
          </p:cNvSpPr>
          <p:nvPr/>
        </p:nvSpPr>
        <p:spPr bwMode="auto">
          <a:xfrm>
            <a:off x="361309" y="2299388"/>
            <a:ext cx="10404661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accent6"/>
              </a:buClr>
              <a:buSzPct val="80000"/>
            </a:pPr>
            <a:endParaRPr lang="en-GB" altLang="en-US" sz="2900" dirty="0">
              <a:latin typeface="Arial" pitchFamily="34" charset="0"/>
            </a:endParaRPr>
          </a:p>
          <a:p>
            <a:pPr marL="914400" lvl="1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altLang="en-US" sz="2500" dirty="0">
                <a:latin typeface="Arial" pitchFamily="34" charset="0"/>
              </a:rPr>
              <a:t>OMS – </a:t>
            </a:r>
            <a:r>
              <a:rPr lang="en-GB" altLang="en-US" sz="2500" dirty="0" err="1">
                <a:latin typeface="Arial" pitchFamily="34" charset="0"/>
              </a:rPr>
              <a:t>incidência</a:t>
            </a:r>
            <a:r>
              <a:rPr lang="en-GB" altLang="en-US" sz="2500" dirty="0">
                <a:latin typeface="Arial" pitchFamily="34" charset="0"/>
              </a:rPr>
              <a:t> </a:t>
            </a:r>
            <a:r>
              <a:rPr lang="en-GB" altLang="en-US" sz="2500" dirty="0" err="1">
                <a:latin typeface="Arial" pitchFamily="34" charset="0"/>
              </a:rPr>
              <a:t>anual</a:t>
            </a:r>
            <a:r>
              <a:rPr lang="en-GB" altLang="en-US" sz="2500" dirty="0">
                <a:latin typeface="Arial" pitchFamily="34" charset="0"/>
              </a:rPr>
              <a:t> global = 6 </a:t>
            </a:r>
            <a:r>
              <a:rPr lang="en-GB" altLang="en-US" sz="2500" dirty="0" err="1">
                <a:latin typeface="Arial" pitchFamily="34" charset="0"/>
              </a:rPr>
              <a:t>milhões</a:t>
            </a:r>
            <a:r>
              <a:rPr lang="en-GB" altLang="en-US" sz="2500" dirty="0">
                <a:latin typeface="Arial" pitchFamily="34" charset="0"/>
              </a:rPr>
              <a:t> de </a:t>
            </a:r>
            <a:r>
              <a:rPr lang="en-GB" altLang="en-US" sz="2500" dirty="0" err="1">
                <a:latin typeface="Arial" pitchFamily="34" charset="0"/>
              </a:rPr>
              <a:t>casos</a:t>
            </a:r>
            <a:r>
              <a:rPr lang="en-GB" altLang="en-US" sz="2500" dirty="0">
                <a:latin typeface="Arial" pitchFamily="34" charset="0"/>
              </a:rPr>
              <a:t> (15-49 </a:t>
            </a:r>
            <a:r>
              <a:rPr lang="en-GB" altLang="en-US" sz="2500" dirty="0" err="1">
                <a:latin typeface="Arial" pitchFamily="34" charset="0"/>
              </a:rPr>
              <a:t>anos</a:t>
            </a:r>
            <a:r>
              <a:rPr lang="en-GB" altLang="en-US" sz="2000" dirty="0">
                <a:solidFill>
                  <a:srgbClr val="002060"/>
                </a:solidFill>
                <a:latin typeface="Arial" pitchFamily="34" charset="0"/>
              </a:rPr>
              <a:t>)</a:t>
            </a:r>
            <a:r>
              <a:rPr lang="en-GB" altLang="en-US" sz="250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marL="914400" lvl="1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</a:pPr>
            <a:endParaRPr lang="en-GB" altLang="en-US" sz="2500" dirty="0">
              <a:solidFill>
                <a:srgbClr val="002060"/>
              </a:solidFill>
              <a:latin typeface="Arial" pitchFamily="34" charset="0"/>
            </a:endParaRPr>
          </a:p>
          <a:p>
            <a:pPr marL="914400" lvl="1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</a:pPr>
            <a:endParaRPr lang="en-GB" altLang="en-US" sz="2500" dirty="0">
              <a:solidFill>
                <a:srgbClr val="002060"/>
              </a:solidFill>
              <a:latin typeface="Arial" pitchFamily="34" charset="0"/>
            </a:endParaRPr>
          </a:p>
          <a:p>
            <a:pPr marL="914400" lvl="1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altLang="en-US" sz="2500" dirty="0">
                <a:latin typeface="Arial" pitchFamily="34" charset="0"/>
              </a:rPr>
              <a:t>Grave </a:t>
            </a:r>
            <a:r>
              <a:rPr lang="en-GB" altLang="en-US" sz="2500" dirty="0" err="1">
                <a:latin typeface="Arial" pitchFamily="34" charset="0"/>
              </a:rPr>
              <a:t>problema</a:t>
            </a:r>
            <a:r>
              <a:rPr lang="en-GB" altLang="en-US" sz="2500" dirty="0">
                <a:latin typeface="Arial" pitchFamily="34" charset="0"/>
              </a:rPr>
              <a:t> de </a:t>
            </a:r>
            <a:r>
              <a:rPr lang="en-GB" altLang="en-US" sz="2500" dirty="0" err="1">
                <a:latin typeface="Arial" pitchFamily="34" charset="0"/>
              </a:rPr>
              <a:t>Saúde</a:t>
            </a:r>
            <a:r>
              <a:rPr lang="en-GB" altLang="en-US" sz="2500" dirty="0">
                <a:latin typeface="Arial" pitchFamily="34" charset="0"/>
              </a:rPr>
              <a:t> </a:t>
            </a:r>
            <a:r>
              <a:rPr lang="en-GB" altLang="en-US" sz="2500" dirty="0" err="1">
                <a:latin typeface="Arial" pitchFamily="34" charset="0"/>
              </a:rPr>
              <a:t>Pública</a:t>
            </a:r>
            <a:r>
              <a:rPr lang="en-GB" altLang="en-US" sz="2500" dirty="0">
                <a:latin typeface="Arial" pitchFamily="34" charset="0"/>
              </a:rPr>
              <a:t> no </a:t>
            </a:r>
            <a:r>
              <a:rPr lang="en-GB" altLang="en-US" sz="2500" dirty="0" err="1">
                <a:latin typeface="Arial" pitchFamily="34" charset="0"/>
              </a:rPr>
              <a:t>Brasil</a:t>
            </a:r>
            <a:r>
              <a:rPr lang="en-GB" altLang="en-US" sz="2500" dirty="0">
                <a:latin typeface="Arial" pitchFamily="34" charset="0"/>
              </a:rPr>
              <a:t> (2016)</a:t>
            </a:r>
          </a:p>
          <a:p>
            <a:pPr marL="914400" lvl="1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</a:pPr>
            <a:endParaRPr lang="en-GB" altLang="en-US" sz="2500" dirty="0">
              <a:latin typeface="Arial" pitchFamily="34" charset="0"/>
            </a:endParaRPr>
          </a:p>
          <a:p>
            <a:pPr marL="914400" lvl="2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</a:pPr>
            <a:endParaRPr lang="en-GB" altLang="en-US" sz="2500" dirty="0">
              <a:latin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09320"/>
            <a:ext cx="1828800" cy="3429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6340493"/>
            <a:ext cx="2667000" cy="4000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CBED9BE-E1C9-466E-B381-B372E056843C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9" name="Google Shape;130;p33">
            <a:extLst>
              <a:ext uri="{FF2B5EF4-FFF2-40B4-BE49-F238E27FC236}">
                <a16:creationId xmlns:a16="http://schemas.microsoft.com/office/drawing/2014/main" id="{5798EBD5-FB94-4D46-9FBA-DE75E4DF477C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0" name="Google Shape;132;p33">
            <a:extLst>
              <a:ext uri="{FF2B5EF4-FFF2-40B4-BE49-F238E27FC236}">
                <a16:creationId xmlns:a16="http://schemas.microsoft.com/office/drawing/2014/main" id="{1D082E87-097E-4395-B299-5FC1605CA4F8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52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4040"/>
            <a:ext cx="10515600" cy="59149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pt-BR" sz="2800" b="1" dirty="0" err="1">
                <a:solidFill>
                  <a:srgbClr val="045273"/>
                </a:solidFill>
                <a:latin typeface="Arial" charset="0"/>
                <a:cs typeface="Arial" charset="0"/>
              </a:rPr>
              <a:t>DALYs</a:t>
            </a:r>
            <a:r>
              <a:rPr lang="pt-BR" sz="2800" b="1" dirty="0">
                <a:solidFill>
                  <a:srgbClr val="045273"/>
                </a:solidFill>
                <a:latin typeface="Arial" charset="0"/>
                <a:cs typeface="Arial" charset="0"/>
              </a:rPr>
              <a:t> para Sífilis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1806"/>
            <a:ext cx="7620000" cy="33623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28249" y="6309320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Fonte: OMS, 2015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034DB9-E671-488A-B3CE-17A8D99123D9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50EF82-27B9-47C5-94D7-2B6A9720BD4C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0" name="Google Shape;130;p33">
            <a:extLst>
              <a:ext uri="{FF2B5EF4-FFF2-40B4-BE49-F238E27FC236}">
                <a16:creationId xmlns:a16="http://schemas.microsoft.com/office/drawing/2014/main" id="{5F45D04C-7E3E-40CE-A2AA-30C35243669B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1" name="Google Shape;132;p33">
            <a:extLst>
              <a:ext uri="{FF2B5EF4-FFF2-40B4-BE49-F238E27FC236}">
                <a16:creationId xmlns:a16="http://schemas.microsoft.com/office/drawing/2014/main" id="{C16C7BCC-8D3F-494A-A4B5-FD95DCF72E47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31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61020"/>
            <a:ext cx="10515600" cy="59149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pt-BR" sz="2800" b="1" dirty="0" err="1">
                <a:solidFill>
                  <a:srgbClr val="045273"/>
                </a:solidFill>
                <a:latin typeface="Arial" charset="0"/>
                <a:cs typeface="Arial" charset="0"/>
              </a:rPr>
              <a:t>DALYs</a:t>
            </a:r>
            <a:r>
              <a:rPr lang="pt-BR" sz="2800" b="1" dirty="0">
                <a:solidFill>
                  <a:srgbClr val="045273"/>
                </a:solidFill>
                <a:latin typeface="Arial" charset="0"/>
                <a:cs typeface="Arial" charset="0"/>
              </a:rPr>
              <a:t> para Sífilis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1806"/>
            <a:ext cx="7620000" cy="33623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28249" y="6309320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Fonte: OMS, 2015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034DB9-E671-488A-B3CE-17A8D99123D9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C98440-A611-4DF2-9E67-DDA191E5D055}"/>
              </a:ext>
            </a:extLst>
          </p:cNvPr>
          <p:cNvSpPr/>
          <p:nvPr/>
        </p:nvSpPr>
        <p:spPr>
          <a:xfrm>
            <a:off x="838200" y="5232488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altLang="en-US" sz="25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Sífilis</a:t>
            </a:r>
            <a:r>
              <a:rPr lang="en-GB" altLang="en-US" sz="25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GB" altLang="en-US" sz="25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congênita</a:t>
            </a:r>
            <a:r>
              <a:rPr lang="en-GB" altLang="en-US" sz="25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– 3,6 </a:t>
            </a:r>
            <a:r>
              <a:rPr lang="en-GB" altLang="en-US" sz="25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milhões</a:t>
            </a:r>
            <a:r>
              <a:rPr lang="en-GB" altLang="en-US" sz="25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DALYs</a:t>
            </a:r>
          </a:p>
          <a:p>
            <a:pPr marL="457200" lvl="1">
              <a:buClr>
                <a:schemeClr val="accent6"/>
              </a:buClr>
              <a:buSzPct val="150000"/>
            </a:pPr>
            <a:endParaRPr lang="en-GB" altLang="en-US" sz="25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  <a:p>
            <a:pPr marL="457200" lvl="8">
              <a:buClr>
                <a:schemeClr val="accent6"/>
              </a:buClr>
              <a:buSzPct val="80000"/>
            </a:pP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             300.000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óbitos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fetais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e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neonatais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  <a:p>
            <a:pPr marL="457200" lvl="8">
              <a:buClr>
                <a:schemeClr val="accent6"/>
              </a:buClr>
              <a:buSzPct val="80000"/>
            </a:pP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            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risco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de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morte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para 215.000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crianças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Google Shape;130;p33">
            <a:extLst>
              <a:ext uri="{FF2B5EF4-FFF2-40B4-BE49-F238E27FC236}">
                <a16:creationId xmlns:a16="http://schemas.microsoft.com/office/drawing/2014/main" id="{BDF21030-B246-42A8-8501-895A255B0717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9" name="Google Shape;132;p33">
            <a:extLst>
              <a:ext uri="{FF2B5EF4-FFF2-40B4-BE49-F238E27FC236}">
                <a16:creationId xmlns:a16="http://schemas.microsoft.com/office/drawing/2014/main" id="{E0E49E75-C8A3-4056-87AA-64AA54D5A71C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04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31" name="Google Shape;131;p33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3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9987884" y="5799078"/>
            <a:ext cx="2002015" cy="9370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Google Shape;130;p33"/>
          <p:cNvSpPr txBox="1"/>
          <p:nvPr/>
        </p:nvSpPr>
        <p:spPr>
          <a:xfrm>
            <a:off x="839788" y="946778"/>
            <a:ext cx="5206396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na Gestação</a:t>
            </a:r>
            <a:endParaRPr sz="2000" dirty="0"/>
          </a:p>
        </p:txBody>
      </p:sp>
      <p:graphicFrame>
        <p:nvGraphicFramePr>
          <p:cNvPr id="10" name="Tabela"/>
          <p:cNvGraphicFramePr/>
          <p:nvPr>
            <p:extLst>
              <p:ext uri="{D42A27DB-BD31-4B8C-83A1-F6EECF244321}">
                <p14:modId xmlns:p14="http://schemas.microsoft.com/office/powerpoint/2010/main" val="2304243563"/>
              </p:ext>
            </p:extLst>
          </p:nvPr>
        </p:nvGraphicFramePr>
        <p:xfrm>
          <a:off x="839788" y="4006231"/>
          <a:ext cx="8530301" cy="1288661"/>
        </p:xfrm>
        <a:graphic>
          <a:graphicData uri="http://schemas.openxmlformats.org/drawingml/2006/table">
            <a:tbl>
              <a:tblPr firstRow="1" firstCol="1" bandRow="1"/>
              <a:tblGrid>
                <a:gridCol w="951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36821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Sífilis em gestantes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2005-2006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Avenir Next Condensed"/>
                        </a:rPr>
                        <a:t>2017</a:t>
                      </a:r>
                      <a:endParaRPr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Casos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200.253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5.064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6.528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7.298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8.368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10.040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13.728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16.415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20.896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26.594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32.651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37.436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</a:rPr>
                        <a:t>49.013</a:t>
                      </a:r>
                      <a:endParaRPr sz="12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Taxa de detecção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–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–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2,3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2,5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2,9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3,5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4,7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5,6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7,2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8,9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10,8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12,4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</a:rPr>
                        <a:t>17,2</a:t>
                      </a:r>
                      <a:endParaRPr sz="12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tângulo 16"/>
          <p:cNvSpPr/>
          <p:nvPr/>
        </p:nvSpPr>
        <p:spPr>
          <a:xfrm>
            <a:off x="874029" y="5858530"/>
            <a:ext cx="5491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Calibri"/>
              </a:rPr>
              <a:t>Fonte: </a:t>
            </a:r>
          </a:p>
          <a:p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Calibri"/>
              </a:rPr>
              <a:t>MS/SVS/Departamento de IST HIV AIDS e Hepatites Virais.</a:t>
            </a:r>
          </a:p>
        </p:txBody>
      </p:sp>
      <p:sp>
        <p:nvSpPr>
          <p:cNvPr id="12" name="Google Shape;130;p33"/>
          <p:cNvSpPr txBox="1"/>
          <p:nvPr/>
        </p:nvSpPr>
        <p:spPr>
          <a:xfrm>
            <a:off x="802894" y="3555624"/>
            <a:ext cx="9284690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Tabela 1 – </a:t>
            </a: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Casos e taxa de detecção (por 1.000 nascidos vivos) de gestantes com sífilis por ano de diagnóstico.</a:t>
            </a:r>
            <a:endParaRPr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4" y="1769797"/>
            <a:ext cx="7110293" cy="1739268"/>
          </a:xfrm>
          <a:prstGeom prst="rect">
            <a:avLst/>
          </a:prstGeom>
        </p:spPr>
      </p:pic>
      <p:sp>
        <p:nvSpPr>
          <p:cNvPr id="14" name="Google Shape;130;p33"/>
          <p:cNvSpPr txBox="1"/>
          <p:nvPr/>
        </p:nvSpPr>
        <p:spPr>
          <a:xfrm>
            <a:off x="839788" y="1337749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Detecção de Sífilis em Gestantes (por 1.000 nascidos vivos)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90907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C51194-CCA3-4CB6-8DDF-83CE9F85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41" y="1831834"/>
            <a:ext cx="7120645" cy="4114339"/>
          </a:xfrm>
          <a:prstGeom prst="rect">
            <a:avLst/>
          </a:prstGeom>
        </p:spPr>
      </p:pic>
      <p:sp>
        <p:nvSpPr>
          <p:cNvPr id="3" name="Google Shape;130;p33">
            <a:extLst>
              <a:ext uri="{FF2B5EF4-FFF2-40B4-BE49-F238E27FC236}">
                <a16:creationId xmlns:a16="http://schemas.microsoft.com/office/drawing/2014/main" id="{5D1A0095-D5A9-49E2-A9D8-029F6A946E19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4" name="Google Shape;131;p33">
            <a:extLst>
              <a:ext uri="{FF2B5EF4-FFF2-40B4-BE49-F238E27FC236}">
                <a16:creationId xmlns:a16="http://schemas.microsoft.com/office/drawing/2014/main" id="{AA8E91DE-37A0-4530-8344-31B189133C10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33">
            <a:extLst>
              <a:ext uri="{FF2B5EF4-FFF2-40B4-BE49-F238E27FC236}">
                <a16:creationId xmlns:a16="http://schemas.microsoft.com/office/drawing/2014/main" id="{C265AA24-F697-4C70-9C7A-5981AFFE0C0F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0404353-DEF5-4094-8077-14A956FFE73C}"/>
              </a:ext>
            </a:extLst>
          </p:cNvPr>
          <p:cNvSpPr txBox="1"/>
          <p:nvPr/>
        </p:nvSpPr>
        <p:spPr>
          <a:xfrm>
            <a:off x="839788" y="1007152"/>
            <a:ext cx="712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Taxa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Detecção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Sífilis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em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  <a:cs typeface="Calibri"/>
              </a:rPr>
              <a:t>Gestantes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e Taxa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Incidência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Sífilis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Congênita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segundo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UF.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Brasil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, 2017.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E1FDD97-1EE5-4F4E-BE92-4427E96167DC}"/>
              </a:ext>
            </a:extLst>
          </p:cNvPr>
          <p:cNvSpPr txBox="1"/>
          <p:nvPr/>
        </p:nvSpPr>
        <p:spPr>
          <a:xfrm>
            <a:off x="839788" y="5889307"/>
            <a:ext cx="44214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lang="pt-BR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  <a:p>
            <a:pPr lvl="0"/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Sinan (atualizado em 30/06/2018). Boletim Epidemiológico/SVS/MS.</a:t>
            </a:r>
            <a:endParaRPr lang="pt-BR" sz="1200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74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F2E93C-B86B-4F62-8136-B9B53B90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70" y="1948867"/>
            <a:ext cx="6418117" cy="4185618"/>
          </a:xfrm>
          <a:prstGeom prst="rect">
            <a:avLst/>
          </a:prstGeom>
        </p:spPr>
      </p:pic>
      <p:sp>
        <p:nvSpPr>
          <p:cNvPr id="3" name="Google Shape;130;p33">
            <a:extLst>
              <a:ext uri="{FF2B5EF4-FFF2-40B4-BE49-F238E27FC236}">
                <a16:creationId xmlns:a16="http://schemas.microsoft.com/office/drawing/2014/main" id="{CBE8DEC2-C880-4C04-A3B8-C2DA9DD331C6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4" name="Google Shape;131;p33">
            <a:extLst>
              <a:ext uri="{FF2B5EF4-FFF2-40B4-BE49-F238E27FC236}">
                <a16:creationId xmlns:a16="http://schemas.microsoft.com/office/drawing/2014/main" id="{24339B0C-8231-4252-AD9E-B8E9EF523C0A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33">
            <a:extLst>
              <a:ext uri="{FF2B5EF4-FFF2-40B4-BE49-F238E27FC236}">
                <a16:creationId xmlns:a16="http://schemas.microsoft.com/office/drawing/2014/main" id="{4C0C83AC-6AE8-4CF4-8E83-6D1873536DA3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sp>
        <p:nvSpPr>
          <p:cNvPr id="6" name="Google Shape;130;p33">
            <a:extLst>
              <a:ext uri="{FF2B5EF4-FFF2-40B4-BE49-F238E27FC236}">
                <a16:creationId xmlns:a16="http://schemas.microsoft.com/office/drawing/2014/main" id="{E0402EC5-0F55-45DB-BC73-E2A10CB62160}"/>
              </a:ext>
            </a:extLst>
          </p:cNvPr>
          <p:cNvSpPr txBox="1"/>
          <p:nvPr/>
        </p:nvSpPr>
        <p:spPr>
          <a:xfrm>
            <a:off x="839788" y="946778"/>
            <a:ext cx="5206396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na Gestação</a:t>
            </a:r>
            <a:endParaRPr sz="2000" dirty="0"/>
          </a:p>
        </p:txBody>
      </p:sp>
      <p:sp>
        <p:nvSpPr>
          <p:cNvPr id="7" name="Google Shape;130;p33">
            <a:extLst>
              <a:ext uri="{FF2B5EF4-FFF2-40B4-BE49-F238E27FC236}">
                <a16:creationId xmlns:a16="http://schemas.microsoft.com/office/drawing/2014/main" id="{536178E4-0266-4C25-88BB-5A950D301C4D}"/>
              </a:ext>
            </a:extLst>
          </p:cNvPr>
          <p:cNvSpPr txBox="1"/>
          <p:nvPr/>
        </p:nvSpPr>
        <p:spPr>
          <a:xfrm>
            <a:off x="839788" y="1337749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Idade gestacional no momento do diagnóstico de sífilis. Brasil, 2017.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3A32E-ED99-4E46-9787-696527B8493E}"/>
              </a:ext>
            </a:extLst>
          </p:cNvPr>
          <p:cNvSpPr txBox="1"/>
          <p:nvPr/>
        </p:nvSpPr>
        <p:spPr>
          <a:xfrm>
            <a:off x="1287260" y="6122784"/>
            <a:ext cx="4902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lang="pt-BR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  <a:p>
            <a:pPr lvl="0"/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Sinan (Dados atualizados até 30/06/2018). Boletim Epidemiológico/SVS/MS.</a:t>
            </a:r>
            <a:endParaRPr lang="pt-BR" sz="1200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25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31" name="Google Shape;131;p33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3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10" name="Tabela"/>
          <p:cNvGraphicFramePr/>
          <p:nvPr>
            <p:extLst>
              <p:ext uri="{D42A27DB-BD31-4B8C-83A1-F6EECF244321}">
                <p14:modId xmlns:p14="http://schemas.microsoft.com/office/powerpoint/2010/main" val="3820523569"/>
              </p:ext>
            </p:extLst>
          </p:nvPr>
        </p:nvGraphicFramePr>
        <p:xfrm>
          <a:off x="857370" y="4320851"/>
          <a:ext cx="9677687" cy="1105781"/>
        </p:xfrm>
        <a:graphic>
          <a:graphicData uri="http://schemas.openxmlformats.org/drawingml/2006/table">
            <a:tbl>
              <a:tblPr firstRow="1" firstCol="1" bandRow="1"/>
              <a:tblGrid>
                <a:gridCol w="188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8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44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36821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Sífilis congênita em menores de um ano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1998-2006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Avenir Next Condensed"/>
                        </a:rPr>
                        <a:t>2017</a:t>
                      </a:r>
                      <a:endParaRPr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Casos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159.890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35.312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5.554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5.742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6.039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6.946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9.486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11.632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13.968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16.278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19.550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20.474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24.666</a:t>
                      </a:r>
                      <a:endParaRPr sz="12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Taxa de detecção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–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–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1,9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2,1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3,3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4,0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4,8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5,5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6,5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6,8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8,6</a:t>
                      </a:r>
                      <a:endParaRPr sz="12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tângulo 16"/>
          <p:cNvSpPr/>
          <p:nvPr/>
        </p:nvSpPr>
        <p:spPr>
          <a:xfrm>
            <a:off x="857370" y="5704642"/>
            <a:ext cx="54910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/>
                <a:ea typeface="Open Sans" panose="020B0606030504020204" pitchFamily="34" charset="0"/>
                <a:cs typeface="Calibri"/>
              </a:rPr>
              <a:t>Fontes: </a:t>
            </a:r>
          </a:p>
          <a:p>
            <a:r>
              <a:rPr lang="pt-BR" sz="1200" dirty="0">
                <a:latin typeface="Calibri"/>
                <a:ea typeface="Open Sans" panose="020B0606030504020204" pitchFamily="34" charset="0"/>
                <a:cs typeface="Calibri"/>
              </a:rPr>
              <a:t>MS/SVS/Departamento de IST HIV AIDS e Hepatites Virais</a:t>
            </a:r>
            <a:r>
              <a:rPr lang="pt-BR" sz="1200" dirty="0">
                <a:solidFill>
                  <a:srgbClr val="000000"/>
                </a:solidFill>
                <a:latin typeface="Calibri"/>
                <a:ea typeface="Open Sans" panose="020B0606030504020204" pitchFamily="34" charset="0"/>
                <a:cs typeface="Calibri"/>
              </a:rPr>
              <a:t>.</a:t>
            </a:r>
          </a:p>
          <a:p>
            <a:r>
              <a:rPr lang="pt-BR" sz="1200" dirty="0">
                <a:latin typeface="Calibri"/>
                <a:ea typeface="Open Sans" panose="020B0606030504020204" pitchFamily="34" charset="0"/>
                <a:cs typeface="Calibri"/>
              </a:rPr>
              <a:t>Notas: Dados preliminares para os últimos 5 anos.</a:t>
            </a:r>
            <a:endParaRPr lang="pt-BR" sz="1200" dirty="0">
              <a:solidFill>
                <a:srgbClr val="000000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2" name="Google Shape;130;p33"/>
          <p:cNvSpPr txBox="1"/>
          <p:nvPr/>
        </p:nvSpPr>
        <p:spPr>
          <a:xfrm>
            <a:off x="839788" y="3740871"/>
            <a:ext cx="920912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Tabela 8 – </a:t>
            </a: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Casos de sífilis congênita em menores de um ano de idade e taxa de incidência (por 1.000 nascidos vivos) por ano de diagnóstico.</a:t>
            </a:r>
            <a:endParaRPr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0" y="2012443"/>
            <a:ext cx="7143497" cy="1750115"/>
          </a:xfrm>
          <a:prstGeom prst="rect">
            <a:avLst/>
          </a:prstGeom>
        </p:spPr>
      </p:pic>
      <p:sp>
        <p:nvSpPr>
          <p:cNvPr id="14" name="Google Shape;130;p33"/>
          <p:cNvSpPr txBox="1"/>
          <p:nvPr/>
        </p:nvSpPr>
        <p:spPr>
          <a:xfrm>
            <a:off x="839788" y="962921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Congênita</a:t>
            </a:r>
            <a:endParaRPr sz="2000" dirty="0"/>
          </a:p>
        </p:txBody>
      </p:sp>
      <p:sp>
        <p:nvSpPr>
          <p:cNvPr id="15" name="Google Shape;130;p33"/>
          <p:cNvSpPr txBox="1"/>
          <p:nvPr/>
        </p:nvSpPr>
        <p:spPr>
          <a:xfrm>
            <a:off x="839788" y="1488776"/>
            <a:ext cx="832881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Incidência de Sífilis Congênita em Menores de Um Ano (por 1.000 nascidos vivos)</a:t>
            </a:r>
            <a:endParaRPr sz="1600" dirty="0">
              <a:solidFill>
                <a:srgbClr val="0452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5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31" name="Google Shape;131;p33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3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10" name="Tabela"/>
          <p:cNvGraphicFramePr/>
          <p:nvPr/>
        </p:nvGraphicFramePr>
        <p:xfrm>
          <a:off x="857370" y="4320851"/>
          <a:ext cx="9677687" cy="1105781"/>
        </p:xfrm>
        <a:graphic>
          <a:graphicData uri="http://schemas.openxmlformats.org/drawingml/2006/table">
            <a:tbl>
              <a:tblPr firstRow="1" firstCol="1" bandRow="1"/>
              <a:tblGrid>
                <a:gridCol w="188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3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8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44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36821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Sífilis congênita em menores de um ano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1998-2006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Avenir Next Condensed"/>
                        </a:rPr>
                        <a:t>2017</a:t>
                      </a:r>
                      <a:endParaRPr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Casos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159.890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35.312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5.554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5.742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6.039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6.946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9.486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11.632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13.968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16.278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19.550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20.474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24.666</a:t>
                      </a:r>
                      <a:endParaRPr sz="12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Taxa de detecção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–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–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1,9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2,1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2,4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3,3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4,0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4,8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5,5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6,5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x-none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6,8</a:t>
                      </a:r>
                      <a:endParaRPr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venir Next Condensed"/>
                          <a:cs typeface="Avenir Next Condensed"/>
                          <a:sym typeface="Avenir Next Condensed"/>
                        </a:rPr>
                        <a:t>8,6</a:t>
                      </a:r>
                      <a:endParaRPr sz="12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venir Next Condensed"/>
                        <a:cs typeface="Avenir Next Condensed"/>
                        <a:sym typeface="Avenir Next Condensed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tângulo 16"/>
          <p:cNvSpPr/>
          <p:nvPr/>
        </p:nvSpPr>
        <p:spPr>
          <a:xfrm>
            <a:off x="857370" y="5704642"/>
            <a:ext cx="54910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/>
                <a:ea typeface="Open Sans" panose="020B0606030504020204" pitchFamily="34" charset="0"/>
                <a:cs typeface="Calibri"/>
              </a:rPr>
              <a:t>Fontes: </a:t>
            </a:r>
          </a:p>
          <a:p>
            <a:r>
              <a:rPr lang="pt-BR" sz="1200" dirty="0">
                <a:latin typeface="Calibri"/>
                <a:ea typeface="Open Sans" panose="020B0606030504020204" pitchFamily="34" charset="0"/>
                <a:cs typeface="Calibri"/>
              </a:rPr>
              <a:t>MS/SVS/Departamento de DST AIDS e Hepatites Virais</a:t>
            </a:r>
            <a:r>
              <a:rPr lang="pt-BR" sz="1200" dirty="0">
                <a:solidFill>
                  <a:srgbClr val="000000"/>
                </a:solidFill>
                <a:latin typeface="Calibri"/>
                <a:ea typeface="Open Sans" panose="020B0606030504020204" pitchFamily="34" charset="0"/>
                <a:cs typeface="Calibri"/>
              </a:rPr>
              <a:t>.</a:t>
            </a:r>
          </a:p>
          <a:p>
            <a:r>
              <a:rPr lang="pt-BR" sz="1200" dirty="0">
                <a:latin typeface="Calibri"/>
                <a:ea typeface="Open Sans" panose="020B0606030504020204" pitchFamily="34" charset="0"/>
                <a:cs typeface="Calibri"/>
              </a:rPr>
              <a:t>Notas: Dados preliminares para os últimos 5 anos.</a:t>
            </a:r>
            <a:endParaRPr lang="pt-BR" sz="1200" dirty="0">
              <a:solidFill>
                <a:srgbClr val="000000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2" name="Google Shape;130;p33"/>
          <p:cNvSpPr txBox="1"/>
          <p:nvPr/>
        </p:nvSpPr>
        <p:spPr>
          <a:xfrm>
            <a:off x="839788" y="3740871"/>
            <a:ext cx="920912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Tabela 8 – </a:t>
            </a: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Casos de sífilis congênita em menores de um ano de idade e taxa de incidência (por 1.000 nascidos vivos) por ano de diagnóstico.</a:t>
            </a:r>
            <a:endParaRPr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0" y="2012443"/>
            <a:ext cx="7143497" cy="1750115"/>
          </a:xfrm>
          <a:prstGeom prst="rect">
            <a:avLst/>
          </a:prstGeom>
        </p:spPr>
      </p:pic>
      <p:sp>
        <p:nvSpPr>
          <p:cNvPr id="14" name="Google Shape;130;p33"/>
          <p:cNvSpPr txBox="1"/>
          <p:nvPr/>
        </p:nvSpPr>
        <p:spPr>
          <a:xfrm>
            <a:off x="839788" y="962921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Congênita</a:t>
            </a:r>
            <a:endParaRPr sz="2000" dirty="0"/>
          </a:p>
        </p:txBody>
      </p:sp>
      <p:sp>
        <p:nvSpPr>
          <p:cNvPr id="15" name="Google Shape;130;p33"/>
          <p:cNvSpPr txBox="1"/>
          <p:nvPr/>
        </p:nvSpPr>
        <p:spPr>
          <a:xfrm>
            <a:off x="839788" y="1488776"/>
            <a:ext cx="832881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Incidência de Sífilis Congênita em Menores de Um Ano (por 1.000 nascidos vivos)</a:t>
            </a:r>
            <a:endParaRPr sz="1600" dirty="0">
              <a:solidFill>
                <a:srgbClr val="045273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FAD6BE-8B92-4983-A33C-3D25456954B0}"/>
              </a:ext>
            </a:extLst>
          </p:cNvPr>
          <p:cNvSpPr txBox="1"/>
          <p:nvPr/>
        </p:nvSpPr>
        <p:spPr>
          <a:xfrm>
            <a:off x="8517509" y="1011722"/>
            <a:ext cx="23599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45273"/>
                </a:solidFill>
              </a:rPr>
              <a:t>206 óbitos</a:t>
            </a:r>
          </a:p>
          <a:p>
            <a:pPr algn="ctr"/>
            <a:endParaRPr lang="pt-BR" b="1" dirty="0">
              <a:solidFill>
                <a:srgbClr val="045273"/>
              </a:solidFill>
            </a:endParaRPr>
          </a:p>
          <a:p>
            <a:pPr algn="ctr"/>
            <a:r>
              <a:rPr lang="pt-BR" b="1" dirty="0">
                <a:solidFill>
                  <a:srgbClr val="045273"/>
                </a:solidFill>
              </a:rPr>
              <a:t>Taxa de Mortalidade</a:t>
            </a:r>
          </a:p>
          <a:p>
            <a:pPr algn="ctr"/>
            <a:r>
              <a:rPr lang="pt-BR" b="1" dirty="0">
                <a:solidFill>
                  <a:srgbClr val="045273"/>
                </a:solidFill>
              </a:rPr>
              <a:t>7,2/100.00 nascidos vivos</a:t>
            </a:r>
          </a:p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9F17B6-459F-4820-9968-8C0B774C06D3}"/>
              </a:ext>
            </a:extLst>
          </p:cNvPr>
          <p:cNvSpPr/>
          <p:nvPr/>
        </p:nvSpPr>
        <p:spPr>
          <a:xfrm>
            <a:off x="8496127" y="962921"/>
            <a:ext cx="2381323" cy="1169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509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31" name="Google Shape;131;p33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3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802079" y="1065058"/>
            <a:ext cx="7909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Taxa de Detecção (por 100.000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habitantes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) de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Sífilis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Adquirida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, Taxa de Detecção,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segundo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região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residência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por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ano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diagnóstico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.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Brasil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, 2010-2017.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788" y="5950731"/>
            <a:ext cx="4902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lang="pt-BR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  <a:p>
            <a:pPr lvl="0"/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Sinan (Dados atualizados até 30/06/2018). Boletim Epidemiológico/SVS/MS.</a:t>
            </a:r>
            <a:endParaRPr lang="pt-BR" sz="1200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5B3B93-3948-447B-A561-A9F2FD939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27"/>
          <a:stretch/>
        </p:blipFill>
        <p:spPr>
          <a:xfrm>
            <a:off x="978986" y="1740469"/>
            <a:ext cx="7732517" cy="421026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55034F4-169C-4397-8304-DC17F90AE6E0}"/>
              </a:ext>
            </a:extLst>
          </p:cNvPr>
          <p:cNvSpPr/>
          <p:nvPr/>
        </p:nvSpPr>
        <p:spPr>
          <a:xfrm>
            <a:off x="8496127" y="962922"/>
            <a:ext cx="2381323" cy="885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CDCB4B-A599-4901-B547-D9ACD09ABA7B}"/>
              </a:ext>
            </a:extLst>
          </p:cNvPr>
          <p:cNvSpPr txBox="1"/>
          <p:nvPr/>
        </p:nvSpPr>
        <p:spPr>
          <a:xfrm>
            <a:off x="8496127" y="1011722"/>
            <a:ext cx="2381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45273"/>
                </a:solidFill>
              </a:rPr>
              <a:t>Sífilis adquirida (2017) </a:t>
            </a:r>
          </a:p>
          <a:p>
            <a:pPr algn="ctr"/>
            <a:endParaRPr lang="pt-BR" b="1" dirty="0">
              <a:solidFill>
                <a:srgbClr val="045273"/>
              </a:solidFill>
            </a:endParaRPr>
          </a:p>
          <a:p>
            <a:pPr algn="ctr"/>
            <a:r>
              <a:rPr lang="pt-BR" b="1" dirty="0">
                <a:solidFill>
                  <a:srgbClr val="045273"/>
                </a:solidFill>
              </a:rPr>
              <a:t>119.000 casos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22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761" y="260648"/>
            <a:ext cx="8286808" cy="838200"/>
          </a:xfrm>
          <a:noFill/>
        </p:spPr>
        <p:txBody>
          <a:bodyPr>
            <a:normAutofit/>
          </a:bodyPr>
          <a:lstStyle/>
          <a:p>
            <a:r>
              <a:rPr lang="en-GB" altLang="pt-BR" sz="2800" b="1" dirty="0" err="1">
                <a:solidFill>
                  <a:srgbClr val="045273"/>
                </a:solidFill>
                <a:latin typeface="Arial" charset="0"/>
                <a:cs typeface="Arial" charset="0"/>
              </a:rPr>
              <a:t>Microrganismos</a:t>
            </a:r>
            <a:r>
              <a:rPr lang="en-GB" altLang="pt-BR" sz="2800" b="1" dirty="0">
                <a:solidFill>
                  <a:srgbClr val="045273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800" b="1" dirty="0" err="1">
                <a:solidFill>
                  <a:srgbClr val="045273"/>
                </a:solidFill>
                <a:latin typeface="Arial" charset="0"/>
                <a:cs typeface="Arial" charset="0"/>
              </a:rPr>
              <a:t>sexualmente</a:t>
            </a:r>
            <a:r>
              <a:rPr lang="en-GB" altLang="pt-BR" sz="2800" b="1" dirty="0">
                <a:solidFill>
                  <a:srgbClr val="045273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800" b="1" dirty="0" err="1">
                <a:solidFill>
                  <a:srgbClr val="045273"/>
                </a:solidFill>
                <a:latin typeface="Arial" charset="0"/>
                <a:cs typeface="Arial" charset="0"/>
              </a:rPr>
              <a:t>transmissíveis</a:t>
            </a:r>
            <a:endParaRPr lang="en-GB" altLang="pt-BR" sz="2800" b="1" dirty="0">
              <a:solidFill>
                <a:srgbClr val="045273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3115" y="1814530"/>
            <a:ext cx="5016230" cy="4576542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altLang="pt-BR" sz="2400" u="sng" dirty="0" err="1">
                <a:solidFill>
                  <a:schemeClr val="bg2"/>
                </a:solidFill>
                <a:latin typeface="Arial" charset="0"/>
                <a:cs typeface="Arial" charset="0"/>
              </a:rPr>
              <a:t>Bactérias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 -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Neisseria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gonorrhoeae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Chlamydia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trachomatis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Treponema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pallidum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 (</a:t>
            </a:r>
            <a:r>
              <a:rPr lang="en-GB" altLang="pt-BR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sífilis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),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Haemophilus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ducreyi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GB" altLang="pt-BR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cancróide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),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Klebsiella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400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granulomatis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GB" altLang="pt-BR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donovanose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endParaRPr lang="en-GB" altLang="pt-BR" sz="24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altLang="pt-BR" sz="2400" u="sng" dirty="0" err="1">
                <a:solidFill>
                  <a:schemeClr val="bg2"/>
                </a:solidFill>
                <a:latin typeface="Arial" charset="0"/>
                <a:cs typeface="Arial" charset="0"/>
              </a:rPr>
              <a:t>Protozoários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 - 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Trichomonas vaginalis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Entamoeba histolytica</a:t>
            </a:r>
            <a:r>
              <a:rPr lang="en-GB" altLang="pt-BR" sz="24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GB" altLang="pt-BR" sz="2400" i="1" dirty="0">
                <a:solidFill>
                  <a:schemeClr val="bg2"/>
                </a:solidFill>
                <a:latin typeface="Arial" charset="0"/>
                <a:cs typeface="Arial" charset="0"/>
              </a:rPr>
              <a:t>Giardia lamblia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endParaRPr lang="en-GB" altLang="pt-BR" sz="2400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Fungos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-  Candida albicans</a:t>
            </a:r>
          </a:p>
          <a:p>
            <a:pPr marL="50800" indent="0">
              <a:lnSpc>
                <a:spcPct val="110000"/>
              </a:lnSpc>
              <a:buClr>
                <a:schemeClr val="accent6"/>
              </a:buClr>
              <a:buSzPct val="85000"/>
              <a:buNone/>
            </a:pPr>
            <a:endParaRPr lang="en-GB" altLang="pt-BR" sz="2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771644" y="1814530"/>
            <a:ext cx="4429156" cy="4756926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Vírus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- Herpes (HSV 1 e 2, HHV8/KSHV),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hepatites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B e C,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Papilomavírus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humano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(HPV), Molluscum, HIV,  Ebola, Zika</a:t>
            </a:r>
          </a:p>
          <a:p>
            <a:pPr marL="50800" indent="0">
              <a:lnSpc>
                <a:spcPct val="120000"/>
              </a:lnSpc>
              <a:buClr>
                <a:schemeClr val="accent6"/>
              </a:buClr>
              <a:buSzPct val="85000"/>
              <a:buNone/>
            </a:pPr>
            <a:endParaRPr lang="en-GB" sz="24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0800" indent="0">
              <a:lnSpc>
                <a:spcPct val="120000"/>
              </a:lnSpc>
              <a:buClr>
                <a:schemeClr val="accent6"/>
              </a:buClr>
              <a:buSzPct val="85000"/>
              <a:buNone/>
            </a:pPr>
            <a:endParaRPr lang="en-GB" sz="24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Ectoparasitas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-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pediculose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pubiana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escabiose</a:t>
            </a:r>
            <a:endParaRPr lang="en-GB" sz="24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0800" indent="0">
              <a:lnSpc>
                <a:spcPct val="120000"/>
              </a:lnSpc>
              <a:buClr>
                <a:schemeClr val="accent6"/>
              </a:buClr>
              <a:buSzPct val="85000"/>
              <a:buNone/>
            </a:pPr>
            <a:endParaRPr lang="en-GB" sz="24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0800" indent="0">
              <a:lnSpc>
                <a:spcPct val="120000"/>
              </a:lnSpc>
              <a:buClr>
                <a:schemeClr val="accent6"/>
              </a:buClr>
              <a:buSzPct val="85000"/>
              <a:buNone/>
            </a:pPr>
            <a:endParaRPr lang="en-GB" sz="24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Alterações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da flora vaginal -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vaginose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>
                <a:solidFill>
                  <a:schemeClr val="bg2"/>
                </a:solidFill>
                <a:latin typeface="Arial" charset="0"/>
                <a:cs typeface="Arial" charset="0"/>
              </a:rPr>
              <a:t>bacteriana</a:t>
            </a:r>
            <a:r>
              <a:rPr lang="en-GB" sz="2400" dirty="0">
                <a:solidFill>
                  <a:schemeClr val="bg2"/>
                </a:solidFill>
                <a:latin typeface="Arial" charset="0"/>
                <a:cs typeface="Arial" charset="0"/>
              </a:rPr>
              <a:t> (VB)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E5C426-8D83-4885-97D8-9D59B5F23179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132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31" name="Google Shape;131;p33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3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839788" y="1007152"/>
            <a:ext cx="712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Taxa de Detecção (por 100.000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habitantes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)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Sífilis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Adquirida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, Taxa de Detecção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Sífilis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em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  <a:cs typeface="Calibri"/>
              </a:rPr>
              <a:t>Gestantes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e Taxa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Incidência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Sífilis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Congênita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segundo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ano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diagnóstico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Brasil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, 2010 a 2017.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788" y="5889307"/>
            <a:ext cx="44214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lang="pt-BR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  <a:p>
            <a:pPr lvl="0"/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Sinan (atualizado em 30/06/2018). Boletim Epidemiológico/SVS/MS.</a:t>
            </a:r>
            <a:endParaRPr lang="pt-BR" sz="1200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1DCB83A-7B70-4E72-9799-B90B1CB6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58" y="1840138"/>
            <a:ext cx="7329101" cy="41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4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33">
            <a:extLst>
              <a:ext uri="{FF2B5EF4-FFF2-40B4-BE49-F238E27FC236}">
                <a16:creationId xmlns:a16="http://schemas.microsoft.com/office/drawing/2014/main" id="{28053816-6D1F-4122-B072-E31CE58C8EC4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3" name="Google Shape;131;p33">
            <a:extLst>
              <a:ext uri="{FF2B5EF4-FFF2-40B4-BE49-F238E27FC236}">
                <a16:creationId xmlns:a16="http://schemas.microsoft.com/office/drawing/2014/main" id="{6B1C7E76-CDE8-4746-85D9-449C4E755A9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2;p33">
            <a:extLst>
              <a:ext uri="{FF2B5EF4-FFF2-40B4-BE49-F238E27FC236}">
                <a16:creationId xmlns:a16="http://schemas.microsoft.com/office/drawing/2014/main" id="{8DBC12C9-16AC-40BE-B3E0-E084DB834E4A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DA4197-308F-41A2-885C-E7CAF43B5B1B}"/>
              </a:ext>
            </a:extLst>
          </p:cNvPr>
          <p:cNvGraphicFramePr>
            <a:graphicFrameLocks/>
          </p:cNvGraphicFramePr>
          <p:nvPr/>
        </p:nvGraphicFramePr>
        <p:xfrm>
          <a:off x="1167319" y="2198459"/>
          <a:ext cx="7859949" cy="42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30;p33">
            <a:extLst>
              <a:ext uri="{FF2B5EF4-FFF2-40B4-BE49-F238E27FC236}">
                <a16:creationId xmlns:a16="http://schemas.microsoft.com/office/drawing/2014/main" id="{70435528-57F7-4A56-A373-965D1FCC2093}"/>
              </a:ext>
            </a:extLst>
          </p:cNvPr>
          <p:cNvSpPr txBox="1"/>
          <p:nvPr/>
        </p:nvSpPr>
        <p:spPr>
          <a:xfrm>
            <a:off x="839788" y="1199706"/>
            <a:ext cx="6553233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ativa e pregressa em populações-chave</a:t>
            </a:r>
            <a:endParaRPr sz="2000" dirty="0"/>
          </a:p>
        </p:txBody>
      </p:sp>
      <p:sp>
        <p:nvSpPr>
          <p:cNvPr id="7" name="Google Shape;130;p33">
            <a:extLst>
              <a:ext uri="{FF2B5EF4-FFF2-40B4-BE49-F238E27FC236}">
                <a16:creationId xmlns:a16="http://schemas.microsoft.com/office/drawing/2014/main" id="{B3919348-F41C-4BA0-A079-CD37A4EF0387}"/>
              </a:ext>
            </a:extLst>
          </p:cNvPr>
          <p:cNvSpPr txBox="1"/>
          <p:nvPr/>
        </p:nvSpPr>
        <p:spPr>
          <a:xfrm>
            <a:off x="839788" y="1658773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Detecção de Sífilis em diferentes estudos (%)</a:t>
            </a:r>
            <a:endParaRPr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2A6450-1A1B-4042-BFD5-5540818E6C77}"/>
              </a:ext>
            </a:extLst>
          </p:cNvPr>
          <p:cNvSpPr/>
          <p:nvPr/>
        </p:nvSpPr>
        <p:spPr>
          <a:xfrm>
            <a:off x="2558375" y="2616749"/>
            <a:ext cx="5914416" cy="316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86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33">
            <a:extLst>
              <a:ext uri="{FF2B5EF4-FFF2-40B4-BE49-F238E27FC236}">
                <a16:creationId xmlns:a16="http://schemas.microsoft.com/office/drawing/2014/main" id="{28053816-6D1F-4122-B072-E31CE58C8EC4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3" name="Google Shape;131;p33">
            <a:extLst>
              <a:ext uri="{FF2B5EF4-FFF2-40B4-BE49-F238E27FC236}">
                <a16:creationId xmlns:a16="http://schemas.microsoft.com/office/drawing/2014/main" id="{6B1C7E76-CDE8-4746-85D9-449C4E755A9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2;p33">
            <a:extLst>
              <a:ext uri="{FF2B5EF4-FFF2-40B4-BE49-F238E27FC236}">
                <a16:creationId xmlns:a16="http://schemas.microsoft.com/office/drawing/2014/main" id="{8DBC12C9-16AC-40BE-B3E0-E084DB834E4A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DA4197-308F-41A2-885C-E7CAF43B5B1B}"/>
              </a:ext>
            </a:extLst>
          </p:cNvPr>
          <p:cNvGraphicFramePr>
            <a:graphicFrameLocks/>
          </p:cNvGraphicFramePr>
          <p:nvPr/>
        </p:nvGraphicFramePr>
        <p:xfrm>
          <a:off x="1167319" y="2198459"/>
          <a:ext cx="7859949" cy="42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30;p33">
            <a:extLst>
              <a:ext uri="{FF2B5EF4-FFF2-40B4-BE49-F238E27FC236}">
                <a16:creationId xmlns:a16="http://schemas.microsoft.com/office/drawing/2014/main" id="{70435528-57F7-4A56-A373-965D1FCC2093}"/>
              </a:ext>
            </a:extLst>
          </p:cNvPr>
          <p:cNvSpPr txBox="1"/>
          <p:nvPr/>
        </p:nvSpPr>
        <p:spPr>
          <a:xfrm>
            <a:off x="839788" y="1199706"/>
            <a:ext cx="6553233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ativa e pregressa em populações-chave</a:t>
            </a:r>
            <a:endParaRPr sz="2000" dirty="0"/>
          </a:p>
        </p:txBody>
      </p:sp>
      <p:sp>
        <p:nvSpPr>
          <p:cNvPr id="7" name="Google Shape;130;p33">
            <a:extLst>
              <a:ext uri="{FF2B5EF4-FFF2-40B4-BE49-F238E27FC236}">
                <a16:creationId xmlns:a16="http://schemas.microsoft.com/office/drawing/2014/main" id="{B3919348-F41C-4BA0-A079-CD37A4EF0387}"/>
              </a:ext>
            </a:extLst>
          </p:cNvPr>
          <p:cNvSpPr txBox="1"/>
          <p:nvPr/>
        </p:nvSpPr>
        <p:spPr>
          <a:xfrm>
            <a:off x="839788" y="1658773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Detecção de Sífilis em diferentes estudos (%)</a:t>
            </a:r>
            <a:endParaRPr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2A6450-1A1B-4042-BFD5-5540818E6C77}"/>
              </a:ext>
            </a:extLst>
          </p:cNvPr>
          <p:cNvSpPr/>
          <p:nvPr/>
        </p:nvSpPr>
        <p:spPr>
          <a:xfrm>
            <a:off x="3618689" y="2616749"/>
            <a:ext cx="4854101" cy="316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3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33">
            <a:extLst>
              <a:ext uri="{FF2B5EF4-FFF2-40B4-BE49-F238E27FC236}">
                <a16:creationId xmlns:a16="http://schemas.microsoft.com/office/drawing/2014/main" id="{28053816-6D1F-4122-B072-E31CE58C8EC4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3" name="Google Shape;131;p33">
            <a:extLst>
              <a:ext uri="{FF2B5EF4-FFF2-40B4-BE49-F238E27FC236}">
                <a16:creationId xmlns:a16="http://schemas.microsoft.com/office/drawing/2014/main" id="{6B1C7E76-CDE8-4746-85D9-449C4E755A9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2;p33">
            <a:extLst>
              <a:ext uri="{FF2B5EF4-FFF2-40B4-BE49-F238E27FC236}">
                <a16:creationId xmlns:a16="http://schemas.microsoft.com/office/drawing/2014/main" id="{8DBC12C9-16AC-40BE-B3E0-E084DB834E4A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DA4197-308F-41A2-885C-E7CAF43B5B1B}"/>
              </a:ext>
            </a:extLst>
          </p:cNvPr>
          <p:cNvGraphicFramePr>
            <a:graphicFrameLocks/>
          </p:cNvGraphicFramePr>
          <p:nvPr/>
        </p:nvGraphicFramePr>
        <p:xfrm>
          <a:off x="1167319" y="2198459"/>
          <a:ext cx="7859949" cy="42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30;p33">
            <a:extLst>
              <a:ext uri="{FF2B5EF4-FFF2-40B4-BE49-F238E27FC236}">
                <a16:creationId xmlns:a16="http://schemas.microsoft.com/office/drawing/2014/main" id="{70435528-57F7-4A56-A373-965D1FCC2093}"/>
              </a:ext>
            </a:extLst>
          </p:cNvPr>
          <p:cNvSpPr txBox="1"/>
          <p:nvPr/>
        </p:nvSpPr>
        <p:spPr>
          <a:xfrm>
            <a:off x="839788" y="1199706"/>
            <a:ext cx="6553233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ativa e pregressa em populações-chave</a:t>
            </a:r>
            <a:endParaRPr sz="2000" dirty="0"/>
          </a:p>
        </p:txBody>
      </p:sp>
      <p:sp>
        <p:nvSpPr>
          <p:cNvPr id="7" name="Google Shape;130;p33">
            <a:extLst>
              <a:ext uri="{FF2B5EF4-FFF2-40B4-BE49-F238E27FC236}">
                <a16:creationId xmlns:a16="http://schemas.microsoft.com/office/drawing/2014/main" id="{B3919348-F41C-4BA0-A079-CD37A4EF0387}"/>
              </a:ext>
            </a:extLst>
          </p:cNvPr>
          <p:cNvSpPr txBox="1"/>
          <p:nvPr/>
        </p:nvSpPr>
        <p:spPr>
          <a:xfrm>
            <a:off x="839788" y="1658773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Detecção de Sífilis em diferentes estudos (%)</a:t>
            </a:r>
            <a:endParaRPr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2A6450-1A1B-4042-BFD5-5540818E6C77}"/>
              </a:ext>
            </a:extLst>
          </p:cNvPr>
          <p:cNvSpPr/>
          <p:nvPr/>
        </p:nvSpPr>
        <p:spPr>
          <a:xfrm>
            <a:off x="4591455" y="2616749"/>
            <a:ext cx="3881335" cy="316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755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33">
            <a:extLst>
              <a:ext uri="{FF2B5EF4-FFF2-40B4-BE49-F238E27FC236}">
                <a16:creationId xmlns:a16="http://schemas.microsoft.com/office/drawing/2014/main" id="{28053816-6D1F-4122-B072-E31CE58C8EC4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3" name="Google Shape;131;p33">
            <a:extLst>
              <a:ext uri="{FF2B5EF4-FFF2-40B4-BE49-F238E27FC236}">
                <a16:creationId xmlns:a16="http://schemas.microsoft.com/office/drawing/2014/main" id="{6B1C7E76-CDE8-4746-85D9-449C4E755A9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2;p33">
            <a:extLst>
              <a:ext uri="{FF2B5EF4-FFF2-40B4-BE49-F238E27FC236}">
                <a16:creationId xmlns:a16="http://schemas.microsoft.com/office/drawing/2014/main" id="{8DBC12C9-16AC-40BE-B3E0-E084DB834E4A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DA4197-308F-41A2-885C-E7CAF43B5B1B}"/>
              </a:ext>
            </a:extLst>
          </p:cNvPr>
          <p:cNvGraphicFramePr>
            <a:graphicFrameLocks/>
          </p:cNvGraphicFramePr>
          <p:nvPr/>
        </p:nvGraphicFramePr>
        <p:xfrm>
          <a:off x="1167319" y="2198459"/>
          <a:ext cx="7859949" cy="42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30;p33">
            <a:extLst>
              <a:ext uri="{FF2B5EF4-FFF2-40B4-BE49-F238E27FC236}">
                <a16:creationId xmlns:a16="http://schemas.microsoft.com/office/drawing/2014/main" id="{70435528-57F7-4A56-A373-965D1FCC2093}"/>
              </a:ext>
            </a:extLst>
          </p:cNvPr>
          <p:cNvSpPr txBox="1"/>
          <p:nvPr/>
        </p:nvSpPr>
        <p:spPr>
          <a:xfrm>
            <a:off x="839788" y="1199706"/>
            <a:ext cx="6553233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ativa e pregressa em populações-chave</a:t>
            </a:r>
            <a:endParaRPr sz="2000" dirty="0"/>
          </a:p>
        </p:txBody>
      </p:sp>
      <p:sp>
        <p:nvSpPr>
          <p:cNvPr id="7" name="Google Shape;130;p33">
            <a:extLst>
              <a:ext uri="{FF2B5EF4-FFF2-40B4-BE49-F238E27FC236}">
                <a16:creationId xmlns:a16="http://schemas.microsoft.com/office/drawing/2014/main" id="{B3919348-F41C-4BA0-A079-CD37A4EF0387}"/>
              </a:ext>
            </a:extLst>
          </p:cNvPr>
          <p:cNvSpPr txBox="1"/>
          <p:nvPr/>
        </p:nvSpPr>
        <p:spPr>
          <a:xfrm>
            <a:off x="839788" y="1658773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Detecção de Sífilis em diferentes estudos (%)</a:t>
            </a:r>
            <a:endParaRPr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2A6450-1A1B-4042-BFD5-5540818E6C77}"/>
              </a:ext>
            </a:extLst>
          </p:cNvPr>
          <p:cNvSpPr/>
          <p:nvPr/>
        </p:nvSpPr>
        <p:spPr>
          <a:xfrm>
            <a:off x="5690681" y="2616749"/>
            <a:ext cx="2782109" cy="316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43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33">
            <a:extLst>
              <a:ext uri="{FF2B5EF4-FFF2-40B4-BE49-F238E27FC236}">
                <a16:creationId xmlns:a16="http://schemas.microsoft.com/office/drawing/2014/main" id="{28053816-6D1F-4122-B072-E31CE58C8EC4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3" name="Google Shape;131;p33">
            <a:extLst>
              <a:ext uri="{FF2B5EF4-FFF2-40B4-BE49-F238E27FC236}">
                <a16:creationId xmlns:a16="http://schemas.microsoft.com/office/drawing/2014/main" id="{6B1C7E76-CDE8-4746-85D9-449C4E755A9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2;p33">
            <a:extLst>
              <a:ext uri="{FF2B5EF4-FFF2-40B4-BE49-F238E27FC236}">
                <a16:creationId xmlns:a16="http://schemas.microsoft.com/office/drawing/2014/main" id="{8DBC12C9-16AC-40BE-B3E0-E084DB834E4A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DA4197-308F-41A2-885C-E7CAF43B5B1B}"/>
              </a:ext>
            </a:extLst>
          </p:cNvPr>
          <p:cNvGraphicFramePr>
            <a:graphicFrameLocks/>
          </p:cNvGraphicFramePr>
          <p:nvPr/>
        </p:nvGraphicFramePr>
        <p:xfrm>
          <a:off x="1167319" y="2198459"/>
          <a:ext cx="7859949" cy="42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30;p33">
            <a:extLst>
              <a:ext uri="{FF2B5EF4-FFF2-40B4-BE49-F238E27FC236}">
                <a16:creationId xmlns:a16="http://schemas.microsoft.com/office/drawing/2014/main" id="{70435528-57F7-4A56-A373-965D1FCC2093}"/>
              </a:ext>
            </a:extLst>
          </p:cNvPr>
          <p:cNvSpPr txBox="1"/>
          <p:nvPr/>
        </p:nvSpPr>
        <p:spPr>
          <a:xfrm>
            <a:off x="839788" y="1199706"/>
            <a:ext cx="6553233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ativa e pregressa em populações-chave</a:t>
            </a:r>
            <a:endParaRPr sz="2000" dirty="0"/>
          </a:p>
        </p:txBody>
      </p:sp>
      <p:sp>
        <p:nvSpPr>
          <p:cNvPr id="7" name="Google Shape;130;p33">
            <a:extLst>
              <a:ext uri="{FF2B5EF4-FFF2-40B4-BE49-F238E27FC236}">
                <a16:creationId xmlns:a16="http://schemas.microsoft.com/office/drawing/2014/main" id="{B3919348-F41C-4BA0-A079-CD37A4EF0387}"/>
              </a:ext>
            </a:extLst>
          </p:cNvPr>
          <p:cNvSpPr txBox="1"/>
          <p:nvPr/>
        </p:nvSpPr>
        <p:spPr>
          <a:xfrm>
            <a:off x="839788" y="1658773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Detecção de Sífilis em diferentes estudos (%)</a:t>
            </a:r>
            <a:endParaRPr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2A6450-1A1B-4042-BFD5-5540818E6C77}"/>
              </a:ext>
            </a:extLst>
          </p:cNvPr>
          <p:cNvSpPr/>
          <p:nvPr/>
        </p:nvSpPr>
        <p:spPr>
          <a:xfrm>
            <a:off x="6585626" y="2616749"/>
            <a:ext cx="1887164" cy="316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0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33">
            <a:extLst>
              <a:ext uri="{FF2B5EF4-FFF2-40B4-BE49-F238E27FC236}">
                <a16:creationId xmlns:a16="http://schemas.microsoft.com/office/drawing/2014/main" id="{28053816-6D1F-4122-B072-E31CE58C8EC4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3" name="Google Shape;131;p33">
            <a:extLst>
              <a:ext uri="{FF2B5EF4-FFF2-40B4-BE49-F238E27FC236}">
                <a16:creationId xmlns:a16="http://schemas.microsoft.com/office/drawing/2014/main" id="{6B1C7E76-CDE8-4746-85D9-449C4E755A9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2;p33">
            <a:extLst>
              <a:ext uri="{FF2B5EF4-FFF2-40B4-BE49-F238E27FC236}">
                <a16:creationId xmlns:a16="http://schemas.microsoft.com/office/drawing/2014/main" id="{8DBC12C9-16AC-40BE-B3E0-E084DB834E4A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DA4197-308F-41A2-885C-E7CAF43B5B1B}"/>
              </a:ext>
            </a:extLst>
          </p:cNvPr>
          <p:cNvGraphicFramePr>
            <a:graphicFrameLocks/>
          </p:cNvGraphicFramePr>
          <p:nvPr/>
        </p:nvGraphicFramePr>
        <p:xfrm>
          <a:off x="1167319" y="2198459"/>
          <a:ext cx="7859949" cy="42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30;p33">
            <a:extLst>
              <a:ext uri="{FF2B5EF4-FFF2-40B4-BE49-F238E27FC236}">
                <a16:creationId xmlns:a16="http://schemas.microsoft.com/office/drawing/2014/main" id="{70435528-57F7-4A56-A373-965D1FCC2093}"/>
              </a:ext>
            </a:extLst>
          </p:cNvPr>
          <p:cNvSpPr txBox="1"/>
          <p:nvPr/>
        </p:nvSpPr>
        <p:spPr>
          <a:xfrm>
            <a:off x="839788" y="1199706"/>
            <a:ext cx="6553233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 ativa e pregressa em populações-chave</a:t>
            </a:r>
            <a:endParaRPr sz="2000" dirty="0"/>
          </a:p>
        </p:txBody>
      </p:sp>
      <p:sp>
        <p:nvSpPr>
          <p:cNvPr id="7" name="Google Shape;130;p33">
            <a:extLst>
              <a:ext uri="{FF2B5EF4-FFF2-40B4-BE49-F238E27FC236}">
                <a16:creationId xmlns:a16="http://schemas.microsoft.com/office/drawing/2014/main" id="{B3919348-F41C-4BA0-A079-CD37A4EF0387}"/>
              </a:ext>
            </a:extLst>
          </p:cNvPr>
          <p:cNvSpPr txBox="1"/>
          <p:nvPr/>
        </p:nvSpPr>
        <p:spPr>
          <a:xfrm>
            <a:off x="839788" y="1658773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 de Detecção de Sífilis em diferentes estudos (%)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57710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/>
          <p:nvPr/>
        </p:nvSpPr>
        <p:spPr>
          <a:xfrm>
            <a:off x="839788" y="1557338"/>
            <a:ext cx="613910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AF6B"/>
              </a:buClr>
              <a:buSzPts val="2000"/>
              <a:buFont typeface="Noto Sans Symbols"/>
              <a:buChar char="▪"/>
            </a:pPr>
            <a:endParaRPr sz="2000" b="1" dirty="0">
              <a:solidFill>
                <a:srgbClr val="0452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97" name="Google Shape;197;p37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sp>
        <p:nvSpPr>
          <p:cNvPr id="9" name="Google Shape;204;p38"/>
          <p:cNvSpPr/>
          <p:nvPr/>
        </p:nvSpPr>
        <p:spPr>
          <a:xfrm>
            <a:off x="839788" y="5954445"/>
            <a:ext cx="4561054" cy="49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Fonte: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 </a:t>
            </a:r>
            <a:r>
              <a:rPr lang="en-US" sz="1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Voux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A, </a:t>
            </a:r>
            <a:r>
              <a:rPr lang="en-US" sz="12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et al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2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MMWR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Morb</a:t>
            </a:r>
            <a:r>
              <a:rPr lang="en-US" sz="12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Mortal </a:t>
            </a:r>
            <a:r>
              <a:rPr lang="en-US" sz="12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Wkly</a:t>
            </a:r>
            <a:r>
              <a:rPr lang="en-US" sz="12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Rep 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2017;66:349-354.</a:t>
            </a:r>
            <a:endParaRPr sz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Screen Shot 2018-08-01 at 11.2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1" y="1543724"/>
            <a:ext cx="8959372" cy="1318663"/>
          </a:xfrm>
          <a:prstGeom prst="rect">
            <a:avLst/>
          </a:prstGeom>
        </p:spPr>
      </p:pic>
      <p:pic>
        <p:nvPicPr>
          <p:cNvPr id="5" name="Picture 4" descr="Screen Shot 2018-08-01 at 11.25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309090"/>
            <a:ext cx="8938140" cy="114552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63766" y="4223740"/>
            <a:ext cx="462764" cy="230879"/>
          </a:xfrm>
          <a:prstGeom prst="rect">
            <a:avLst/>
          </a:prstGeom>
          <a:noFill/>
          <a:ln w="28575">
            <a:solidFill>
              <a:srgbClr val="D4D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508647" y="4145770"/>
            <a:ext cx="406753" cy="308849"/>
          </a:xfrm>
          <a:prstGeom prst="rect">
            <a:avLst/>
          </a:prstGeom>
          <a:noFill/>
          <a:ln w="28575">
            <a:solidFill>
              <a:srgbClr val="D4D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196;p37"/>
          <p:cNvSpPr txBox="1"/>
          <p:nvPr/>
        </p:nvSpPr>
        <p:spPr>
          <a:xfrm>
            <a:off x="839788" y="113145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ARTIGO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56305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/>
          <p:nvPr/>
        </p:nvSpPr>
        <p:spPr>
          <a:xfrm>
            <a:off x="839788" y="1557338"/>
            <a:ext cx="613910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AF6B"/>
              </a:buClr>
              <a:buSzPts val="2000"/>
              <a:buFont typeface="Noto Sans Symbols"/>
              <a:buChar char="▪"/>
            </a:pPr>
            <a:endParaRPr sz="2000" b="1" dirty="0">
              <a:solidFill>
                <a:srgbClr val="0452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>
              <a:solidFill>
                <a:srgbClr val="045273"/>
              </a:solidFill>
            </a:endParaRPr>
          </a:p>
        </p:txBody>
      </p:sp>
      <p:sp>
        <p:nvSpPr>
          <p:cNvPr id="197" name="Google Shape;197;p37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EPIDEMIOLOGIA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839788" y="1090374"/>
            <a:ext cx="416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165887"/>
                </a:solidFill>
                <a:latin typeface="Calibri"/>
                <a:cs typeface="Calibri"/>
              </a:rPr>
              <a:t>Sífilis</a:t>
            </a:r>
            <a:r>
              <a:rPr lang="en-US" sz="1600" dirty="0">
                <a:solidFill>
                  <a:srgbClr val="165887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165887"/>
                </a:solidFill>
                <a:latin typeface="Calibri"/>
                <a:cs typeface="Calibri"/>
              </a:rPr>
              <a:t>Primária</a:t>
            </a:r>
            <a:r>
              <a:rPr lang="en-US" sz="1600" dirty="0">
                <a:solidFill>
                  <a:srgbClr val="165887"/>
                </a:solidFill>
                <a:latin typeface="Calibri"/>
                <a:cs typeface="Calibri"/>
              </a:rPr>
              <a:t> e </a:t>
            </a:r>
            <a:r>
              <a:rPr lang="en-US" sz="1600" dirty="0" err="1">
                <a:solidFill>
                  <a:srgbClr val="165887"/>
                </a:solidFill>
                <a:latin typeface="Calibri"/>
                <a:cs typeface="Calibri"/>
              </a:rPr>
              <a:t>Secundária</a:t>
            </a:r>
            <a:r>
              <a:rPr lang="en-US" sz="1600" dirty="0">
                <a:solidFill>
                  <a:srgbClr val="165887"/>
                </a:solidFill>
                <a:latin typeface="Calibri"/>
                <a:cs typeface="Calibri"/>
              </a:rPr>
              <a:t>— </a:t>
            </a:r>
            <a:r>
              <a:rPr lang="en-US" sz="1600" dirty="0" err="1">
                <a:solidFill>
                  <a:srgbClr val="165887"/>
                </a:solidFill>
                <a:latin typeface="Calibri"/>
                <a:cs typeface="Calibri"/>
              </a:rPr>
              <a:t>Distribuição</a:t>
            </a:r>
            <a:r>
              <a:rPr lang="en-US" sz="1600" dirty="0">
                <a:solidFill>
                  <a:srgbClr val="165887"/>
                </a:solidFill>
                <a:latin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165887"/>
                </a:solidFill>
                <a:latin typeface="Calibri"/>
                <a:cs typeface="Calibri"/>
              </a:rPr>
              <a:t>casos</a:t>
            </a:r>
            <a:r>
              <a:rPr lang="en-US" sz="1600" dirty="0">
                <a:solidFill>
                  <a:srgbClr val="165887"/>
                </a:solidFill>
                <a:latin typeface="Calibri"/>
                <a:cs typeface="Calibri"/>
              </a:rPr>
              <a:t> por </a:t>
            </a:r>
            <a:r>
              <a:rPr lang="en-US" sz="1600" dirty="0" err="1">
                <a:solidFill>
                  <a:srgbClr val="165887"/>
                </a:solidFill>
                <a:latin typeface="Calibri"/>
                <a:cs typeface="Calibri"/>
              </a:rPr>
              <a:t>sexo</a:t>
            </a:r>
            <a:r>
              <a:rPr lang="en-US" sz="1600" dirty="0">
                <a:solidFill>
                  <a:srgbClr val="165887"/>
                </a:solidFill>
                <a:latin typeface="Calibri"/>
                <a:cs typeface="Calibri"/>
              </a:rPr>
              <a:t> e </a:t>
            </a:r>
            <a:r>
              <a:rPr lang="en-US" sz="1600" dirty="0" err="1">
                <a:solidFill>
                  <a:srgbClr val="165887"/>
                </a:solidFill>
                <a:latin typeface="Calibri"/>
                <a:cs typeface="Calibri"/>
              </a:rPr>
              <a:t>comportamento</a:t>
            </a:r>
            <a:r>
              <a:rPr lang="en-US" sz="1600" dirty="0">
                <a:solidFill>
                  <a:srgbClr val="165887"/>
                </a:solidFill>
                <a:latin typeface="Calibri"/>
                <a:cs typeface="Calibri"/>
              </a:rPr>
              <a:t> sexual, 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1771" y="1090951"/>
            <a:ext cx="612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Casos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Notificados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Sífilis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1</a:t>
            </a:r>
            <a:r>
              <a:rPr lang="en-US" sz="1600" baseline="30000" dirty="0">
                <a:solidFill>
                  <a:srgbClr val="045273"/>
                </a:solidFill>
                <a:latin typeface="Calibri"/>
                <a:cs typeface="Calibri"/>
              </a:rPr>
              <a:t>aria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e 2</a:t>
            </a:r>
            <a:r>
              <a:rPr lang="en-US" sz="1600" baseline="30000" dirty="0">
                <a:solidFill>
                  <a:srgbClr val="045273"/>
                </a:solidFill>
                <a:latin typeface="Calibri"/>
                <a:cs typeface="Calibri"/>
              </a:rPr>
              <a:t>aria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acordo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com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sexo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, </a:t>
            </a:r>
          </a:p>
          <a:p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comportamento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 sexual e </a:t>
            </a:r>
            <a:r>
              <a:rPr lang="en-US" sz="1600" dirty="0" err="1">
                <a:solidFill>
                  <a:srgbClr val="045273"/>
                </a:solidFill>
                <a:latin typeface="Calibri"/>
                <a:cs typeface="Calibri"/>
              </a:rPr>
              <a:t>etnia</a:t>
            </a:r>
            <a:r>
              <a:rPr lang="en-US" sz="1600" dirty="0">
                <a:solidFill>
                  <a:srgbClr val="045273"/>
                </a:solidFill>
                <a:latin typeface="Calibri"/>
                <a:cs typeface="Calibri"/>
              </a:rPr>
              <a:t>, EUA, 2016</a:t>
            </a:r>
          </a:p>
        </p:txBody>
      </p:sp>
      <p:sp>
        <p:nvSpPr>
          <p:cNvPr id="13" name="Google Shape;169;p35"/>
          <p:cNvSpPr/>
          <p:nvPr/>
        </p:nvSpPr>
        <p:spPr>
          <a:xfrm>
            <a:off x="5121771" y="4304574"/>
            <a:ext cx="2845892" cy="931334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EUA: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sífilis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 1</a:t>
            </a:r>
            <a:r>
              <a:rPr lang="en-US" sz="1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a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 e 2</a:t>
            </a:r>
            <a:r>
              <a:rPr lang="en-US" sz="1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a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aumenta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 17,6%,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desde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 Black"/>
              </a:rPr>
              <a:t> 2015</a:t>
            </a:r>
            <a:endParaRPr sz="16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Arial Black"/>
              <a:sym typeface="Calibri"/>
            </a:endParaRPr>
          </a:p>
        </p:txBody>
      </p:sp>
      <p:sp>
        <p:nvSpPr>
          <p:cNvPr id="14" name="Google Shape;204;p38"/>
          <p:cNvSpPr/>
          <p:nvPr/>
        </p:nvSpPr>
        <p:spPr>
          <a:xfrm>
            <a:off x="839788" y="5913090"/>
            <a:ext cx="4160001" cy="46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Sexually Transmitted Diseases Surveillance, CDC, 2016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59497"/>
            <a:ext cx="9305563" cy="36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44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DB6C3877-4DF5-4DA0-A3C4-770F9A0C3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7" t="1918" r="4033" b="57044"/>
          <a:stretch/>
        </p:blipFill>
        <p:spPr bwMode="auto">
          <a:xfrm>
            <a:off x="839788" y="2296960"/>
            <a:ext cx="6795452" cy="37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196;p37">
            <a:extLst>
              <a:ext uri="{FF2B5EF4-FFF2-40B4-BE49-F238E27FC236}">
                <a16:creationId xmlns:a16="http://schemas.microsoft.com/office/drawing/2014/main" id="{6C58B2F0-C690-4F8E-BF42-DBC0DF7D7C18}"/>
              </a:ext>
            </a:extLst>
          </p:cNvPr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6" name="Google Shape;197;p37">
            <a:extLst>
              <a:ext uri="{FF2B5EF4-FFF2-40B4-BE49-F238E27FC236}">
                <a16:creationId xmlns:a16="http://schemas.microsoft.com/office/drawing/2014/main" id="{A76C3518-3EFC-4EFC-A108-EFF80007C505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37">
            <a:extLst>
              <a:ext uri="{FF2B5EF4-FFF2-40B4-BE49-F238E27FC236}">
                <a16:creationId xmlns:a16="http://schemas.microsoft.com/office/drawing/2014/main" id="{DA79A4AD-D4D7-4C0E-BCF7-70786FBA0AC9}"/>
              </a:ext>
            </a:extLst>
          </p:cNvPr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HISTÓRIA NATURAL DA DOENÇA</a:t>
            </a:r>
            <a:endParaRPr dirty="0"/>
          </a:p>
        </p:txBody>
      </p:sp>
      <p:pic>
        <p:nvPicPr>
          <p:cNvPr id="8" name="Imagem 2">
            <a:extLst>
              <a:ext uri="{FF2B5EF4-FFF2-40B4-BE49-F238E27FC236}">
                <a16:creationId xmlns:a16="http://schemas.microsoft.com/office/drawing/2014/main" id="{5FB670ED-419F-490F-922A-43F2FEE6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1904" y="921042"/>
            <a:ext cx="478304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196;p37"/>
          <p:cNvSpPr txBox="1"/>
          <p:nvPr/>
        </p:nvSpPr>
        <p:spPr>
          <a:xfrm>
            <a:off x="839788" y="113145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0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ARTIGO</a:t>
            </a:r>
            <a:endParaRPr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42662" y="6133000"/>
            <a:ext cx="28279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/>
                <a:cs typeface="Calibri"/>
              </a:rPr>
              <a:t>Fonte:</a:t>
            </a:r>
          </a:p>
          <a:p>
            <a:r>
              <a:rPr lang="pt-BR" sz="1200" dirty="0">
                <a:latin typeface="Calibri"/>
                <a:cs typeface="Calibri"/>
              </a:rPr>
              <a:t>British </a:t>
            </a:r>
            <a:r>
              <a:rPr lang="pt-BR" sz="1200" dirty="0" err="1">
                <a:latin typeface="Calibri"/>
                <a:cs typeface="Calibri"/>
              </a:rPr>
              <a:t>Journal</a:t>
            </a:r>
            <a:r>
              <a:rPr lang="pt-BR" sz="1200" dirty="0">
                <a:latin typeface="Calibri"/>
                <a:cs typeface="Calibri"/>
              </a:rPr>
              <a:t> </a:t>
            </a:r>
            <a:r>
              <a:rPr lang="pt-BR" sz="1200" dirty="0" err="1">
                <a:latin typeface="Calibri"/>
                <a:cs typeface="Calibri"/>
              </a:rPr>
              <a:t>of</a:t>
            </a:r>
            <a:r>
              <a:rPr lang="pt-BR" sz="1200" dirty="0">
                <a:latin typeface="Calibri"/>
                <a:cs typeface="Calibri"/>
              </a:rPr>
              <a:t> </a:t>
            </a:r>
            <a:r>
              <a:rPr lang="pt-BR" sz="1200" dirty="0" err="1">
                <a:latin typeface="Calibri"/>
                <a:cs typeface="Calibri"/>
              </a:rPr>
              <a:t>Venereal</a:t>
            </a:r>
            <a:r>
              <a:rPr lang="pt-BR" sz="1200" dirty="0">
                <a:latin typeface="Calibri"/>
                <a:cs typeface="Calibri"/>
              </a:rPr>
              <a:t> </a:t>
            </a:r>
            <a:r>
              <a:rPr lang="pt-BR" sz="1200" dirty="0" err="1">
                <a:latin typeface="Calibri"/>
                <a:cs typeface="Calibri"/>
              </a:rPr>
              <a:t>Diseases</a:t>
            </a:r>
            <a:r>
              <a:rPr lang="pt-BR" sz="1200" dirty="0">
                <a:latin typeface="Calibri"/>
                <a:cs typeface="Calibri"/>
              </a:rPr>
              <a:t>, 1954.</a:t>
            </a:r>
          </a:p>
        </p:txBody>
      </p:sp>
    </p:spTree>
    <p:extLst>
      <p:ext uri="{BB962C8B-B14F-4D97-AF65-F5344CB8AC3E}">
        <p14:creationId xmlns:p14="http://schemas.microsoft.com/office/powerpoint/2010/main" val="391492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07763" y="1908737"/>
            <a:ext cx="7334250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Comuns</a:t>
            </a:r>
            <a:endParaRPr lang="en-GB" altLang="en-US" sz="24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Complicações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e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sequelas</a:t>
            </a:r>
            <a:endParaRPr lang="en-GB" altLang="en-US" sz="24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Frequentemente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assintomáticas</a:t>
            </a:r>
            <a:endParaRPr lang="en-GB" altLang="en-US" sz="24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Populações-chave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–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maior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vulnerabilidade</a:t>
            </a:r>
            <a:endParaRPr lang="en-GB" altLang="en-US" sz="24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Interação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com HIV</a:t>
            </a:r>
          </a:p>
          <a:p>
            <a:pPr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Impacto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financeiro</a:t>
            </a:r>
            <a:endParaRPr lang="en-GB" altLang="en-US" sz="2400" dirty="0">
              <a:solidFill>
                <a:schemeClr val="bg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Custo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 social (</a:t>
            </a:r>
            <a:r>
              <a:rPr lang="en-GB" altLang="en-US" sz="2400" dirty="0" err="1">
                <a:solidFill>
                  <a:schemeClr val="bg2"/>
                </a:solidFill>
                <a:latin typeface="Tahoma" pitchFamily="34" charset="0"/>
              </a:rPr>
              <a:t>estigma</a:t>
            </a:r>
            <a:r>
              <a:rPr lang="en-GB" altLang="en-US" sz="2400" dirty="0">
                <a:solidFill>
                  <a:schemeClr val="bg2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45F240A-C323-4D52-8E31-56E48D00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763" y="1163611"/>
            <a:ext cx="850112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  <a:defRPr sz="2800" b="1">
                <a:solidFill>
                  <a:srgbClr val="045273"/>
                </a:solidFill>
                <a:latin typeface="Arial" charset="0"/>
                <a:ea typeface="Calibri"/>
                <a:cs typeface="Arial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GB" altLang="en-US" dirty="0"/>
              <a:t>Por que as IST </a:t>
            </a:r>
            <a:r>
              <a:rPr lang="en-GB" altLang="en-US" dirty="0" err="1"/>
              <a:t>são</a:t>
            </a:r>
            <a:r>
              <a:rPr lang="en-GB" altLang="en-US" dirty="0"/>
              <a:t> </a:t>
            </a:r>
            <a:r>
              <a:rPr lang="en-GB" altLang="en-US" dirty="0" err="1"/>
              <a:t>importantes</a:t>
            </a:r>
            <a:r>
              <a:rPr lang="en-GB" altLang="en-US" dirty="0"/>
              <a:t>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B100C1-D4F1-46CA-9A3D-145FD219F44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EED001-A91F-44C2-89AA-E43C759079CE}"/>
              </a:ext>
            </a:extLst>
          </p:cNvPr>
          <p:cNvSpPr txBox="1">
            <a:spLocks/>
          </p:cNvSpPr>
          <p:nvPr/>
        </p:nvSpPr>
        <p:spPr>
          <a:xfrm>
            <a:off x="839788" y="224644"/>
            <a:ext cx="52063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45273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97" name="Google Shape;197;p37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HISTÓRIA NATURAL DA DOENÇA</a:t>
            </a:r>
            <a:endParaRPr dirty="0"/>
          </a:p>
        </p:txBody>
      </p:sp>
      <p:grpSp>
        <p:nvGrpSpPr>
          <p:cNvPr id="8" name="Grupo 15"/>
          <p:cNvGrpSpPr>
            <a:grpSpLocks/>
          </p:cNvGrpSpPr>
          <p:nvPr/>
        </p:nvGrpSpPr>
        <p:grpSpPr bwMode="auto">
          <a:xfrm>
            <a:off x="654443" y="1209204"/>
            <a:ext cx="2381250" cy="1344043"/>
            <a:chOff x="714348" y="1482668"/>
            <a:chExt cx="1785950" cy="1344052"/>
          </a:xfrm>
        </p:grpSpPr>
        <p:sp>
          <p:nvSpPr>
            <p:cNvPr id="23" name="CaixaDeTexto 6"/>
            <p:cNvSpPr txBox="1">
              <a:spLocks noChangeArrowheads="1"/>
            </p:cNvSpPr>
            <p:nvPr/>
          </p:nvSpPr>
          <p:spPr bwMode="auto">
            <a:xfrm>
              <a:off x="714348" y="1482668"/>
              <a:ext cx="928694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CaixaDeTexto 7"/>
            <p:cNvSpPr txBox="1">
              <a:spLocks noChangeArrowheads="1"/>
            </p:cNvSpPr>
            <p:nvPr/>
          </p:nvSpPr>
          <p:spPr bwMode="auto">
            <a:xfrm>
              <a:off x="1000100" y="2488164"/>
              <a:ext cx="1500198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pt-BR" sz="16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9" name="Conector de seta reta 21"/>
          <p:cNvCxnSpPr/>
          <p:nvPr/>
        </p:nvCxnSpPr>
        <p:spPr bwMode="auto">
          <a:xfrm rot="16200000" flipH="1">
            <a:off x="1368819" y="1685454"/>
            <a:ext cx="571500" cy="476249"/>
          </a:xfrm>
          <a:prstGeom prst="straightConnector1">
            <a:avLst/>
          </a:prstGeom>
          <a:noFill/>
          <a:ln w="57150">
            <a:solidFill>
              <a:srgbClr val="AFAF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ector de seta reta 22"/>
          <p:cNvCxnSpPr>
            <a:cxnSpLocks/>
          </p:cNvCxnSpPr>
          <p:nvPr/>
        </p:nvCxnSpPr>
        <p:spPr bwMode="auto">
          <a:xfrm>
            <a:off x="2188080" y="2682173"/>
            <a:ext cx="371363" cy="455845"/>
          </a:xfrm>
          <a:prstGeom prst="straightConnector1">
            <a:avLst/>
          </a:prstGeom>
          <a:noFill/>
          <a:ln w="57150">
            <a:solidFill>
              <a:srgbClr val="AFAF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ector de seta reta 23"/>
          <p:cNvCxnSpPr>
            <a:cxnSpLocks/>
          </p:cNvCxnSpPr>
          <p:nvPr/>
        </p:nvCxnSpPr>
        <p:spPr bwMode="auto">
          <a:xfrm>
            <a:off x="2771776" y="3602862"/>
            <a:ext cx="549668" cy="463843"/>
          </a:xfrm>
          <a:prstGeom prst="straightConnector1">
            <a:avLst/>
          </a:prstGeom>
          <a:noFill/>
          <a:ln w="57150">
            <a:solidFill>
              <a:srgbClr val="AFAF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ector de seta reta 25"/>
          <p:cNvCxnSpPr/>
          <p:nvPr/>
        </p:nvCxnSpPr>
        <p:spPr bwMode="auto">
          <a:xfrm rot="5400000">
            <a:off x="2654694" y="4495329"/>
            <a:ext cx="571500" cy="571500"/>
          </a:xfrm>
          <a:prstGeom prst="straightConnector1">
            <a:avLst/>
          </a:prstGeom>
          <a:noFill/>
          <a:ln w="57150">
            <a:solidFill>
              <a:srgbClr val="AFAF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ector de seta reta 27"/>
          <p:cNvCxnSpPr>
            <a:cxnSpLocks/>
          </p:cNvCxnSpPr>
          <p:nvPr/>
        </p:nvCxnSpPr>
        <p:spPr bwMode="auto">
          <a:xfrm>
            <a:off x="4359363" y="4495331"/>
            <a:ext cx="486081" cy="571499"/>
          </a:xfrm>
          <a:prstGeom prst="straightConnector1">
            <a:avLst/>
          </a:prstGeom>
          <a:noFill/>
          <a:ln w="57150">
            <a:solidFill>
              <a:srgbClr val="AFAF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em curva 44"/>
          <p:cNvCxnSpPr>
            <a:endCxn id="58" idx="1"/>
          </p:cNvCxnSpPr>
          <p:nvPr/>
        </p:nvCxnSpPr>
        <p:spPr bwMode="auto">
          <a:xfrm rot="16200000" flipV="1">
            <a:off x="1849374" y="3394709"/>
            <a:ext cx="924840" cy="876299"/>
          </a:xfrm>
          <a:prstGeom prst="curvedConnector4">
            <a:avLst>
              <a:gd name="adj1" fmla="val 29128"/>
              <a:gd name="adj2" fmla="val 126087"/>
            </a:avLst>
          </a:prstGeom>
          <a:noFill/>
          <a:ln w="57150">
            <a:solidFill>
              <a:srgbClr val="AFAF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CaixaDeTexto 48"/>
          <p:cNvSpPr txBox="1">
            <a:spLocks noChangeArrowheads="1"/>
          </p:cNvSpPr>
          <p:nvPr/>
        </p:nvSpPr>
        <p:spPr bwMode="auto">
          <a:xfrm>
            <a:off x="529854" y="1780775"/>
            <a:ext cx="110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10-90 dias</a:t>
            </a:r>
          </a:p>
        </p:txBody>
      </p:sp>
      <p:sp>
        <p:nvSpPr>
          <p:cNvPr id="19" name="CaixaDeTexto 49"/>
          <p:cNvSpPr txBox="1">
            <a:spLocks noChangeArrowheads="1"/>
          </p:cNvSpPr>
          <p:nvPr/>
        </p:nvSpPr>
        <p:spPr bwMode="auto">
          <a:xfrm>
            <a:off x="855752" y="2685557"/>
            <a:ext cx="1477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3-12 semanas</a:t>
            </a:r>
          </a:p>
        </p:txBody>
      </p:sp>
      <p:sp>
        <p:nvSpPr>
          <p:cNvPr id="20" name="CaixaDeTexto 50"/>
          <p:cNvSpPr txBox="1">
            <a:spLocks noChangeArrowheads="1"/>
          </p:cNvSpPr>
          <p:nvPr/>
        </p:nvSpPr>
        <p:spPr bwMode="auto">
          <a:xfrm>
            <a:off x="1824809" y="1755893"/>
            <a:ext cx="1331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3 sem</a:t>
            </a:r>
          </a:p>
        </p:txBody>
      </p:sp>
      <p:sp>
        <p:nvSpPr>
          <p:cNvPr id="21" name="CaixaDeTexto 51"/>
          <p:cNvSpPr txBox="1">
            <a:spLocks noChangeArrowheads="1"/>
          </p:cNvSpPr>
          <p:nvPr/>
        </p:nvSpPr>
        <p:spPr bwMode="auto">
          <a:xfrm>
            <a:off x="2519448" y="2634844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4-8 sem</a:t>
            </a:r>
          </a:p>
        </p:txBody>
      </p:sp>
      <p:sp>
        <p:nvSpPr>
          <p:cNvPr id="22" name="CaixaDeTexto 52"/>
          <p:cNvSpPr txBox="1">
            <a:spLocks noChangeArrowheads="1"/>
          </p:cNvSpPr>
          <p:nvPr/>
        </p:nvSpPr>
        <p:spPr bwMode="auto">
          <a:xfrm>
            <a:off x="3219025" y="3554004"/>
            <a:ext cx="2000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3-12 semanas</a:t>
            </a:r>
          </a:p>
        </p:txBody>
      </p:sp>
      <p:sp>
        <p:nvSpPr>
          <p:cNvPr id="31" name="CaixaDeTexto 19"/>
          <p:cNvSpPr txBox="1">
            <a:spLocks noChangeArrowheads="1"/>
          </p:cNvSpPr>
          <p:nvPr/>
        </p:nvSpPr>
        <p:spPr bwMode="auto">
          <a:xfrm>
            <a:off x="1928309" y="1244932"/>
            <a:ext cx="5663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Local de inoculação: Penetra </a:t>
            </a:r>
            <a:r>
              <a:rPr lang="pt-BR" sz="1400" b="1" dirty="0" err="1">
                <a:solidFill>
                  <a:srgbClr val="045273"/>
                </a:solidFill>
                <a:latin typeface="Calibri" panose="020F0502020204030204" pitchFamily="34" charset="0"/>
              </a:rPr>
              <a:t>microabrasões</a:t>
            </a: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 dérmicas ou mucosa íntegra.</a:t>
            </a:r>
          </a:p>
        </p:txBody>
      </p:sp>
      <p:sp>
        <p:nvSpPr>
          <p:cNvPr id="32" name="CaixaDeTexto 54"/>
          <p:cNvSpPr txBox="1">
            <a:spLocks noChangeArrowheads="1"/>
          </p:cNvSpPr>
          <p:nvPr/>
        </p:nvSpPr>
        <p:spPr bwMode="auto">
          <a:xfrm>
            <a:off x="6776835" y="1801453"/>
            <a:ext cx="2681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45273"/>
              </a:buClr>
            </a:pPr>
            <a:r>
              <a:rPr lang="pt-BR" sz="1400" b="1" u="sng" dirty="0">
                <a:solidFill>
                  <a:srgbClr val="045273"/>
                </a:solidFill>
                <a:latin typeface="Calibri" panose="020F0502020204030204" pitchFamily="34" charset="0"/>
              </a:rPr>
              <a:t>Fagocitose: Apresentação de antígenos e quimiotaxia</a:t>
            </a:r>
          </a:p>
        </p:txBody>
      </p:sp>
      <p:sp>
        <p:nvSpPr>
          <p:cNvPr id="33" name="CaixaDeTexto 55"/>
          <p:cNvSpPr txBox="1">
            <a:spLocks noChangeArrowheads="1"/>
          </p:cNvSpPr>
          <p:nvPr/>
        </p:nvSpPr>
        <p:spPr bwMode="auto">
          <a:xfrm>
            <a:off x="5758794" y="2778717"/>
            <a:ext cx="4095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45273"/>
              </a:buClr>
            </a:pP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Resposta Inata local origina a lesão – úlcera.</a:t>
            </a:r>
          </a:p>
        </p:txBody>
      </p:sp>
      <p:sp>
        <p:nvSpPr>
          <p:cNvPr id="40" name="CaixaDeTexto 65"/>
          <p:cNvSpPr txBox="1">
            <a:spLocks noChangeArrowheads="1"/>
          </p:cNvSpPr>
          <p:nvPr/>
        </p:nvSpPr>
        <p:spPr bwMode="auto">
          <a:xfrm>
            <a:off x="5922212" y="3431716"/>
            <a:ext cx="34980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45273"/>
              </a:buClr>
            </a:pP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Reação inflamatória nos locais de deposição do treponema / </a:t>
            </a:r>
            <a:r>
              <a:rPr lang="pt-BR" sz="1400" b="1" dirty="0" err="1">
                <a:solidFill>
                  <a:srgbClr val="045273"/>
                </a:solidFill>
                <a:latin typeface="Calibri" panose="020F0502020204030204" pitchFamily="34" charset="0"/>
              </a:rPr>
              <a:t>Imunocomplexos</a:t>
            </a: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:</a:t>
            </a:r>
          </a:p>
          <a:p>
            <a:pPr marL="285750">
              <a:buClr>
                <a:srgbClr val="045273"/>
              </a:buClr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Coração</a:t>
            </a:r>
          </a:p>
          <a:p>
            <a:pPr marL="285750">
              <a:buClr>
                <a:srgbClr val="045273"/>
              </a:buClr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Cérebro</a:t>
            </a:r>
          </a:p>
          <a:p>
            <a:pPr marL="285750">
              <a:buClr>
                <a:srgbClr val="045273"/>
              </a:buClr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Fígado</a:t>
            </a:r>
          </a:p>
          <a:p>
            <a:pPr marL="285750">
              <a:buClr>
                <a:srgbClr val="045273"/>
              </a:buClr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rgbClr val="045273"/>
                </a:solidFill>
                <a:latin typeface="Calibri" panose="020F0502020204030204" pitchFamily="34" charset="0"/>
              </a:rPr>
              <a:t>Ossos</a:t>
            </a:r>
          </a:p>
        </p:txBody>
      </p:sp>
      <p:sp>
        <p:nvSpPr>
          <p:cNvPr id="50" name="CaixaDeTexto 57"/>
          <p:cNvSpPr txBox="1">
            <a:spLocks noChangeArrowheads="1"/>
          </p:cNvSpPr>
          <p:nvPr/>
        </p:nvSpPr>
        <p:spPr bwMode="auto">
          <a:xfrm>
            <a:off x="8994825" y="1209204"/>
            <a:ext cx="2476500" cy="523220"/>
          </a:xfrm>
          <a:prstGeom prst="rect">
            <a:avLst/>
          </a:prstGeom>
          <a:noFill/>
          <a:ln w="57150">
            <a:noFill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400" b="1" dirty="0">
                <a:solidFill>
                  <a:srgbClr val="ABA948"/>
                </a:solidFill>
                <a:latin typeface="Calibri" panose="020F0502020204030204" pitchFamily="34" charset="0"/>
              </a:rPr>
              <a:t>Disseminação linfo-</a:t>
            </a:r>
            <a:r>
              <a:rPr lang="pt-BR" sz="1400" b="1" dirty="0" err="1">
                <a:solidFill>
                  <a:srgbClr val="ABA948"/>
                </a:solidFill>
                <a:latin typeface="Calibri" panose="020F0502020204030204" pitchFamily="34" charset="0"/>
              </a:rPr>
              <a:t>hematogênica</a:t>
            </a:r>
            <a:endParaRPr lang="pt-BR" sz="1400" b="1" dirty="0">
              <a:solidFill>
                <a:srgbClr val="ABA948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Seta para a esquerda e para a direita 58"/>
          <p:cNvSpPr/>
          <p:nvPr/>
        </p:nvSpPr>
        <p:spPr bwMode="auto">
          <a:xfrm>
            <a:off x="7483457" y="1255945"/>
            <a:ext cx="1936769" cy="285750"/>
          </a:xfrm>
          <a:prstGeom prst="leftRightArrow">
            <a:avLst/>
          </a:prstGeom>
          <a:solidFill>
            <a:srgbClr val="ABA948"/>
          </a:solidFill>
          <a:ln w="57150">
            <a:noFill/>
            <a:round/>
            <a:headEnd/>
            <a:tailEnd type="triangle" w="med" len="med"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3" name="Conector de seta reta 67"/>
          <p:cNvCxnSpPr/>
          <p:nvPr/>
        </p:nvCxnSpPr>
        <p:spPr>
          <a:xfrm flipH="1">
            <a:off x="8839200" y="3856001"/>
            <a:ext cx="1393875" cy="0"/>
          </a:xfrm>
          <a:prstGeom prst="straightConnector1">
            <a:avLst/>
          </a:prstGeom>
          <a:noFill/>
          <a:ln w="57150">
            <a:solidFill>
              <a:srgbClr val="AFAF6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tângulo de cantos arredondados 54"/>
          <p:cNvSpPr/>
          <p:nvPr/>
        </p:nvSpPr>
        <p:spPr>
          <a:xfrm>
            <a:off x="4043448" y="5102277"/>
            <a:ext cx="1699630" cy="324927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b="1" dirty="0">
                <a:latin typeface="Calibri" panose="020F0502020204030204" pitchFamily="34" charset="0"/>
              </a:rPr>
              <a:t>Sífilis Terciária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1640664" y="5088323"/>
            <a:ext cx="1640784" cy="643391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pt-BR" b="1" dirty="0">
                <a:latin typeface="Calibri" panose="020F0502020204030204" pitchFamily="34" charset="0"/>
              </a:rPr>
              <a:t>Sífilis Latente sem complicações</a:t>
            </a: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3164215" y="4096113"/>
            <a:ext cx="1278835" cy="353046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b="1" dirty="0">
                <a:latin typeface="Calibri" panose="020F0502020204030204" pitchFamily="34" charset="0"/>
              </a:rPr>
              <a:t>Sífilis Latente</a:t>
            </a:r>
          </a:p>
        </p:txBody>
      </p:sp>
      <p:sp>
        <p:nvSpPr>
          <p:cNvPr id="58" name="Retângulo de cantos arredondados 57"/>
          <p:cNvSpPr/>
          <p:nvPr/>
        </p:nvSpPr>
        <p:spPr>
          <a:xfrm>
            <a:off x="1873644" y="3193916"/>
            <a:ext cx="1562100" cy="353046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b="1" dirty="0">
                <a:latin typeface="Calibri" panose="020F0502020204030204" pitchFamily="34" charset="0"/>
              </a:rPr>
              <a:t>Sífilis Secundária</a:t>
            </a: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1284993" y="2218354"/>
            <a:ext cx="1428894" cy="353046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b="1" dirty="0">
                <a:latin typeface="Calibri" panose="020F0502020204030204" pitchFamily="34" charset="0"/>
              </a:rPr>
              <a:t>Sífilis Primária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618827" y="1234989"/>
            <a:ext cx="1278835" cy="353046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Contato</a:t>
            </a:r>
          </a:p>
        </p:txBody>
      </p:sp>
      <p:sp>
        <p:nvSpPr>
          <p:cNvPr id="61" name="CaixaDeTexto 49"/>
          <p:cNvSpPr txBox="1">
            <a:spLocks noChangeArrowheads="1"/>
          </p:cNvSpPr>
          <p:nvPr/>
        </p:nvSpPr>
        <p:spPr bwMode="auto">
          <a:xfrm>
            <a:off x="2402664" y="4478033"/>
            <a:ext cx="1477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72%</a:t>
            </a:r>
          </a:p>
        </p:txBody>
      </p:sp>
      <p:sp>
        <p:nvSpPr>
          <p:cNvPr id="62" name="CaixaDeTexto 49"/>
          <p:cNvSpPr txBox="1">
            <a:spLocks noChangeArrowheads="1"/>
          </p:cNvSpPr>
          <p:nvPr/>
        </p:nvSpPr>
        <p:spPr bwMode="auto">
          <a:xfrm>
            <a:off x="1226632" y="3860764"/>
            <a:ext cx="1477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25%</a:t>
            </a:r>
          </a:p>
        </p:txBody>
      </p:sp>
      <p:sp>
        <p:nvSpPr>
          <p:cNvPr id="63" name="CaixaDeTexto 49"/>
          <p:cNvSpPr txBox="1">
            <a:spLocks noChangeArrowheads="1"/>
          </p:cNvSpPr>
          <p:nvPr/>
        </p:nvSpPr>
        <p:spPr bwMode="auto">
          <a:xfrm>
            <a:off x="3904862" y="4571843"/>
            <a:ext cx="1477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 dirty="0">
                <a:solidFill>
                  <a:srgbClr val="ABA948"/>
                </a:solidFill>
                <a:latin typeface="Calibri" panose="020F0502020204030204" pitchFamily="34" charset="0"/>
              </a:rPr>
              <a:t>28%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0233075" y="1860641"/>
            <a:ext cx="0" cy="2000123"/>
          </a:xfrm>
          <a:prstGeom prst="line">
            <a:avLst/>
          </a:prstGeom>
          <a:ln w="57150">
            <a:solidFill>
              <a:srgbClr val="ABA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" name="Imagem 1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12" y="789789"/>
            <a:ext cx="2653094" cy="26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74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/>
          <p:nvPr/>
        </p:nvSpPr>
        <p:spPr>
          <a:xfrm>
            <a:off x="2559050" y="1594570"/>
            <a:ext cx="5949949" cy="69215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Microscopia de campo escuro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Imunofluorescência</a:t>
            </a:r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direta, material corado ou biópsia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endParaRPr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0" name="Google Shape;180;p36"/>
          <p:cNvSpPr/>
          <p:nvPr/>
        </p:nvSpPr>
        <p:spPr>
          <a:xfrm>
            <a:off x="839788" y="1578695"/>
            <a:ext cx="1719263" cy="692150"/>
          </a:xfrm>
          <a:prstGeom prst="roundRect">
            <a:avLst>
              <a:gd name="adj" fmla="val 1666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Exames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diretos</a:t>
            </a: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6"/>
          <p:cNvSpPr/>
          <p:nvPr/>
        </p:nvSpPr>
        <p:spPr>
          <a:xfrm>
            <a:off x="2559050" y="2442791"/>
            <a:ext cx="5965825" cy="69215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cs typeface="Calibri"/>
              </a:rPr>
              <a:t>Testes </a:t>
            </a:r>
            <a:r>
              <a:rPr lang="en-US" dirty="0" err="1">
                <a:latin typeface="Calibri"/>
                <a:cs typeface="Calibri"/>
              </a:rPr>
              <a:t>treponêmicos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específicos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cs typeface="Calibri"/>
              </a:rPr>
              <a:t>Testes </a:t>
            </a:r>
            <a:r>
              <a:rPr lang="en-US" dirty="0" err="1">
                <a:latin typeface="Calibri"/>
                <a:cs typeface="Calibri"/>
              </a:rPr>
              <a:t>não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treponêmicos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inespecíficos</a:t>
            </a:r>
            <a:r>
              <a:rPr lang="en-US" dirty="0">
                <a:latin typeface="Calibri"/>
                <a:cs typeface="Calibri"/>
              </a:rPr>
              <a:t>)</a:t>
            </a:r>
          </a:p>
        </p:txBody>
      </p:sp>
      <p:sp>
        <p:nvSpPr>
          <p:cNvPr id="182" name="Google Shape;182;p36"/>
          <p:cNvSpPr/>
          <p:nvPr/>
        </p:nvSpPr>
        <p:spPr>
          <a:xfrm>
            <a:off x="839788" y="2442791"/>
            <a:ext cx="1719263" cy="692150"/>
          </a:xfrm>
          <a:prstGeom prst="roundRect">
            <a:avLst>
              <a:gd name="adj" fmla="val 1666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Testes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imunológicos</a:t>
            </a: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6"/>
          <p:cNvSpPr/>
          <p:nvPr/>
        </p:nvSpPr>
        <p:spPr>
          <a:xfrm>
            <a:off x="4297783" y="3368655"/>
            <a:ext cx="4251324" cy="118747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dirty="0"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Calibri"/>
                <a:cs typeface="Calibri"/>
              </a:rPr>
              <a:t>TPHA (hemaglutinação e aglutinação passiva)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Calibri"/>
                <a:cs typeface="Calibri"/>
              </a:rPr>
              <a:t>FTA-ABS (imunofluorescência indireta)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Calibri"/>
                <a:cs typeface="Calibri"/>
              </a:rPr>
              <a:t>EQL (quimioluminescência)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Calibri"/>
                <a:cs typeface="Calibri"/>
              </a:rPr>
              <a:t>ELISA (imunoenzimático indireto)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Calibri"/>
                <a:cs typeface="Calibri"/>
              </a:rPr>
              <a:t>TESTES RÁPIDOS (TR) (imunocromatográficos)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84" name="Google Shape;184;p36"/>
          <p:cNvSpPr/>
          <p:nvPr/>
        </p:nvSpPr>
        <p:spPr>
          <a:xfrm>
            <a:off x="2578520" y="3368655"/>
            <a:ext cx="1719263" cy="692150"/>
          </a:xfrm>
          <a:prstGeom prst="roundRect">
            <a:avLst>
              <a:gd name="adj" fmla="val 1666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Testes </a:t>
            </a:r>
            <a:r>
              <a:rPr lang="en-US" sz="1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treponêmicos</a:t>
            </a:r>
            <a:endParaRPr lang="en-US"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6"/>
          <p:cNvSpPr/>
          <p:nvPr/>
        </p:nvSpPr>
        <p:spPr>
          <a:xfrm>
            <a:off x="4329533" y="4712671"/>
            <a:ext cx="4251324" cy="69215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cs typeface="Calibri"/>
              </a:rPr>
              <a:t>V</a:t>
            </a:r>
            <a:r>
              <a:rPr lang="x-none" dirty="0">
                <a:latin typeface="Calibri"/>
                <a:cs typeface="Calibri"/>
              </a:rPr>
              <a:t>DRL (</a:t>
            </a:r>
            <a:r>
              <a:rPr lang="x-none" i="1" dirty="0">
                <a:latin typeface="Calibri"/>
                <a:cs typeface="Calibri"/>
              </a:rPr>
              <a:t>venereal disease research laboratory</a:t>
            </a:r>
            <a:r>
              <a:rPr lang="x-none" dirty="0">
                <a:latin typeface="Calibri"/>
                <a:cs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Calibri"/>
                <a:cs typeface="Calibri"/>
              </a:rPr>
              <a:t>RPR (</a:t>
            </a:r>
            <a:r>
              <a:rPr lang="x-none" i="1" dirty="0">
                <a:latin typeface="Calibri"/>
                <a:cs typeface="Calibri"/>
              </a:rPr>
              <a:t>rapid test reagin</a:t>
            </a:r>
            <a:r>
              <a:rPr lang="x-none" dirty="0">
                <a:latin typeface="Calibri"/>
                <a:cs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Calibri"/>
                <a:cs typeface="Calibri"/>
              </a:rPr>
              <a:t>TRUST (</a:t>
            </a:r>
            <a:r>
              <a:rPr lang="x-none" i="1" dirty="0">
                <a:latin typeface="Calibri"/>
                <a:cs typeface="Calibri"/>
              </a:rPr>
              <a:t>toluidine red unheated serum test</a:t>
            </a:r>
            <a:r>
              <a:rPr lang="x-none" dirty="0">
                <a:latin typeface="Calibri"/>
                <a:cs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86" name="Google Shape;186;p36"/>
          <p:cNvSpPr/>
          <p:nvPr/>
        </p:nvSpPr>
        <p:spPr>
          <a:xfrm>
            <a:off x="2578520" y="4712671"/>
            <a:ext cx="1719263" cy="692150"/>
          </a:xfrm>
          <a:prstGeom prst="roundRect">
            <a:avLst>
              <a:gd name="adj" fmla="val 1666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Testes </a:t>
            </a:r>
            <a:r>
              <a:rPr lang="en-US" sz="1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treponêmicos</a:t>
            </a:r>
            <a:endParaRPr lang="en-US"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Conector de seta reta 67"/>
          <p:cNvCxnSpPr/>
          <p:nvPr/>
        </p:nvCxnSpPr>
        <p:spPr>
          <a:xfrm rot="10800000" flipV="1">
            <a:off x="10668000" y="3644900"/>
            <a:ext cx="381000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04;p38"/>
          <p:cNvSpPr/>
          <p:nvPr/>
        </p:nvSpPr>
        <p:spPr>
          <a:xfrm>
            <a:off x="839788" y="5891833"/>
            <a:ext cx="5491030" cy="4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PCDT-IST. Ministério da Saúde/BR; 2015.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Google Shape;196;p37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9" name="Google Shape;197;p37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98;p37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DIAGNÓSTICO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0618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/>
          <p:nvPr/>
        </p:nvSpPr>
        <p:spPr>
          <a:xfrm>
            <a:off x="839788" y="1557338"/>
            <a:ext cx="613910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AF6B"/>
              </a:buClr>
              <a:buSzPts val="2000"/>
              <a:buFont typeface="Noto Sans Symbols"/>
              <a:buChar char="▪"/>
            </a:pPr>
            <a:endParaRPr sz="2000" b="1" dirty="0">
              <a:solidFill>
                <a:srgbClr val="0452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97" name="Google Shape;197;p37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DIAGNÓSTICO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725036"/>
            <a:ext cx="7133867" cy="4465272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5329001" y="656692"/>
            <a:ext cx="2638662" cy="900646"/>
          </a:xfrm>
          <a:prstGeom prst="roundRect">
            <a:avLst>
              <a:gd name="adj" fmla="val 28817"/>
            </a:avLst>
          </a:prstGeom>
          <a:solidFill>
            <a:srgbClr val="045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1"/>
                </a:solidFill>
                <a:latin typeface="Calibri"/>
                <a:cs typeface="Calibri"/>
              </a:rPr>
              <a:t>Serofast</a:t>
            </a:r>
            <a:r>
              <a:rPr lang="en-US" sz="2000" b="1" i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Calibri"/>
                <a:cs typeface="Calibri"/>
              </a:rPr>
              <a:t>Cicatriz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cs typeface="Calibri"/>
              </a:rPr>
              <a:t>Sorológica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Google Shape;204;p38"/>
          <p:cNvSpPr/>
          <p:nvPr/>
        </p:nvSpPr>
        <p:spPr>
          <a:xfrm>
            <a:off x="850803" y="6377502"/>
            <a:ext cx="5748299" cy="36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Adaptado de Manual de controle de DST, Ministério da Saúde, 2006.</a:t>
            </a:r>
            <a:endParaRPr dirty="0">
              <a:solidFill>
                <a:schemeClr val="tx2">
                  <a:lumMod val="1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554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/>
          <p:nvPr/>
        </p:nvSpPr>
        <p:spPr>
          <a:xfrm>
            <a:off x="823912" y="1414463"/>
            <a:ext cx="7143751" cy="351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>
                <a:solidFill>
                  <a:srgbClr val="045273"/>
                </a:solidFill>
                <a:latin typeface="Calibri"/>
                <a:cs typeface="Calibri"/>
              </a:rPr>
              <a:t>Para diagnóstico da sífilis:</a:t>
            </a:r>
            <a:endParaRPr lang="x-none"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181717"/>
                </a:solidFill>
                <a:latin typeface="Calibri"/>
                <a:cs typeface="Calibri"/>
              </a:rPr>
              <a:t>Usar um teste treponêmico</a:t>
            </a:r>
            <a:r>
              <a:rPr lang="pt-BR" sz="16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x-none"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>
                <a:solidFill>
                  <a:srgbClr val="045273"/>
                </a:solidFill>
                <a:latin typeface="Calibri"/>
                <a:cs typeface="Calibri"/>
              </a:rPr>
              <a:t>MAIS</a:t>
            </a:r>
            <a:endParaRPr lang="x-none" sz="16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81717"/>
                </a:solidFill>
                <a:latin typeface="Calibri"/>
                <a:cs typeface="Calibri"/>
              </a:rPr>
              <a:t>T</a:t>
            </a:r>
            <a:r>
              <a:rPr lang="x-none" sz="1600" dirty="0">
                <a:solidFill>
                  <a:srgbClr val="181717"/>
                </a:solidFill>
                <a:latin typeface="Calibri"/>
                <a:cs typeface="Calibri"/>
              </a:rPr>
              <a:t>este não treponêmico</a:t>
            </a:r>
            <a:r>
              <a:rPr lang="pt-BR" sz="16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x-none" sz="16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lang="pt-BR" sz="1600" dirty="0">
                <a:solidFill>
                  <a:srgbClr val="181717"/>
                </a:solidFill>
                <a:latin typeface="Calibri"/>
                <a:cs typeface="Calibri"/>
              </a:rPr>
              <a:t>A ordem de </a:t>
            </a:r>
            <a:r>
              <a:rPr lang="pt-BR" sz="1600" dirty="0" err="1">
                <a:solidFill>
                  <a:srgbClr val="181717"/>
                </a:solidFill>
                <a:latin typeface="Calibri"/>
                <a:cs typeface="Calibri"/>
              </a:rPr>
              <a:t>realização</a:t>
            </a:r>
            <a:r>
              <a:rPr lang="pt-BR" sz="1600" dirty="0">
                <a:solidFill>
                  <a:srgbClr val="181717"/>
                </a:solidFill>
                <a:latin typeface="Calibri"/>
                <a:cs typeface="Calibri"/>
              </a:rPr>
              <a:t> fica a </a:t>
            </a:r>
            <a:r>
              <a:rPr lang="pt-BR" sz="1600" dirty="0" err="1">
                <a:solidFill>
                  <a:srgbClr val="181717"/>
                </a:solidFill>
                <a:latin typeface="Calibri"/>
                <a:cs typeface="Calibri"/>
              </a:rPr>
              <a:t>critério</a:t>
            </a:r>
            <a:r>
              <a:rPr lang="pt-BR" sz="1600" dirty="0">
                <a:solidFill>
                  <a:srgbClr val="181717"/>
                </a:solidFill>
                <a:latin typeface="Calibri"/>
                <a:cs typeface="Calibri"/>
              </a:rPr>
              <a:t> do </a:t>
            </a:r>
            <a:r>
              <a:rPr lang="pt-BR" sz="1600" dirty="0" err="1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serviço</a:t>
            </a:r>
            <a:r>
              <a:rPr lang="pt-BR" sz="1600" dirty="0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 de </a:t>
            </a:r>
            <a:r>
              <a:rPr lang="pt-BR" sz="1600" dirty="0" err="1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saúde</a:t>
            </a:r>
            <a:r>
              <a:rPr lang="pt-BR" sz="1600" dirty="0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2000" dirty="0"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223" name="Google Shape;223;p40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1;p42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FAF6B"/>
              </a:buClr>
              <a:buSzPts val="1200"/>
              <a:buFont typeface="Calibri"/>
              <a:buNone/>
            </a:pPr>
            <a:r>
              <a:rPr lang="pt-BR" sz="1200" b="1" dirty="0">
                <a:solidFill>
                  <a:srgbClr val="AFAF6B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endParaRPr dirty="0"/>
          </a:p>
        </p:txBody>
      </p:sp>
      <p:sp>
        <p:nvSpPr>
          <p:cNvPr id="9" name="Google Shape;204;p38"/>
          <p:cNvSpPr/>
          <p:nvPr/>
        </p:nvSpPr>
        <p:spPr>
          <a:xfrm>
            <a:off x="839788" y="5891833"/>
            <a:ext cx="5491030" cy="4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PCDT-IST. Ministério da Saúde/BR; 2015.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68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34"/>
          <p:cNvCxnSpPr/>
          <p:nvPr/>
        </p:nvCxnSpPr>
        <p:spPr>
          <a:xfrm>
            <a:off x="2552681" y="2727847"/>
            <a:ext cx="0" cy="674964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34"/>
          <p:cNvCxnSpPr/>
          <p:nvPr/>
        </p:nvCxnSpPr>
        <p:spPr>
          <a:xfrm flipV="1">
            <a:off x="2540000" y="1952626"/>
            <a:ext cx="3841750" cy="31749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34"/>
          <p:cNvCxnSpPr/>
          <p:nvPr/>
        </p:nvCxnSpPr>
        <p:spPr>
          <a:xfrm>
            <a:off x="2568556" y="1986219"/>
            <a:ext cx="0" cy="304800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34"/>
          <p:cNvCxnSpPr/>
          <p:nvPr/>
        </p:nvCxnSpPr>
        <p:spPr>
          <a:xfrm>
            <a:off x="6366507" y="1954469"/>
            <a:ext cx="0" cy="304800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34"/>
          <p:cNvCxnSpPr/>
          <p:nvPr/>
        </p:nvCxnSpPr>
        <p:spPr>
          <a:xfrm flipH="1">
            <a:off x="4460875" y="1671798"/>
            <a:ext cx="8754" cy="296702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34"/>
          <p:cNvCxnSpPr/>
          <p:nvPr/>
        </p:nvCxnSpPr>
        <p:spPr>
          <a:xfrm>
            <a:off x="1600181" y="3874812"/>
            <a:ext cx="0" cy="381000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34"/>
          <p:cNvCxnSpPr/>
          <p:nvPr/>
        </p:nvCxnSpPr>
        <p:spPr>
          <a:xfrm>
            <a:off x="3736690" y="3870050"/>
            <a:ext cx="0" cy="381000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34"/>
          <p:cNvCxnSpPr/>
          <p:nvPr/>
        </p:nvCxnSpPr>
        <p:spPr>
          <a:xfrm>
            <a:off x="3765265" y="4743175"/>
            <a:ext cx="0" cy="381000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34"/>
          <p:cNvSpPr/>
          <p:nvPr/>
        </p:nvSpPr>
        <p:spPr>
          <a:xfrm>
            <a:off x="2349500" y="1112838"/>
            <a:ext cx="4206876" cy="540000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ELISA ou EQL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4"/>
          <p:cNvSpPr/>
          <p:nvPr/>
        </p:nvSpPr>
        <p:spPr>
          <a:xfrm>
            <a:off x="437866" y="4219300"/>
            <a:ext cx="1927510" cy="540000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4"/>
          <p:cNvSpPr/>
          <p:nvPr/>
        </p:nvSpPr>
        <p:spPr>
          <a:xfrm>
            <a:off x="619125" y="3335594"/>
            <a:ext cx="3810000" cy="540000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VDRL ou RPR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4"/>
          <p:cNvSpPr/>
          <p:nvPr/>
        </p:nvSpPr>
        <p:spPr>
          <a:xfrm>
            <a:off x="1156978" y="2259269"/>
            <a:ext cx="2667000" cy="533399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4"/>
          <p:cNvSpPr/>
          <p:nvPr/>
        </p:nvSpPr>
        <p:spPr>
          <a:xfrm>
            <a:off x="4957453" y="2259269"/>
            <a:ext cx="2667000" cy="533399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1;p34"/>
          <p:cNvSpPr/>
          <p:nvPr/>
        </p:nvSpPr>
        <p:spPr>
          <a:xfrm>
            <a:off x="2712728" y="4221419"/>
            <a:ext cx="1970397" cy="533399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51;p34"/>
          <p:cNvSpPr/>
          <p:nvPr/>
        </p:nvSpPr>
        <p:spPr>
          <a:xfrm>
            <a:off x="2426978" y="5126294"/>
            <a:ext cx="2667000" cy="533399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TP-PA ou TPHA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146;p34"/>
          <p:cNvCxnSpPr/>
          <p:nvPr/>
        </p:nvCxnSpPr>
        <p:spPr>
          <a:xfrm flipV="1">
            <a:off x="5080000" y="4968875"/>
            <a:ext cx="460375" cy="174625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146;p34"/>
          <p:cNvCxnSpPr/>
          <p:nvPr/>
        </p:nvCxnSpPr>
        <p:spPr>
          <a:xfrm>
            <a:off x="5073650" y="5692776"/>
            <a:ext cx="482600" cy="212724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150;p34"/>
          <p:cNvSpPr/>
          <p:nvPr/>
        </p:nvSpPr>
        <p:spPr>
          <a:xfrm>
            <a:off x="5532128" y="4650044"/>
            <a:ext cx="2667000" cy="533399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51;p34"/>
          <p:cNvSpPr/>
          <p:nvPr/>
        </p:nvSpPr>
        <p:spPr>
          <a:xfrm>
            <a:off x="5522603" y="5586669"/>
            <a:ext cx="2667000" cy="533399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endParaRPr sz="24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Google Shape;144;p34"/>
          <p:cNvCxnSpPr/>
          <p:nvPr/>
        </p:nvCxnSpPr>
        <p:spPr>
          <a:xfrm>
            <a:off x="1260456" y="4757462"/>
            <a:ext cx="0" cy="381000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" name="Google Shape;148;p34"/>
          <p:cNvSpPr/>
          <p:nvPr/>
        </p:nvSpPr>
        <p:spPr>
          <a:xfrm>
            <a:off x="304516" y="5149574"/>
            <a:ext cx="1927510" cy="914675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passada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endParaRPr lang="en-US" sz="2000" b="1" i="0" dirty="0">
              <a:solidFill>
                <a:srgbClr val="D4D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4;p38"/>
          <p:cNvSpPr/>
          <p:nvPr/>
        </p:nvSpPr>
        <p:spPr>
          <a:xfrm>
            <a:off x="794634" y="6281976"/>
            <a:ext cx="5491030" cy="5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MMWR STD </a:t>
            </a:r>
            <a:r>
              <a:rPr lang="pt-BR" sz="1200" dirty="0" err="1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200" dirty="0" err="1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Guideline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2015; 64.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Google Shape;148;p34"/>
          <p:cNvSpPr/>
          <p:nvPr/>
        </p:nvSpPr>
        <p:spPr>
          <a:xfrm>
            <a:off x="8683625" y="3698875"/>
            <a:ext cx="2333624" cy="1444625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tratada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infecção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recente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latente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tardia</a:t>
            </a:r>
            <a:endParaRPr lang="en-US" sz="2000" b="1" i="0" dirty="0">
              <a:solidFill>
                <a:srgbClr val="D4D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146;p34"/>
          <p:cNvCxnSpPr/>
          <p:nvPr/>
        </p:nvCxnSpPr>
        <p:spPr>
          <a:xfrm flipV="1">
            <a:off x="8216900" y="4549775"/>
            <a:ext cx="460375" cy="174625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146;p34"/>
          <p:cNvCxnSpPr/>
          <p:nvPr/>
        </p:nvCxnSpPr>
        <p:spPr>
          <a:xfrm flipV="1">
            <a:off x="8185150" y="5857875"/>
            <a:ext cx="466725" cy="9526"/>
          </a:xfrm>
          <a:prstGeom prst="straightConnector1">
            <a:avLst/>
          </a:prstGeom>
          <a:noFill/>
          <a:ln w="57150" cap="flat" cmpd="sng">
            <a:solidFill>
              <a:srgbClr val="AFAF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" name="Google Shape;148;p34"/>
          <p:cNvSpPr/>
          <p:nvPr/>
        </p:nvSpPr>
        <p:spPr>
          <a:xfrm>
            <a:off x="8648415" y="5588000"/>
            <a:ext cx="2178335" cy="539750"/>
          </a:xfrm>
          <a:prstGeom prst="rect">
            <a:avLst/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dirty="0" err="1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sz="2000" b="1" i="0" dirty="0">
                <a:solidFill>
                  <a:srgbClr val="D4D138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9" name="Google Shape;196;p37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41" name="Google Shape;197;p37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98;p37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DIAGNÓSTICO FLUXO REVERSO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120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/>
          <p:nvPr/>
        </p:nvSpPr>
        <p:spPr>
          <a:xfrm>
            <a:off x="847476" y="4710792"/>
            <a:ext cx="5085413" cy="1199155"/>
          </a:xfrm>
          <a:prstGeom prst="roundRect">
            <a:avLst>
              <a:gd name="adj" fmla="val 1666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Diagnóstico e tratamento baseados apenas no TR</a:t>
            </a:r>
            <a:endParaRPr dirty="0"/>
          </a:p>
        </p:txBody>
      </p:sp>
      <p:sp>
        <p:nvSpPr>
          <p:cNvPr id="237" name="Google Shape;237;p42"/>
          <p:cNvSpPr/>
          <p:nvPr/>
        </p:nvSpPr>
        <p:spPr>
          <a:xfrm>
            <a:off x="847477" y="3245835"/>
            <a:ext cx="5085413" cy="1199155"/>
          </a:xfrm>
          <a:prstGeom prst="roundRect">
            <a:avLst>
              <a:gd name="adj" fmla="val 1666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VDRL inicial e depois um TTREP confirmatório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2"/>
          <p:cNvSpPr/>
          <p:nvPr/>
        </p:nvSpPr>
        <p:spPr>
          <a:xfrm>
            <a:off x="832097" y="1875278"/>
            <a:ext cx="5100792" cy="1199155"/>
          </a:xfrm>
          <a:prstGeom prst="roundRect">
            <a:avLst>
              <a:gd name="adj" fmla="val 16667"/>
            </a:avLst>
          </a:prstGeom>
          <a:solidFill>
            <a:srgbClr val="0452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 inicial e depois um teste NTREP</a:t>
            </a:r>
            <a:endParaRPr dirty="0"/>
          </a:p>
        </p:txBody>
      </p:sp>
      <p:sp>
        <p:nvSpPr>
          <p:cNvPr id="239" name="Google Shape;239;p42"/>
          <p:cNvSpPr txBox="1"/>
          <p:nvPr/>
        </p:nvSpPr>
        <p:spPr>
          <a:xfrm>
            <a:off x="839788" y="22464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240" name="Google Shape;240;p42"/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857370" y="48899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FAF6B"/>
              </a:buClr>
              <a:buSzPts val="1200"/>
              <a:buFont typeface="Calibri"/>
              <a:buNone/>
            </a:pPr>
            <a:r>
              <a:rPr lang="pt-BR" sz="1200" b="1" dirty="0">
                <a:solidFill>
                  <a:srgbClr val="AFAF6B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804338" y="1044217"/>
            <a:ext cx="716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PCDT-2015 </a:t>
            </a:r>
            <a:r>
              <a:rPr lang="en-US" sz="2000" b="1" dirty="0" err="1">
                <a:solidFill>
                  <a:srgbClr val="045273"/>
                </a:solidFill>
                <a:latin typeface="Calibri"/>
                <a:cs typeface="Calibri"/>
              </a:rPr>
              <a:t>utiliza</a:t>
            </a:r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 3 </a:t>
            </a:r>
            <a:r>
              <a:rPr lang="en-US" sz="2000" b="1" dirty="0" err="1">
                <a:solidFill>
                  <a:srgbClr val="045273"/>
                </a:solidFill>
                <a:latin typeface="Calibri"/>
                <a:cs typeface="Calibri"/>
              </a:rPr>
              <a:t>fluxogramas</a:t>
            </a:r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045273"/>
                </a:solidFill>
                <a:latin typeface="Calibri"/>
                <a:cs typeface="Calibri"/>
              </a:rPr>
              <a:t>para</a:t>
            </a:r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045273"/>
                </a:solidFill>
                <a:latin typeface="Calibri"/>
                <a:cs typeface="Calibri"/>
              </a:rPr>
              <a:t>diagnóstico</a:t>
            </a:r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 de </a:t>
            </a:r>
            <a:r>
              <a:rPr lang="en-US" sz="2000" b="1" dirty="0" err="1">
                <a:solidFill>
                  <a:srgbClr val="045273"/>
                </a:solidFill>
                <a:latin typeface="Calibri"/>
                <a:cs typeface="Calibri"/>
              </a:rPr>
              <a:t>sífilis</a:t>
            </a:r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045273"/>
                </a:solidFill>
                <a:latin typeface="Calibri"/>
                <a:cs typeface="Calibri"/>
              </a:rPr>
              <a:t>em</a:t>
            </a:r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045273"/>
                </a:solidFill>
                <a:latin typeface="Calibri"/>
                <a:cs typeface="Calibri"/>
              </a:rPr>
              <a:t>gestantes</a:t>
            </a:r>
            <a:r>
              <a:rPr lang="en-US" sz="2000" b="1" dirty="0">
                <a:solidFill>
                  <a:srgbClr val="045273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0" name="Google Shape;204;p38"/>
          <p:cNvSpPr/>
          <p:nvPr/>
        </p:nvSpPr>
        <p:spPr>
          <a:xfrm>
            <a:off x="857370" y="5996226"/>
            <a:ext cx="549103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PCDT-IST. Ministério da Saúde/BR; 2015.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98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074"/>
          <p:cNvSpPr>
            <a:spLocks noChangeArrowheads="1"/>
          </p:cNvSpPr>
          <p:nvPr/>
        </p:nvSpPr>
        <p:spPr bwMode="auto">
          <a:xfrm>
            <a:off x="569758" y="2254206"/>
            <a:ext cx="908008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GB" altLang="en-US" sz="3200" dirty="0"/>
              <a:t>R</a:t>
            </a:r>
            <a:r>
              <a:rPr lang="en-GB" altLang="en-US" sz="3200" baseline="-25000" dirty="0"/>
              <a:t>0</a:t>
            </a:r>
            <a:r>
              <a:rPr lang="en-GB" altLang="en-US" sz="3200" dirty="0"/>
              <a:t> = </a:t>
            </a:r>
            <a:r>
              <a:rPr lang="en-GB" altLang="en-US" sz="3200" dirty="0" err="1"/>
              <a:t>número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médio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casos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secundários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gerados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por</a:t>
            </a:r>
            <a:r>
              <a:rPr lang="en-GB" altLang="en-US" sz="3200" dirty="0"/>
              <a:t> um </a:t>
            </a:r>
            <a:r>
              <a:rPr lang="en-GB" altLang="en-US" sz="3200" dirty="0" err="1"/>
              <a:t>caso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primário</a:t>
            </a:r>
            <a:r>
              <a:rPr lang="en-GB" altLang="en-US" sz="3200" dirty="0"/>
              <a:t> (</a:t>
            </a:r>
            <a:r>
              <a:rPr lang="en-GB" altLang="en-US" sz="3200" dirty="0" err="1"/>
              <a:t>índice</a:t>
            </a:r>
            <a:r>
              <a:rPr lang="en-GB" altLang="en-US" sz="3200" dirty="0"/>
              <a:t>) </a:t>
            </a:r>
            <a:r>
              <a:rPr lang="en-GB" altLang="en-US" sz="3200" dirty="0" err="1"/>
              <a:t>numa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determinada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população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pessoas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sexualmente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ativas</a:t>
            </a:r>
            <a:endParaRPr lang="en-GB" altLang="en-US" sz="3200" dirty="0"/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GB" altLang="en-US" sz="3200" dirty="0"/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GB" alt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GB" altLang="en-US" sz="3200" dirty="0">
              <a:latin typeface="Times New Roman" pitchFamily="18" charset="0"/>
            </a:endParaRPr>
          </a:p>
        </p:txBody>
      </p:sp>
      <p:sp>
        <p:nvSpPr>
          <p:cNvPr id="14339" name="Text Box 3076"/>
          <p:cNvSpPr txBox="1">
            <a:spLocks noChangeArrowheads="1"/>
          </p:cNvSpPr>
          <p:nvPr/>
        </p:nvSpPr>
        <p:spPr bwMode="auto">
          <a:xfrm>
            <a:off x="2589616" y="1098420"/>
            <a:ext cx="805973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4000" b="1" dirty="0">
                <a:solidFill>
                  <a:srgbClr val="ABA948"/>
                </a:solidFill>
              </a:rPr>
              <a:t>R</a:t>
            </a:r>
            <a:r>
              <a:rPr lang="en-GB" altLang="en-US" sz="4000" b="1" baseline="-25000" dirty="0">
                <a:solidFill>
                  <a:srgbClr val="ABA948"/>
                </a:solidFill>
              </a:rPr>
              <a:t>0</a:t>
            </a:r>
            <a:r>
              <a:rPr lang="en-GB" altLang="en-US" sz="4000" b="1" dirty="0">
                <a:solidFill>
                  <a:schemeClr val="tx2"/>
                </a:solidFill>
              </a:rPr>
              <a:t> </a:t>
            </a:r>
            <a:r>
              <a:rPr lang="en-GB" altLang="en-US" sz="2800" b="1" dirty="0"/>
              <a:t>- </a:t>
            </a:r>
            <a:r>
              <a:rPr lang="en-GB" altLang="en-US" sz="2800" b="1" dirty="0" err="1"/>
              <a:t>índice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básico</a:t>
            </a:r>
            <a:r>
              <a:rPr lang="en-GB" altLang="en-US" sz="2800" b="1" dirty="0"/>
              <a:t> de </a:t>
            </a:r>
            <a:r>
              <a:rPr lang="en-GB" altLang="en-US" sz="2800" b="1" dirty="0" err="1"/>
              <a:t>reprodução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da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infecção</a:t>
            </a:r>
            <a:endParaRPr lang="en-GB" altLang="en-US" sz="4000" b="1" baseline="-25000" dirty="0">
              <a:solidFill>
                <a:schemeClr val="tx2"/>
              </a:solidFill>
            </a:endParaRPr>
          </a:p>
        </p:txBody>
      </p:sp>
      <p:sp>
        <p:nvSpPr>
          <p:cNvPr id="4" name="Google Shape;196;p37">
            <a:extLst>
              <a:ext uri="{FF2B5EF4-FFF2-40B4-BE49-F238E27FC236}">
                <a16:creationId xmlns:a16="http://schemas.microsoft.com/office/drawing/2014/main" id="{9009E335-2897-4F8D-A446-CDBD2843F064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5" name="Google Shape;197;p37">
            <a:extLst>
              <a:ext uri="{FF2B5EF4-FFF2-40B4-BE49-F238E27FC236}">
                <a16:creationId xmlns:a16="http://schemas.microsoft.com/office/drawing/2014/main" id="{957A0C73-A9C8-4E9C-BD49-1301382E2DB9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8;p37">
            <a:extLst>
              <a:ext uri="{FF2B5EF4-FFF2-40B4-BE49-F238E27FC236}">
                <a16:creationId xmlns:a16="http://schemas.microsoft.com/office/drawing/2014/main" id="{C05630EA-E9F5-4F00-A4F6-703BDE269FC1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3120" y="846875"/>
            <a:ext cx="857256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err="1"/>
              <a:t>Dinâmica</a:t>
            </a:r>
            <a:r>
              <a:rPr lang="en-GB" altLang="en-US" sz="3200" b="1" dirty="0"/>
              <a:t> de </a:t>
            </a:r>
            <a:r>
              <a:rPr lang="en-GB" altLang="en-US" sz="3200" b="1" dirty="0" err="1"/>
              <a:t>transmissão</a:t>
            </a:r>
            <a:r>
              <a:rPr lang="en-GB" altLang="en-US" sz="3200" b="1" dirty="0"/>
              <a:t> – </a:t>
            </a:r>
            <a:r>
              <a:rPr lang="en-GB" altLang="en-US" sz="3200" b="1" dirty="0" err="1"/>
              <a:t>fatores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associados</a:t>
            </a:r>
            <a:endParaRPr lang="en-GB" altLang="en-US" sz="3200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362200" y="1906589"/>
            <a:ext cx="21355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2400" b="1" dirty="0">
                <a:solidFill>
                  <a:srgbClr val="ABA948"/>
                </a:solidFill>
              </a:rPr>
              <a:t>β</a:t>
            </a:r>
            <a:r>
              <a:rPr lang="en-GB" alt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:</a:t>
            </a:r>
            <a:r>
              <a:rPr lang="en-GB" altLang="en-US" sz="2000" b="1" dirty="0">
                <a:latin typeface="Arial" charset="0"/>
              </a:rPr>
              <a:t> </a:t>
            </a:r>
            <a:r>
              <a:rPr lang="en-GB" altLang="en-US" sz="2000" b="1" dirty="0" err="1">
                <a:latin typeface="Arial" charset="0"/>
              </a:rPr>
              <a:t>eficiência</a:t>
            </a:r>
            <a:r>
              <a:rPr lang="en-GB" altLang="en-US" sz="2000" b="1" dirty="0">
                <a:latin typeface="Arial" charset="0"/>
              </a:rPr>
              <a:t> de </a:t>
            </a:r>
          </a:p>
          <a:p>
            <a:r>
              <a:rPr lang="en-GB" altLang="en-US" sz="2000" b="1" dirty="0" err="1">
                <a:latin typeface="Arial" charset="0"/>
              </a:rPr>
              <a:t>transmissão</a:t>
            </a:r>
            <a:r>
              <a:rPr lang="en-GB" altLang="en-US" sz="2000" b="1" dirty="0">
                <a:latin typeface="Arial" charset="0"/>
              </a:rPr>
              <a:t>/ </a:t>
            </a:r>
          </a:p>
          <a:p>
            <a:r>
              <a:rPr lang="en-GB" altLang="en-US" sz="2000" b="1" dirty="0" err="1">
                <a:latin typeface="Arial" charset="0"/>
              </a:rPr>
              <a:t>ato</a:t>
            </a:r>
            <a:r>
              <a:rPr lang="en-GB" altLang="en-US" sz="2000" b="1" dirty="0">
                <a:latin typeface="Arial" charset="0"/>
              </a:rPr>
              <a:t> sexual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705600" y="1752600"/>
            <a:ext cx="37866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ABA948"/>
                </a:solidFill>
              </a:rPr>
              <a:t>c</a:t>
            </a:r>
            <a:r>
              <a:rPr lang="en-GB" altLang="en-US" sz="2000" b="1" dirty="0">
                <a:latin typeface="Arial" charset="0"/>
              </a:rPr>
              <a:t>: no. de </a:t>
            </a:r>
            <a:r>
              <a:rPr lang="en-GB" altLang="en-US" sz="2000" b="1" dirty="0" err="1">
                <a:latin typeface="Arial" charset="0"/>
              </a:rPr>
              <a:t>parceiros</a:t>
            </a:r>
            <a:r>
              <a:rPr lang="en-GB" altLang="en-US" sz="2000" b="1" dirty="0">
                <a:latin typeface="Arial" charset="0"/>
              </a:rPr>
              <a:t> </a:t>
            </a:r>
            <a:r>
              <a:rPr lang="en-GB" altLang="en-US" sz="2000" b="1" dirty="0" err="1">
                <a:latin typeface="Arial" charset="0"/>
              </a:rPr>
              <a:t>sexuais</a:t>
            </a:r>
            <a:endParaRPr lang="en-GB" altLang="en-US" sz="2000" b="1" dirty="0">
              <a:latin typeface="Arial" charset="0"/>
            </a:endParaRPr>
          </a:p>
          <a:p>
            <a:r>
              <a:rPr lang="en-GB" altLang="en-US" sz="2000" b="1" dirty="0">
                <a:latin typeface="Arial" charset="0"/>
              </a:rPr>
              <a:t> </a:t>
            </a:r>
            <a:r>
              <a:rPr lang="en-GB" altLang="en-US" sz="2000" b="1" dirty="0" err="1">
                <a:latin typeface="Arial" charset="0"/>
              </a:rPr>
              <a:t>suscetíveis</a:t>
            </a:r>
            <a:r>
              <a:rPr lang="en-GB" altLang="en-US" sz="2000" b="1" dirty="0">
                <a:latin typeface="Arial" charset="0"/>
              </a:rPr>
              <a:t> e no. de </a:t>
            </a:r>
            <a:r>
              <a:rPr lang="en-GB" altLang="en-US" sz="2000" b="1" dirty="0" err="1">
                <a:latin typeface="Arial" charset="0"/>
              </a:rPr>
              <a:t>relações</a:t>
            </a:r>
            <a:endParaRPr lang="en-GB" altLang="en-US" sz="2000" b="1" dirty="0">
              <a:latin typeface="Arial" charset="0"/>
            </a:endParaRPr>
          </a:p>
          <a:p>
            <a:r>
              <a:rPr lang="en-GB" altLang="en-US" sz="2000" b="1" dirty="0">
                <a:latin typeface="Arial" charset="0"/>
              </a:rPr>
              <a:t> </a:t>
            </a:r>
            <a:r>
              <a:rPr lang="en-GB" altLang="en-US" sz="2000" b="1" dirty="0" err="1">
                <a:latin typeface="Arial" charset="0"/>
              </a:rPr>
              <a:t>sexuais</a:t>
            </a:r>
            <a:r>
              <a:rPr lang="en-GB" alt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352800" y="36576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962400" y="3810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4114800" y="29718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886200" y="41910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55626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6248400" y="37338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5715000" y="5029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7818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705600" y="42672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8382000" y="3733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8077200" y="4724400"/>
            <a:ext cx="3810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1905000" y="1524000"/>
            <a:ext cx="3048000" cy="17526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336925" y="5410200"/>
            <a:ext cx="1874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ABA948"/>
                </a:solidFill>
              </a:rPr>
              <a:t>D</a:t>
            </a:r>
            <a:r>
              <a:rPr lang="en-GB" altLang="en-US" sz="2000" b="1" dirty="0">
                <a:latin typeface="Arial" charset="0"/>
              </a:rPr>
              <a:t>: </a:t>
            </a:r>
            <a:r>
              <a:rPr lang="en-GB" altLang="en-US" sz="2000" b="1" dirty="0" err="1">
                <a:latin typeface="Arial" charset="0"/>
              </a:rPr>
              <a:t>período</a:t>
            </a:r>
            <a:r>
              <a:rPr lang="en-GB" altLang="en-US" sz="2000" b="1" dirty="0">
                <a:latin typeface="Arial" charset="0"/>
              </a:rPr>
              <a:t> de</a:t>
            </a:r>
          </a:p>
          <a:p>
            <a:r>
              <a:rPr lang="en-GB" altLang="en-US" sz="2000" b="1" dirty="0" err="1">
                <a:latin typeface="Arial" charset="0"/>
              </a:rPr>
              <a:t>infectividade</a:t>
            </a:r>
            <a:endParaRPr lang="en-GB" altLang="en-US" sz="2000" b="1" dirty="0">
              <a:latin typeface="Arial" charset="0"/>
            </a:endParaRP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6400800" y="1371600"/>
            <a:ext cx="4052918" cy="177164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2971800" y="5181600"/>
            <a:ext cx="2438400" cy="11430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005152" y="6073777"/>
            <a:ext cx="2427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ABA948"/>
                </a:solidFill>
                <a:latin typeface="Arial" charset="0"/>
              </a:defRPr>
            </a:lvl1pPr>
          </a:lstStyle>
          <a:p>
            <a:r>
              <a:rPr lang="en-GB" altLang="en-US" sz="2000" dirty="0">
                <a:solidFill>
                  <a:schemeClr val="tx1">
                    <a:lumMod val="50000"/>
                  </a:schemeClr>
                </a:solidFill>
              </a:rPr>
              <a:t>se R0&gt;1: </a:t>
            </a:r>
            <a:r>
              <a:rPr lang="en-GB" altLang="en-US" sz="2000" dirty="0" err="1">
                <a:solidFill>
                  <a:schemeClr val="tx1">
                    <a:lumMod val="50000"/>
                  </a:schemeClr>
                </a:solidFill>
              </a:rPr>
              <a:t>epidemia</a:t>
            </a:r>
            <a:endParaRPr lang="en-GB" alt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altLang="en-US" sz="2000" dirty="0">
                <a:solidFill>
                  <a:schemeClr val="tx1">
                    <a:lumMod val="50000"/>
                  </a:schemeClr>
                </a:solidFill>
              </a:rPr>
              <a:t>se R0&lt;1: </a:t>
            </a:r>
            <a:r>
              <a:rPr lang="en-GB" altLang="en-US" sz="2000" dirty="0" err="1">
                <a:solidFill>
                  <a:schemeClr val="tx1">
                    <a:lumMod val="50000"/>
                  </a:schemeClr>
                </a:solidFill>
              </a:rPr>
              <a:t>controle</a:t>
            </a:r>
            <a:endParaRPr lang="en-GB" alt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82219" y="5500689"/>
            <a:ext cx="2057400" cy="536575"/>
            <a:chOff x="2016" y="912"/>
            <a:chExt cx="1296" cy="338"/>
          </a:xfrm>
        </p:grpSpPr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2112" y="959"/>
              <a:ext cx="10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2400" b="1" dirty="0">
                  <a:solidFill>
                    <a:srgbClr val="ABA948"/>
                  </a:solidFill>
                  <a:latin typeface="Arial" charset="0"/>
                </a:rPr>
                <a:t>R0 = </a:t>
              </a:r>
              <a:r>
                <a:rPr lang="el-GR" altLang="en-US" b="1" dirty="0">
                  <a:solidFill>
                    <a:srgbClr val="ABA948"/>
                  </a:solidFill>
                </a:rPr>
                <a:t>β</a:t>
              </a:r>
              <a:r>
                <a:rPr lang="en-GB" altLang="en-US" sz="2400" b="1" dirty="0">
                  <a:solidFill>
                    <a:srgbClr val="ABA948"/>
                  </a:solidFill>
                  <a:latin typeface="Arial" charset="0"/>
                </a:rPr>
                <a:t>*c*D</a:t>
              </a: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2016" y="912"/>
              <a:ext cx="1296" cy="336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 altLang="en-US"/>
            </a:p>
          </p:txBody>
        </p:sp>
      </p:grpSp>
      <p:sp>
        <p:nvSpPr>
          <p:cNvPr id="24" name="Google Shape;196;p37">
            <a:extLst>
              <a:ext uri="{FF2B5EF4-FFF2-40B4-BE49-F238E27FC236}">
                <a16:creationId xmlns:a16="http://schemas.microsoft.com/office/drawing/2014/main" id="{F29CEC00-6BCA-4ED7-A4E7-B451BD6F01F2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25" name="Google Shape;197;p37">
            <a:extLst>
              <a:ext uri="{FF2B5EF4-FFF2-40B4-BE49-F238E27FC236}">
                <a16:creationId xmlns:a16="http://schemas.microsoft.com/office/drawing/2014/main" id="{0D9CAB51-5C0E-45F5-8D2A-AB0BC4E1C28B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98;p37">
            <a:extLst>
              <a:ext uri="{FF2B5EF4-FFF2-40B4-BE49-F238E27FC236}">
                <a16:creationId xmlns:a16="http://schemas.microsoft.com/office/drawing/2014/main" id="{A6D86EA6-6649-4088-89CC-30FEF09FC07C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6048" y="723506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err="1"/>
              <a:t>Possiveis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intervenções</a:t>
            </a:r>
            <a:endParaRPr lang="en-GB" altLang="en-US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356048" y="1618456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ABA948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sobre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l-GR" altLang="en-US" sz="3200" b="1" dirty="0">
                <a:solidFill>
                  <a:srgbClr val="ABA948"/>
                </a:solidFill>
              </a:rPr>
              <a:t>β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eficiência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transmissão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métodos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barreira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-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preservativo</a:t>
            </a: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práticas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sexo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mais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seguro</a:t>
            </a: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1" eaLnBrk="1" hangingPunct="1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buClr>
                <a:srgbClr val="ABA948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sobre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en-US" sz="3200" b="1" dirty="0">
                <a:solidFill>
                  <a:srgbClr val="ABA948"/>
                </a:solidFill>
              </a:rPr>
              <a:t>c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parceiros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)</a:t>
            </a: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redução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do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número</a:t>
            </a: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1" eaLnBrk="1" hangingPunct="1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buClr>
                <a:srgbClr val="ABA948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sobre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en-US" sz="3200" b="1" dirty="0">
                <a:solidFill>
                  <a:srgbClr val="ABA948"/>
                </a:solidFill>
              </a:rPr>
              <a:t>D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período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n-GB" alt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infectividade</a:t>
            </a: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)</a:t>
            </a: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busca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tratamento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educação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diagnóstico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e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tratamento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precoce</a:t>
            </a: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eaLnBrk="1" hangingPunct="1"/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Google Shape;196;p37">
            <a:extLst>
              <a:ext uri="{FF2B5EF4-FFF2-40B4-BE49-F238E27FC236}">
                <a16:creationId xmlns:a16="http://schemas.microsoft.com/office/drawing/2014/main" id="{8DBA8FE4-1208-4635-9D35-CFE162207AEF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5" name="Google Shape;197;p37">
            <a:extLst>
              <a:ext uri="{FF2B5EF4-FFF2-40B4-BE49-F238E27FC236}">
                <a16:creationId xmlns:a16="http://schemas.microsoft.com/office/drawing/2014/main" id="{70B49341-4DBF-4065-86B5-D6C4971289AA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8;p37">
            <a:extLst>
              <a:ext uri="{FF2B5EF4-FFF2-40B4-BE49-F238E27FC236}">
                <a16:creationId xmlns:a16="http://schemas.microsoft.com/office/drawing/2014/main" id="{9BE442A2-7BBE-401F-9FC8-7B861FB63617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005036"/>
      </p:ext>
    </p:extLst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0"/>
          <p:cNvSpPr>
            <a:spLocks noChangeArrowheads="1"/>
          </p:cNvSpPr>
          <p:nvPr/>
        </p:nvSpPr>
        <p:spPr bwMode="auto">
          <a:xfrm>
            <a:off x="2597150" y="2033328"/>
            <a:ext cx="484188" cy="544512"/>
          </a:xfrm>
          <a:prstGeom prst="rect">
            <a:avLst/>
          </a:prstGeom>
          <a:solidFill>
            <a:srgbClr val="FF9966"/>
          </a:solidFill>
          <a:ln w="127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pt-BR"/>
          </a:p>
        </p:txBody>
      </p:sp>
      <p:sp>
        <p:nvSpPr>
          <p:cNvPr id="40963" name="Rectangle 2051"/>
          <p:cNvSpPr>
            <a:spLocks noChangeArrowheads="1"/>
          </p:cNvSpPr>
          <p:nvPr/>
        </p:nvSpPr>
        <p:spPr bwMode="auto">
          <a:xfrm>
            <a:off x="2597150" y="2792146"/>
            <a:ext cx="484188" cy="546100"/>
          </a:xfrm>
          <a:prstGeom prst="rect">
            <a:avLst/>
          </a:prstGeom>
          <a:solidFill>
            <a:srgbClr val="FF9966"/>
          </a:solidFill>
          <a:ln w="127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pt-BR"/>
          </a:p>
        </p:txBody>
      </p:sp>
      <p:sp>
        <p:nvSpPr>
          <p:cNvPr id="40964" name="Rectangle 2052"/>
          <p:cNvSpPr>
            <a:spLocks noChangeArrowheads="1"/>
          </p:cNvSpPr>
          <p:nvPr/>
        </p:nvSpPr>
        <p:spPr bwMode="auto">
          <a:xfrm>
            <a:off x="2595538" y="3506526"/>
            <a:ext cx="484188" cy="544512"/>
          </a:xfrm>
          <a:prstGeom prst="rect">
            <a:avLst/>
          </a:prstGeom>
          <a:solidFill>
            <a:srgbClr val="FF9966"/>
          </a:solidFill>
          <a:ln w="127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pt-BR"/>
          </a:p>
        </p:txBody>
      </p:sp>
      <p:sp>
        <p:nvSpPr>
          <p:cNvPr id="40965" name="Rectangle 2053"/>
          <p:cNvSpPr>
            <a:spLocks noGrp="1" noChangeArrowheads="1"/>
          </p:cNvSpPr>
          <p:nvPr>
            <p:ph type="title"/>
          </p:nvPr>
        </p:nvSpPr>
        <p:spPr>
          <a:xfrm>
            <a:off x="2209800" y="571480"/>
            <a:ext cx="7772400" cy="685800"/>
          </a:xfrm>
          <a:noFill/>
        </p:spPr>
        <p:txBody>
          <a:bodyPr spcFirstLastPara="1" wrap="square" lIns="0" tIns="0" rIns="0" bIns="0" anchor="ctr" anchorCtr="1"/>
          <a:lstStyle/>
          <a:p>
            <a:r>
              <a:rPr lang="en-GB" altLang="pt-BR" sz="3800" b="1" dirty="0" err="1">
                <a:latin typeface="Arial" charset="0"/>
              </a:rPr>
              <a:t>Objetivos</a:t>
            </a:r>
            <a:r>
              <a:rPr lang="en-GB" altLang="pt-BR" sz="3800" b="1" dirty="0">
                <a:latin typeface="Arial" charset="0"/>
              </a:rPr>
              <a:t> do </a:t>
            </a:r>
            <a:r>
              <a:rPr lang="en-GB" altLang="pt-BR" sz="3800" b="1" dirty="0" err="1">
                <a:latin typeface="Arial" charset="0"/>
              </a:rPr>
              <a:t>controle</a:t>
            </a:r>
            <a:r>
              <a:rPr lang="en-GB" altLang="pt-BR" sz="3800" b="1" dirty="0">
                <a:latin typeface="Arial" charset="0"/>
              </a:rPr>
              <a:t> das IST</a:t>
            </a:r>
            <a:endParaRPr lang="en-GB" altLang="pt-BR" sz="3800" dirty="0">
              <a:solidFill>
                <a:schemeClr val="bg1"/>
              </a:solidFill>
            </a:endParaRPr>
          </a:p>
        </p:txBody>
      </p:sp>
      <p:sp>
        <p:nvSpPr>
          <p:cNvPr id="577542" name="Rectangle 2054"/>
          <p:cNvSpPr>
            <a:spLocks noGrp="1" noChangeArrowheads="1"/>
          </p:cNvSpPr>
          <p:nvPr>
            <p:ph idx="1"/>
          </p:nvPr>
        </p:nvSpPr>
        <p:spPr>
          <a:xfrm>
            <a:off x="2713039" y="1773239"/>
            <a:ext cx="7775575" cy="3457575"/>
          </a:xfrm>
          <a:noFill/>
        </p:spPr>
        <p:txBody>
          <a:bodyPr spcFirstLastPara="1" wrap="square" lIns="0" tIns="0" rIns="0" bIns="0" anchor="t" anchorCtr="0"/>
          <a:lstStyle/>
          <a:p>
            <a:pPr marL="574675" indent="-574675">
              <a:lnSpc>
                <a:spcPct val="95000"/>
              </a:lnSpc>
              <a:spcBef>
                <a:spcPct val="80000"/>
              </a:spcBef>
              <a:buNone/>
            </a:pPr>
            <a:r>
              <a:rPr lang="en-GB" altLang="pt-BR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</a:rPr>
              <a:t>.	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Evitar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as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complicações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e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sequelas</a:t>
            </a:r>
            <a:endParaRPr lang="en-GB" altLang="pt-BR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marL="574675" indent="-574675">
              <a:lnSpc>
                <a:spcPct val="95000"/>
              </a:lnSpc>
              <a:spcBef>
                <a:spcPct val="80000"/>
              </a:spcBef>
              <a:buNone/>
            </a:pP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2.	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Interromper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a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transmissão</a:t>
            </a:r>
            <a:endParaRPr lang="en-GB" altLang="pt-BR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marL="574675" indent="-574675">
              <a:lnSpc>
                <a:spcPct val="95000"/>
              </a:lnSpc>
              <a:spcBef>
                <a:spcPct val="80000"/>
              </a:spcBef>
              <a:buNone/>
            </a:pP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3. 	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Reduzir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o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risco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aquisição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e de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trasmissão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da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infecção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pt-BR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por</a:t>
            </a:r>
            <a:r>
              <a:rPr lang="en-GB" altLang="pt-BR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HIV</a:t>
            </a:r>
          </a:p>
        </p:txBody>
      </p:sp>
      <p:sp>
        <p:nvSpPr>
          <p:cNvPr id="7" name="Google Shape;196;p37">
            <a:extLst>
              <a:ext uri="{FF2B5EF4-FFF2-40B4-BE49-F238E27FC236}">
                <a16:creationId xmlns:a16="http://schemas.microsoft.com/office/drawing/2014/main" id="{039295D8-C746-4261-9DB7-7AA712FD565F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8" name="Google Shape;197;p37">
            <a:extLst>
              <a:ext uri="{FF2B5EF4-FFF2-40B4-BE49-F238E27FC236}">
                <a16:creationId xmlns:a16="http://schemas.microsoft.com/office/drawing/2014/main" id="{CDE5D1D8-0504-4B1D-B156-F511875589D7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8;p37">
            <a:extLst>
              <a:ext uri="{FF2B5EF4-FFF2-40B4-BE49-F238E27FC236}">
                <a16:creationId xmlns:a16="http://schemas.microsoft.com/office/drawing/2014/main" id="{B1F08C9D-EED0-4616-A374-D759416F3365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607" y="1048589"/>
            <a:ext cx="10515600" cy="66278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2800" b="1" dirty="0" err="1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Carga</a:t>
            </a:r>
            <a:r>
              <a:rPr lang="en-GB" altLang="en-US" sz="2800" b="1" dirty="0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 de </a:t>
            </a:r>
            <a:r>
              <a:rPr lang="en-GB" altLang="en-US" sz="2800" b="1" dirty="0" err="1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doença</a:t>
            </a:r>
            <a:r>
              <a:rPr lang="en-GB" altLang="en-US" sz="2800" b="1" dirty="0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 - IST </a:t>
            </a:r>
            <a:r>
              <a:rPr lang="en-GB" altLang="en-US" sz="2800" b="1" dirty="0" err="1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incidentes</a:t>
            </a:r>
            <a:r>
              <a:rPr lang="en-GB" altLang="en-US" sz="2800" b="1" dirty="0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 e </a:t>
            </a:r>
            <a:r>
              <a:rPr lang="en-GB" altLang="en-US" sz="2800" b="1" dirty="0" err="1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prevalentes</a:t>
            </a:r>
            <a:r>
              <a:rPr lang="en-GB" altLang="en-US" sz="2800" b="1" dirty="0">
                <a:solidFill>
                  <a:srgbClr val="045273"/>
                </a:solidFill>
                <a:latin typeface="Arial" charset="0"/>
                <a:cs typeface="Arial" charset="0"/>
                <a:sym typeface="Arial"/>
              </a:rPr>
              <a:t> -</a:t>
            </a:r>
          </a:p>
        </p:txBody>
      </p:sp>
      <p:pic>
        <p:nvPicPr>
          <p:cNvPr id="19459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1844675"/>
            <a:ext cx="45354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agem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7483" y="3739543"/>
            <a:ext cx="44592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E85D1E8-17AB-4912-84E5-66BDD6D307B5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C26CD8-D40E-4CD1-A7E9-9BAE1D0AF8E9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C8793-005D-4178-A5C8-8C6703553374}"/>
              </a:ext>
            </a:extLst>
          </p:cNvPr>
          <p:cNvSpPr txBox="1">
            <a:spLocks/>
          </p:cNvSpPr>
          <p:nvPr/>
        </p:nvSpPr>
        <p:spPr>
          <a:xfrm>
            <a:off x="839788" y="224644"/>
            <a:ext cx="52063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45273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9942BBC-3C65-4B62-A5C0-58968433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770" y="357124"/>
            <a:ext cx="4929954" cy="6348475"/>
          </a:xfrm>
          <a:prstGeom prst="rect">
            <a:avLst/>
          </a:prstGeom>
        </p:spPr>
      </p:pic>
      <p:sp>
        <p:nvSpPr>
          <p:cNvPr id="3" name="Google Shape;196;p37">
            <a:extLst>
              <a:ext uri="{FF2B5EF4-FFF2-40B4-BE49-F238E27FC236}">
                <a16:creationId xmlns:a16="http://schemas.microsoft.com/office/drawing/2014/main" id="{6032FA23-7C00-45E1-8135-F16F539C8A60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4" name="Google Shape;197;p37">
            <a:extLst>
              <a:ext uri="{FF2B5EF4-FFF2-40B4-BE49-F238E27FC236}">
                <a16:creationId xmlns:a16="http://schemas.microsoft.com/office/drawing/2014/main" id="{FFE6EA9E-E5FA-4D90-81DD-15E8886B0718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8;p37">
            <a:extLst>
              <a:ext uri="{FF2B5EF4-FFF2-40B4-BE49-F238E27FC236}">
                <a16:creationId xmlns:a16="http://schemas.microsoft.com/office/drawing/2014/main" id="{E2CC3697-0745-4566-B91F-B8979FFECDFF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60611A-A343-4B7E-BD9A-861C323A8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0" y="2242457"/>
            <a:ext cx="4697306" cy="21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1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8C6160B-F9A4-489E-8FF5-90E88206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05" y="1480457"/>
            <a:ext cx="7702038" cy="4710907"/>
          </a:xfrm>
          <a:prstGeom prst="rect">
            <a:avLst/>
          </a:prstGeom>
        </p:spPr>
      </p:pic>
      <p:sp>
        <p:nvSpPr>
          <p:cNvPr id="3" name="Google Shape;196;p37">
            <a:extLst>
              <a:ext uri="{FF2B5EF4-FFF2-40B4-BE49-F238E27FC236}">
                <a16:creationId xmlns:a16="http://schemas.microsoft.com/office/drawing/2014/main" id="{1893D874-1A21-45D8-952D-B17C31905C85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4" name="Google Shape;197;p37">
            <a:extLst>
              <a:ext uri="{FF2B5EF4-FFF2-40B4-BE49-F238E27FC236}">
                <a16:creationId xmlns:a16="http://schemas.microsoft.com/office/drawing/2014/main" id="{0AB78128-6CDB-4926-9AE2-B52B43D9CD9D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8;p37">
            <a:extLst>
              <a:ext uri="{FF2B5EF4-FFF2-40B4-BE49-F238E27FC236}">
                <a16:creationId xmlns:a16="http://schemas.microsoft.com/office/drawing/2014/main" id="{D47ECA90-8515-4294-93C9-7FE67F80EEBA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D1C7CBC-E4CC-455B-A3B7-56C6499F6CF4}"/>
              </a:ext>
            </a:extLst>
          </p:cNvPr>
          <p:cNvSpPr txBox="1"/>
          <p:nvPr/>
        </p:nvSpPr>
        <p:spPr>
          <a:xfrm>
            <a:off x="857370" y="1216107"/>
            <a:ext cx="712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Cascata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do </a:t>
            </a:r>
            <a:r>
              <a:rPr lang="en-US" sz="1600" dirty="0" err="1">
                <a:solidFill>
                  <a:srgbClr val="045273"/>
                </a:solidFill>
                <a:latin typeface="Calibri" panose="020F0502020204030204" pitchFamily="34" charset="0"/>
              </a:rPr>
              <a:t>cuidado</a:t>
            </a:r>
            <a:r>
              <a:rPr lang="en-US" sz="1600" dirty="0">
                <a:solidFill>
                  <a:srgbClr val="045273"/>
                </a:solidFill>
                <a:latin typeface="Calibri" panose="020F0502020204030204" pitchFamily="34" charset="0"/>
              </a:rPr>
              <a:t> para IST. OMS, 2016.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90744A-35C9-4F1D-B931-42D03C4DD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625" y="5857300"/>
            <a:ext cx="2170546" cy="10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8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6238" y="685708"/>
            <a:ext cx="10515600" cy="1325563"/>
          </a:xfrm>
        </p:spPr>
        <p:txBody>
          <a:bodyPr/>
          <a:lstStyle/>
          <a:p>
            <a:r>
              <a:rPr lang="pt-BR" b="1" dirty="0"/>
              <a:t>Eliminação da sífilis congênita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08" y="2613658"/>
            <a:ext cx="8242824" cy="29446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28249" y="6309320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Fonte: OMS, 2015</a:t>
            </a:r>
          </a:p>
        </p:txBody>
      </p:sp>
      <p:sp>
        <p:nvSpPr>
          <p:cNvPr id="4" name="Elipse 3"/>
          <p:cNvSpPr/>
          <p:nvPr/>
        </p:nvSpPr>
        <p:spPr>
          <a:xfrm>
            <a:off x="4293721" y="3268215"/>
            <a:ext cx="257516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196;p37">
            <a:extLst>
              <a:ext uri="{FF2B5EF4-FFF2-40B4-BE49-F238E27FC236}">
                <a16:creationId xmlns:a16="http://schemas.microsoft.com/office/drawing/2014/main" id="{05B46020-7F8B-4168-8665-D5FA7851AFAA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8" name="Google Shape;197;p37">
            <a:extLst>
              <a:ext uri="{FF2B5EF4-FFF2-40B4-BE49-F238E27FC236}">
                <a16:creationId xmlns:a16="http://schemas.microsoft.com/office/drawing/2014/main" id="{CA87A4EE-2D03-4CE7-8B9D-2907968A50CE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8;p37">
            <a:extLst>
              <a:ext uri="{FF2B5EF4-FFF2-40B4-BE49-F238E27FC236}">
                <a16:creationId xmlns:a16="http://schemas.microsoft.com/office/drawing/2014/main" id="{2BA62525-C5C4-4E3A-9F02-A27F2FDAFEE0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047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370" y="89849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r>
              <a:rPr lang="pt-BR" b="1" dirty="0"/>
              <a:t>Eliminação da sífilis congênita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4932" y="2224056"/>
            <a:ext cx="10515600" cy="4351338"/>
          </a:xfrm>
        </p:spPr>
        <p:txBody>
          <a:bodyPr/>
          <a:lstStyle/>
          <a:p>
            <a:pPr>
              <a:buClr>
                <a:srgbClr val="ABA948"/>
              </a:buClr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Estratégias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045273"/>
              </a:buClr>
              <a:buSzPct val="60000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Diagnóstico de sífilis em gestantes</a:t>
            </a:r>
          </a:p>
          <a:p>
            <a:pPr lvl="1">
              <a:buClr>
                <a:srgbClr val="045273"/>
              </a:buClr>
              <a:buSzPct val="60000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045273"/>
              </a:buClr>
              <a:buSzPct val="60000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Tratamento da sífilis em gestantes</a:t>
            </a:r>
          </a:p>
          <a:p>
            <a:pPr lvl="1">
              <a:buClr>
                <a:srgbClr val="045273"/>
              </a:buClr>
              <a:buSzPct val="60000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045273"/>
              </a:buClr>
              <a:buSzPct val="60000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Diagnóstico e tratamento da sífilis congênita</a:t>
            </a:r>
          </a:p>
        </p:txBody>
      </p:sp>
      <p:sp>
        <p:nvSpPr>
          <p:cNvPr id="4" name="Google Shape;196;p37">
            <a:extLst>
              <a:ext uri="{FF2B5EF4-FFF2-40B4-BE49-F238E27FC236}">
                <a16:creationId xmlns:a16="http://schemas.microsoft.com/office/drawing/2014/main" id="{20B27717-9326-4240-9190-65DE39F8197F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5" name="Google Shape;197;p37">
            <a:extLst>
              <a:ext uri="{FF2B5EF4-FFF2-40B4-BE49-F238E27FC236}">
                <a16:creationId xmlns:a16="http://schemas.microsoft.com/office/drawing/2014/main" id="{2EED84D2-AEAF-4813-9F3D-BFAAD8B9330B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8;p37">
            <a:extLst>
              <a:ext uri="{FF2B5EF4-FFF2-40B4-BE49-F238E27FC236}">
                <a16:creationId xmlns:a16="http://schemas.microsoft.com/office/drawing/2014/main" id="{B68D064F-022A-4D4F-864C-F7D87D89844A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0342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 bwMode="auto">
          <a:xfrm>
            <a:off x="2099864" y="537051"/>
            <a:ext cx="8136904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dirty="0"/>
              <a:t>Agenda regional e global </a:t>
            </a:r>
            <a:br>
              <a:rPr lang="en-US" altLang="en-US" sz="3600" b="1" dirty="0"/>
            </a:br>
            <a:r>
              <a:rPr lang="en-US" altLang="en-US" sz="3600" b="1" dirty="0"/>
              <a:t>- </a:t>
            </a:r>
            <a:r>
              <a:rPr lang="en-US" altLang="en-US" sz="3600" b="1" dirty="0" err="1"/>
              <a:t>Eliminação</a:t>
            </a:r>
            <a:r>
              <a:rPr lang="en-US" altLang="en-US" sz="3600" b="1" dirty="0"/>
              <a:t> da </a:t>
            </a:r>
            <a:r>
              <a:rPr lang="en-US" altLang="en-US" sz="3600" b="1" dirty="0" err="1"/>
              <a:t>sífilis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congênita</a:t>
            </a:r>
            <a:r>
              <a:rPr lang="en-US" altLang="en-US" sz="3600" b="1" dirty="0"/>
              <a:t> -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955232" y="1782200"/>
          <a:ext cx="8677273" cy="155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68027" y="3112344"/>
            <a:ext cx="1255811" cy="11334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s-ES" sz="1200" b="1" dirty="0">
                <a:solidFill>
                  <a:srgbClr val="002060"/>
                </a:solidFill>
                <a:latin typeface="+mn-lt"/>
              </a:rPr>
              <a:t>ResoluçãoE116.R3: </a:t>
            </a:r>
            <a:r>
              <a:rPr lang="es-ES" sz="1200" b="1" dirty="0" err="1">
                <a:solidFill>
                  <a:srgbClr val="002060"/>
                </a:solidFill>
                <a:latin typeface="+mn-lt"/>
              </a:rPr>
              <a:t>Eliminação</a:t>
            </a:r>
            <a:r>
              <a:rPr lang="es-ES" sz="1200" b="1" dirty="0">
                <a:solidFill>
                  <a:srgbClr val="002060"/>
                </a:solidFill>
                <a:latin typeface="+mn-lt"/>
              </a:rPr>
              <a:t> da sífilis </a:t>
            </a:r>
            <a:r>
              <a:rPr lang="es-ES" sz="1200" b="1" dirty="0" err="1">
                <a:solidFill>
                  <a:srgbClr val="002060"/>
                </a:solidFill>
                <a:latin typeface="+mn-lt"/>
              </a:rPr>
              <a:t>congênita</a:t>
            </a:r>
            <a:endParaRPr lang="es-ES" sz="1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90" y="4380756"/>
            <a:ext cx="10096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076B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28503" y="3101231"/>
            <a:ext cx="1103313" cy="1427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1200" b="1" spc="-100" dirty="0" err="1">
                <a:solidFill>
                  <a:srgbClr val="002060"/>
                </a:solidFill>
                <a:latin typeface="+mn-lt"/>
              </a:rPr>
              <a:t>Eliminação</a:t>
            </a:r>
            <a:r>
              <a:rPr lang="en-US" sz="1200" b="1" spc="-100" dirty="0">
                <a:solidFill>
                  <a:srgbClr val="002060"/>
                </a:solidFill>
                <a:latin typeface="+mn-lt"/>
              </a:rPr>
              <a:t> global da </a:t>
            </a:r>
            <a:r>
              <a:rPr lang="en-US" sz="1200" b="1" spc="-100" dirty="0" err="1">
                <a:solidFill>
                  <a:srgbClr val="002060"/>
                </a:solidFill>
                <a:latin typeface="+mn-lt"/>
              </a:rPr>
              <a:t>sífilis</a:t>
            </a:r>
            <a:r>
              <a:rPr lang="en-US" sz="1200" b="1" spc="-1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b="1" spc="-100" dirty="0" err="1">
                <a:solidFill>
                  <a:srgbClr val="002060"/>
                </a:solidFill>
                <a:latin typeface="+mn-lt"/>
              </a:rPr>
              <a:t>congênita</a:t>
            </a:r>
            <a:endParaRPr lang="en-US" sz="1200" b="1" spc="-1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16" y="4666506"/>
            <a:ext cx="10064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076B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487391" y="3094882"/>
            <a:ext cx="1106487" cy="1804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s-ES" sz="1200" b="1" spc="-100" dirty="0" err="1">
                <a:solidFill>
                  <a:srgbClr val="002060"/>
                </a:solidFill>
                <a:latin typeface="+mn-lt"/>
              </a:rPr>
              <a:t>Resolução</a:t>
            </a:r>
            <a:r>
              <a:rPr lang="es-ES" sz="1200" b="1" spc="-100" dirty="0">
                <a:solidFill>
                  <a:srgbClr val="002060"/>
                </a:solidFill>
                <a:latin typeface="+mn-lt"/>
              </a:rPr>
              <a:t> CD50.R12: da TMI do HIV e da sífilis congénita</a:t>
            </a:r>
          </a:p>
          <a:p>
            <a:pPr algn="ctr">
              <a:defRPr/>
            </a:pPr>
            <a:r>
              <a:rPr lang="es-ES" sz="1200" b="1" spc="-100" dirty="0">
                <a:solidFill>
                  <a:srgbClr val="002060"/>
                </a:solidFill>
                <a:latin typeface="+mn-lt"/>
              </a:rPr>
              <a:t>(EMTCT)</a:t>
            </a:r>
          </a:p>
        </p:txBody>
      </p:sp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15" y="5030043"/>
            <a:ext cx="9953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076B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733578" y="3113931"/>
            <a:ext cx="1130397" cy="2176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200" b="1" spc="-100" dirty="0">
                <a:solidFill>
                  <a:srgbClr val="002060"/>
                </a:solidFill>
                <a:latin typeface="+mn-lt"/>
              </a:rPr>
              <a:t>Global Plan towards the Elimination of New HIV Infections</a:t>
            </a:r>
            <a:endParaRPr lang="es-ES_tradnl" altLang="pt-BR" sz="1200" b="1" spc="-1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482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15" y="5430094"/>
            <a:ext cx="1028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076B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016277" y="3113931"/>
            <a:ext cx="1106488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pt-BR" sz="1200" b="1" dirty="0">
                <a:solidFill>
                  <a:srgbClr val="002060"/>
                </a:solidFill>
                <a:latin typeface="+mn-lt"/>
              </a:rPr>
              <a:t>Final da Fase I EMTCT</a:t>
            </a:r>
            <a:endParaRPr lang="es-ES_tradnl" altLang="pt-BR" sz="1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8289452" y="3096468"/>
            <a:ext cx="1334941" cy="2279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altLang="pt-BR" sz="1200" b="1" dirty="0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Fase II: </a:t>
            </a:r>
          </a:p>
          <a:p>
            <a:pPr algn="ctr">
              <a:defRPr/>
            </a:pPr>
            <a:r>
              <a:rPr lang="es-ES_tradnl" altLang="pt-BR" sz="1200" b="1" dirty="0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Regional Plan of </a:t>
            </a:r>
            <a:r>
              <a:rPr lang="es-ES_tradnl" altLang="pt-BR" sz="1200" b="1" dirty="0" err="1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Action</a:t>
            </a:r>
            <a:r>
              <a:rPr lang="es-ES_tradnl" altLang="pt-BR" sz="1200" b="1" dirty="0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s-ES_tradnl" altLang="pt-BR" sz="1200" b="1" dirty="0" err="1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for</a:t>
            </a:r>
            <a:r>
              <a:rPr lang="es-ES_tradnl" altLang="pt-BR" sz="1200" b="1" dirty="0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s-ES_tradnl" altLang="pt-BR" sz="1200" b="1" dirty="0" err="1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the</a:t>
            </a:r>
            <a:r>
              <a:rPr lang="es-ES_tradnl" altLang="pt-BR" sz="1200" b="1" dirty="0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s-ES_tradnl" altLang="pt-BR" sz="1200" b="1" dirty="0" err="1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Prevention</a:t>
            </a:r>
            <a:r>
              <a:rPr lang="es-ES_tradnl" altLang="pt-BR" sz="1200" b="1" dirty="0">
                <a:solidFill>
                  <a:srgbClr val="002060"/>
                </a:solidFill>
                <a:ea typeface="ＭＳ Ｐゴシック" pitchFamily="34" charset="-128"/>
                <a:cs typeface="ＭＳ Ｐゴシック" pitchFamily="34" charset="-128"/>
              </a:rPr>
              <a:t> and Control of HIV and STI – 2016-2021</a:t>
            </a:r>
          </a:p>
        </p:txBody>
      </p:sp>
      <p:sp>
        <p:nvSpPr>
          <p:cNvPr id="14" name="Google Shape;196;p37">
            <a:extLst>
              <a:ext uri="{FF2B5EF4-FFF2-40B4-BE49-F238E27FC236}">
                <a16:creationId xmlns:a16="http://schemas.microsoft.com/office/drawing/2014/main" id="{C21D0558-7A2A-43F8-9A41-0DF3154E3214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15" name="Google Shape;197;p37">
            <a:extLst>
              <a:ext uri="{FF2B5EF4-FFF2-40B4-BE49-F238E27FC236}">
                <a16:creationId xmlns:a16="http://schemas.microsoft.com/office/drawing/2014/main" id="{734F6532-9798-4F5E-BF18-DFE96F79021B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8;p37">
            <a:extLst>
              <a:ext uri="{FF2B5EF4-FFF2-40B4-BE49-F238E27FC236}">
                <a16:creationId xmlns:a16="http://schemas.microsoft.com/office/drawing/2014/main" id="{50FC7F09-AFEF-4084-AEE9-5F78AC575AAC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674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868940"/>
              </p:ext>
            </p:extLst>
          </p:nvPr>
        </p:nvGraphicFramePr>
        <p:xfrm>
          <a:off x="1133940" y="972766"/>
          <a:ext cx="7500414" cy="5686909"/>
        </p:xfrm>
        <a:graphic>
          <a:graphicData uri="http://schemas.openxmlformats.org/drawingml/2006/table">
            <a:tbl>
              <a:tblPr/>
              <a:tblGrid>
                <a:gridCol w="54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Metas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Programa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EMTCT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9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Regional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9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Global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42180"/>
                  </a:ext>
                </a:extLst>
              </a:tr>
              <a:tr h="739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Cobertura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pré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-natal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partos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assistidos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por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profissionais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habilitados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Cobertura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testagem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para HIV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sífilis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gestantes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Cobertura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ARV for PTMI 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de HIV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tratamento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sífilis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para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gestantes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crianças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90%  para HIV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Disponibilidade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serviços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ABS para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prevenir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diagnosticar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HIV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iST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de modo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integrado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com outros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serviços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95%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--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Tecnologia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Informação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para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monitoramento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de 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progresso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≥  95%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países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Ações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baseadas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no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referencial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Direitos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Humanos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Google Shape;196;p37">
            <a:extLst>
              <a:ext uri="{FF2B5EF4-FFF2-40B4-BE49-F238E27FC236}">
                <a16:creationId xmlns:a16="http://schemas.microsoft.com/office/drawing/2014/main" id="{D4943794-6871-4014-B38E-DFDCF10D078A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5" name="Google Shape;197;p37">
            <a:extLst>
              <a:ext uri="{FF2B5EF4-FFF2-40B4-BE49-F238E27FC236}">
                <a16:creationId xmlns:a16="http://schemas.microsoft.com/office/drawing/2014/main" id="{94FF96AE-172F-4D12-873E-75824C6352EA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8;p37">
            <a:extLst>
              <a:ext uri="{FF2B5EF4-FFF2-40B4-BE49-F238E27FC236}">
                <a16:creationId xmlns:a16="http://schemas.microsoft.com/office/drawing/2014/main" id="{1103BAD7-E434-4952-B768-2827E83FD88F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184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980" y="731335"/>
            <a:ext cx="10515600" cy="1325563"/>
          </a:xfrm>
        </p:spPr>
        <p:txBody>
          <a:bodyPr/>
          <a:lstStyle/>
          <a:p>
            <a:r>
              <a:rPr lang="pt-BR" b="1" dirty="0"/>
              <a:t>Metas - EMTCT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984897"/>
              </p:ext>
            </p:extLst>
          </p:nvPr>
        </p:nvGraphicFramePr>
        <p:xfrm>
          <a:off x="1014980" y="2411161"/>
          <a:ext cx="968544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América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Latina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Global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Redução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 TMI do HIV para 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2%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Redução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incidência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HIV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pediátrico</a:t>
                      </a:r>
                      <a:r>
                        <a:rPr lang="en-US" sz="2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para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0,3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Redução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da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incidência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sífilis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congênita</a:t>
                      </a:r>
                      <a:r>
                        <a:rPr lang="en-US" sz="24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para</a:t>
                      </a:r>
                      <a:endParaRPr 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0,5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0,5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34" y="6072014"/>
            <a:ext cx="29638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96;p37">
            <a:extLst>
              <a:ext uri="{FF2B5EF4-FFF2-40B4-BE49-F238E27FC236}">
                <a16:creationId xmlns:a16="http://schemas.microsoft.com/office/drawing/2014/main" id="{53EC0D09-557E-43B6-A28F-19E1216840E8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7" name="Google Shape;197;p37">
            <a:extLst>
              <a:ext uri="{FF2B5EF4-FFF2-40B4-BE49-F238E27FC236}">
                <a16:creationId xmlns:a16="http://schemas.microsoft.com/office/drawing/2014/main" id="{13F520EB-01A6-4260-97E5-714268629FEE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8;p37">
            <a:extLst>
              <a:ext uri="{FF2B5EF4-FFF2-40B4-BE49-F238E27FC236}">
                <a16:creationId xmlns:a16="http://schemas.microsoft.com/office/drawing/2014/main" id="{871D87CE-0C20-4BC4-B282-B5A7C4F7D655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803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100944"/>
            <a:ext cx="4076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100944"/>
            <a:ext cx="42672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76B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4E9EF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6550" y="4691745"/>
            <a:ext cx="8861938" cy="1484875"/>
            <a:chOff x="827" y="38106"/>
            <a:chExt cx="88614" cy="14844"/>
          </a:xfrm>
        </p:grpSpPr>
        <p:pic>
          <p:nvPicPr>
            <p:cNvPr id="3789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1" y="40546"/>
              <a:ext cx="36290" cy="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076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" y="38106"/>
              <a:ext cx="45284" cy="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076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E9EF"/>
                    </a:outerShdw>
                  </a:effectLst>
                </a14:hiddenEffects>
              </a:ext>
            </a:extLst>
          </p:spPr>
        </p:pic>
        <p:pic>
          <p:nvPicPr>
            <p:cNvPr id="3789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" y="40808"/>
              <a:ext cx="8780" cy="2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076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E9EF"/>
                    </a:outerShdw>
                  </a:effectLst>
                </a14:hiddenEffects>
              </a:ext>
            </a:extLst>
          </p:spPr>
        </p:pic>
        <p:pic>
          <p:nvPicPr>
            <p:cNvPr id="3789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38458"/>
              <a:ext cx="41194" cy="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076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E9EF"/>
                    </a:outerShdw>
                  </a:effectLst>
                </a14:hiddenEffects>
              </a:ext>
            </a:extLst>
          </p:spPr>
        </p:pic>
        <p:pic>
          <p:nvPicPr>
            <p:cNvPr id="37898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7" y="40275"/>
              <a:ext cx="6382" cy="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076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E9EF"/>
                    </a:outerShdw>
                  </a:effectLst>
                </a14:hiddenEffects>
              </a:ext>
            </a:extLst>
          </p:spPr>
        </p:pic>
        <p:pic>
          <p:nvPicPr>
            <p:cNvPr id="3790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45084"/>
              <a:ext cx="10605" cy="7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076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E9EF"/>
                    </a:outerShdw>
                  </a:effectLst>
                </a14:hiddenEffects>
              </a:ext>
            </a:extLst>
          </p:spPr>
        </p:pic>
        <p:pic>
          <p:nvPicPr>
            <p:cNvPr id="37904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6" y="46535"/>
              <a:ext cx="44998" cy="6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076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E9EF"/>
                    </a:outerShdw>
                  </a:effectLst>
                </a14:hiddenEffects>
              </a:ext>
            </a:extLst>
          </p:spPr>
        </p:pic>
      </p:grpSp>
      <p:sp>
        <p:nvSpPr>
          <p:cNvPr id="37893" name="Title 1"/>
          <p:cNvSpPr txBox="1">
            <a:spLocks/>
          </p:cNvSpPr>
          <p:nvPr/>
        </p:nvSpPr>
        <p:spPr bwMode="auto">
          <a:xfrm>
            <a:off x="2387601" y="-26988"/>
            <a:ext cx="8461375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WHO announces Cuba as the first country to eliminate MTCT of HIV and syphilis (June 30, 2015)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2878343" y="185744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  <a:def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Boas notícias</a:t>
            </a:r>
          </a:p>
        </p:txBody>
      </p:sp>
      <p:sp>
        <p:nvSpPr>
          <p:cNvPr id="20" name="Google Shape;196;p37">
            <a:extLst>
              <a:ext uri="{FF2B5EF4-FFF2-40B4-BE49-F238E27FC236}">
                <a16:creationId xmlns:a16="http://schemas.microsoft.com/office/drawing/2014/main" id="{97BFEC39-5A6C-4E22-8E4D-52BAA0A7D286}"/>
              </a:ext>
            </a:extLst>
          </p:cNvPr>
          <p:cNvSpPr txBox="1"/>
          <p:nvPr/>
        </p:nvSpPr>
        <p:spPr>
          <a:xfrm>
            <a:off x="889604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21" name="Google Shape;197;p37">
            <a:extLst>
              <a:ext uri="{FF2B5EF4-FFF2-40B4-BE49-F238E27FC236}">
                <a16:creationId xmlns:a16="http://schemas.microsoft.com/office/drawing/2014/main" id="{38EFFFAE-5547-4EF0-9540-53DB7C837D42}"/>
              </a:ext>
            </a:extLst>
          </p:cNvPr>
          <p:cNvSpPr/>
          <p:nvPr/>
        </p:nvSpPr>
        <p:spPr>
          <a:xfrm>
            <a:off x="349544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98;p37">
            <a:extLst>
              <a:ext uri="{FF2B5EF4-FFF2-40B4-BE49-F238E27FC236}">
                <a16:creationId xmlns:a16="http://schemas.microsoft.com/office/drawing/2014/main" id="{2104BEA5-9DFF-4FCE-A9C3-764DA0185758}"/>
              </a:ext>
            </a:extLst>
          </p:cNvPr>
          <p:cNvSpPr txBox="1"/>
          <p:nvPr/>
        </p:nvSpPr>
        <p:spPr>
          <a:xfrm>
            <a:off x="907186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712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0560"/>
            <a:ext cx="10515600" cy="1325563"/>
          </a:xfrm>
        </p:spPr>
        <p:txBody>
          <a:bodyPr/>
          <a:lstStyle/>
          <a:p>
            <a:r>
              <a:rPr lang="pt-BR" b="1" dirty="0"/>
              <a:t>Metas – Controle da sífilis até 2030</a:t>
            </a:r>
          </a:p>
        </p:txBody>
      </p:sp>
      <p:sp>
        <p:nvSpPr>
          <p:cNvPr id="6" name="Google Shape;196;p37">
            <a:extLst>
              <a:ext uri="{FF2B5EF4-FFF2-40B4-BE49-F238E27FC236}">
                <a16:creationId xmlns:a16="http://schemas.microsoft.com/office/drawing/2014/main" id="{53EC0D09-557E-43B6-A28F-19E1216840E8}"/>
              </a:ext>
            </a:extLst>
          </p:cNvPr>
          <p:cNvSpPr txBox="1"/>
          <p:nvPr/>
        </p:nvSpPr>
        <p:spPr>
          <a:xfrm>
            <a:off x="839788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7" name="Google Shape;197;p37">
            <a:extLst>
              <a:ext uri="{FF2B5EF4-FFF2-40B4-BE49-F238E27FC236}">
                <a16:creationId xmlns:a16="http://schemas.microsoft.com/office/drawing/2014/main" id="{13F520EB-01A6-4260-97E5-714268629FEE}"/>
              </a:ext>
            </a:extLst>
          </p:cNvPr>
          <p:cNvSpPr/>
          <p:nvPr/>
        </p:nvSpPr>
        <p:spPr>
          <a:xfrm>
            <a:off x="299728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8;p37">
            <a:extLst>
              <a:ext uri="{FF2B5EF4-FFF2-40B4-BE49-F238E27FC236}">
                <a16:creationId xmlns:a16="http://schemas.microsoft.com/office/drawing/2014/main" id="{871D87CE-0C20-4BC4-B282-B5A7C4F7D655}"/>
              </a:ext>
            </a:extLst>
          </p:cNvPr>
          <p:cNvSpPr txBox="1"/>
          <p:nvPr/>
        </p:nvSpPr>
        <p:spPr>
          <a:xfrm>
            <a:off x="857370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0C20AD2-8F08-4DC8-A4DF-0B2A0D85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71" y="5612862"/>
            <a:ext cx="2487015" cy="11466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E08C64-F3AE-4E19-B7FF-AEEA56EF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31519"/>
            <a:ext cx="6814457" cy="4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69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itle 1"/>
          <p:cNvSpPr txBox="1">
            <a:spLocks/>
          </p:cNvSpPr>
          <p:nvPr/>
        </p:nvSpPr>
        <p:spPr bwMode="auto">
          <a:xfrm>
            <a:off x="2387601" y="-26988"/>
            <a:ext cx="8461375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WHO announces Cuba as the first country to eliminate MTCT of HIV and syphilis (June 30, 2015)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2878343" y="185744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  <a:def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Boas notícias</a:t>
            </a:r>
          </a:p>
        </p:txBody>
      </p:sp>
      <p:sp>
        <p:nvSpPr>
          <p:cNvPr id="20" name="Google Shape;196;p37">
            <a:extLst>
              <a:ext uri="{FF2B5EF4-FFF2-40B4-BE49-F238E27FC236}">
                <a16:creationId xmlns:a16="http://schemas.microsoft.com/office/drawing/2014/main" id="{97BFEC39-5A6C-4E22-8E4D-52BAA0A7D286}"/>
              </a:ext>
            </a:extLst>
          </p:cNvPr>
          <p:cNvSpPr txBox="1"/>
          <p:nvPr/>
        </p:nvSpPr>
        <p:spPr>
          <a:xfrm>
            <a:off x="889604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21" name="Google Shape;197;p37">
            <a:extLst>
              <a:ext uri="{FF2B5EF4-FFF2-40B4-BE49-F238E27FC236}">
                <a16:creationId xmlns:a16="http://schemas.microsoft.com/office/drawing/2014/main" id="{38EFFFAE-5547-4EF0-9540-53DB7C837D42}"/>
              </a:ext>
            </a:extLst>
          </p:cNvPr>
          <p:cNvSpPr/>
          <p:nvPr/>
        </p:nvSpPr>
        <p:spPr>
          <a:xfrm>
            <a:off x="349544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98;p37">
            <a:extLst>
              <a:ext uri="{FF2B5EF4-FFF2-40B4-BE49-F238E27FC236}">
                <a16:creationId xmlns:a16="http://schemas.microsoft.com/office/drawing/2014/main" id="{2104BEA5-9DFF-4FCE-A9C3-764DA0185758}"/>
              </a:ext>
            </a:extLst>
          </p:cNvPr>
          <p:cNvSpPr txBox="1"/>
          <p:nvPr/>
        </p:nvSpPr>
        <p:spPr>
          <a:xfrm>
            <a:off x="907186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7A77002-6B3D-4C13-91B1-3ED69FA7B572}"/>
              </a:ext>
            </a:extLst>
          </p:cNvPr>
          <p:cNvSpPr txBox="1">
            <a:spLocks noChangeArrowheads="1"/>
          </p:cNvSpPr>
          <p:nvPr/>
        </p:nvSpPr>
        <p:spPr>
          <a:xfrm>
            <a:off x="425964" y="1748040"/>
            <a:ext cx="108970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buClr>
                <a:schemeClr val="accent6"/>
              </a:buClr>
              <a:buSzPct val="80000"/>
              <a:defRPr sz="2900">
                <a:latin typeface="Arial" pitchFamily="34" charset="0"/>
              </a:defRPr>
            </a:lvl1pPr>
            <a:lvl2pPr marL="914400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 sz="2500">
                <a:solidFill>
                  <a:srgbClr val="002060"/>
                </a:solidFill>
                <a:latin typeface="Arial" pitchFamily="34" charset="0"/>
              </a:defRPr>
            </a:lvl2pPr>
            <a:lvl3pPr marL="914400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 sz="2500">
                <a:latin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r>
              <a:rPr lang="en-GB" altLang="en-US" dirty="0" err="1"/>
              <a:t>Vigilância</a:t>
            </a:r>
            <a:r>
              <a:rPr lang="en-GB" altLang="en-US" dirty="0"/>
              <a:t> </a:t>
            </a:r>
            <a:r>
              <a:rPr lang="en-GB" altLang="en-US" dirty="0" err="1"/>
              <a:t>epidemiológica</a:t>
            </a:r>
            <a:endParaRPr lang="en-GB" altLang="en-US" dirty="0"/>
          </a:p>
          <a:p>
            <a:pPr>
              <a:buClr>
                <a:srgbClr val="ABA948"/>
              </a:buClr>
            </a:pPr>
            <a:endParaRPr lang="en-GB" altLang="en-US" dirty="0"/>
          </a:p>
          <a:p>
            <a:pPr marL="1371600" lvl="1">
              <a:buClr>
                <a:srgbClr val="FFC000"/>
              </a:buClr>
              <a:buSzPct val="90000"/>
            </a:pP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notificação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compulsória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sífilis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congênita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(1986), </a:t>
            </a:r>
          </a:p>
          <a:p>
            <a:pPr lvl="1" indent="0">
              <a:buClr>
                <a:srgbClr val="ABA948"/>
              </a:buClr>
              <a:buNone/>
            </a:pP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sífilis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gestantes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(2005),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sífilis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adquirida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(2010)</a:t>
            </a:r>
          </a:p>
          <a:p>
            <a:pPr lvl="1" indent="0">
              <a:buClr>
                <a:srgbClr val="ABA948"/>
              </a:buClr>
              <a:buNone/>
            </a:pPr>
            <a:endParaRPr lang="en-GB" alt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257300" lvl="1" indent="-342900">
              <a:buClr>
                <a:srgbClr val="FFC000"/>
              </a:buClr>
              <a:buSzPct val="90000"/>
            </a:pP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alterações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definição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caso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sífilis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congênita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sífilis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gestantes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sífilis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</a:rPr>
              <a:t>adquirida</a:t>
            </a: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</a:rPr>
              <a:t> (2017)</a:t>
            </a:r>
          </a:p>
          <a:p>
            <a:pPr lvl="1" indent="0">
              <a:buClr>
                <a:srgbClr val="ABA948"/>
              </a:buClr>
              <a:buNone/>
            </a:pPr>
            <a:endParaRPr lang="en-GB" altLang="en-US" sz="2400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r>
              <a:rPr lang="en-GB" altLang="en-US" dirty="0" err="1"/>
              <a:t>Programa</a:t>
            </a:r>
            <a:r>
              <a:rPr lang="en-GB" altLang="en-US" dirty="0"/>
              <a:t> de </a:t>
            </a:r>
            <a:r>
              <a:rPr lang="en-GB" altLang="en-US" dirty="0" err="1"/>
              <a:t>Resposta</a:t>
            </a:r>
            <a:r>
              <a:rPr lang="en-GB" altLang="en-US" dirty="0"/>
              <a:t> </a:t>
            </a:r>
            <a:r>
              <a:rPr lang="en-GB" altLang="en-US" dirty="0" err="1"/>
              <a:t>Rápida</a:t>
            </a:r>
            <a:r>
              <a:rPr lang="en-GB" altLang="en-US" dirty="0"/>
              <a:t> a </a:t>
            </a:r>
            <a:r>
              <a:rPr lang="en-GB" altLang="en-US" dirty="0" err="1"/>
              <a:t>Sífilis</a:t>
            </a:r>
            <a:r>
              <a:rPr lang="en-GB" altLang="en-US" dirty="0"/>
              <a:t> – </a:t>
            </a:r>
            <a:r>
              <a:rPr lang="en-GB" altLang="en-US" sz="2400" dirty="0"/>
              <a:t>100 </a:t>
            </a:r>
            <a:r>
              <a:rPr lang="en-GB" altLang="en-US" sz="2400" dirty="0" err="1"/>
              <a:t>municípios</a:t>
            </a:r>
            <a:r>
              <a:rPr lang="en-GB" altLang="en-US" sz="2400" dirty="0"/>
              <a:t>,           65% </a:t>
            </a:r>
            <a:r>
              <a:rPr lang="en-GB" altLang="en-US" sz="2400" dirty="0" err="1"/>
              <a:t>incidência</a:t>
            </a: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/>
          </a:p>
          <a:p>
            <a:pPr>
              <a:buClr>
                <a:srgbClr val="ABA948"/>
              </a:buClr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073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C311C0-1844-4D3B-A188-80E78AD3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83" y="1260998"/>
            <a:ext cx="4285012" cy="544135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09AF469-E541-40CA-9D4A-07A118150FAC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2C557A-3646-4651-9000-D71A9FADB279}"/>
              </a:ext>
            </a:extLst>
          </p:cNvPr>
          <p:cNvSpPr txBox="1">
            <a:spLocks/>
          </p:cNvSpPr>
          <p:nvPr/>
        </p:nvSpPr>
        <p:spPr>
          <a:xfrm>
            <a:off x="839788" y="224644"/>
            <a:ext cx="52063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45273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</a:p>
        </p:txBody>
      </p:sp>
      <p:sp>
        <p:nvSpPr>
          <p:cNvPr id="5" name="Google Shape;130;p33">
            <a:extLst>
              <a:ext uri="{FF2B5EF4-FFF2-40B4-BE49-F238E27FC236}">
                <a16:creationId xmlns:a16="http://schemas.microsoft.com/office/drawing/2014/main" id="{92C3A244-0446-48E2-BA08-894C22E6698A}"/>
              </a:ext>
            </a:extLst>
          </p:cNvPr>
          <p:cNvSpPr txBox="1"/>
          <p:nvPr/>
        </p:nvSpPr>
        <p:spPr>
          <a:xfrm>
            <a:off x="839788" y="929187"/>
            <a:ext cx="68361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Taxas estimadas de incidência de IST em adultos, segundo sexo 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1600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região da OMS, 2016.</a:t>
            </a:r>
            <a:endParaRPr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E3B309-3B86-4C07-B176-BAFDCF85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9" y="6295462"/>
            <a:ext cx="4433591" cy="43204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99956C0-4CE4-4C49-BDF4-974B8D0D9841}"/>
              </a:ext>
            </a:extLst>
          </p:cNvPr>
          <p:cNvSpPr/>
          <p:nvPr/>
        </p:nvSpPr>
        <p:spPr>
          <a:xfrm>
            <a:off x="7266329" y="945248"/>
            <a:ext cx="2578473" cy="1704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39AB6-9EAD-47CD-85F6-E4E16166FA31}"/>
              </a:ext>
            </a:extLst>
          </p:cNvPr>
          <p:cNvSpPr txBox="1"/>
          <p:nvPr/>
        </p:nvSpPr>
        <p:spPr>
          <a:xfrm>
            <a:off x="7396668" y="1067093"/>
            <a:ext cx="23813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45273"/>
                </a:solidFill>
              </a:rPr>
              <a:t>Taxas estimadas de incidência de sífilis (2016) </a:t>
            </a:r>
          </a:p>
          <a:p>
            <a:pPr algn="ctr"/>
            <a:endParaRPr lang="pt-BR" b="1" dirty="0">
              <a:solidFill>
                <a:srgbClr val="045273"/>
              </a:solidFill>
            </a:endParaRPr>
          </a:p>
          <a:p>
            <a:pPr algn="ctr"/>
            <a:r>
              <a:rPr lang="pt-BR" b="1" dirty="0">
                <a:solidFill>
                  <a:srgbClr val="045273"/>
                </a:solidFill>
              </a:rPr>
              <a:t>1,7/1.000 (1,4-2,0)</a:t>
            </a:r>
          </a:p>
          <a:p>
            <a:pPr algn="ctr"/>
            <a:endParaRPr lang="pt-BR" b="1" dirty="0">
              <a:solidFill>
                <a:srgbClr val="045273"/>
              </a:solidFill>
            </a:endParaRPr>
          </a:p>
          <a:p>
            <a:pPr algn="ctr"/>
            <a:r>
              <a:rPr lang="pt-BR" b="1" dirty="0">
                <a:solidFill>
                  <a:srgbClr val="045273"/>
                </a:solidFill>
              </a:rPr>
              <a:t>1,6/1.000 (1,3-1,9)</a:t>
            </a:r>
          </a:p>
          <a:p>
            <a:pPr algn="ctr"/>
            <a:endParaRPr lang="pt-BR" dirty="0"/>
          </a:p>
        </p:txBody>
      </p:sp>
      <p:pic>
        <p:nvPicPr>
          <p:cNvPr id="9" name="Picture 2" descr="C:\Users\aluisio.segurado\AppData\Local\Microsoft\Windows\INetCache\IE\NEXMAMUY\400px-Symbol_mars.svg[1].png">
            <a:extLst>
              <a:ext uri="{FF2B5EF4-FFF2-40B4-BE49-F238E27FC236}">
                <a16:creationId xmlns:a16="http://schemas.microsoft.com/office/drawing/2014/main" id="{C9EF3579-1643-45F2-A77E-DA277655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307" y="2152563"/>
            <a:ext cx="255398" cy="251567"/>
          </a:xfrm>
          <a:prstGeom prst="rect">
            <a:avLst/>
          </a:prstGeom>
          <a:noFill/>
        </p:spPr>
      </p:pic>
      <p:pic>
        <p:nvPicPr>
          <p:cNvPr id="10" name="Picture 3" descr="C:\Users\aluisio.segurado\AppData\Local\Microsoft\Windows\INetCache\IE\1OOM8A4Q\120px-Venus_symbol.svg[1].png">
            <a:extLst>
              <a:ext uri="{FF2B5EF4-FFF2-40B4-BE49-F238E27FC236}">
                <a16:creationId xmlns:a16="http://schemas.microsoft.com/office/drawing/2014/main" id="{0C13470E-055D-4333-8220-E9639C90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9411" y="1668631"/>
            <a:ext cx="357190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567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;p37">
            <a:extLst>
              <a:ext uri="{FF2B5EF4-FFF2-40B4-BE49-F238E27FC236}">
                <a16:creationId xmlns:a16="http://schemas.microsoft.com/office/drawing/2014/main" id="{FCA68F79-00E7-42F7-88E2-31926CAC219D}"/>
              </a:ext>
            </a:extLst>
          </p:cNvPr>
          <p:cNvSpPr txBox="1"/>
          <p:nvPr/>
        </p:nvSpPr>
        <p:spPr>
          <a:xfrm>
            <a:off x="889604" y="170146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rgbClr val="045273"/>
                </a:solidFill>
                <a:latin typeface="Calibri"/>
                <a:ea typeface="Calibri"/>
                <a:cs typeface="Calibri"/>
                <a:sym typeface="Calibri"/>
              </a:rPr>
              <a:t>SÍFILIS</a:t>
            </a:r>
            <a:endParaRPr dirty="0"/>
          </a:p>
        </p:txBody>
      </p:sp>
      <p:sp>
        <p:nvSpPr>
          <p:cNvPr id="3" name="Google Shape;197;p37">
            <a:extLst>
              <a:ext uri="{FF2B5EF4-FFF2-40B4-BE49-F238E27FC236}">
                <a16:creationId xmlns:a16="http://schemas.microsoft.com/office/drawing/2014/main" id="{178E350F-3786-42D2-8A85-3010EAB03E82}"/>
              </a:ext>
            </a:extLst>
          </p:cNvPr>
          <p:cNvSpPr/>
          <p:nvPr/>
        </p:nvSpPr>
        <p:spPr>
          <a:xfrm>
            <a:off x="349544" y="206150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8;p37">
            <a:extLst>
              <a:ext uri="{FF2B5EF4-FFF2-40B4-BE49-F238E27FC236}">
                <a16:creationId xmlns:a16="http://schemas.microsoft.com/office/drawing/2014/main" id="{CBE3E9C0-54AF-468E-9F17-350BBFFB9A5D}"/>
              </a:ext>
            </a:extLst>
          </p:cNvPr>
          <p:cNvSpPr txBox="1"/>
          <p:nvPr/>
        </p:nvSpPr>
        <p:spPr>
          <a:xfrm>
            <a:off x="907186" y="434496"/>
            <a:ext cx="18177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71616"/>
              </a:buClr>
              <a:buSzPts val="1200"/>
              <a:buFont typeface="Calibri"/>
              <a:buNone/>
              <a:defRPr sz="1200" b="1">
                <a:solidFill>
                  <a:srgbClr val="ABA948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>
                <a:sym typeface="Calibri"/>
              </a:rPr>
              <a:t>CONTROLE</a:t>
            </a:r>
            <a:endParaRPr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BB7173F-33B8-4569-9EF8-59FE681244DB}"/>
              </a:ext>
            </a:extLst>
          </p:cNvPr>
          <p:cNvSpPr txBox="1">
            <a:spLocks/>
          </p:cNvSpPr>
          <p:nvPr/>
        </p:nvSpPr>
        <p:spPr>
          <a:xfrm>
            <a:off x="2878343" y="185744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  <a:def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Desafios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D8250E-349C-46BD-96F2-D3B50BDE4CC4}"/>
              </a:ext>
            </a:extLst>
          </p:cNvPr>
          <p:cNvSpPr txBox="1">
            <a:spLocks noChangeArrowheads="1"/>
          </p:cNvSpPr>
          <p:nvPr/>
        </p:nvSpPr>
        <p:spPr>
          <a:xfrm>
            <a:off x="425964" y="1748040"/>
            <a:ext cx="1001181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buClr>
                <a:schemeClr val="accent6"/>
              </a:buClr>
              <a:buSzPct val="80000"/>
              <a:defRPr sz="2900">
                <a:latin typeface="Arial" pitchFamily="34" charset="0"/>
              </a:defRPr>
            </a:lvl1pPr>
            <a:lvl2pPr marL="914400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 sz="2500">
                <a:solidFill>
                  <a:srgbClr val="002060"/>
                </a:solidFill>
                <a:latin typeface="Arial" pitchFamily="34" charset="0"/>
              </a:defRPr>
            </a:lvl2pPr>
            <a:lvl3pPr marL="914400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 sz="2500">
                <a:latin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r>
              <a:rPr lang="en-GB" altLang="en-US" dirty="0" err="1"/>
              <a:t>Vontade</a:t>
            </a:r>
            <a:r>
              <a:rPr lang="en-GB" altLang="en-US" dirty="0"/>
              <a:t> </a:t>
            </a:r>
            <a:r>
              <a:rPr lang="en-GB" altLang="en-US" dirty="0" err="1"/>
              <a:t>política</a:t>
            </a:r>
            <a:r>
              <a:rPr lang="en-GB" altLang="en-US" dirty="0"/>
              <a:t> de </a:t>
            </a:r>
            <a:r>
              <a:rPr lang="en-GB" altLang="en-US" dirty="0" err="1"/>
              <a:t>gestores</a:t>
            </a:r>
            <a:r>
              <a:rPr lang="en-GB" altLang="en-US" dirty="0"/>
              <a:t> de </a:t>
            </a:r>
            <a:r>
              <a:rPr lang="en-GB" altLang="en-US" dirty="0" err="1"/>
              <a:t>Saúde</a:t>
            </a:r>
            <a:r>
              <a:rPr lang="en-GB" altLang="en-US" dirty="0"/>
              <a:t> </a:t>
            </a:r>
            <a:r>
              <a:rPr lang="en-GB" altLang="en-US" dirty="0" err="1"/>
              <a:t>Pública</a:t>
            </a: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r>
              <a:rPr lang="en-GB" altLang="en-US" dirty="0" err="1"/>
              <a:t>Qualidade</a:t>
            </a:r>
            <a:r>
              <a:rPr lang="en-GB" altLang="en-US" dirty="0"/>
              <a:t> da </a:t>
            </a:r>
            <a:r>
              <a:rPr lang="en-GB" altLang="en-US" dirty="0" err="1"/>
              <a:t>atenção</a:t>
            </a:r>
            <a:r>
              <a:rPr lang="en-GB" altLang="en-US" dirty="0"/>
              <a:t> à </a:t>
            </a:r>
            <a:r>
              <a:rPr lang="en-GB" altLang="en-US" dirty="0" err="1"/>
              <a:t>saúde</a:t>
            </a:r>
            <a:r>
              <a:rPr lang="en-GB" altLang="en-US" dirty="0"/>
              <a:t> da </a:t>
            </a:r>
            <a:r>
              <a:rPr lang="en-GB" altLang="en-US" dirty="0" err="1"/>
              <a:t>gestante</a:t>
            </a:r>
            <a:r>
              <a:rPr lang="en-GB" altLang="en-US" dirty="0"/>
              <a:t> e </a:t>
            </a:r>
            <a:r>
              <a:rPr lang="en-GB" altLang="en-US" dirty="0" err="1"/>
              <a:t>parceiros</a:t>
            </a:r>
            <a:r>
              <a:rPr lang="en-GB" altLang="en-US" dirty="0"/>
              <a:t> </a:t>
            </a:r>
            <a:r>
              <a:rPr lang="en-GB" altLang="en-US" dirty="0" err="1"/>
              <a:t>sexuais</a:t>
            </a:r>
            <a:endParaRPr lang="en-GB" altLang="en-US" dirty="0"/>
          </a:p>
          <a:p>
            <a:pPr marL="457200" lvl="1" indent="0">
              <a:buClr>
                <a:srgbClr val="ABA948"/>
              </a:buClr>
              <a:buNone/>
            </a:pP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r>
              <a:rPr lang="en-GB" altLang="en-US" dirty="0" err="1"/>
              <a:t>Ampliação</a:t>
            </a:r>
            <a:r>
              <a:rPr lang="en-GB" altLang="en-US" dirty="0"/>
              <a:t> do </a:t>
            </a:r>
            <a:r>
              <a:rPr lang="en-GB" altLang="en-US" dirty="0" err="1"/>
              <a:t>acesso</a:t>
            </a:r>
            <a:r>
              <a:rPr lang="en-GB" altLang="en-US" dirty="0"/>
              <a:t> a </a:t>
            </a:r>
            <a:r>
              <a:rPr lang="en-GB" altLang="en-US" dirty="0" err="1"/>
              <a:t>diagnóstico</a:t>
            </a:r>
            <a:r>
              <a:rPr lang="en-GB" altLang="en-US" dirty="0"/>
              <a:t> </a:t>
            </a:r>
            <a:r>
              <a:rPr lang="en-GB" altLang="en-US" dirty="0" err="1"/>
              <a:t>em</a:t>
            </a:r>
            <a:r>
              <a:rPr lang="en-GB" altLang="en-US" dirty="0"/>
              <a:t> </a:t>
            </a:r>
            <a:r>
              <a:rPr lang="en-GB" altLang="en-US" dirty="0" err="1"/>
              <a:t>populações-chave</a:t>
            </a:r>
            <a:r>
              <a:rPr lang="en-GB" altLang="en-US" dirty="0"/>
              <a:t> </a:t>
            </a:r>
            <a:r>
              <a:rPr lang="en-GB" altLang="en-US" dirty="0">
                <a:sym typeface="Wingdings" panose="05000000000000000000" pitchFamily="2" charset="2"/>
              </a:rPr>
              <a:t> </a:t>
            </a:r>
            <a:r>
              <a:rPr lang="en-GB" altLang="en-US" dirty="0" err="1">
                <a:sym typeface="Wingdings" panose="05000000000000000000" pitchFamily="2" charset="2"/>
              </a:rPr>
              <a:t>saúde</a:t>
            </a:r>
            <a:r>
              <a:rPr lang="en-GB" altLang="en-US" dirty="0">
                <a:sym typeface="Wingdings" panose="05000000000000000000" pitchFamily="2" charset="2"/>
              </a:rPr>
              <a:t> integral</a:t>
            </a: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r>
              <a:rPr lang="en-GB" altLang="en-US" dirty="0" err="1"/>
              <a:t>Integração</a:t>
            </a:r>
            <a:r>
              <a:rPr lang="en-GB" altLang="en-US" dirty="0"/>
              <a:t> de </a:t>
            </a:r>
            <a:r>
              <a:rPr lang="en-GB" altLang="en-US" dirty="0" err="1"/>
              <a:t>serviços</a:t>
            </a:r>
            <a:r>
              <a:rPr lang="en-GB" altLang="en-US" dirty="0"/>
              <a:t> – IST, HIV, </a:t>
            </a:r>
            <a:r>
              <a:rPr lang="en-GB" altLang="en-US" dirty="0" err="1"/>
              <a:t>atenção</a:t>
            </a:r>
            <a:r>
              <a:rPr lang="en-GB" altLang="en-US" dirty="0"/>
              <a:t> </a:t>
            </a:r>
            <a:r>
              <a:rPr lang="en-GB" altLang="en-US" dirty="0" err="1"/>
              <a:t>básica</a:t>
            </a: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/>
          </a:p>
          <a:p>
            <a:pPr marL="457200" indent="-457200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7950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/>
        </p:nvSpPr>
        <p:spPr>
          <a:xfrm>
            <a:off x="423458" y="1772816"/>
            <a:ext cx="113472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67" b="1" dirty="0">
                <a:solidFill>
                  <a:schemeClr val="lt1"/>
                </a:solidFill>
                <a:latin typeface="Calibri" panose="020F0502020204030204" pitchFamily="34" charset="0"/>
                <a:sym typeface="Arial"/>
              </a:rPr>
              <a:t>Obrigado!</a:t>
            </a:r>
            <a:endParaRPr sz="4267" b="1" dirty="0">
              <a:solidFill>
                <a:schemeClr val="lt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" name="Google Shape;269;p45">
            <a:extLst>
              <a:ext uri="{FF2B5EF4-FFF2-40B4-BE49-F238E27FC236}">
                <a16:creationId xmlns:a16="http://schemas.microsoft.com/office/drawing/2014/main" id="{E5DEBFC5-1333-43C3-A0E6-68E9A6DBD3D4}"/>
              </a:ext>
            </a:extLst>
          </p:cNvPr>
          <p:cNvSpPr txBox="1"/>
          <p:nvPr/>
        </p:nvSpPr>
        <p:spPr>
          <a:xfrm>
            <a:off x="9205138" y="5996877"/>
            <a:ext cx="287090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Calibri" panose="020F0502020204030204" pitchFamily="34" charset="0"/>
              </a:rPr>
              <a:t>se</a:t>
            </a:r>
            <a:r>
              <a:rPr lang="pt-BR" sz="2800" b="1" dirty="0">
                <a:solidFill>
                  <a:schemeClr val="lt1"/>
                </a:solidFill>
                <a:latin typeface="Calibri" panose="020F0502020204030204" pitchFamily="34" charset="0"/>
                <a:sym typeface="Arial"/>
              </a:rPr>
              <a:t>gurado@usp.br</a:t>
            </a:r>
            <a:endParaRPr sz="2800" b="1" dirty="0">
              <a:solidFill>
                <a:schemeClr val="lt1"/>
              </a:solidFill>
              <a:latin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81111" y="411478"/>
            <a:ext cx="7772400" cy="6096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Complicações</a:t>
            </a: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e </a:t>
            </a:r>
            <a:r>
              <a:rPr lang="en-GB" altLang="en-US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sequelas</a:t>
            </a: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das IST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96207" y="1851047"/>
            <a:ext cx="4246563" cy="454804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sz="2600" b="1" dirty="0" err="1">
                <a:solidFill>
                  <a:srgbClr val="045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Adultos</a:t>
            </a:r>
            <a:endParaRPr lang="en-GB" altLang="en-US" sz="3000" b="1" dirty="0">
              <a:solidFill>
                <a:srgbClr val="045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altLang="en-US" u="sng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buNone/>
            </a:pPr>
            <a:r>
              <a:rPr lang="en-GB" altLang="en-US" sz="2400" dirty="0"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Doença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inflamatória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pélvica</a:t>
            </a:r>
            <a:endParaRPr lang="en-GB" alt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Gravidez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ectópica</a:t>
            </a:r>
            <a:endParaRPr lang="en-GB" alt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Abortamentos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espontâneos</a:t>
            </a:r>
            <a:endParaRPr lang="en-GB" alt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Infecções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pós-parto</a:t>
            </a:r>
            <a:endParaRPr lang="en-GB" alt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Infertilidade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080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Câncer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(cervical, anal, vulvar,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peniano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fígado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sarcoma de Kaposi )</a:t>
            </a:r>
          </a:p>
          <a:p>
            <a:pPr marL="5080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Aumento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risco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aquisição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transmissão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HIV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5956" y="1922486"/>
            <a:ext cx="5145908" cy="47212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sz="2600" b="1" dirty="0" err="1">
                <a:solidFill>
                  <a:srgbClr val="045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Crianças</a:t>
            </a:r>
            <a:endParaRPr lang="en-GB" altLang="en-US" sz="2600" b="1" dirty="0">
              <a:solidFill>
                <a:srgbClr val="045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800" indent="0">
              <a:lnSpc>
                <a:spcPct val="90000"/>
              </a:lnSpc>
              <a:buNone/>
            </a:pPr>
            <a:endParaRPr lang="en-GB" altLang="en-US" u="sng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lnSpc>
                <a:spcPct val="90000"/>
              </a:lnSpc>
              <a:buNone/>
            </a:pPr>
            <a:r>
              <a:rPr lang="en-GB" altLang="en-US" sz="2400" dirty="0"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Natimortalidade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080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Prematuridade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baixo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peso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nascer</a:t>
            </a:r>
            <a:endParaRPr lang="en-GB" alt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Infecão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congênita</a:t>
            </a:r>
            <a:endParaRPr lang="en-GB" alt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Conjuntivite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cegueira</a:t>
            </a:r>
            <a:endParaRPr lang="en-GB" alt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80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Pneumonia</a:t>
            </a:r>
          </a:p>
          <a:p>
            <a:pPr marL="5080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Aumento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risco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aquisição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GB" alt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transmissão</a:t>
            </a:r>
            <a:r>
              <a:rPr lang="en-GB" alt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HIV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4754" name="Picture 2" descr="C:\Users\aluisio.segurado\AppData\Local\Microsoft\Windows\INetCache\IE\NEXMAMUY\400px-Symbol_mar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24" y="4443665"/>
            <a:ext cx="255398" cy="251567"/>
          </a:xfrm>
          <a:prstGeom prst="rect">
            <a:avLst/>
          </a:prstGeom>
          <a:noFill/>
        </p:spPr>
      </p:pic>
      <p:pic>
        <p:nvPicPr>
          <p:cNvPr id="74755" name="Picture 3" descr="C:\Users\aluisio.segurado\AppData\Local\Microsoft\Windows\INetCache\IE\1OOM8A4Q\120px-Venus_symbol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0960" y="4443664"/>
            <a:ext cx="357190" cy="357190"/>
          </a:xfrm>
          <a:prstGeom prst="rect">
            <a:avLst/>
          </a:prstGeom>
          <a:noFill/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F05C294-2A43-4661-9135-A3AD4C6CD995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912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1197214"/>
            <a:ext cx="7500962" cy="8757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Custos </a:t>
            </a:r>
            <a:r>
              <a:rPr lang="en-GB" altLang="en-US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associados</a:t>
            </a: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às</a:t>
            </a: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IST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05946" y="2173990"/>
            <a:ext cx="9430276" cy="31956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Custos para o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indivíduo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50800" indent="0">
              <a:lnSpc>
                <a:spcPct val="90000"/>
              </a:lnSpc>
              <a:buClr>
                <a:schemeClr val="accent6"/>
              </a:buClr>
              <a:buNone/>
            </a:pP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tratamento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impacto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para a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saúde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(incl.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psicológico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impacto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social</a:t>
            </a:r>
          </a:p>
          <a:p>
            <a:pPr marL="457200" lvl="1" indent="0">
              <a:buNone/>
            </a:pPr>
            <a:endParaRPr lang="en-GB" altLang="en-US" sz="14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DE40A7B-455B-49F4-96BE-5B66C0BC1E9A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9756FAD-2E82-43F5-9B27-3747699AA507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B7C1D3-05CF-416A-8818-8FDBA12241E5}"/>
              </a:ext>
            </a:extLst>
          </p:cNvPr>
          <p:cNvSpPr txBox="1">
            <a:spLocks/>
          </p:cNvSpPr>
          <p:nvPr/>
        </p:nvSpPr>
        <p:spPr>
          <a:xfrm>
            <a:off x="839788" y="224644"/>
            <a:ext cx="52063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45273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38084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769197"/>
            <a:ext cx="7500962" cy="8757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Custos </a:t>
            </a:r>
            <a:r>
              <a:rPr lang="en-GB" altLang="en-US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associados</a:t>
            </a: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às</a:t>
            </a: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IST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69758" y="1651728"/>
            <a:ext cx="10169578" cy="506035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en-GB" altLang="en-US" sz="24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Custos para a </a:t>
            </a:r>
            <a:r>
              <a:rPr lang="en-GB" altLang="en-US" sz="24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sociedade</a:t>
            </a:r>
            <a:endParaRPr lang="en-GB" altLang="en-US" sz="24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chemeClr val="accent6"/>
              </a:buClr>
            </a:pP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sistema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saúde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5-10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principais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causas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de consulta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médica</a:t>
            </a: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101600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trabalho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17% e 15%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perda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econômica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(DALYs) -       15-45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anos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e        20-35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anos</a:t>
            </a: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marL="101600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Brasil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1,4 USD –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detecção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1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caso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sífilis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ativa</a:t>
            </a: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29 USD –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detecção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caso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sífilis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em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gestante</a:t>
            </a: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2,8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milhões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USD –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procedimentos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medicos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médio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e alto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custo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marL="10160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(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tx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sífilis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adquirida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e </a:t>
            </a:r>
            <a:r>
              <a:rPr lang="en-GB" altLang="en-US" sz="180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congênita</a:t>
            </a:r>
            <a:r>
              <a:rPr lang="en-GB" alt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DE40A7B-455B-49F4-96BE-5B66C0BC1E9A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aluisio.segurado\AppData\Local\Microsoft\Windows\INetCache\IE\NEXMAMUY\400px-Symbol_mars.svg[1].png">
            <a:extLst>
              <a:ext uri="{FF2B5EF4-FFF2-40B4-BE49-F238E27FC236}">
                <a16:creationId xmlns:a16="http://schemas.microsoft.com/office/drawing/2014/main" id="{B087E784-081A-42FD-8941-0DEC3514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924" y="4056122"/>
            <a:ext cx="255398" cy="251567"/>
          </a:xfrm>
          <a:prstGeom prst="rect">
            <a:avLst/>
          </a:prstGeom>
          <a:noFill/>
        </p:spPr>
      </p:pic>
      <p:pic>
        <p:nvPicPr>
          <p:cNvPr id="6" name="Picture 3" descr="C:\Users\aluisio.segurado\AppData\Local\Microsoft\Windows\INetCache\IE\1OOM8A4Q\120px-Venus_symbol.svg[1].png">
            <a:extLst>
              <a:ext uri="{FF2B5EF4-FFF2-40B4-BE49-F238E27FC236}">
                <a16:creationId xmlns:a16="http://schemas.microsoft.com/office/drawing/2014/main" id="{3583D568-FBBA-49B5-B891-222A00FE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8267" y="4003311"/>
            <a:ext cx="357190" cy="357190"/>
          </a:xfrm>
          <a:prstGeom prst="rect">
            <a:avLst/>
          </a:prstGeom>
          <a:noFill/>
        </p:spPr>
      </p:pic>
      <p:sp>
        <p:nvSpPr>
          <p:cNvPr id="8" name="Retângulo 16">
            <a:extLst>
              <a:ext uri="{FF2B5EF4-FFF2-40B4-BE49-F238E27FC236}">
                <a16:creationId xmlns:a16="http://schemas.microsoft.com/office/drawing/2014/main" id="{EB3736D4-A99A-4686-98FD-21F02F0919B5}"/>
              </a:ext>
            </a:extLst>
          </p:cNvPr>
          <p:cNvSpPr/>
          <p:nvPr/>
        </p:nvSpPr>
        <p:spPr>
          <a:xfrm>
            <a:off x="7605569" y="6365557"/>
            <a:ext cx="43983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Calibri"/>
              </a:rPr>
              <a:t>Fonte: </a:t>
            </a:r>
          </a:p>
          <a:p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Calibri"/>
              </a:rPr>
              <a:t>MS/SVS/Departamento de DST AIDS e Hepatites Virais.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9756FAD-2E82-43F5-9B27-3747699AA507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B7C1D3-05CF-416A-8818-8FDBA12241E5}"/>
              </a:ext>
            </a:extLst>
          </p:cNvPr>
          <p:cNvSpPr txBox="1">
            <a:spLocks/>
          </p:cNvSpPr>
          <p:nvPr/>
        </p:nvSpPr>
        <p:spPr>
          <a:xfrm>
            <a:off x="839788" y="224644"/>
            <a:ext cx="52063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45273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2892" y="1019041"/>
            <a:ext cx="7772400" cy="74494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Impacto</a:t>
            </a: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social das IST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92892" y="1982316"/>
            <a:ext cx="8215370" cy="4114800"/>
          </a:xfrm>
        </p:spPr>
        <p:txBody>
          <a:bodyPr/>
          <a:lstStyle/>
          <a:p>
            <a:pPr>
              <a:buClr>
                <a:schemeClr val="accent6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Estigma</a:t>
            </a:r>
            <a:r>
              <a:rPr lang="en-GB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en-GB" altLang="en-US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discriminação</a:t>
            </a:r>
            <a:endParaRPr lang="en-GB" alt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accent6"/>
              </a:buClr>
              <a:buSzTx/>
              <a:buFont typeface="Arial" panose="020B0604020202020204" pitchFamily="34" charset="0"/>
              <a:buChar char="•"/>
            </a:pPr>
            <a:endParaRPr lang="en-GB" altLang="en-US" dirty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accent6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Efeitos</a:t>
            </a:r>
            <a:r>
              <a:rPr lang="en-GB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adversos</a:t>
            </a:r>
            <a:r>
              <a:rPr lang="en-GB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altLang="en-US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notificação</a:t>
            </a:r>
            <a:r>
              <a:rPr lang="en-GB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altLang="en-US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parceiros</a:t>
            </a:r>
            <a:endParaRPr lang="en-GB" alt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tx1"/>
              </a:buClr>
              <a:buFont typeface="Tahoma" panose="020B0604030504040204" pitchFamily="34" charset="0"/>
              <a:buChar char="−"/>
            </a:pPr>
            <a:r>
              <a:rPr lang="en-GB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000" dirty="0" err="1">
                <a:latin typeface="Tahoma" pitchFamily="34" charset="0"/>
                <a:cs typeface="Tahoma" pitchFamily="34" charset="0"/>
              </a:rPr>
              <a:t>problemas</a:t>
            </a:r>
            <a:r>
              <a:rPr lang="en-GB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000" dirty="0" err="1">
                <a:latin typeface="Tahoma" pitchFamily="34" charset="0"/>
                <a:cs typeface="Tahoma" pitchFamily="34" charset="0"/>
              </a:rPr>
              <a:t>familiares</a:t>
            </a:r>
            <a:endParaRPr lang="en-GB" alt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tx1"/>
              </a:buClr>
              <a:buFont typeface="Tahoma" panose="020B0604030504040204" pitchFamily="34" charset="0"/>
              <a:buChar char="−"/>
            </a:pPr>
            <a:r>
              <a:rPr lang="en-GB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000" dirty="0" err="1">
                <a:latin typeface="Tahoma" pitchFamily="34" charset="0"/>
                <a:cs typeface="Tahoma" pitchFamily="34" charset="0"/>
              </a:rPr>
              <a:t>violência</a:t>
            </a:r>
            <a:r>
              <a:rPr lang="en-GB" altLang="en-US" sz="2000" dirty="0">
                <a:latin typeface="Tahoma" pitchFamily="34" charset="0"/>
                <a:cs typeface="Tahoma" pitchFamily="34" charset="0"/>
              </a:rPr>
              <a:t> de </a:t>
            </a:r>
            <a:r>
              <a:rPr lang="en-GB" altLang="en-US" sz="2000" dirty="0" err="1">
                <a:latin typeface="Tahoma" pitchFamily="34" charset="0"/>
                <a:cs typeface="Tahoma" pitchFamily="34" charset="0"/>
              </a:rPr>
              <a:t>gênero</a:t>
            </a:r>
            <a:endParaRPr lang="en-GB" altLang="en-US" sz="20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altLang="en-US" sz="12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Infertilidade</a:t>
            </a:r>
            <a:endParaRPr lang="en-GB" alt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Tahoma" panose="020B0604030504040204" pitchFamily="34" charset="0"/>
              <a:buChar char="−"/>
            </a:pPr>
            <a:r>
              <a:rPr lang="en-GB" altLang="en-US" sz="2000" dirty="0" err="1">
                <a:latin typeface="Tahoma" pitchFamily="34" charset="0"/>
                <a:cs typeface="Tahoma" pitchFamily="34" charset="0"/>
              </a:rPr>
              <a:t>exclusão</a:t>
            </a:r>
            <a:r>
              <a:rPr lang="en-GB" altLang="en-US" sz="2000" dirty="0">
                <a:latin typeface="Tahoma" pitchFamily="34" charset="0"/>
                <a:cs typeface="Tahoma" pitchFamily="34" charset="0"/>
              </a:rPr>
              <a:t> social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B87ACC0-FCFA-4DB0-9E84-87869B6E6A4D}"/>
              </a:ext>
            </a:extLst>
          </p:cNvPr>
          <p:cNvSpPr/>
          <p:nvPr/>
        </p:nvSpPr>
        <p:spPr>
          <a:xfrm>
            <a:off x="299728" y="260648"/>
            <a:ext cx="540060" cy="540060"/>
          </a:xfrm>
          <a:prstGeom prst="rect">
            <a:avLst/>
          </a:prstGeom>
          <a:solidFill>
            <a:srgbClr val="D4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D2AA86-6AF0-4D15-A45C-134A43E70861}"/>
              </a:ext>
            </a:extLst>
          </p:cNvPr>
          <p:cNvSpPr txBox="1">
            <a:spLocks/>
          </p:cNvSpPr>
          <p:nvPr/>
        </p:nvSpPr>
        <p:spPr>
          <a:xfrm>
            <a:off x="839788" y="224644"/>
            <a:ext cx="52063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45273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Personalizada 3">
      <a:dk1>
        <a:srgbClr val="8B8B8B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8260</TotalTime>
  <Words>2173</Words>
  <Application>Microsoft Office PowerPoint</Application>
  <PresentationFormat>Widescreen</PresentationFormat>
  <Paragraphs>589</Paragraphs>
  <Slides>51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7" baseType="lpstr">
      <vt:lpstr>ＭＳ Ｐゴシック</vt:lpstr>
      <vt:lpstr>ＭＳ Ｐゴシック</vt:lpstr>
      <vt:lpstr>Arial</vt:lpstr>
      <vt:lpstr>Arial Black</vt:lpstr>
      <vt:lpstr>Arial Unicode MS</vt:lpstr>
      <vt:lpstr>Avenir Next Condensed</vt:lpstr>
      <vt:lpstr>Calibri</vt:lpstr>
      <vt:lpstr>Century Schoolbook</vt:lpstr>
      <vt:lpstr>Noto Sans Symbols</vt:lpstr>
      <vt:lpstr>Open Sans</vt:lpstr>
      <vt:lpstr>Palatino Linotype</vt:lpstr>
      <vt:lpstr>Tahoma</vt:lpstr>
      <vt:lpstr>Times New Roman</vt:lpstr>
      <vt:lpstr>Wingdings</vt:lpstr>
      <vt:lpstr>Office Theme</vt:lpstr>
      <vt:lpstr>Bitmap Image</vt:lpstr>
      <vt:lpstr>Apresentação do PowerPoint</vt:lpstr>
      <vt:lpstr>Microrganismos sexualmente transmissíveis</vt:lpstr>
      <vt:lpstr>Apresentação do PowerPoint</vt:lpstr>
      <vt:lpstr>Carga de doença - IST incidentes e prevalentes -</vt:lpstr>
      <vt:lpstr>Apresentação do PowerPoint</vt:lpstr>
      <vt:lpstr>Complicações e sequelas das IST</vt:lpstr>
      <vt:lpstr>Custos associados às IST</vt:lpstr>
      <vt:lpstr>Custos associados às IST</vt:lpstr>
      <vt:lpstr>Impacto social das IST</vt:lpstr>
      <vt:lpstr>Apresentação do PowerPoint</vt:lpstr>
      <vt:lpstr>Carga de doença - Sífilis -</vt:lpstr>
      <vt:lpstr>DALYs para Sífilis</vt:lpstr>
      <vt:lpstr>DALYs para Sífilis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Dinâmica de transmissão – fatores associados</vt:lpstr>
      <vt:lpstr>Possiveis intervenções</vt:lpstr>
      <vt:lpstr>Objetivos do controle das IST</vt:lpstr>
      <vt:lpstr>Apresentação do PowerPoint</vt:lpstr>
      <vt:lpstr>Apresentação do PowerPoint</vt:lpstr>
      <vt:lpstr>Eliminação da sífilis congênita</vt:lpstr>
      <vt:lpstr>Eliminação da sífilis congênita</vt:lpstr>
      <vt:lpstr>Agenda regional e global  - Eliminação da sífilis congênita -</vt:lpstr>
      <vt:lpstr>Apresentação do PowerPoint</vt:lpstr>
      <vt:lpstr>Metas - EMTCT</vt:lpstr>
      <vt:lpstr>Apresentação do PowerPoint</vt:lpstr>
      <vt:lpstr>Metas – Controle da sífilis até 2030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Luiza Maria Vieira de Assis</dc:creator>
  <cp:lastModifiedBy>Gerusa</cp:lastModifiedBy>
  <cp:revision>431</cp:revision>
  <dcterms:created xsi:type="dcterms:W3CDTF">2018-08-20T11:40:06Z</dcterms:created>
  <dcterms:modified xsi:type="dcterms:W3CDTF">2019-10-22T15:28:50Z</dcterms:modified>
</cp:coreProperties>
</file>